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58" r:id="rId6"/>
    <p:sldId id="262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59E1-8AF0-114C-B285-E8F6623CC63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2A6A0-29BD-AE4A-B447-EFEEFE7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2A6A0-29BD-AE4A-B447-EFEEFE7C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EDE9-6445-864C-A53B-5DD6E6DCA07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87" y="1122363"/>
            <a:ext cx="10523095" cy="2387600"/>
          </a:xfrm>
        </p:spPr>
        <p:txBody>
          <a:bodyPr/>
          <a:lstStyle/>
          <a:p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Haocheng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</a:p>
          <a:p>
            <a:r>
              <a:rPr lang="en-US" altLang="zh-CN" dirty="0" smtClean="0"/>
              <a:t>11/30/2017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Stochastic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Solving</a:t>
            </a:r>
            <a:r>
              <a:rPr lang="zh-CN" altLang="en-US" dirty="0" smtClean="0"/>
              <a:t> </a:t>
            </a:r>
            <a:r>
              <a:rPr lang="en-US" altLang="zh-CN" smtClean="0"/>
              <a:t>Black </a:t>
            </a:r>
            <a:r>
              <a:rPr lang="en-US" altLang="zh-CN" dirty="0" err="1" smtClean="0"/>
              <a:t>Schole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88" y="1138506"/>
            <a:ext cx="1827259" cy="1827259"/>
          </a:xfrm>
        </p:spPr>
      </p:pic>
      <p:sp>
        <p:nvSpPr>
          <p:cNvPr id="5" name="Rounded Rectangle 4"/>
          <p:cNvSpPr/>
          <p:nvPr/>
        </p:nvSpPr>
        <p:spPr>
          <a:xfrm>
            <a:off x="6526306" y="167946"/>
            <a:ext cx="46481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Monte Carlo Estimating Pi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819279" y="248443"/>
            <a:ext cx="40341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Gauss Seidel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3446159" y="2368783"/>
            <a:ext cx="4177553" cy="1111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Monte Carlo Solve Laplace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446159" y="4932467"/>
            <a:ext cx="4123765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Solve SWE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06" y="1213020"/>
            <a:ext cx="1689848" cy="1621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0" y="3478743"/>
            <a:ext cx="1560850" cy="14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49972"/>
            <a:ext cx="10515600" cy="925793"/>
          </a:xfrm>
        </p:spPr>
        <p:txBody>
          <a:bodyPr/>
          <a:lstStyle/>
          <a:p>
            <a:r>
              <a:rPr lang="en-US"/>
              <a:t>Gauss </a:t>
            </a:r>
            <a:r>
              <a:rPr lang="en-US" smtClean="0"/>
              <a:t>Seidel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8942" y="1075765"/>
                <a:ext cx="9861176" cy="4886045"/>
              </a:xfrm>
            </p:spPr>
            <p:txBody>
              <a:bodyPr/>
              <a:lstStyle/>
              <a:p>
                <a:r>
                  <a:rPr lang="en-US" altLang="zh-CN" dirty="0" smtClean="0"/>
                  <a:t>Idea: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Laplace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𝑖𝑗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+1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Pros: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i.e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intermediate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memory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matrix)</a:t>
                </a:r>
              </a:p>
              <a:p>
                <a:r>
                  <a:rPr lang="en-US" altLang="zh-CN" dirty="0" smtClean="0"/>
                  <a:t>Cons: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initial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guess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075765"/>
                <a:ext cx="9861176" cy="4886045"/>
              </a:xfrm>
              <a:blipFill rotWithShape="0">
                <a:blip r:embed="rId2"/>
                <a:stretch>
                  <a:fillRect l="-1112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u(x,0) = 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x</a:t>
                </a:r>
                <a:endParaRPr lang="en-US" altLang="zh-CN" baseline="30000" dirty="0"/>
              </a:p>
              <a:p>
                <a:r>
                  <a:rPr lang="en-US" altLang="zh-CN" dirty="0"/>
                  <a:t>u(x,1) = </a:t>
                </a:r>
                <a:r>
                  <a:rPr lang="en-US" altLang="zh-CN" dirty="0" smtClean="0"/>
                  <a:t>3+x</a:t>
                </a:r>
              </a:p>
              <a:p>
                <a:r>
                  <a:rPr lang="en-US" altLang="zh-CN" dirty="0" smtClean="0"/>
                  <a:t>u(0,y</a:t>
                </a:r>
                <a:r>
                  <a:rPr lang="en-US" altLang="zh-CN" dirty="0"/>
                  <a:t>) = </a:t>
                </a:r>
                <a:r>
                  <a:rPr lang="en-US" altLang="zh-CN" dirty="0" smtClean="0"/>
                  <a:t>3+y</a:t>
                </a:r>
                <a:endParaRPr lang="en-US" altLang="zh-CN" baseline="30000" dirty="0"/>
              </a:p>
              <a:p>
                <a:r>
                  <a:rPr lang="en-US" altLang="zh-CN" dirty="0"/>
                  <a:t>u(1,y) 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y</a:t>
                </a:r>
              </a:p>
              <a:p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term</a:t>
                </a:r>
              </a:p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baseline="-2500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i="1" baseline="-2500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 baseline="3000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is-IS" dirty="0" smtClean="0"/>
                  <a:t>0.000679298300794</a:t>
                </a: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510"/>
            <a:ext cx="6400799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1619365"/>
            <a:ext cx="3851301" cy="38678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charset="0"/>
                      </a:rPr>
                      <m:t>Pr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⁡(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𝑃𝑜𝑖𝑛𝑡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𝑖𝑛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𝑡h𝑒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𝑟𝑒𝑑</m:t>
                    </m:r>
                    <m:r>
                      <a:rPr lang="zh-CN" altLang="en-US" sz="2800" i="1" dirty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𝑎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𝑞𝑢𝑎𝑟𝑡𝑒𝑟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𝑐𝑖𝑟𝑐𝑙𝑒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𝐴𝑟𝑒𝑎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𝑞𝑢𝑎𝑟𝑡𝑒𝑟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charset="0"/>
                          </a:rPr>
                          <m:t>rea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𝑠𝑞𝑢𝑎𝑟𝑒</m:t>
                        </m:r>
                      </m:den>
                    </m:f>
                    <m:r>
                      <a:rPr lang="en-US" altLang="zh-CN" sz="280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Convergence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Rate: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zh-CN" sz="280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Proof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Idea: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Central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Limit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Theorem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blipFill rotWithShape="0">
                <a:blip r:embed="rId3"/>
                <a:stretch>
                  <a:fillRect t="-17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1106394"/>
            <a:ext cx="948914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77" y="-236643"/>
            <a:ext cx="10515600" cy="1555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Monte Carlo Solve Laplace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4843072" cy="4857829"/>
          </a:xfrm>
        </p:spPr>
        <p:txBody>
          <a:bodyPr/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xx</a:t>
            </a:r>
            <a:r>
              <a:rPr lang="en-US" dirty="0" smtClean="0"/>
              <a:t> 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yy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Initial Value given on [0,1]</a:t>
            </a:r>
            <a:r>
              <a:rPr lang="en-US" baseline="30000" dirty="0" smtClean="0"/>
              <a:t>2</a:t>
            </a:r>
            <a:r>
              <a:rPr lang="en-US" dirty="0" smtClean="0"/>
              <a:t>:</a:t>
            </a:r>
            <a:endParaRPr lang="en-US" baseline="30000" dirty="0" smtClean="0"/>
          </a:p>
          <a:p>
            <a:r>
              <a:rPr lang="en-US" dirty="0"/>
              <a:t>u</a:t>
            </a:r>
            <a:r>
              <a:rPr lang="en-US" dirty="0" smtClean="0"/>
              <a:t>(x,0) = f</a:t>
            </a:r>
            <a:r>
              <a:rPr lang="en-US" baseline="-25000" dirty="0" smtClean="0"/>
              <a:t>1</a:t>
            </a:r>
            <a:r>
              <a:rPr lang="en-US" dirty="0" smtClean="0"/>
              <a:t>(x)</a:t>
            </a:r>
          </a:p>
          <a:p>
            <a:r>
              <a:rPr lang="en-US" dirty="0"/>
              <a:t>u</a:t>
            </a:r>
            <a:r>
              <a:rPr lang="en-US" dirty="0" smtClean="0"/>
              <a:t>(x,1)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r>
              <a:rPr lang="en-US" dirty="0"/>
              <a:t>u</a:t>
            </a:r>
            <a:r>
              <a:rPr lang="en-US" dirty="0" smtClean="0"/>
              <a:t>(0,y)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(y)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(1,y)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(y)</a:t>
            </a:r>
            <a:endParaRPr lang="en-US" dirty="0"/>
          </a:p>
          <a:p>
            <a:r>
              <a:rPr lang="en-US" dirty="0" smtClean="0"/>
              <a:t>Numerical Solution</a:t>
            </a:r>
          </a:p>
          <a:p>
            <a:r>
              <a:rPr lang="en-US" dirty="0" smtClean="0"/>
              <a:t>u(</a:t>
            </a:r>
            <a:r>
              <a:rPr lang="en-US" dirty="0" err="1" smtClean="0"/>
              <a:t>x,y</a:t>
            </a:r>
            <a:r>
              <a:rPr lang="en-US" dirty="0" smtClean="0"/>
              <a:t>) = E(f((</a:t>
            </a:r>
            <a:r>
              <a:rPr lang="en-US" dirty="0" err="1" smtClean="0"/>
              <a:t>x,y</a:t>
            </a:r>
            <a:r>
              <a:rPr lang="en-US" dirty="0" smtClean="0"/>
              <a:t>)+ B(</a:t>
            </a:r>
            <a:r>
              <a:rPr lang="en-US" dirty="0" err="1" smtClean="0"/>
              <a:t>x,y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B: Brownian motion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3403" y="1244690"/>
            <a:ext cx="52977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Rough Idea on </a:t>
            </a:r>
            <a:r>
              <a:rPr lang="en-US" altLang="zh-CN" sz="2800" dirty="0" smtClean="0"/>
              <a:t>Proof</a:t>
            </a:r>
            <a:endParaRPr lang="en-US" sz="2800" dirty="0" smtClean="0"/>
          </a:p>
          <a:p>
            <a:r>
              <a:rPr lang="en-US" sz="2800" dirty="0" smtClean="0"/>
              <a:t>1d:</a:t>
            </a:r>
          </a:p>
          <a:p>
            <a:r>
              <a:rPr lang="en-US" sz="2800" dirty="0" err="1" smtClean="0"/>
              <a:t>U</a:t>
            </a:r>
            <a:r>
              <a:rPr lang="en-US" sz="2800" baseline="-25000" dirty="0" err="1" smtClean="0"/>
              <a:t>xx</a:t>
            </a:r>
            <a:r>
              <a:rPr lang="en-US" sz="2800" dirty="0" smtClean="0"/>
              <a:t> = 0 </a:t>
            </a:r>
            <a:r>
              <a:rPr lang="en-US" altLang="zh-CN" sz="2800" dirty="0" smtClean="0"/>
              <a:t>u(0)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u(1)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</a:t>
            </a:r>
          </a:p>
          <a:p>
            <a:r>
              <a:rPr lang="en-US" altLang="zh-CN" sz="2800" dirty="0" smtClean="0"/>
              <a:t>Deterministic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Solution</a:t>
            </a:r>
          </a:p>
          <a:p>
            <a:r>
              <a:rPr lang="zh-CN" altLang="en-US" sz="2800" dirty="0" smtClean="0"/>
              <a:t>→ </a:t>
            </a:r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(b-a)x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Probabilistic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x: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Step: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Touch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boarder: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eft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1-x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x</a:t>
            </a:r>
          </a:p>
          <a:p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(1-x)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=(b-a)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3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US" altLang="zh-CN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/>
          <a:lstStyle/>
          <a:p>
            <a:r>
              <a:rPr lang="en-US" altLang="zh-CN" dirty="0" smtClean="0"/>
              <a:t>Analytical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Solution:</a:t>
            </a:r>
            <a:r>
              <a:rPr lang="zh-CN" altLang="en-US" dirty="0"/>
              <a:t> </a:t>
            </a:r>
            <a:r>
              <a:rPr lang="en-US" altLang="zh-CN" dirty="0" smtClean="0"/>
              <a:t>u(x,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 smtClean="0"/>
              <a:t>u(x,0) = x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(x,1) = 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u(0,y) </a:t>
            </a:r>
            <a:r>
              <a:rPr lang="en-US" altLang="zh-CN" dirty="0"/>
              <a:t>= 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r>
              <a:rPr lang="en-US" altLang="zh-CN" dirty="0" smtClean="0"/>
              <a:t>u(1,y) = 1- y</a:t>
            </a:r>
            <a:r>
              <a:rPr lang="en-US" altLang="zh-CN" baseline="30000" dirty="0"/>
              <a:t>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4" y="3560100"/>
            <a:ext cx="4661647" cy="302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365127"/>
            <a:ext cx="5156948" cy="281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 smtClean="0"/>
                  <a:t>Error</a:t>
                </a:r>
                <a:r>
                  <a:rPr lang="zh-CN" altLang="en-US" sz="3000" dirty="0" smtClean="0"/>
                  <a:t> </a:t>
                </a:r>
                <a:r>
                  <a:rPr lang="en-US" altLang="zh-CN" sz="3000" dirty="0" smtClean="0"/>
                  <a:t>term</a:t>
                </a:r>
                <a:r>
                  <a:rPr lang="zh-CN" altLang="en-US" sz="3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sz="3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sz="30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0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000" b="0" i="1" baseline="-25000" smtClean="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sz="3000" b="0" i="1" baseline="-25000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baseline="30000" smtClean="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  <m:r>
                          <a:rPr lang="en-US" altLang="zh-CN" sz="3000" b="0" i="1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cs-CZ" sz="3000"/>
                          <m:t>0.14022202 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blipFill rotWithShape="0">
                <a:blip r:embed="rId4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yy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1" y="1422972"/>
            <a:ext cx="579836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74" y="1916952"/>
            <a:ext cx="5790825" cy="4343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44" y="5838133"/>
            <a:ext cx="1100865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Error term:</a:t>
            </a:r>
            <a:r>
              <a:rPr lang="cs-CZ" sz="2500" dirty="0"/>
              <a:t>51898.4903672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401173" y="1064302"/>
                <a:ext cx="5665909" cy="51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Actual 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u</m:t>
                    </m:r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𝑥𝑦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173" y="1064302"/>
                <a:ext cx="5665909" cy="515910"/>
              </a:xfrm>
              <a:prstGeom prst="rect">
                <a:avLst/>
              </a:prstGeom>
              <a:blipFill rotWithShape="0">
                <a:blip r:embed="rId4"/>
                <a:stretch>
                  <a:fillRect l="-86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401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Investigation on Monte Carlo Method</vt:lpstr>
      <vt:lpstr>PowerPoint Presentation</vt:lpstr>
      <vt:lpstr>Gauss Seidel</vt:lpstr>
      <vt:lpstr>Example</vt:lpstr>
      <vt:lpstr>Monte Carlo Estimating Pi</vt:lpstr>
      <vt:lpstr>PowerPoint Presentation</vt:lpstr>
      <vt:lpstr>Monte Carlo Solve Laplace</vt:lpstr>
      <vt:lpstr>Example:</vt:lpstr>
      <vt:lpstr>Importance of 0 = uxx + uyy</vt:lpstr>
      <vt:lpstr>Stochastic Processes Solving Black Schole</vt:lpstr>
      <vt:lpstr>Result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on Monte Carlo Method</dc:title>
  <dc:creator>An, Haocheng</dc:creator>
  <cp:lastModifiedBy>An, Haocheng</cp:lastModifiedBy>
  <cp:revision>37</cp:revision>
  <dcterms:created xsi:type="dcterms:W3CDTF">2017-11-14T05:55:01Z</dcterms:created>
  <dcterms:modified xsi:type="dcterms:W3CDTF">2017-11-28T03:34:05Z</dcterms:modified>
</cp:coreProperties>
</file>