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omain_(software_engineering)" TargetMode="External"/><Relationship Id="rId2" Type="http://schemas.openxmlformats.org/officeDocument/2006/relationships/hyperlink" Target="http://en.wikipedia.org/wiki/Computer_languag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://en.wikipedia.org/wiki/Ontology_(information_science)" TargetMode="External"/><Relationship Id="rId4" Type="http://schemas.openxmlformats.org/officeDocument/2006/relationships/hyperlink" Target="http://en.wikipedia.org/wiki/General-purpose_languag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947" y="0"/>
            <a:ext cx="8856133" cy="3301193"/>
          </a:xfrm>
        </p:spPr>
        <p:txBody>
          <a:bodyPr anchor="t"/>
          <a:lstStyle/>
          <a:p>
            <a:pPr algn="l"/>
            <a:r>
              <a:rPr lang="en-US" dirty="0" smtClean="0"/>
              <a:t>Making Your Own Domain Specific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946" y="2040801"/>
            <a:ext cx="8856133" cy="332203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/>
              <a:t>A </a:t>
            </a:r>
            <a:r>
              <a:rPr lang="en-US" b="1" dirty="0" smtClean="0"/>
              <a:t>domain-specific </a:t>
            </a:r>
            <a:r>
              <a:rPr lang="en-US" b="1" dirty="0"/>
              <a:t>language</a:t>
            </a:r>
            <a:r>
              <a:rPr lang="en-US" dirty="0"/>
              <a:t> (</a:t>
            </a:r>
            <a:r>
              <a:rPr lang="en-US" b="1" dirty="0"/>
              <a:t>DSL</a:t>
            </a:r>
            <a:r>
              <a:rPr lang="en-US" dirty="0"/>
              <a:t>) is a </a:t>
            </a:r>
            <a:r>
              <a:rPr lang="en-US" dirty="0">
                <a:hlinkClick r:id="rId2"/>
              </a:rPr>
              <a:t>computer language</a:t>
            </a:r>
            <a:r>
              <a:rPr lang="en-US" dirty="0"/>
              <a:t> specialized to a particular application </a:t>
            </a:r>
            <a:r>
              <a:rPr lang="en-US" dirty="0">
                <a:hlinkClick r:id="rId3"/>
              </a:rPr>
              <a:t>domain</a:t>
            </a:r>
            <a:r>
              <a:rPr lang="en-US" dirty="0"/>
              <a:t>. This is in contrast to a </a:t>
            </a:r>
            <a:r>
              <a:rPr lang="en-US" i="1" dirty="0">
                <a:hlinkClick r:id="rId4"/>
              </a:rPr>
              <a:t>general-purpose language</a:t>
            </a:r>
            <a:r>
              <a:rPr lang="en-US" dirty="0"/>
              <a:t> (GPL), which is broadly applicable across domains, and lacks specialized features for a particular domain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--Wikipedia</a:t>
            </a:r>
          </a:p>
          <a:p>
            <a:pPr algn="l"/>
            <a:endParaRPr lang="en-US" dirty="0"/>
          </a:p>
          <a:p>
            <a:pPr algn="l"/>
            <a:r>
              <a:rPr lang="en-US" b="1" dirty="0" smtClean="0"/>
              <a:t>Domain: </a:t>
            </a:r>
            <a:r>
              <a:rPr lang="en-US" dirty="0"/>
              <a:t> A sphere of knowledge (</a:t>
            </a:r>
            <a:r>
              <a:rPr lang="en-US" dirty="0">
                <a:hlinkClick r:id="rId5"/>
              </a:rPr>
              <a:t>ontology</a:t>
            </a:r>
            <a:r>
              <a:rPr lang="en-US" dirty="0"/>
              <a:t>), influence, or activity. The subject area to which the user applies a program is the domain of the software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--Wikipedia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9841" y="5585252"/>
            <a:ext cx="3130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Mitchell Harris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 smtClean="0"/>
              <a:t>heneryville</a:t>
            </a:r>
            <a:endParaRPr lang="en-US" dirty="0"/>
          </a:p>
        </p:txBody>
      </p:sp>
      <p:sp>
        <p:nvSpPr>
          <p:cNvPr id="7" name="AutoShape 6" descr="data:image/jpeg;base64,/9j/4AAQSkZJRgABAQAAAQABAAD/2wCEAAkGBxIPEBAPDwwQEA8NEA8NEBANDBAQDw4UFBEWFxQRFBQYHCggGBonHBQUITItJSkrLzo6Fx8zODM4NygtLi0BCgoKDg0OGxAQGiwlICQsLy8rLywsLDQvLC0sLCwsLC8tLCwsLCwsLCwtLCwsLCwsLCwtLCwvLCwsLCwsLCwsLP/AABEIAOEA4QMBEQACEQEDEQH/xAAbAAEAAgMBAQAAAAAAAAAAAAAABQYCAwQHAf/EAEgQAAIBAgIECAkJBgUFAAAAAAABAgMRBBIGMVGSBRMhQVNhcbEVFiIygZGTocEHIzNCUnJzstFjgqLC0vAkNENU4RRio7Px/8QAGgEBAAIDAQAAAAAAAAAAAAAAAAQFAQIDBv/EADcRAQABAgIFCgYBBAMBAAAAAAABAhEDBAUSFDFRExUhMjNBYXGBkVKhwdHh8CIjQlOxNHLxov/aAAwDAQACEQMRAD8A9S0h4cdF8VStxlryk+Xi76kltJ2Vyuv/ACq3f7VWfz84U8nh7++eH5VStXlN3nOU3tlJss6aaad0WUVeJXXN6pmfNrMtAAAAAAAAAAAAAAAAAAAAAAAAAAAM6dSUXeMpRe2MnF+tGJiJ3w2pqqpm9M28ll4A4elKSo13dy5IVNTvzRl+pX5nKxEa9HrC5yOkKqqow8Xv3T9JWYrl081xFVznOb1zlKT9Luehpp1aYjg8biVzXXNU98sacHJpJXbMzMRF5YppmqbQkqXBq+tJt7I8iI8409ybRlI/uls8Hw2PeNeWqb7Lhng+Gx7w5ao2XDPB8Nj3hy1RsuGeD4bHvDlqjZcM8Hw2PeHLVGy4Z4Phse8OWqNlwzwfDY94ctUbLhng+Gx7w5ao2XDPB8Nj3hy1RsuGeD4bHvDlqjZcM8Hw2PeHLVGy4Z4Phse8OWqNlwzwfDY94ctUbLhng+Gx7w5ao2XDPB8Nj3hy1RsuGeD4bHvDlqjZcM8Hw2PeHLVGy4Z4Phse8OWqNlwzwfDY94ctUbLhng+Gx7w5ao2XDPB8Nj3hy1RsuGeD4bHvDlqjZcNjLg6HM5L03MxjVMTlKJ3I/E4Z03y8qeprUzvRXFSHi4VWHPS1X2cj5muY2clj8ZZ7F6kQNipXPOlStlgpknwVT5HLnbyrsX9+4jY09Nk/KU2ianecUsAAAAAAAAAAAAAAAAAAAAAAAAAADViaeeEl1XXatRtRNpu54tOvRMIImqlsNW7Vc2aJfgx/N+lkTG6yyyvZuu5zSC4C4C4C4C4GdGlKbtGLb6ubtfMa1VRTF5bU0TVNqYd1Pgeb1yjH1tnGcxT3JMZSqd8lTgia82UZdWpiMxT3sVZSqN3S4KkHF2kmmuZo7xMTF4RqqZpm0sbmWC4C4C4C4C4C4C4C4C4C4C4C4C4HxvkBKvJk9Stpq3aGbNEtwa/m/SyLi9ZY5bs3Vc5u5cBcBcBcDbhaLqTUFz63sXOzSuqKYvLph0TXVqws+HoRpxUYqyXrfWyvqqmqbytqKIoi0Npq3ANGMwsasbPX9WXPFm9Fc0TeHPFwoxItKr1YOEnGWuLsyxiYmLwqKommbSxuZalwFwFwFwFwFwFwFwFwFwFwFwPjYJQCJymbzV1c7Zs5JPg9+R6WRsXrLDLT/B03ObvcuC5cFy4LlwXTujlLyZz528i7ErvvXqIeaq6YhY5KnompMkVOAAACuaQRtVTX1oJvtu18ET8tN6FXnItieiMud0S5cFy4LlwXLguXBcuC5cFy4LlwXLguXBcuC42ZJlBJkxUOk1dXNJ8ps5JHAPyPSyPidZOy/UdFzm73LguXBcuC5cF1m0cd6L6pyXuRAzPX9Frkp/p+qUI6YAAAFe0m8+H3X3k7K9WVZnutHkhrklBuXBcuC5cFy4LlwXLguXBcuC5cFy4LlwXLguORliZQqZLVTqNXZyT1s2cUhgX5HpZwxN6bgdRvzGlne5mFi5mFi5mFi5mFi6z6Mv5mX4kvyxK/Ndf0W2Q7OfP7JcjJoAAAV3Sl+VS+7PvROym6VZpDfT6oPMS7K+5mFi5mFi5mFi5mFi5mFi5mFi5mFi5mFi5mFi5mFi5mFi5mFi45CzF0PElKx2Grs46j5WbOMu3BvyPSzjXvS8Gf4N+Y1drmYFzMC5mBczAutWi/0L/El+WJXZvr+i40f2U+f2TBFTgAAAi+GuDJV3BxlFZFJPNflvbZ2EjAxow73Q81lqsaYtO5G+LlTpIfxfoSNrp4Si8318YPFup0sPVIxtdPA5vr4w++Lc+lh6mNrp4HN9fxQeLc+mhusbZTwZ5vq+KDxbn00d1jbI4HN9XxHi3PpYbrG108Dm+v4oYvRypzVKf8X6Gdrp4SxzficYaa/ANaKulGfVCXL70janNYc+DnVkcWmL9E+SLmmm0001yNNWa7USI6emESbxNpfMxli5mBczAuZgXHIF0VF6iQrnaauziqa2bOMuvCS8n0s5V70nBn+Ldc1dblwXLguXBcuC626K/QP8SXdErc32nou9H9l6pkipwAAAAAAAAAAAAACP4W4MjXjzKol5Mv5X1HbBxpw58EbM5anFp8e5S5pxbi004tpp601rRax09MKCbxNpY3MsXLguXBcchYmUZHmO6AkDV3R9XWzZwlsw9XK7PU/ca1Rd0w69Xol15jSyTczCxczCxczCxczCxdcNE/oH+JLuRV5ztPReaO7H1TRFTwAAAAAAAAAAAAAAClaT0smIk1/qRjU+D/AClrlar4fkoM/Tq40+PT++yKzEmyHczCxczCxdoxFbkstb19RtTDliV9Foc0da7Ubo6RNXZHVX5TNnGd7G4YfY1GtTFobRVMbmXHy2+5GLQzr1cTj5bfchaDXq4nHy2+5C0GvVxOPlt9yFoNerivWhUm8M2+ln3Iqc92vo9JoqZnA6eMp8hrIAAAAAAAAAAAAAAAommmJ/xKjF+ZShF9rcn3NFvkqf6d54vN6VxZ5e0d0R9UDx8tvuRLtCt16uJx8tvuQtBr1cXx1pfa+AtDGvVxY3MtX2L5V2oMpI1dkbWflM2cZ3tdwwXAXAXAXAXAv2g/+Vf4s+5FRnu19HptE/8AH9ZWEhrMAAAAAAAAAAAAABycJ4+GHpyq1HyLkUeecuaK6zphYdWJVqw45jHpwKJrq/8AfB5jisTKrOdSb8qpJyezl5l1LV6C9opimmKY7nj8TEnErmurfLTc2aFwFwFwMovlXagJQ1d0ZX859pu4TvawwAAAAABf9Bv8q/xZ90Snz3a+j02iP+P6ysJDWgAAARfCvDtLCyjCrnvKOZZI3Vr22nfCy9eLF6UPMZ3CwKoprv0uLxxw2yr7NfqddhxfBH53y/j7Hjhhv2vs/wDkbDi+DPO2X8fZktL8NtqeyZjYsXw92edsvxn2ffG7C/aqeykNixfD3Odstxn2k8bsL9qp7KQ2LF8Pc52y3GfaWL0ww37R9lP/AJM7Di+DHO2X8fZrlpph1qp132Qh8ZGYyGJxj99Gk6YwI3RV7R93NidNo2+aw8m/2soxS9Cvc6U6Pn+6r2cq9NU2/hRPr+LqvwjwjUxE89Wd2uSKXJCC2RXN3k/DwqcOLUqfHzGJj1a1c/aPJyHRwAAAAB9hrXagyljR3RWIflS7Tdwne13DBcBcBcBcBcC/6Bv/AAsvxp/liVGf7T0el0P2E+c/RYyEtQAAAo2n/wBNR/Cf5i10f1J83ndM9pT5fVVrk9TlwFwFwFwFwFwFwFwFwFwFwFwFwMoPlXau8CXNEhE4jzpdpu4TvawwAAAAABffk/f+GqdVeX/rplTn+0jy+svR6Gn+jV/2+kLMQVuAAAFG+UFfO0HtpzXqkv1LTR/Vq83ntNdpR5SqpYKYAAAAAAAAAAAAAAA+w1rtXeBMmiQiMS/Ll2m6PVvarhguAuAuAuAuBe/k9fzFZft2/wDxw/QqtIdePL6y9FoXsqv+30haiAuQAAApvyiUXbD1OZOpTfbJRa/LIstH1daPJQ6bon+FfnHvafpKmXLJRFwFwFwFwFwFwFwFwFwFwFwFwFwMoPlXau8EJo0SUNivPl2m6PVvag1AAAAAAuXyd1+XEU+qnUXvUv5St0hT1al7oSvpro8p/fkupWr8AAAOHhng5YmjOjJ2cleMvsyXmv8AvrOuDizh1xVCPmsvGPhTRPp4S8sxeGnRnKnUg4zg7NP3NPnTL2iuK41qdzx+Jh1YdU0VxaYaTZzAAAAAAAAAAAAAAZU9a7V3hmE4aJKFxXny7fgbo1W9quGC4C4C4C4C4EvonjeJxdJt2jUvQl2Ttb+JRI+ao18KfDpTdHY3JZimZ3T0e/5s9RKN68AAAAHDwpwTRxUbVqabXmyXJOPZJf8Aw64WNXhzemUfMZXCx4tiR91draCQ+pippc2enGb9zRMjSE99P781XVoSn+2ufWL/AGaHoHLmxkfTh2v5zbnCPh+f4c+ZKv8AJ/8AP5Y+Ik/93D2Mv6jPOFPw/P8ADHMlf+SPb8niJU/3cPYy/qHOFPw/P8HMlfxx7fk8RKn+7h7GX9Q5wp+H5scyV/HHt+WL0Fq82JpvthJfEzzhT8MnMmJ8ce35c2I0LxMVeMqVS3NGbjJ9mZJe83pz2FO+8OVeh8xTF6bT6/fo+av4ijKnJwqQlCcdcZppol01RVF4lWV0VUVatUWlruZalwFwFwFwMqetdq7wzCdNElB4t+XLt+BujVb2q4YLgLgLgLgLgLhh6ro1wp/1WHhNv5yPzdVf9yWv0qz9JRZjC5OuY7u57HI5nl8GKu+OifP870qcEwAAAAAAAAAAAACK0g4Fhi6bi0lVim6dS3LF7Hti+c74GPOFVfu70POZOnMUWnfG6f3ueWVYOEpRkmpQbjJPWmnZr1l7ExMXh5CqJpmYnfDG4YLgLgLgZU35S7V3gjenzRKQWM8+Xb8DdGq3tNzLUuAuAuAuAuAuBLaNcMvCVlJ3dKpaFWK2c0l1q/va5yPmMHlaLd/cmZHNzl8W/dO/7+j1OlUU4qUZKUZJSjJO6aa5GmUcxMTaXsKaoqiJjdLMwyAAAAAAAAAAAAB5pp3hlTxja/1qcKr7eWL/ACL1lzkqtbC8peU0thxRmZmO+In6fRXrkxWlwFwFwM6XnR7V3mGY3rAaJSBxn0ku34G6LVvaTLUAAAAAAAAsmiekzwrVGs28PJ8j1ui3raXPHavSQs1leU/lTv8A9rXR+kOQ/hX1f9fh6PSqKcVKMlKMknGUWmmnqaZUTExNpeopqiqLxN4ZGGQAAAAAAAAAAAeb/KBXUsWop/RUYRfU25S7pRLjI02wr8ZeW0xXFWYtHdEfWfsrRNVQAAAZUvOj95d4ZjesRzS0BjX85Pt+Bui1b2i5lqXAXAXAXAXAXAXAXAmOAdIquDdo+XSbvKlJ8nbF/Vfu6iPj5ajF39E8U3KZ/Ey02jpp4fbg9C4H0hoYpJU6mWpz0qlo1F2L63ouVOLl68PfHRxely2ewcx1Z6eE7/3ySpwTAAAAAAAAABH8OcKwwlGVWXK9UIXs6kuaP6nXBwpxatWEbNZmnL4c1z6Rxl5LicRKrOdSbvOpJzk+t7OovqaYpiIjueNrrqrqmurfLVc2aFwFwFwM6T8qP3l3hmN6xnNLV7HfST7fgbote9oMtQAAAAAAAAAAXAmuD9KcXQslX4yK+rXXGLe873kevK4VfdbyTsHSWZwuiKrx49P5+acw3ygPVVwie10qtv4WviRatH/DUsKNOT/fR7T9J+6Qp6e4Z+dRrx/cpte6RynR+J3TH76JEaawJ3xV8vu3LTjCbaq7aT/U12HF8Pd054y3GfYenGE21fZP9RsOL4e5zxluM+zB6d4X7Nf2Uf6jOwYvg155y/j7Pi08wvR1/Zw/qGwYvGGOesvwq9vyxlp7hualiH+5T+MzOwYnGP30YnTWBwq9o+7hxnygcjVDC8vNKtPkX7sdfrOtGj/iq9nDF03/AI6Pf7R91S4S4Sq4mfGVqjlLUlqjBbIpaidh4dOHFqYU2PmMTGq1sSb/AE8nIdHEAAAAGdJ+VH70e8Eb1lOaYruO+kn2/BG6JX1paLmWpcBcBcBcBcBcBcBcBcBcBcBcBcBcBcBcBcBcBcBcBcBcBcBcBcDOj50fvR7wzG9Zjmmq3j385Pt+COkIdfWluwlOM4NNcqb5edHOqZiUjBoprotLnrUZQ1rk2rUzeKolwrw6qN7VmMud4MwLwZgXgzAvBmBeDMC8GYF4MwLwZgXgzAvBmBeDMC8GYF4MwLwZgXgzAvBmBeDMC8GYF4MwLwZgXgzAvDKEXJ2Su+oT0b21MTVNod1LDqEXKVm7N9S5OY4zVMzaEyjCiimZqcVF+VH70e87IUb4Wg5pyvcL0nCvUjLXGTXq5H70zamb0xMImNTNOJNM9zRh67g760+RraKqbwYeJNE3SMMRGWprses5TTMJ1OLTVuZZ11GLS21oM66haTWgzrqFpNaDOuoWk1oM66haTWgzrqFpNaDOuoWk1oM66haTWgzrqFpNaDOuoWk1oM66haTWgzrqFpNaDOuoWk1oM66haTWgzrqFpNaDOuoWk1oM66haTWgzrqFpNaDOuoWk1oM66haTWgzrqFpNaDOuoWk1oHVS50vSLSxNdMOLF4rN5MdXO9p1pot0yiY2NrdEbmnDK84JfaXud2buEb1/8AVdhA2uhfc3Yj7pnow67degrz+tFLlfWlz/AN7Wc8pmoiNSv0dNJ6OqrnlcOOnvh5/VwtSLalTkmuTzW+4s7vPTTVE2mGHFS+xLcYYtPA4mXRy3GGNWeBxMujluMGrPA4mXRy3GDVngcTLo5bjBqzwOJl0ctxg1Z4HEy6OW4was8DiZdHLcYNWeBxMujluMGrPA4mXRy3GDVngcTLo5bjBqzwOJl0ctxg1Z4HEy6OW4was8DiZdHLcYNWeBxMujluMGrPA4mXRy3GDVngcTLo5bjBqzwOJl0ctxg1Z4HEy6OW4was8DiZdHLcYNWeBxMujluMGrPA4mXRy3GDVngcTLo5bjBqzwOKl9iW4was8GUaE3yKnLda97DNpXXQ/RaSlGvXjZR5Yxa5Xs5Nn96iBms1ERqUT0rzRujapqjExItEbo4/hfSpejAKrpX567F3FnkuqpNJ9aEATlSAAAAAAAAAAAAAAAAAAAAAAAAAABL6N/TIiZvqLDR3aLkVL0I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s://g.twimg.com/About_logoUsag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6" t="26254" r="31785" b="29761"/>
          <a:stretch/>
        </p:blipFill>
        <p:spPr bwMode="auto">
          <a:xfrm>
            <a:off x="155575" y="5959736"/>
            <a:ext cx="832021" cy="73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857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MineDefine</a:t>
            </a:r>
            <a:r>
              <a:rPr lang="en-US" dirty="0" smtClean="0"/>
              <a:t> 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870" y="2160589"/>
            <a:ext cx="10501412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prgm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::=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&gt;*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&lt;statement&gt; ::= &lt;definition&gt;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&lt;invocation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&lt;transform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&lt;definition&gt; ::= identifier: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::= &lt;statement&gt; | { &lt;statement&gt;*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&lt;transform&gt; ::=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trans_instructions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statement_block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&gt;|&lt;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trans_instructions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trans_instructions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::=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absoulte_trans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|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relative_trans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absolute_trans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::=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up|down|north|south|east|west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relative_trans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::=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top|bottom|left|right|front|back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&lt;invocation&gt; ::= &lt;shape&gt;? &lt;dimension&gt;? &lt;location&gt;? identifier;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35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Sugar or Lowering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623" y="1483886"/>
            <a:ext cx="4120057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988" y="3881097"/>
            <a:ext cx="3849891" cy="2675350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1614616" y="2835487"/>
            <a:ext cx="1194486" cy="10071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0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61" y="609600"/>
            <a:ext cx="9273975" cy="1320800"/>
          </a:xfrm>
        </p:spPr>
        <p:txBody>
          <a:bodyPr/>
          <a:lstStyle/>
          <a:p>
            <a:r>
              <a:rPr lang="en-US" dirty="0" smtClean="0"/>
              <a:t>Domain Specific Languages You’ve Heard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5702"/>
            <a:ext cx="8596668" cy="3880773"/>
          </a:xfrm>
        </p:spPr>
        <p:txBody>
          <a:bodyPr numCol="3">
            <a:noAutofit/>
          </a:bodyPr>
          <a:lstStyle/>
          <a:p>
            <a:r>
              <a:rPr lang="en-US" sz="1400" dirty="0"/>
              <a:t>Http</a:t>
            </a:r>
          </a:p>
          <a:p>
            <a:r>
              <a:rPr lang="en-US" sz="1400" dirty="0" err="1"/>
              <a:t>Url</a:t>
            </a:r>
            <a:endParaRPr lang="en-US" sz="1400" dirty="0"/>
          </a:p>
          <a:p>
            <a:r>
              <a:rPr lang="en-US" sz="1400" dirty="0"/>
              <a:t>SQL</a:t>
            </a:r>
          </a:p>
          <a:p>
            <a:r>
              <a:rPr lang="en-US" sz="1400" dirty="0"/>
              <a:t>XML</a:t>
            </a:r>
          </a:p>
          <a:p>
            <a:r>
              <a:rPr lang="en-US" sz="1400" dirty="0"/>
              <a:t>HTML</a:t>
            </a:r>
          </a:p>
          <a:p>
            <a:r>
              <a:rPr lang="en-US" sz="1400" dirty="0"/>
              <a:t>JSON</a:t>
            </a:r>
          </a:p>
          <a:p>
            <a:r>
              <a:rPr lang="en-US" sz="1400" dirty="0" smtClean="0"/>
              <a:t>CSS/selectors</a:t>
            </a:r>
            <a:endParaRPr lang="en-US" sz="1400" dirty="0"/>
          </a:p>
          <a:p>
            <a:r>
              <a:rPr lang="en-US" sz="1400" dirty="0" smtClean="0"/>
              <a:t>Numerals</a:t>
            </a:r>
            <a:endParaRPr lang="en-US" sz="1400" dirty="0"/>
          </a:p>
          <a:p>
            <a:pPr lvl="1"/>
            <a:r>
              <a:rPr lang="en-US" sz="1050" dirty="0" smtClean="0"/>
              <a:t>Hex</a:t>
            </a:r>
            <a:endParaRPr lang="en-US" sz="1050" dirty="0"/>
          </a:p>
          <a:p>
            <a:pPr lvl="1"/>
            <a:r>
              <a:rPr lang="en-US" sz="1050" dirty="0" smtClean="0"/>
              <a:t>Decimal</a:t>
            </a:r>
            <a:r>
              <a:rPr lang="en-US" sz="1050" dirty="0"/>
              <a:t>, commas</a:t>
            </a:r>
          </a:p>
          <a:p>
            <a:pPr lvl="1"/>
            <a:r>
              <a:rPr lang="en-US" sz="1050" dirty="0" smtClean="0"/>
              <a:t>Roman </a:t>
            </a:r>
            <a:r>
              <a:rPr lang="en-US" sz="1050" dirty="0"/>
              <a:t>numerals</a:t>
            </a:r>
          </a:p>
          <a:p>
            <a:pPr lvl="1"/>
            <a:r>
              <a:rPr lang="en-US" sz="1050" dirty="0" smtClean="0"/>
              <a:t>Scientific </a:t>
            </a:r>
            <a:r>
              <a:rPr lang="en-US" sz="1050" dirty="0"/>
              <a:t>notation</a:t>
            </a:r>
          </a:p>
          <a:p>
            <a:r>
              <a:rPr lang="en-US" sz="1400" dirty="0"/>
              <a:t> Dates</a:t>
            </a:r>
          </a:p>
          <a:p>
            <a:r>
              <a:rPr lang="en-US" sz="1400" dirty="0"/>
              <a:t>Addresses</a:t>
            </a:r>
          </a:p>
          <a:p>
            <a:r>
              <a:rPr lang="en-US" sz="1400" dirty="0" smtClean="0"/>
              <a:t>CSV</a:t>
            </a:r>
            <a:endParaRPr lang="en-US" sz="1400" dirty="0"/>
          </a:p>
          <a:p>
            <a:r>
              <a:rPr lang="en-US" sz="1400" dirty="0" smtClean="0"/>
              <a:t>Pig/Hive</a:t>
            </a:r>
            <a:endParaRPr lang="en-US" sz="1400" dirty="0"/>
          </a:p>
          <a:p>
            <a:r>
              <a:rPr lang="en-US" sz="1400" dirty="0" smtClean="0"/>
              <a:t>Mathematic Notation (e.g. Integrals)</a:t>
            </a:r>
            <a:endParaRPr lang="en-US" sz="1400" dirty="0"/>
          </a:p>
          <a:p>
            <a:r>
              <a:rPr lang="en-US" sz="1400" dirty="0" smtClean="0"/>
              <a:t>Phone Numbers</a:t>
            </a:r>
            <a:endParaRPr lang="en-US" sz="1400" dirty="0"/>
          </a:p>
          <a:p>
            <a:r>
              <a:rPr lang="en-US" sz="1400" dirty="0"/>
              <a:t> LINQ</a:t>
            </a:r>
          </a:p>
          <a:p>
            <a:r>
              <a:rPr lang="en-US" sz="1400" dirty="0" smtClean="0"/>
              <a:t>Web Routes</a:t>
            </a:r>
            <a:endParaRPr lang="en-US" sz="1400" dirty="0"/>
          </a:p>
          <a:p>
            <a:r>
              <a:rPr lang="en-US" sz="1400" dirty="0" smtClean="0"/>
              <a:t>Bar Codes</a:t>
            </a:r>
            <a:endParaRPr lang="en-US" sz="1400" dirty="0"/>
          </a:p>
          <a:p>
            <a:r>
              <a:rPr lang="en-US" sz="1400" dirty="0"/>
              <a:t>QR codes</a:t>
            </a:r>
          </a:p>
          <a:p>
            <a:r>
              <a:rPr lang="en-US" sz="1400" dirty="0"/>
              <a:t>M</a:t>
            </a:r>
            <a:r>
              <a:rPr lang="en-US" sz="1400" dirty="0" smtClean="0"/>
              <a:t>arkdown</a:t>
            </a:r>
            <a:endParaRPr lang="en-US" sz="1400" dirty="0"/>
          </a:p>
          <a:p>
            <a:r>
              <a:rPr lang="en-US" sz="1400" dirty="0"/>
              <a:t>T</a:t>
            </a:r>
            <a:r>
              <a:rPr lang="en-US" sz="1400" dirty="0" smtClean="0"/>
              <a:t>witter </a:t>
            </a:r>
            <a:r>
              <a:rPr lang="en-US" sz="1400" dirty="0"/>
              <a:t>hash tags and @</a:t>
            </a:r>
          </a:p>
          <a:p>
            <a:r>
              <a:rPr lang="en-US" sz="1400" dirty="0" smtClean="0"/>
              <a:t>UML</a:t>
            </a:r>
            <a:endParaRPr lang="en-US" sz="1400" dirty="0"/>
          </a:p>
          <a:p>
            <a:r>
              <a:rPr lang="en-US" sz="1400" dirty="0"/>
              <a:t>YAML</a:t>
            </a:r>
          </a:p>
          <a:p>
            <a:r>
              <a:rPr lang="en-US" sz="1400" dirty="0" smtClean="0"/>
              <a:t>Version numbers (2.0.1)</a:t>
            </a:r>
            <a:endParaRPr lang="en-US" sz="1400" dirty="0"/>
          </a:p>
          <a:p>
            <a:r>
              <a:rPr lang="en-US" sz="1400" dirty="0" smtClean="0"/>
              <a:t>IP </a:t>
            </a:r>
            <a:r>
              <a:rPr lang="en-US" sz="1400" dirty="0"/>
              <a:t>address</a:t>
            </a:r>
          </a:p>
          <a:p>
            <a:r>
              <a:rPr lang="en-US" sz="1400" dirty="0" smtClean="0"/>
              <a:t>Excel </a:t>
            </a:r>
            <a:r>
              <a:rPr lang="en-US" sz="1400" dirty="0"/>
              <a:t>equations</a:t>
            </a:r>
          </a:p>
          <a:p>
            <a:r>
              <a:rPr lang="en-US" sz="1400" dirty="0" smtClean="0"/>
              <a:t>Regular </a:t>
            </a:r>
            <a:r>
              <a:rPr lang="en-US" sz="1400" dirty="0"/>
              <a:t>E</a:t>
            </a:r>
            <a:r>
              <a:rPr lang="en-US" sz="1400" dirty="0" smtClean="0"/>
              <a:t>xpressions</a:t>
            </a:r>
            <a:endParaRPr lang="en-US" sz="1400" dirty="0"/>
          </a:p>
          <a:p>
            <a:r>
              <a:rPr lang="en-US" sz="1400" dirty="0" smtClean="0"/>
              <a:t>Ant/NANT</a:t>
            </a:r>
            <a:endParaRPr lang="en-US" sz="1400" dirty="0"/>
          </a:p>
          <a:p>
            <a:r>
              <a:rPr lang="en-US" sz="1400" dirty="0" err="1"/>
              <a:t>xPath</a:t>
            </a:r>
            <a:r>
              <a:rPr lang="en-US" sz="1400" dirty="0"/>
              <a:t>, </a:t>
            </a:r>
            <a:r>
              <a:rPr lang="en-US" sz="1400" dirty="0" err="1"/>
              <a:t>xQuery</a:t>
            </a:r>
            <a:endParaRPr lang="en-US" sz="1400" dirty="0"/>
          </a:p>
          <a:p>
            <a:r>
              <a:rPr lang="en-US" sz="1400" dirty="0" err="1"/>
              <a:t>jPath</a:t>
            </a:r>
            <a:endParaRPr lang="en-US" sz="1400" dirty="0"/>
          </a:p>
          <a:p>
            <a:r>
              <a:rPr lang="en-US" sz="1400" dirty="0" smtClean="0"/>
              <a:t>XSLT</a:t>
            </a:r>
            <a:endParaRPr lang="en-US" sz="1400" dirty="0"/>
          </a:p>
          <a:p>
            <a:r>
              <a:rPr lang="en-US" sz="1400" dirty="0"/>
              <a:t>G</a:t>
            </a:r>
            <a:r>
              <a:rPr lang="en-US" sz="1400" dirty="0" smtClean="0"/>
              <a:t>raphics </a:t>
            </a:r>
            <a:r>
              <a:rPr lang="en-US" sz="1400" dirty="0"/>
              <a:t>turtle language</a:t>
            </a:r>
          </a:p>
          <a:p>
            <a:r>
              <a:rPr lang="en-US" sz="1400" dirty="0" err="1" smtClean="0"/>
              <a:t>awk</a:t>
            </a:r>
            <a:r>
              <a:rPr lang="en-US" sz="1400" dirty="0" smtClean="0"/>
              <a:t> </a:t>
            </a:r>
            <a:r>
              <a:rPr lang="en-US" sz="1400" dirty="0"/>
              <a:t>&amp; </a:t>
            </a:r>
            <a:r>
              <a:rPr lang="en-US" sz="1400" dirty="0" err="1" smtClean="0"/>
              <a:t>sed</a:t>
            </a:r>
            <a:endParaRPr lang="en-US" sz="1400" dirty="0"/>
          </a:p>
          <a:p>
            <a:r>
              <a:rPr lang="en-US" sz="1400" dirty="0"/>
              <a:t>M</a:t>
            </a:r>
            <a:r>
              <a:rPr lang="en-US" sz="1400" dirty="0" smtClean="0"/>
              <a:t>ake</a:t>
            </a:r>
            <a:endParaRPr lang="en-US" sz="1400" dirty="0"/>
          </a:p>
          <a:p>
            <a:r>
              <a:rPr lang="en-US" sz="1400" dirty="0"/>
              <a:t>P</a:t>
            </a:r>
            <a:r>
              <a:rPr lang="en-US" sz="1400" dirty="0" smtClean="0"/>
              <a:t>ost </a:t>
            </a:r>
            <a:r>
              <a:rPr lang="en-US" sz="1400" dirty="0"/>
              <a:t>script</a:t>
            </a:r>
          </a:p>
          <a:p>
            <a:r>
              <a:rPr lang="en-US" sz="1400" dirty="0"/>
              <a:t>PHP </a:t>
            </a:r>
            <a:r>
              <a:rPr lang="en-US" sz="1400" dirty="0" err="1"/>
              <a:t>ini</a:t>
            </a:r>
            <a:endParaRPr lang="en-US" sz="1400" dirty="0"/>
          </a:p>
          <a:p>
            <a:r>
              <a:rPr lang="en-US" sz="1400" dirty="0"/>
              <a:t> </a:t>
            </a:r>
            <a:r>
              <a:rPr lang="en-US" sz="1400" dirty="0" err="1" smtClean="0"/>
              <a:t>Nginx</a:t>
            </a:r>
            <a:endParaRPr lang="en-US" sz="1400" dirty="0"/>
          </a:p>
          <a:p>
            <a:r>
              <a:rPr lang="en-US" sz="1400" dirty="0"/>
              <a:t>S</a:t>
            </a:r>
            <a:r>
              <a:rPr lang="en-US" sz="1400" dirty="0" smtClean="0"/>
              <a:t>cripture </a:t>
            </a:r>
            <a:r>
              <a:rPr lang="en-US" sz="1400" dirty="0" err="1"/>
              <a:t>book,chapter,verse</a:t>
            </a:r>
            <a:r>
              <a:rPr lang="en-US" sz="1400" dirty="0"/>
              <a:t> numerology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72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5745" y="546365"/>
            <a:ext cx="4185623" cy="576262"/>
          </a:xfrm>
        </p:spPr>
        <p:txBody>
          <a:bodyPr/>
          <a:lstStyle/>
          <a:p>
            <a:r>
              <a:rPr lang="en-US" dirty="0" smtClean="0"/>
              <a:t>CSS (declarative DSL)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75745" y="2276311"/>
            <a:ext cx="4185618" cy="576262"/>
          </a:xfrm>
        </p:spPr>
        <p:txBody>
          <a:bodyPr/>
          <a:lstStyle/>
          <a:p>
            <a:r>
              <a:rPr lang="en-US" dirty="0" smtClean="0"/>
              <a:t>JS (General Purpose)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4905" y="1266749"/>
            <a:ext cx="4314317" cy="843400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84905" y="3018735"/>
            <a:ext cx="7861136" cy="250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Internal DSL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82" y="2264689"/>
            <a:ext cx="9293656" cy="254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8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MineDefine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9270" y="1435658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@building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@chair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2x1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@cobblestone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@cobblestone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@floor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10x10x1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@stone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4,5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@chair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wall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10x10x4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woodplank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@roof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10x10x1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@stone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1x1x10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@floor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@roof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1x1x3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@wood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@building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38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Compiler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616640" y="2578484"/>
            <a:ext cx="2258210" cy="1354926"/>
          </a:xfrm>
          <a:custGeom>
            <a:avLst/>
            <a:gdLst>
              <a:gd name="connsiteX0" fmla="*/ 0 w 2258210"/>
              <a:gd name="connsiteY0" fmla="*/ 135493 h 1354926"/>
              <a:gd name="connsiteX1" fmla="*/ 135493 w 2258210"/>
              <a:gd name="connsiteY1" fmla="*/ 0 h 1354926"/>
              <a:gd name="connsiteX2" fmla="*/ 2122717 w 2258210"/>
              <a:gd name="connsiteY2" fmla="*/ 0 h 1354926"/>
              <a:gd name="connsiteX3" fmla="*/ 2258210 w 2258210"/>
              <a:gd name="connsiteY3" fmla="*/ 135493 h 1354926"/>
              <a:gd name="connsiteX4" fmla="*/ 2258210 w 2258210"/>
              <a:gd name="connsiteY4" fmla="*/ 1219433 h 1354926"/>
              <a:gd name="connsiteX5" fmla="*/ 2122717 w 2258210"/>
              <a:gd name="connsiteY5" fmla="*/ 1354926 h 1354926"/>
              <a:gd name="connsiteX6" fmla="*/ 135493 w 2258210"/>
              <a:gd name="connsiteY6" fmla="*/ 1354926 h 1354926"/>
              <a:gd name="connsiteX7" fmla="*/ 0 w 2258210"/>
              <a:gd name="connsiteY7" fmla="*/ 1219433 h 1354926"/>
              <a:gd name="connsiteX8" fmla="*/ 0 w 2258210"/>
              <a:gd name="connsiteY8" fmla="*/ 135493 h 1354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8210" h="1354926">
                <a:moveTo>
                  <a:pt x="0" y="135493"/>
                </a:moveTo>
                <a:cubicBezTo>
                  <a:pt x="0" y="60662"/>
                  <a:pt x="60662" y="0"/>
                  <a:pt x="135493" y="0"/>
                </a:cubicBezTo>
                <a:lnTo>
                  <a:pt x="2122717" y="0"/>
                </a:lnTo>
                <a:cubicBezTo>
                  <a:pt x="2197548" y="0"/>
                  <a:pt x="2258210" y="60662"/>
                  <a:pt x="2258210" y="135493"/>
                </a:cubicBezTo>
                <a:lnTo>
                  <a:pt x="2258210" y="1219433"/>
                </a:lnTo>
                <a:cubicBezTo>
                  <a:pt x="2258210" y="1294264"/>
                  <a:pt x="2197548" y="1354926"/>
                  <a:pt x="2122717" y="1354926"/>
                </a:cubicBezTo>
                <a:lnTo>
                  <a:pt x="135493" y="1354926"/>
                </a:lnTo>
                <a:cubicBezTo>
                  <a:pt x="60662" y="1354926"/>
                  <a:pt x="0" y="1294264"/>
                  <a:pt x="0" y="1219433"/>
                </a:cubicBezTo>
                <a:lnTo>
                  <a:pt x="0" y="13549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76844" tIns="176844" rIns="176844" bIns="176844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dirty="0" err="1" smtClean="0"/>
              <a:t>Lexer</a:t>
            </a:r>
            <a:endParaRPr lang="en-US" sz="3600" kern="1200" dirty="0"/>
          </a:p>
        </p:txBody>
      </p:sp>
      <p:sp>
        <p:nvSpPr>
          <p:cNvPr id="8" name="Freeform 7"/>
          <p:cNvSpPr/>
          <p:nvPr/>
        </p:nvSpPr>
        <p:spPr>
          <a:xfrm>
            <a:off x="5654516" y="2537113"/>
            <a:ext cx="2258210" cy="1354926"/>
          </a:xfrm>
          <a:custGeom>
            <a:avLst/>
            <a:gdLst>
              <a:gd name="connsiteX0" fmla="*/ 0 w 2258210"/>
              <a:gd name="connsiteY0" fmla="*/ 135493 h 1354926"/>
              <a:gd name="connsiteX1" fmla="*/ 135493 w 2258210"/>
              <a:gd name="connsiteY1" fmla="*/ 0 h 1354926"/>
              <a:gd name="connsiteX2" fmla="*/ 2122717 w 2258210"/>
              <a:gd name="connsiteY2" fmla="*/ 0 h 1354926"/>
              <a:gd name="connsiteX3" fmla="*/ 2258210 w 2258210"/>
              <a:gd name="connsiteY3" fmla="*/ 135493 h 1354926"/>
              <a:gd name="connsiteX4" fmla="*/ 2258210 w 2258210"/>
              <a:gd name="connsiteY4" fmla="*/ 1219433 h 1354926"/>
              <a:gd name="connsiteX5" fmla="*/ 2122717 w 2258210"/>
              <a:gd name="connsiteY5" fmla="*/ 1354926 h 1354926"/>
              <a:gd name="connsiteX6" fmla="*/ 135493 w 2258210"/>
              <a:gd name="connsiteY6" fmla="*/ 1354926 h 1354926"/>
              <a:gd name="connsiteX7" fmla="*/ 0 w 2258210"/>
              <a:gd name="connsiteY7" fmla="*/ 1219433 h 1354926"/>
              <a:gd name="connsiteX8" fmla="*/ 0 w 2258210"/>
              <a:gd name="connsiteY8" fmla="*/ 135493 h 1354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8210" h="1354926">
                <a:moveTo>
                  <a:pt x="0" y="135493"/>
                </a:moveTo>
                <a:cubicBezTo>
                  <a:pt x="0" y="60662"/>
                  <a:pt x="60662" y="0"/>
                  <a:pt x="135493" y="0"/>
                </a:cubicBezTo>
                <a:lnTo>
                  <a:pt x="2122717" y="0"/>
                </a:lnTo>
                <a:cubicBezTo>
                  <a:pt x="2197548" y="0"/>
                  <a:pt x="2258210" y="60662"/>
                  <a:pt x="2258210" y="135493"/>
                </a:cubicBezTo>
                <a:lnTo>
                  <a:pt x="2258210" y="1219433"/>
                </a:lnTo>
                <a:cubicBezTo>
                  <a:pt x="2258210" y="1294264"/>
                  <a:pt x="2197548" y="1354926"/>
                  <a:pt x="2122717" y="1354926"/>
                </a:cubicBezTo>
                <a:lnTo>
                  <a:pt x="135493" y="1354926"/>
                </a:lnTo>
                <a:cubicBezTo>
                  <a:pt x="60662" y="1354926"/>
                  <a:pt x="0" y="1294264"/>
                  <a:pt x="0" y="1219433"/>
                </a:cubicBezTo>
                <a:lnTo>
                  <a:pt x="0" y="13549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76844" tIns="176844" rIns="176844" bIns="176844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dirty="0" smtClean="0"/>
              <a:t>Parser</a:t>
            </a:r>
            <a:endParaRPr lang="en-US" sz="3600" kern="1200" dirty="0"/>
          </a:p>
        </p:txBody>
      </p:sp>
      <p:sp>
        <p:nvSpPr>
          <p:cNvPr id="10" name="Freeform 9"/>
          <p:cNvSpPr/>
          <p:nvPr/>
        </p:nvSpPr>
        <p:spPr>
          <a:xfrm>
            <a:off x="9635994" y="2578484"/>
            <a:ext cx="2258210" cy="1354926"/>
          </a:xfrm>
          <a:custGeom>
            <a:avLst/>
            <a:gdLst>
              <a:gd name="connsiteX0" fmla="*/ 0 w 2258210"/>
              <a:gd name="connsiteY0" fmla="*/ 135493 h 1354926"/>
              <a:gd name="connsiteX1" fmla="*/ 135493 w 2258210"/>
              <a:gd name="connsiteY1" fmla="*/ 0 h 1354926"/>
              <a:gd name="connsiteX2" fmla="*/ 2122717 w 2258210"/>
              <a:gd name="connsiteY2" fmla="*/ 0 h 1354926"/>
              <a:gd name="connsiteX3" fmla="*/ 2258210 w 2258210"/>
              <a:gd name="connsiteY3" fmla="*/ 135493 h 1354926"/>
              <a:gd name="connsiteX4" fmla="*/ 2258210 w 2258210"/>
              <a:gd name="connsiteY4" fmla="*/ 1219433 h 1354926"/>
              <a:gd name="connsiteX5" fmla="*/ 2122717 w 2258210"/>
              <a:gd name="connsiteY5" fmla="*/ 1354926 h 1354926"/>
              <a:gd name="connsiteX6" fmla="*/ 135493 w 2258210"/>
              <a:gd name="connsiteY6" fmla="*/ 1354926 h 1354926"/>
              <a:gd name="connsiteX7" fmla="*/ 0 w 2258210"/>
              <a:gd name="connsiteY7" fmla="*/ 1219433 h 1354926"/>
              <a:gd name="connsiteX8" fmla="*/ 0 w 2258210"/>
              <a:gd name="connsiteY8" fmla="*/ 135493 h 1354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8210" h="1354926">
                <a:moveTo>
                  <a:pt x="0" y="135493"/>
                </a:moveTo>
                <a:cubicBezTo>
                  <a:pt x="0" y="60662"/>
                  <a:pt x="60662" y="0"/>
                  <a:pt x="135493" y="0"/>
                </a:cubicBezTo>
                <a:lnTo>
                  <a:pt x="2122717" y="0"/>
                </a:lnTo>
                <a:cubicBezTo>
                  <a:pt x="2197548" y="0"/>
                  <a:pt x="2258210" y="60662"/>
                  <a:pt x="2258210" y="135493"/>
                </a:cubicBezTo>
                <a:lnTo>
                  <a:pt x="2258210" y="1219433"/>
                </a:lnTo>
                <a:cubicBezTo>
                  <a:pt x="2258210" y="1294264"/>
                  <a:pt x="2197548" y="1354926"/>
                  <a:pt x="2122717" y="1354926"/>
                </a:cubicBezTo>
                <a:lnTo>
                  <a:pt x="135493" y="1354926"/>
                </a:lnTo>
                <a:cubicBezTo>
                  <a:pt x="60662" y="1354926"/>
                  <a:pt x="0" y="1294264"/>
                  <a:pt x="0" y="1219433"/>
                </a:cubicBezTo>
                <a:lnTo>
                  <a:pt x="0" y="13549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76844" tIns="176844" rIns="176844" bIns="176844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dirty="0" smtClean="0"/>
              <a:t>Synthesis</a:t>
            </a:r>
            <a:endParaRPr lang="en-US" sz="36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81539" y="2384618"/>
            <a:ext cx="1489690" cy="1742658"/>
          </a:xfrm>
          <a:custGeom>
            <a:avLst/>
            <a:gdLst>
              <a:gd name="connsiteX0" fmla="*/ 0 w 478740"/>
              <a:gd name="connsiteY0" fmla="*/ 112007 h 560036"/>
              <a:gd name="connsiteX1" fmla="*/ 239370 w 478740"/>
              <a:gd name="connsiteY1" fmla="*/ 112007 h 560036"/>
              <a:gd name="connsiteX2" fmla="*/ 239370 w 478740"/>
              <a:gd name="connsiteY2" fmla="*/ 0 h 560036"/>
              <a:gd name="connsiteX3" fmla="*/ 478740 w 478740"/>
              <a:gd name="connsiteY3" fmla="*/ 280018 h 560036"/>
              <a:gd name="connsiteX4" fmla="*/ 239370 w 478740"/>
              <a:gd name="connsiteY4" fmla="*/ 560036 h 560036"/>
              <a:gd name="connsiteX5" fmla="*/ 239370 w 478740"/>
              <a:gd name="connsiteY5" fmla="*/ 448029 h 560036"/>
              <a:gd name="connsiteX6" fmla="*/ 0 w 478740"/>
              <a:gd name="connsiteY6" fmla="*/ 448029 h 560036"/>
              <a:gd name="connsiteX7" fmla="*/ 0 w 478740"/>
              <a:gd name="connsiteY7" fmla="*/ 112007 h 56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740" h="560036">
                <a:moveTo>
                  <a:pt x="0" y="112007"/>
                </a:moveTo>
                <a:lnTo>
                  <a:pt x="239370" y="112007"/>
                </a:lnTo>
                <a:lnTo>
                  <a:pt x="239370" y="0"/>
                </a:lnTo>
                <a:lnTo>
                  <a:pt x="478740" y="280018"/>
                </a:lnTo>
                <a:lnTo>
                  <a:pt x="239370" y="560036"/>
                </a:lnTo>
                <a:lnTo>
                  <a:pt x="239370" y="448029"/>
                </a:lnTo>
                <a:lnTo>
                  <a:pt x="0" y="448029"/>
                </a:lnTo>
                <a:lnTo>
                  <a:pt x="0" y="112007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0" tIns="112007" rIns="143622" bIns="11200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Stream&lt;Char&gt;</a:t>
            </a:r>
            <a:endParaRPr lang="en-US" sz="14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3944975" y="2343247"/>
            <a:ext cx="1617466" cy="1742658"/>
          </a:xfrm>
          <a:custGeom>
            <a:avLst/>
            <a:gdLst>
              <a:gd name="connsiteX0" fmla="*/ 0 w 478740"/>
              <a:gd name="connsiteY0" fmla="*/ 112007 h 560036"/>
              <a:gd name="connsiteX1" fmla="*/ 239370 w 478740"/>
              <a:gd name="connsiteY1" fmla="*/ 112007 h 560036"/>
              <a:gd name="connsiteX2" fmla="*/ 239370 w 478740"/>
              <a:gd name="connsiteY2" fmla="*/ 0 h 560036"/>
              <a:gd name="connsiteX3" fmla="*/ 478740 w 478740"/>
              <a:gd name="connsiteY3" fmla="*/ 280018 h 560036"/>
              <a:gd name="connsiteX4" fmla="*/ 239370 w 478740"/>
              <a:gd name="connsiteY4" fmla="*/ 560036 h 560036"/>
              <a:gd name="connsiteX5" fmla="*/ 239370 w 478740"/>
              <a:gd name="connsiteY5" fmla="*/ 448029 h 560036"/>
              <a:gd name="connsiteX6" fmla="*/ 0 w 478740"/>
              <a:gd name="connsiteY6" fmla="*/ 448029 h 560036"/>
              <a:gd name="connsiteX7" fmla="*/ 0 w 478740"/>
              <a:gd name="connsiteY7" fmla="*/ 112007 h 56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740" h="560036">
                <a:moveTo>
                  <a:pt x="0" y="112007"/>
                </a:moveTo>
                <a:lnTo>
                  <a:pt x="239370" y="112007"/>
                </a:lnTo>
                <a:lnTo>
                  <a:pt x="239370" y="0"/>
                </a:lnTo>
                <a:lnTo>
                  <a:pt x="478740" y="280018"/>
                </a:lnTo>
                <a:lnTo>
                  <a:pt x="239370" y="560036"/>
                </a:lnTo>
                <a:lnTo>
                  <a:pt x="239370" y="448029"/>
                </a:lnTo>
                <a:lnTo>
                  <a:pt x="0" y="448029"/>
                </a:lnTo>
                <a:lnTo>
                  <a:pt x="0" y="112007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0" tIns="112007" rIns="143622" bIns="11200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Stream&lt;Token&gt;</a:t>
            </a:r>
            <a:endParaRPr lang="en-US" sz="14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8029515" y="2343247"/>
            <a:ext cx="1489690" cy="1742658"/>
          </a:xfrm>
          <a:custGeom>
            <a:avLst/>
            <a:gdLst>
              <a:gd name="connsiteX0" fmla="*/ 0 w 478740"/>
              <a:gd name="connsiteY0" fmla="*/ 112007 h 560036"/>
              <a:gd name="connsiteX1" fmla="*/ 239370 w 478740"/>
              <a:gd name="connsiteY1" fmla="*/ 112007 h 560036"/>
              <a:gd name="connsiteX2" fmla="*/ 239370 w 478740"/>
              <a:gd name="connsiteY2" fmla="*/ 0 h 560036"/>
              <a:gd name="connsiteX3" fmla="*/ 478740 w 478740"/>
              <a:gd name="connsiteY3" fmla="*/ 280018 h 560036"/>
              <a:gd name="connsiteX4" fmla="*/ 239370 w 478740"/>
              <a:gd name="connsiteY4" fmla="*/ 560036 h 560036"/>
              <a:gd name="connsiteX5" fmla="*/ 239370 w 478740"/>
              <a:gd name="connsiteY5" fmla="*/ 448029 h 560036"/>
              <a:gd name="connsiteX6" fmla="*/ 0 w 478740"/>
              <a:gd name="connsiteY6" fmla="*/ 448029 h 560036"/>
              <a:gd name="connsiteX7" fmla="*/ 0 w 478740"/>
              <a:gd name="connsiteY7" fmla="*/ 112007 h 56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740" h="560036">
                <a:moveTo>
                  <a:pt x="0" y="112007"/>
                </a:moveTo>
                <a:lnTo>
                  <a:pt x="239370" y="112007"/>
                </a:lnTo>
                <a:lnTo>
                  <a:pt x="239370" y="0"/>
                </a:lnTo>
                <a:lnTo>
                  <a:pt x="478740" y="280018"/>
                </a:lnTo>
                <a:lnTo>
                  <a:pt x="239370" y="560036"/>
                </a:lnTo>
                <a:lnTo>
                  <a:pt x="239370" y="448029"/>
                </a:lnTo>
                <a:lnTo>
                  <a:pt x="0" y="448029"/>
                </a:lnTo>
                <a:lnTo>
                  <a:pt x="0" y="112007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0" tIns="112007" rIns="143622" bIns="11200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Abstract Syntax Tree (AST)</a:t>
            </a:r>
            <a:endParaRPr lang="en-US" sz="1400" kern="1200" dirty="0"/>
          </a:p>
        </p:txBody>
      </p:sp>
    </p:spTree>
    <p:extLst>
      <p:ext uri="{BB962C8B-B14F-4D97-AF65-F5344CB8AC3E}">
        <p14:creationId xmlns:p14="http://schemas.microsoft.com/office/powerpoint/2010/main" val="211109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Simple DSL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303" y="2926568"/>
            <a:ext cx="5909777" cy="190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1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MineDefine</a:t>
            </a:r>
            <a:r>
              <a:rPr lang="en-US" dirty="0" smtClean="0"/>
              <a:t> Finite State Machine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97" y="2650201"/>
            <a:ext cx="11349163" cy="2308977"/>
          </a:xfrm>
        </p:spPr>
      </p:pic>
    </p:spTree>
    <p:extLst>
      <p:ext uri="{BB962C8B-B14F-4D97-AF65-F5344CB8AC3E}">
        <p14:creationId xmlns:p14="http://schemas.microsoft.com/office/powerpoint/2010/main" val="198554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MineDefine</a:t>
            </a:r>
            <a:r>
              <a:rPr lang="en-US" dirty="0" smtClean="0"/>
              <a:t> Finite State Machine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8" r="32081"/>
          <a:stretch/>
        </p:blipFill>
        <p:spPr>
          <a:xfrm>
            <a:off x="255387" y="1270000"/>
            <a:ext cx="10724753" cy="5246130"/>
          </a:xfrm>
        </p:spPr>
      </p:pic>
    </p:spTree>
    <p:extLst>
      <p:ext uri="{BB962C8B-B14F-4D97-AF65-F5344CB8AC3E}">
        <p14:creationId xmlns:p14="http://schemas.microsoft.com/office/powerpoint/2010/main" val="11824447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140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Trebuchet MS</vt:lpstr>
      <vt:lpstr>Wingdings 3</vt:lpstr>
      <vt:lpstr>Facet</vt:lpstr>
      <vt:lpstr>Making Your Own Domain Specific Language</vt:lpstr>
      <vt:lpstr>Domain Specific Languages You’ve Heard Of</vt:lpstr>
      <vt:lpstr>PowerPoint Presentation</vt:lpstr>
      <vt:lpstr>An Internal DSL</vt:lpstr>
      <vt:lpstr>MineDefine</vt:lpstr>
      <vt:lpstr>Parts of a Compiler</vt:lpstr>
      <vt:lpstr>Super Simple DSL</vt:lpstr>
      <vt:lpstr>MineDefine Finite State Machine</vt:lpstr>
      <vt:lpstr>MineDefine Finite State Machine</vt:lpstr>
      <vt:lpstr>MineDefine BNF</vt:lpstr>
      <vt:lpstr>Syntactic Sugar or Lowering</vt:lpstr>
    </vt:vector>
  </TitlesOfParts>
  <Company>Ancestry.com Operations,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Your Own Domain Specific Language</dc:title>
  <dc:creator>Mitchell Harris</dc:creator>
  <cp:lastModifiedBy>Mitchell Harris</cp:lastModifiedBy>
  <cp:revision>14</cp:revision>
  <dcterms:created xsi:type="dcterms:W3CDTF">2014-03-11T03:57:18Z</dcterms:created>
  <dcterms:modified xsi:type="dcterms:W3CDTF">2014-03-11T04:57:55Z</dcterms:modified>
</cp:coreProperties>
</file>