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handoutMasterIdLst>
    <p:handoutMasterId r:id="rId58"/>
  </p:handoutMasterIdLst>
  <p:sldIdLst>
    <p:sldId id="257" r:id="rId5"/>
    <p:sldId id="309" r:id="rId6"/>
    <p:sldId id="310" r:id="rId7"/>
    <p:sldId id="272" r:id="rId8"/>
    <p:sldId id="268" r:id="rId9"/>
    <p:sldId id="274" r:id="rId10"/>
    <p:sldId id="275" r:id="rId11"/>
    <p:sldId id="276" r:id="rId12"/>
    <p:sldId id="322" r:id="rId13"/>
    <p:sldId id="277" r:id="rId14"/>
    <p:sldId id="319" r:id="rId15"/>
    <p:sldId id="311" r:id="rId16"/>
    <p:sldId id="279" r:id="rId17"/>
    <p:sldId id="326" r:id="rId18"/>
    <p:sldId id="312" r:id="rId19"/>
    <p:sldId id="323" r:id="rId20"/>
    <p:sldId id="327" r:id="rId21"/>
    <p:sldId id="321" r:id="rId22"/>
    <p:sldId id="325" r:id="rId23"/>
    <p:sldId id="328" r:id="rId24"/>
    <p:sldId id="324" r:id="rId25"/>
    <p:sldId id="283" r:id="rId26"/>
    <p:sldId id="284" r:id="rId27"/>
    <p:sldId id="329" r:id="rId28"/>
    <p:sldId id="285" r:id="rId29"/>
    <p:sldId id="287" r:id="rId30"/>
    <p:sldId id="330" r:id="rId31"/>
    <p:sldId id="296" r:id="rId32"/>
    <p:sldId id="288" r:id="rId33"/>
    <p:sldId id="291" r:id="rId34"/>
    <p:sldId id="292" r:id="rId35"/>
    <p:sldId id="290" r:id="rId36"/>
    <p:sldId id="293" r:id="rId37"/>
    <p:sldId id="294" r:id="rId38"/>
    <p:sldId id="297" r:id="rId39"/>
    <p:sldId id="298" r:id="rId40"/>
    <p:sldId id="295" r:id="rId41"/>
    <p:sldId id="307" r:id="rId42"/>
    <p:sldId id="315" r:id="rId43"/>
    <p:sldId id="316" r:id="rId44"/>
    <p:sldId id="300" r:id="rId45"/>
    <p:sldId id="301" r:id="rId46"/>
    <p:sldId id="306" r:id="rId47"/>
    <p:sldId id="302" r:id="rId48"/>
    <p:sldId id="304" r:id="rId49"/>
    <p:sldId id="305" r:id="rId50"/>
    <p:sldId id="308" r:id="rId51"/>
    <p:sldId id="303" r:id="rId52"/>
    <p:sldId id="332" r:id="rId53"/>
    <p:sldId id="333" r:id="rId54"/>
    <p:sldId id="334" r:id="rId55"/>
    <p:sldId id="337" r:id="rId5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8D1F"/>
    <a:srgbClr val="00C5C0"/>
    <a:srgbClr val="21FFFF"/>
    <a:srgbClr val="394404"/>
    <a:srgbClr val="5F6F0F"/>
    <a:srgbClr val="718412"/>
    <a:srgbClr val="65741A"/>
    <a:srgbClr val="70811D"/>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72402" autoAdjust="0"/>
  </p:normalViewPr>
  <p:slideViewPr>
    <p:cSldViewPr>
      <p:cViewPr varScale="1">
        <p:scale>
          <a:sx n="114" d="100"/>
          <a:sy n="114" d="100"/>
        </p:scale>
        <p:origin x="1872" y="120"/>
      </p:cViewPr>
      <p:guideLst>
        <p:guide orient="horz" pos="2160"/>
        <p:guide pos="3839"/>
      </p:guideLst>
    </p:cSldViewPr>
  </p:slideViewPr>
  <p:notesTextViewPr>
    <p:cViewPr>
      <p:scale>
        <a:sx n="3" d="2"/>
        <a:sy n="3" d="2"/>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itchell K" userId="85a8d593-52de-4ac5-bf34-effe0db33913" providerId="ADAL" clId="{C8DB6E7B-1430-4563-8ADD-C1D2A872118B}"/>
    <pc:docChg chg="custSel delSld modSld">
      <pc:chgData name="Harris, Mitchell K" userId="85a8d593-52de-4ac5-bf34-effe0db33913" providerId="ADAL" clId="{C8DB6E7B-1430-4563-8ADD-C1D2A872118B}" dt="2020-07-22T20:51:19.290" v="174" actId="20577"/>
      <pc:docMkLst>
        <pc:docMk/>
      </pc:docMkLst>
      <pc:sldChg chg="modSp">
        <pc:chgData name="Harris, Mitchell K" userId="85a8d593-52de-4ac5-bf34-effe0db33913" providerId="ADAL" clId="{C8DB6E7B-1430-4563-8ADD-C1D2A872118B}" dt="2020-07-22T20:49:51.472" v="126" actId="20577"/>
        <pc:sldMkLst>
          <pc:docMk/>
          <pc:sldMk cId="3529114326" sldId="268"/>
        </pc:sldMkLst>
        <pc:spChg chg="mod">
          <ac:chgData name="Harris, Mitchell K" userId="85a8d593-52de-4ac5-bf34-effe0db33913" providerId="ADAL" clId="{C8DB6E7B-1430-4563-8ADD-C1D2A872118B}" dt="2020-07-22T20:49:51.472" v="126" actId="20577"/>
          <ac:spMkLst>
            <pc:docMk/>
            <pc:sldMk cId="3529114326" sldId="268"/>
            <ac:spMk id="14" creationId="{00000000-0000-0000-0000-000000000000}"/>
          </ac:spMkLst>
        </pc:spChg>
      </pc:sldChg>
      <pc:sldChg chg="modSp del">
        <pc:chgData name="Harris, Mitchell K" userId="85a8d593-52de-4ac5-bf34-effe0db33913" providerId="ADAL" clId="{C8DB6E7B-1430-4563-8ADD-C1D2A872118B}" dt="2020-07-22T20:49:14.148" v="60" actId="2696"/>
        <pc:sldMkLst>
          <pc:docMk/>
          <pc:sldMk cId="2388330965" sldId="273"/>
        </pc:sldMkLst>
        <pc:spChg chg="mod">
          <ac:chgData name="Harris, Mitchell K" userId="85a8d593-52de-4ac5-bf34-effe0db33913" providerId="ADAL" clId="{C8DB6E7B-1430-4563-8ADD-C1D2A872118B}" dt="2020-07-22T20:48:22.199" v="55" actId="20577"/>
          <ac:spMkLst>
            <pc:docMk/>
            <pc:sldMk cId="2388330965" sldId="273"/>
            <ac:spMk id="2" creationId="{4A017BFB-1640-41F7-845B-6A7C0EC6DF30}"/>
          </ac:spMkLst>
        </pc:spChg>
      </pc:sldChg>
      <pc:sldChg chg="modNotesTx">
        <pc:chgData name="Harris, Mitchell K" userId="85a8d593-52de-4ac5-bf34-effe0db33913" providerId="ADAL" clId="{C8DB6E7B-1430-4563-8ADD-C1D2A872118B}" dt="2020-07-22T20:51:19.290" v="174" actId="20577"/>
        <pc:sldMkLst>
          <pc:docMk/>
          <pc:sldMk cId="363224091" sldId="274"/>
        </pc:sldMkLst>
      </pc:sldChg>
      <pc:sldChg chg="modNotesTx">
        <pc:chgData name="Harris, Mitchell K" userId="85a8d593-52de-4ac5-bf34-effe0db33913" providerId="ADAL" clId="{C8DB6E7B-1430-4563-8ADD-C1D2A872118B}" dt="2020-07-22T20:49:10.061" v="59" actId="20577"/>
        <pc:sldMkLst>
          <pc:docMk/>
          <pc:sldMk cId="2176573492" sldId="309"/>
        </pc:sldMkLst>
      </pc:sldChg>
      <pc:sldChg chg="modNotesTx">
        <pc:chgData name="Harris, Mitchell K" userId="85a8d593-52de-4ac5-bf34-effe0db33913" providerId="ADAL" clId="{C8DB6E7B-1430-4563-8ADD-C1D2A872118B}" dt="2020-07-22T19:21:03.508" v="36" actId="20577"/>
        <pc:sldMkLst>
          <pc:docMk/>
          <pc:sldMk cId="1575682433" sldId="310"/>
        </pc:sldMkLst>
      </pc:sldChg>
      <pc:sldChg chg="del">
        <pc:chgData name="Harris, Mitchell K" userId="85a8d593-52de-4ac5-bf34-effe0db33913" providerId="ADAL" clId="{C8DB6E7B-1430-4563-8ADD-C1D2A872118B}" dt="2020-07-22T20:50:31.446" v="127" actId="2696"/>
        <pc:sldMkLst>
          <pc:docMk/>
          <pc:sldMk cId="2489000903"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7/22/2020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7/22/2020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questions as I go, but I reserve the right to punt, but if I do, call me on it.</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95349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600" b="0" i="0" kern="1200" dirty="0">
                <a:solidFill>
                  <a:schemeClr val="tx1"/>
                </a:solidFill>
                <a:effectLst/>
                <a:latin typeface="+mn-lt"/>
                <a:ea typeface="+mn-ea"/>
                <a:cs typeface="+mn-cs"/>
              </a:rPr>
              <a:t>What makes this tricky is you've also got to submit if someone appears to be trying to work around the BSA</a:t>
            </a:r>
          </a:p>
          <a:p>
            <a:pPr lvl="1" rtl="0" fontAlgn="ctr"/>
            <a:r>
              <a:rPr lang="en-US" sz="1600" b="0" i="0" kern="1200" dirty="0">
                <a:solidFill>
                  <a:schemeClr val="tx1"/>
                </a:solidFill>
                <a:effectLst/>
                <a:latin typeface="+mn-lt"/>
                <a:ea typeface="+mn-ea"/>
                <a:cs typeface="+mn-cs"/>
              </a:rPr>
              <a:t>Exceeds $10,000</a:t>
            </a:r>
          </a:p>
          <a:p>
            <a:pPr lvl="1" rtl="0" fontAlgn="ctr"/>
            <a:r>
              <a:rPr lang="en-US" sz="1600" b="0" i="0" kern="1200" dirty="0">
                <a:solidFill>
                  <a:schemeClr val="tx1"/>
                </a:solidFill>
                <a:effectLst/>
                <a:latin typeface="+mn-lt"/>
                <a:ea typeface="+mn-ea"/>
                <a:cs typeface="+mn-cs"/>
              </a:rPr>
              <a:t>Near to the $10,000 to apparently evade</a:t>
            </a:r>
          </a:p>
          <a:p>
            <a:pPr lvl="1" rtl="0" fontAlgn="ctr"/>
            <a:r>
              <a:rPr lang="en-US" sz="1600" b="0" i="0" kern="1200" dirty="0">
                <a:solidFill>
                  <a:schemeClr val="tx1"/>
                </a:solidFill>
                <a:effectLst/>
                <a:latin typeface="+mn-lt"/>
                <a:ea typeface="+mn-ea"/>
                <a:cs typeface="+mn-cs"/>
              </a:rPr>
              <a:t>Several recent transactions in an attempt to evade</a:t>
            </a:r>
          </a:p>
          <a:p>
            <a:pPr lvl="1" rtl="0" fontAlgn="ctr"/>
            <a:r>
              <a:rPr lang="en-US" sz="1600" b="0" i="0" kern="1200" dirty="0">
                <a:solidFill>
                  <a:schemeClr val="tx1"/>
                </a:solidFill>
                <a:effectLst/>
                <a:latin typeface="+mn-lt"/>
                <a:ea typeface="+mn-ea"/>
                <a:cs typeface="+mn-cs"/>
              </a:rPr>
              <a:t>Attempt, then back away</a:t>
            </a:r>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213830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2334940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384134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637685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1334752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42480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3929407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371259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419422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Paradigm, not architecture</a:t>
            </a:r>
          </a:p>
          <a:p>
            <a:r>
              <a:rPr lang="en-US" dirty="0"/>
              <a:t>Like Functional Programming, or MVC, different way to approach your problem</a:t>
            </a:r>
          </a:p>
          <a:p>
            <a:r>
              <a:rPr lang="en-US" dirty="0"/>
              <a:t>This is not a sales pitch, it’s a chance to think differently</a:t>
            </a:r>
          </a:p>
          <a:p>
            <a:r>
              <a:rPr lang="en-US" dirty="0"/>
              <a:t>Where would this fit? Where is it a bad idea?</a:t>
            </a:r>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dirty="0"/>
          </a:p>
        </p:txBody>
      </p:sp>
    </p:spTree>
    <p:extLst>
      <p:ext uri="{BB962C8B-B14F-4D97-AF65-F5344CB8AC3E}">
        <p14:creationId xmlns:p14="http://schemas.microsoft.com/office/powerpoint/2010/main" val="461550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3274609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2106137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nodes to isolate failure independently, and for read-replicas to the DB</a:t>
            </a:r>
          </a:p>
          <a:p>
            <a:r>
              <a:rPr lang="en-US" dirty="0"/>
              <a:t>Why do this? It frees us up to treat them separately</a:t>
            </a:r>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4030306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Didn’t actually change much, but now we can bend things to be more configurable for each side</a:t>
            </a:r>
          </a:p>
        </p:txBody>
      </p:sp>
      <p:sp>
        <p:nvSpPr>
          <p:cNvPr id="4" name="Slide Number Placeholder 3"/>
          <p:cNvSpPr>
            <a:spLocks noGrp="1"/>
          </p:cNvSpPr>
          <p:nvPr>
            <p:ph type="sldNum" sz="quarter" idx="10"/>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928957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application is full of commands. Every time a method is called that will change state. These are actions in Redux (</a:t>
            </a:r>
            <a:r>
              <a:rPr lang="en-US" dirty="0" err="1"/>
              <a:t>kinda</a:t>
            </a: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t>28</a:t>
            </a:fld>
            <a:endParaRPr lang="en-US"/>
          </a:p>
        </p:txBody>
      </p:sp>
    </p:spTree>
    <p:extLst>
      <p:ext uri="{BB962C8B-B14F-4D97-AF65-F5344CB8AC3E}">
        <p14:creationId xmlns:p14="http://schemas.microsoft.com/office/powerpoint/2010/main" val="2226052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29</a:t>
            </a:fld>
            <a:endParaRPr lang="en-US"/>
          </a:p>
        </p:txBody>
      </p:sp>
    </p:spTree>
    <p:extLst>
      <p:ext uri="{BB962C8B-B14F-4D97-AF65-F5344CB8AC3E}">
        <p14:creationId xmlns:p14="http://schemas.microsoft.com/office/powerpoint/2010/main" val="849597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31</a:t>
            </a:fld>
            <a:endParaRPr lang="en-US"/>
          </a:p>
        </p:txBody>
      </p:sp>
    </p:spTree>
    <p:extLst>
      <p:ext uri="{BB962C8B-B14F-4D97-AF65-F5344CB8AC3E}">
        <p14:creationId xmlns:p14="http://schemas.microsoft.com/office/powerpoint/2010/main" val="1429571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32</a:t>
            </a:fld>
            <a:endParaRPr lang="en-US"/>
          </a:p>
        </p:txBody>
      </p:sp>
    </p:spTree>
    <p:extLst>
      <p:ext uri="{BB962C8B-B14F-4D97-AF65-F5344CB8AC3E}">
        <p14:creationId xmlns:p14="http://schemas.microsoft.com/office/powerpoint/2010/main" val="3689303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33</a:t>
            </a:fld>
            <a:endParaRPr lang="en-US"/>
          </a:p>
        </p:txBody>
      </p:sp>
    </p:spTree>
    <p:extLst>
      <p:ext uri="{BB962C8B-B14F-4D97-AF65-F5344CB8AC3E}">
        <p14:creationId xmlns:p14="http://schemas.microsoft.com/office/powerpoint/2010/main" val="869789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generate a separate database</a:t>
            </a:r>
          </a:p>
        </p:txBody>
      </p:sp>
      <p:sp>
        <p:nvSpPr>
          <p:cNvPr id="4" name="Slide Number Placeholder 3"/>
          <p:cNvSpPr>
            <a:spLocks noGrp="1"/>
          </p:cNvSpPr>
          <p:nvPr>
            <p:ph type="sldNum" sz="quarter" idx="10"/>
          </p:nvPr>
        </p:nvSpPr>
        <p:spPr/>
        <p:txBody>
          <a:bodyPr/>
          <a:lstStyle/>
          <a:p>
            <a:fld id="{3EBA5BD7-F043-4D1B-AA17-CD412FC534DE}" type="slidenum">
              <a:rPr lang="en-US" smtClean="0"/>
              <a:t>34</a:t>
            </a:fld>
            <a:endParaRPr lang="en-US"/>
          </a:p>
        </p:txBody>
      </p:sp>
    </p:spTree>
    <p:extLst>
      <p:ext uri="{BB962C8B-B14F-4D97-AF65-F5344CB8AC3E}">
        <p14:creationId xmlns:p14="http://schemas.microsoft.com/office/powerpoint/2010/main" val="410166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59BDFC5-6112-4654-835F-61F7115CDA87}"/>
              </a:ext>
            </a:extLst>
          </p:cNvPr>
          <p:cNvSpPr>
            <a:spLocks noGrp="1"/>
          </p:cNvSpPr>
          <p:nvPr>
            <p:ph type="body" idx="1"/>
          </p:nvPr>
        </p:nvSpPr>
        <p:spPr/>
        <p:txBody>
          <a:bodyPr/>
          <a:lstStyle/>
          <a:p>
            <a:r>
              <a:rPr lang="en-US" dirty="0"/>
              <a:t>I often call these reads and writes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application is full of commands. Every time a method is called that will change state. These are actions in Redux (</a:t>
            </a:r>
            <a:r>
              <a:rPr lang="en-US" dirty="0" err="1"/>
              <a:t>kinda</a:t>
            </a: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t>35</a:t>
            </a:fld>
            <a:endParaRPr lang="en-US"/>
          </a:p>
        </p:txBody>
      </p:sp>
    </p:spTree>
    <p:extLst>
      <p:ext uri="{BB962C8B-B14F-4D97-AF65-F5344CB8AC3E}">
        <p14:creationId xmlns:p14="http://schemas.microsoft.com/office/powerpoint/2010/main" val="1331119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to many events</a:t>
            </a:r>
          </a:p>
          <a:p>
            <a:r>
              <a:rPr lang="en-US" dirty="0"/>
              <a:t>Pure functional!</a:t>
            </a:r>
          </a:p>
          <a:p>
            <a:r>
              <a:rPr lang="en-US" dirty="0"/>
              <a:t>Commands in the imperative tense, and event in the past tense.</a:t>
            </a:r>
          </a:p>
          <a:p>
            <a:r>
              <a:rPr lang="en-US" dirty="0" err="1"/>
              <a:t>CommandHandler</a:t>
            </a:r>
            <a:r>
              <a:rPr lang="en-US" dirty="0"/>
              <a:t> does NOT update the database directly. A Projection does it.</a:t>
            </a:r>
          </a:p>
          <a:p>
            <a:endParaRPr lang="en-US" dirty="0"/>
          </a:p>
          <a:p>
            <a:r>
              <a:rPr lang="en-US" dirty="0"/>
              <a:t>Essential: The Handler is responsible for determining data integrity, NOT THE DATABASE. Once it’s emitted, it has happened.</a:t>
            </a:r>
          </a:p>
        </p:txBody>
      </p:sp>
      <p:sp>
        <p:nvSpPr>
          <p:cNvPr id="4" name="Slide Number Placeholder 3"/>
          <p:cNvSpPr>
            <a:spLocks noGrp="1"/>
          </p:cNvSpPr>
          <p:nvPr>
            <p:ph type="sldNum" sz="quarter" idx="10"/>
          </p:nvPr>
        </p:nvSpPr>
        <p:spPr/>
        <p:txBody>
          <a:bodyPr/>
          <a:lstStyle/>
          <a:p>
            <a:fld id="{3EBA5BD7-F043-4D1B-AA17-CD412FC534DE}" type="slidenum">
              <a:rPr lang="en-US" smtClean="0"/>
              <a:t>36</a:t>
            </a:fld>
            <a:endParaRPr lang="en-US"/>
          </a:p>
        </p:txBody>
      </p:sp>
    </p:spTree>
    <p:extLst>
      <p:ext uri="{BB962C8B-B14F-4D97-AF65-F5344CB8AC3E}">
        <p14:creationId xmlns:p14="http://schemas.microsoft.com/office/powerpoint/2010/main" val="439446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37</a:t>
            </a:fld>
            <a:endParaRPr lang="en-US"/>
          </a:p>
        </p:txBody>
      </p:sp>
    </p:spTree>
    <p:extLst>
      <p:ext uri="{BB962C8B-B14F-4D97-AF65-F5344CB8AC3E}">
        <p14:creationId xmlns:p14="http://schemas.microsoft.com/office/powerpoint/2010/main" val="1775148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38</a:t>
            </a:fld>
            <a:endParaRPr lang="en-US"/>
          </a:p>
        </p:txBody>
      </p:sp>
    </p:spTree>
    <p:extLst>
      <p:ext uri="{BB962C8B-B14F-4D97-AF65-F5344CB8AC3E}">
        <p14:creationId xmlns:p14="http://schemas.microsoft.com/office/powerpoint/2010/main" val="2872649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good about this? What is bad about this?</a:t>
            </a:r>
          </a:p>
        </p:txBody>
      </p:sp>
      <p:sp>
        <p:nvSpPr>
          <p:cNvPr id="4" name="Slide Number Placeholder 3"/>
          <p:cNvSpPr>
            <a:spLocks noGrp="1"/>
          </p:cNvSpPr>
          <p:nvPr>
            <p:ph type="sldNum" sz="quarter" idx="10"/>
          </p:nvPr>
        </p:nvSpPr>
        <p:spPr/>
        <p:txBody>
          <a:bodyPr/>
          <a:lstStyle/>
          <a:p>
            <a:fld id="{3EBA5BD7-F043-4D1B-AA17-CD412FC534DE}" type="slidenum">
              <a:rPr lang="en-US" smtClean="0"/>
              <a:t>40</a:t>
            </a:fld>
            <a:endParaRPr lang="en-US"/>
          </a:p>
        </p:txBody>
      </p:sp>
    </p:spTree>
    <p:extLst>
      <p:ext uri="{BB962C8B-B14F-4D97-AF65-F5344CB8AC3E}">
        <p14:creationId xmlns:p14="http://schemas.microsoft.com/office/powerpoint/2010/main" val="1374191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we’re stack overflow… We’ve got 10 million visits a day.</a:t>
            </a:r>
          </a:p>
          <a:p>
            <a:r>
              <a:rPr lang="en-US" dirty="0"/>
              <a:t>Example of keeping the database up-to-date when denormalized</a:t>
            </a:r>
          </a:p>
          <a:p>
            <a:r>
              <a:rPr lang="en-US" dirty="0"/>
              <a:t>Why do this? Look at what it would take to do a read. Computationally AND cognitively easy</a:t>
            </a:r>
          </a:p>
        </p:txBody>
      </p:sp>
      <p:sp>
        <p:nvSpPr>
          <p:cNvPr id="4" name="Slide Number Placeholder 3"/>
          <p:cNvSpPr>
            <a:spLocks noGrp="1"/>
          </p:cNvSpPr>
          <p:nvPr>
            <p:ph type="sldNum" sz="quarter" idx="10"/>
          </p:nvPr>
        </p:nvSpPr>
        <p:spPr/>
        <p:txBody>
          <a:bodyPr/>
          <a:lstStyle/>
          <a:p>
            <a:fld id="{3EBA5BD7-F043-4D1B-AA17-CD412FC534DE}" type="slidenum">
              <a:rPr lang="en-US" smtClean="0"/>
              <a:t>41</a:t>
            </a:fld>
            <a:endParaRPr lang="en-US"/>
          </a:p>
        </p:txBody>
      </p:sp>
    </p:spTree>
    <p:extLst>
      <p:ext uri="{BB962C8B-B14F-4D97-AF65-F5344CB8AC3E}">
        <p14:creationId xmlns:p14="http://schemas.microsoft.com/office/powerpoint/2010/main" val="3762923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 of your application can be reproduced by replaying all of your events</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42</a:t>
            </a:fld>
            <a:endParaRPr lang="en-US"/>
          </a:p>
        </p:txBody>
      </p:sp>
    </p:spTree>
    <p:extLst>
      <p:ext uri="{BB962C8B-B14F-4D97-AF65-F5344CB8AC3E}">
        <p14:creationId xmlns:p14="http://schemas.microsoft.com/office/powerpoint/2010/main" val="3845921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43</a:t>
            </a:fld>
            <a:endParaRPr lang="en-US"/>
          </a:p>
        </p:txBody>
      </p:sp>
    </p:spTree>
    <p:extLst>
      <p:ext uri="{BB962C8B-B14F-4D97-AF65-F5344CB8AC3E}">
        <p14:creationId xmlns:p14="http://schemas.microsoft.com/office/powerpoint/2010/main" val="391128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Redux use CQRS?  VOTE</a:t>
            </a:r>
          </a:p>
          <a:p>
            <a:r>
              <a:rPr lang="en-US" dirty="0"/>
              <a:t>Do your command different than you read?</a:t>
            </a:r>
          </a:p>
        </p:txBody>
      </p:sp>
      <p:sp>
        <p:nvSpPr>
          <p:cNvPr id="4" name="Slide Number Placeholder 3"/>
          <p:cNvSpPr>
            <a:spLocks noGrp="1"/>
          </p:cNvSpPr>
          <p:nvPr>
            <p:ph type="sldNum" sz="quarter" idx="10"/>
          </p:nvPr>
        </p:nvSpPr>
        <p:spPr/>
        <p:txBody>
          <a:bodyPr/>
          <a:lstStyle/>
          <a:p>
            <a:fld id="{3EBA5BD7-F043-4D1B-AA17-CD412FC534DE}" type="slidenum">
              <a:rPr lang="en-US" smtClean="0"/>
              <a:t>48</a:t>
            </a:fld>
            <a:endParaRPr lang="en-US"/>
          </a:p>
        </p:txBody>
      </p:sp>
    </p:spTree>
    <p:extLst>
      <p:ext uri="{BB962C8B-B14F-4D97-AF65-F5344CB8AC3E}">
        <p14:creationId xmlns:p14="http://schemas.microsoft.com/office/powerpoint/2010/main" val="3200335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command different than you query? YES!</a:t>
            </a:r>
          </a:p>
          <a:p>
            <a:r>
              <a:rPr lang="en-US" dirty="0"/>
              <a:t>Which part is the query, which part is the command, which part is the database?</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Vote: Is an action a command or an event?</a:t>
            </a:r>
          </a:p>
        </p:txBody>
      </p:sp>
      <p:sp>
        <p:nvSpPr>
          <p:cNvPr id="4" name="Slide Number Placeholder 3"/>
          <p:cNvSpPr>
            <a:spLocks noGrp="1"/>
          </p:cNvSpPr>
          <p:nvPr>
            <p:ph type="sldNum" sz="quarter" idx="10"/>
          </p:nvPr>
        </p:nvSpPr>
        <p:spPr/>
        <p:txBody>
          <a:bodyPr/>
          <a:lstStyle/>
          <a:p>
            <a:fld id="{3EBA5BD7-F043-4D1B-AA17-CD412FC534DE}" type="slidenum">
              <a:rPr lang="en-US" smtClean="0"/>
              <a:t>49</a:t>
            </a:fld>
            <a:endParaRPr lang="en-US"/>
          </a:p>
        </p:txBody>
      </p:sp>
    </p:spTree>
    <p:extLst>
      <p:ext uri="{BB962C8B-B14F-4D97-AF65-F5344CB8AC3E}">
        <p14:creationId xmlns:p14="http://schemas.microsoft.com/office/powerpoint/2010/main" val="119645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1618341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Division of the reducer is on purpose, we’ll talk about that.</a:t>
            </a:r>
          </a:p>
          <a:p>
            <a:r>
              <a:rPr lang="en-US" dirty="0"/>
              <a:t>Does it express an intention to act, or report on something that has happened?</a:t>
            </a:r>
          </a:p>
          <a:p>
            <a:r>
              <a:rPr lang="en-US" dirty="0"/>
              <a:t>    This is debatable</a:t>
            </a:r>
          </a:p>
          <a:p>
            <a:r>
              <a:rPr lang="en-US" dirty="0"/>
              <a:t>Where does the business logic sit?</a:t>
            </a:r>
          </a:p>
          <a:p>
            <a:r>
              <a:rPr lang="en-US" dirty="0"/>
              <a:t>     Reducer? Can it be rejected? Can it trigger other business events? It’s more like a projection.</a:t>
            </a:r>
          </a:p>
          <a:p>
            <a:r>
              <a:rPr lang="en-US" dirty="0"/>
              <a:t>State:</a:t>
            </a:r>
          </a:p>
          <a:p>
            <a:r>
              <a:rPr lang="en-US" dirty="0"/>
              <a:t>     Are we able to think about the state differently for command and query purposes?</a:t>
            </a:r>
          </a:p>
          <a:p>
            <a:r>
              <a:rPr lang="en-US" dirty="0"/>
              <a:t>     Not really-no.</a:t>
            </a:r>
          </a:p>
        </p:txBody>
      </p:sp>
      <p:sp>
        <p:nvSpPr>
          <p:cNvPr id="4" name="Slide Number Placeholder 3"/>
          <p:cNvSpPr>
            <a:spLocks noGrp="1"/>
          </p:cNvSpPr>
          <p:nvPr>
            <p:ph type="sldNum" sz="quarter" idx="10"/>
          </p:nvPr>
        </p:nvSpPr>
        <p:spPr/>
        <p:txBody>
          <a:bodyPr/>
          <a:lstStyle/>
          <a:p>
            <a:fld id="{3EBA5BD7-F043-4D1B-AA17-CD412FC534DE}" type="slidenum">
              <a:rPr lang="en-US" smtClean="0"/>
              <a:t>50</a:t>
            </a:fld>
            <a:endParaRPr lang="en-US"/>
          </a:p>
        </p:txBody>
      </p:sp>
    </p:spTree>
    <p:extLst>
      <p:ext uri="{BB962C8B-B14F-4D97-AF65-F5344CB8AC3E}">
        <p14:creationId xmlns:p14="http://schemas.microsoft.com/office/powerpoint/2010/main" val="40571673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it’s a paradigm</a:t>
            </a:r>
          </a:p>
          <a:p>
            <a:r>
              <a:rPr lang="en-US" dirty="0"/>
              <a:t>Examples of CQRS you know about:</a:t>
            </a:r>
          </a:p>
          <a:p>
            <a:pPr marL="285750" indent="-285750">
              <a:buFontTx/>
              <a:buChar char="-"/>
            </a:pPr>
            <a:r>
              <a:rPr lang="en-US" dirty="0"/>
              <a:t>Elastic Search</a:t>
            </a:r>
          </a:p>
          <a:p>
            <a:pPr marL="285750" indent="-285750">
              <a:buFontTx/>
              <a:buChar char="-"/>
            </a:pPr>
            <a:r>
              <a:rPr lang="en-US" dirty="0"/>
              <a:t>Redux pattern</a:t>
            </a:r>
          </a:p>
          <a:p>
            <a:pPr marL="285750" indent="-285750">
              <a:buFontTx/>
              <a:buChar char="-"/>
            </a:pPr>
            <a:r>
              <a:rPr lang="en-US" dirty="0"/>
              <a:t>Eventually consistent databases</a:t>
            </a:r>
          </a:p>
          <a:p>
            <a:pPr marL="285750" indent="-285750">
              <a:buFontTx/>
              <a:buChar char="-"/>
            </a:pPr>
            <a:r>
              <a:rPr lang="en-US" dirty="0" err="1"/>
              <a:t>GraphQL</a:t>
            </a:r>
            <a:r>
              <a:rPr lang="en-US" dirty="0"/>
              <a:t> (</a:t>
            </a:r>
            <a:r>
              <a:rPr lang="en-US" dirty="0" err="1"/>
              <a:t>kinda</a:t>
            </a:r>
            <a:r>
              <a:rPr lang="en-US" dirty="0"/>
              <a:t>)</a:t>
            </a:r>
          </a:p>
          <a:p>
            <a:pPr marL="285750" indent="-285750">
              <a:buFontTx/>
              <a:buChar char="-"/>
            </a:pPr>
            <a:r>
              <a:rPr lang="en-US" dirty="0"/>
              <a:t>Analytics</a:t>
            </a:r>
          </a:p>
        </p:txBody>
      </p:sp>
      <p:sp>
        <p:nvSpPr>
          <p:cNvPr id="4" name="Slide Number Placeholder 3"/>
          <p:cNvSpPr>
            <a:spLocks noGrp="1"/>
          </p:cNvSpPr>
          <p:nvPr>
            <p:ph type="sldNum" sz="quarter" idx="10"/>
          </p:nvPr>
        </p:nvSpPr>
        <p:spPr/>
        <p:txBody>
          <a:bodyPr/>
          <a:lstStyle/>
          <a:p>
            <a:fld id="{3EBA5BD7-F043-4D1B-AA17-CD412FC534DE}" type="slidenum">
              <a:rPr lang="en-US" smtClean="0"/>
              <a:t>51</a:t>
            </a:fld>
            <a:endParaRPr lang="en-US"/>
          </a:p>
        </p:txBody>
      </p:sp>
    </p:spTree>
    <p:extLst>
      <p:ext uri="{BB962C8B-B14F-4D97-AF65-F5344CB8AC3E}">
        <p14:creationId xmlns:p14="http://schemas.microsoft.com/office/powerpoint/2010/main" val="2502972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are there any questions I punted on and didn’t get to?</a:t>
            </a:r>
          </a:p>
        </p:txBody>
      </p:sp>
      <p:sp>
        <p:nvSpPr>
          <p:cNvPr id="4" name="Slide Number Placeholder 3"/>
          <p:cNvSpPr>
            <a:spLocks noGrp="1"/>
          </p:cNvSpPr>
          <p:nvPr>
            <p:ph type="sldNum" sz="quarter" idx="10"/>
          </p:nvPr>
        </p:nvSpPr>
        <p:spPr/>
        <p:txBody>
          <a:bodyPr/>
          <a:lstStyle/>
          <a:p>
            <a:fld id="{3EBA5BD7-F043-4D1B-AA17-CD412FC534DE}" type="slidenum">
              <a:rPr lang="en-US" smtClean="0"/>
              <a:t>52</a:t>
            </a:fld>
            <a:endParaRPr lang="en-US"/>
          </a:p>
        </p:txBody>
      </p:sp>
    </p:spTree>
    <p:extLst>
      <p:ext uri="{BB962C8B-B14F-4D97-AF65-F5344CB8AC3E}">
        <p14:creationId xmlns:p14="http://schemas.microsoft.com/office/powerpoint/2010/main" val="401651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 unsegregated application looks like. REST</a:t>
            </a:r>
          </a:p>
          <a:p>
            <a:r>
              <a:rPr lang="en-US" dirty="0"/>
              <a:t>Very simple and straight forward… but NO BUSINESS LOGIC!</a:t>
            </a:r>
          </a:p>
          <a:p>
            <a:r>
              <a:rPr lang="en-US" dirty="0"/>
              <a:t>Invoker handles Business Logic</a:t>
            </a:r>
          </a:p>
          <a:p>
            <a:r>
              <a:rPr lang="en-US" dirty="0"/>
              <a:t>Works for some problems. But not form banking! Can spoof!</a:t>
            </a:r>
          </a:p>
          <a:p>
            <a:r>
              <a:rPr lang="en-US" dirty="0"/>
              <a:t>Solution will be the domain model</a:t>
            </a:r>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dirty="0"/>
          </a:p>
        </p:txBody>
      </p:sp>
    </p:spTree>
    <p:extLst>
      <p:ext uri="{BB962C8B-B14F-4D97-AF65-F5344CB8AC3E}">
        <p14:creationId xmlns:p14="http://schemas.microsoft.com/office/powerpoint/2010/main" val="113544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 the operations</a:t>
            </a:r>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dirty="0"/>
          </a:p>
        </p:txBody>
      </p:sp>
    </p:spTree>
    <p:extLst>
      <p:ext uri="{BB962C8B-B14F-4D97-AF65-F5344CB8AC3E}">
        <p14:creationId xmlns:p14="http://schemas.microsoft.com/office/powerpoint/2010/main" val="148665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237152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commands and queries</a:t>
            </a:r>
          </a:p>
          <a:p>
            <a:r>
              <a:rPr lang="en-US" dirty="0"/>
              <a:t>Commands are not just writes, they need to do some reads as well</a:t>
            </a:r>
          </a:p>
          <a:p>
            <a:r>
              <a:rPr lang="en-US" dirty="0"/>
              <a:t>Commands still need to read from the database:</a:t>
            </a:r>
          </a:p>
          <a:p>
            <a:pPr marL="285750" indent="-285750">
              <a:buFontTx/>
              <a:buChar char="-"/>
            </a:pPr>
            <a:r>
              <a:rPr lang="en-US" dirty="0"/>
              <a:t>Validation</a:t>
            </a:r>
          </a:p>
          <a:p>
            <a:pPr marL="285750" indent="-285750">
              <a:buFontTx/>
              <a:buChar char="-"/>
            </a:pPr>
            <a:r>
              <a:rPr lang="en-US" dirty="0"/>
              <a:t>Business logic (if flows)</a:t>
            </a:r>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65441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600" b="0" i="0" kern="1200" dirty="0">
                <a:solidFill>
                  <a:schemeClr val="tx1"/>
                </a:solidFill>
                <a:effectLst/>
                <a:latin typeface="+mn-lt"/>
                <a:ea typeface="+mn-ea"/>
                <a:cs typeface="+mn-cs"/>
              </a:rPr>
              <a:t>What makes this tricky is you've also got to submit if someone appears to be trying to work around the BSA</a:t>
            </a:r>
          </a:p>
          <a:p>
            <a:pPr lvl="1" rtl="0" fontAlgn="ctr"/>
            <a:r>
              <a:rPr lang="en-US" sz="1600" b="0" i="0" kern="1200" dirty="0">
                <a:solidFill>
                  <a:schemeClr val="tx1"/>
                </a:solidFill>
                <a:effectLst/>
                <a:latin typeface="+mn-lt"/>
                <a:ea typeface="+mn-ea"/>
                <a:cs typeface="+mn-cs"/>
              </a:rPr>
              <a:t>Exceeds $10,000</a:t>
            </a:r>
          </a:p>
          <a:p>
            <a:pPr lvl="1" rtl="0" fontAlgn="ctr"/>
            <a:r>
              <a:rPr lang="en-US" sz="1600" b="0" i="0" kern="1200" dirty="0">
                <a:solidFill>
                  <a:schemeClr val="tx1"/>
                </a:solidFill>
                <a:effectLst/>
                <a:latin typeface="+mn-lt"/>
                <a:ea typeface="+mn-ea"/>
                <a:cs typeface="+mn-cs"/>
              </a:rPr>
              <a:t>Near to the $10,000 to apparently evade</a:t>
            </a:r>
          </a:p>
          <a:p>
            <a:pPr lvl="1" rtl="0" fontAlgn="ctr"/>
            <a:r>
              <a:rPr lang="en-US" sz="1600" b="0" i="0" kern="1200" dirty="0">
                <a:solidFill>
                  <a:schemeClr val="tx1"/>
                </a:solidFill>
                <a:effectLst/>
                <a:latin typeface="+mn-lt"/>
                <a:ea typeface="+mn-ea"/>
                <a:cs typeface="+mn-cs"/>
              </a:rPr>
              <a:t>Several recent transactions in an attempt to evade</a:t>
            </a:r>
          </a:p>
          <a:p>
            <a:pPr lvl="1" rtl="0" fontAlgn="ctr"/>
            <a:r>
              <a:rPr lang="en-US" sz="1600" b="0" i="0" kern="1200" dirty="0">
                <a:solidFill>
                  <a:schemeClr val="tx1"/>
                </a:solidFill>
                <a:effectLst/>
                <a:latin typeface="+mn-lt"/>
                <a:ea typeface="+mn-ea"/>
                <a:cs typeface="+mn-cs"/>
              </a:rPr>
              <a:t>Attempt, then back away</a:t>
            </a:r>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02243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7/22/2020</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7/22/2020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7/22/2020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7/22/2020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7/22/2020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7/22/2020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7/22/2020</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cfr.gov/cgi-bin/text-idx?SID=9728a3d3c2ed30f0935fa565348477b3&amp;mc=true&amp;node=se12.2.204_12&amp;rgn=div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cfr.gov/cgi-bin/text-idx?SID=9728a3d3c2ed30f0935fa565348477b3&amp;mc=true&amp;node=se12.2.204_12&amp;rgn=div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fr.gov/cgi-bin/text-idx?SID=9728a3d3c2ed30f0935fa565348477b3&amp;mc=true&amp;node=se12.2.204_12&amp;rgn=div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po.gov/fdsys/pkg/USCODE-2011-title31/html/USCODE-2011-title31-subtitleIV-chap53-subchapII.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po.gov/fdsys/pkg/USCODE-2011-title31/html/USCODE-2011-title31-subtitleIV-chap53-subchapII.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po.gov/fdsys/pkg/USCODE-2011-title31/html/USCODE-2011-title31-subtitleIV-chap53-subchapII.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harrismnm.blogspot.com/2018/04/el-hoyo.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914400"/>
            <a:ext cx="8735325" cy="2000251"/>
          </a:xfrm>
        </p:spPr>
        <p:txBody>
          <a:bodyPr/>
          <a:lstStyle/>
          <a:p>
            <a:pPr algn="ctr"/>
            <a:r>
              <a:rPr lang="en-US" dirty="0"/>
              <a:t>CQRS + Event Sourcing</a:t>
            </a:r>
          </a:p>
        </p:txBody>
      </p:sp>
      <p:pic>
        <p:nvPicPr>
          <p:cNvPr id="1028" name="Picture 4" descr="The two states of every programmer..">
            <a:extLst>
              <a:ext uri="{FF2B5EF4-FFF2-40B4-BE49-F238E27FC236}">
                <a16:creationId xmlns:a16="http://schemas.microsoft.com/office/drawing/2014/main" id="{6BAFE705-3CDE-476D-BBBE-1C2B1EFDC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412" y="1089862"/>
            <a:ext cx="6858000" cy="571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DF7D-CC25-4035-958D-5C9EE54BEAC4}"/>
              </a:ext>
            </a:extLst>
          </p:cNvPr>
          <p:cNvSpPr>
            <a:spLocks noGrp="1"/>
          </p:cNvSpPr>
          <p:nvPr>
            <p:ph type="title"/>
          </p:nvPr>
        </p:nvSpPr>
        <p:spPr/>
        <p:txBody>
          <a:bodyPr/>
          <a:lstStyle/>
          <a:p>
            <a:r>
              <a:rPr lang="en-US" dirty="0"/>
              <a:t>New Requirements: </a:t>
            </a:r>
            <a:r>
              <a:rPr lang="en-US" dirty="0">
                <a:hlinkClick r:id="rId2"/>
              </a:rPr>
              <a:t>Regulation D</a:t>
            </a:r>
            <a:endParaRPr lang="en-US" dirty="0"/>
          </a:p>
        </p:txBody>
      </p:sp>
      <p:sp>
        <p:nvSpPr>
          <p:cNvPr id="3" name="Content Placeholder 2">
            <a:extLst>
              <a:ext uri="{FF2B5EF4-FFF2-40B4-BE49-F238E27FC236}">
                <a16:creationId xmlns:a16="http://schemas.microsoft.com/office/drawing/2014/main" id="{722BC2BB-8384-4F86-BE00-D722C6AD3C10}"/>
              </a:ext>
            </a:extLst>
          </p:cNvPr>
          <p:cNvSpPr>
            <a:spLocks noGrp="1"/>
          </p:cNvSpPr>
          <p:nvPr>
            <p:ph idx="1"/>
          </p:nvPr>
        </p:nvSpPr>
        <p:spPr/>
        <p:txBody>
          <a:bodyPr>
            <a:normAutofit/>
          </a:bodyPr>
          <a:lstStyle/>
          <a:p>
            <a:pPr marL="0" indent="0">
              <a:buNone/>
            </a:pPr>
            <a:r>
              <a:rPr lang="en-US" dirty="0"/>
              <a:t>(2) The term “</a:t>
            </a:r>
            <a:r>
              <a:rPr lang="en-US" dirty="0">
                <a:solidFill>
                  <a:srgbClr val="FF0000"/>
                </a:solidFill>
              </a:rPr>
              <a:t>savings deposit</a:t>
            </a:r>
            <a:r>
              <a:rPr lang="en-US" dirty="0"/>
              <a:t>” ..., from which, under the terms of the deposit contract … the depositor is permitted or authorized to make </a:t>
            </a:r>
            <a:r>
              <a:rPr lang="en-US" dirty="0">
                <a:solidFill>
                  <a:srgbClr val="FF0000"/>
                </a:solidFill>
              </a:rPr>
              <a:t>no more than six</a:t>
            </a:r>
            <a:r>
              <a:rPr lang="en-US" dirty="0"/>
              <a:t> transfers and withdrawals, …</a:t>
            </a:r>
            <a:r>
              <a:rPr lang="en-US" dirty="0">
                <a:solidFill>
                  <a:srgbClr val="FF0000"/>
                </a:solidFill>
              </a:rPr>
              <a:t> per calendar month</a:t>
            </a:r>
            <a:r>
              <a:rPr lang="en-US" dirty="0"/>
              <a:t> …, to another account … by means of a preauthorized or automatic transfer, or telephonic (including data transmission) agreement, order or instruction, or by </a:t>
            </a:r>
            <a:r>
              <a:rPr lang="en-US" dirty="0">
                <a:solidFill>
                  <a:srgbClr val="FF0000"/>
                </a:solidFill>
              </a:rPr>
              <a:t>check, draft, debit card</a:t>
            </a:r>
            <a:r>
              <a:rPr lang="en-US" dirty="0"/>
              <a:t>, or similar order made by the depositor and payable to third parties. … Such an account is not a transaction account … when such transfers or withdrawals are made by </a:t>
            </a:r>
            <a:r>
              <a:rPr lang="en-US" dirty="0">
                <a:solidFill>
                  <a:srgbClr val="FF0000"/>
                </a:solidFill>
              </a:rPr>
              <a:t>mail</a:t>
            </a:r>
            <a:r>
              <a:rPr lang="en-US" dirty="0"/>
              <a:t>, </a:t>
            </a:r>
            <a:r>
              <a:rPr lang="en-US" dirty="0">
                <a:solidFill>
                  <a:srgbClr val="FF0000"/>
                </a:solidFill>
              </a:rPr>
              <a:t>messenger</a:t>
            </a:r>
            <a:r>
              <a:rPr lang="en-US" dirty="0"/>
              <a:t>, </a:t>
            </a:r>
            <a:r>
              <a:rPr lang="en-US" dirty="0">
                <a:solidFill>
                  <a:srgbClr val="FF0000"/>
                </a:solidFill>
              </a:rPr>
              <a:t>automated teller machine</a:t>
            </a:r>
            <a:r>
              <a:rPr lang="en-US" dirty="0"/>
              <a:t>, or </a:t>
            </a:r>
            <a:r>
              <a:rPr lang="en-US" dirty="0">
                <a:solidFill>
                  <a:srgbClr val="FF0000"/>
                </a:solidFill>
              </a:rPr>
              <a:t>in person </a:t>
            </a:r>
            <a:r>
              <a:rPr lang="en-US" dirty="0"/>
              <a:t>or when such withdrawals are made by </a:t>
            </a:r>
            <a:r>
              <a:rPr lang="en-US" dirty="0">
                <a:solidFill>
                  <a:srgbClr val="FF0000"/>
                </a:solidFill>
              </a:rPr>
              <a:t>telephone</a:t>
            </a:r>
            <a:r>
              <a:rPr lang="en-US" dirty="0"/>
              <a:t> (via check mailed to the depositor) regardless of the number of such transfers or withdrawals.</a:t>
            </a:r>
          </a:p>
          <a:p>
            <a:pPr marL="0" indent="0">
              <a:buNone/>
            </a:pPr>
            <a:endParaRPr lang="en-US" dirty="0"/>
          </a:p>
        </p:txBody>
      </p:sp>
    </p:spTree>
    <p:extLst>
      <p:ext uri="{BB962C8B-B14F-4D97-AF65-F5344CB8AC3E}">
        <p14:creationId xmlns:p14="http://schemas.microsoft.com/office/powerpoint/2010/main" val="248036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DF7D-CC25-4035-958D-5C9EE54BEAC4}"/>
              </a:ext>
            </a:extLst>
          </p:cNvPr>
          <p:cNvSpPr>
            <a:spLocks noGrp="1"/>
          </p:cNvSpPr>
          <p:nvPr>
            <p:ph type="title"/>
          </p:nvPr>
        </p:nvSpPr>
        <p:spPr/>
        <p:txBody>
          <a:bodyPr/>
          <a:lstStyle/>
          <a:p>
            <a:r>
              <a:rPr lang="en-US" dirty="0"/>
              <a:t>New Requirements: </a:t>
            </a:r>
            <a:r>
              <a:rPr lang="en-US" dirty="0">
                <a:hlinkClick r:id="rId2"/>
              </a:rPr>
              <a:t>Regulation D</a:t>
            </a:r>
            <a:endParaRPr lang="en-US" dirty="0"/>
          </a:p>
        </p:txBody>
      </p:sp>
      <p:sp>
        <p:nvSpPr>
          <p:cNvPr id="3" name="Content Placeholder 2">
            <a:extLst>
              <a:ext uri="{FF2B5EF4-FFF2-40B4-BE49-F238E27FC236}">
                <a16:creationId xmlns:a16="http://schemas.microsoft.com/office/drawing/2014/main" id="{722BC2BB-8384-4F86-BE00-D722C6AD3C10}"/>
              </a:ext>
            </a:extLst>
          </p:cNvPr>
          <p:cNvSpPr>
            <a:spLocks noGrp="1"/>
          </p:cNvSpPr>
          <p:nvPr>
            <p:ph idx="1"/>
          </p:nvPr>
        </p:nvSpPr>
        <p:spPr/>
        <p:txBody>
          <a:bodyPr>
            <a:normAutofit/>
          </a:bodyPr>
          <a:lstStyle/>
          <a:p>
            <a:pPr marL="0" indent="0">
              <a:buNone/>
            </a:pPr>
            <a:r>
              <a:rPr lang="en-US" dirty="0"/>
              <a:t>(2) The term “</a:t>
            </a:r>
            <a:r>
              <a:rPr lang="en-US" dirty="0">
                <a:solidFill>
                  <a:srgbClr val="FF0000"/>
                </a:solidFill>
              </a:rPr>
              <a:t>savings deposit</a:t>
            </a:r>
            <a:r>
              <a:rPr lang="en-US" dirty="0"/>
              <a:t>” ..., from which, under the terms of the deposit contract … the depositor is permitted or authorized to make </a:t>
            </a:r>
            <a:r>
              <a:rPr lang="en-US" dirty="0">
                <a:solidFill>
                  <a:srgbClr val="FF0000"/>
                </a:solidFill>
              </a:rPr>
              <a:t>no more than six</a:t>
            </a:r>
            <a:r>
              <a:rPr lang="en-US" dirty="0"/>
              <a:t> transfers and withdrawals, …</a:t>
            </a:r>
            <a:r>
              <a:rPr lang="en-US" dirty="0">
                <a:solidFill>
                  <a:srgbClr val="FF0000"/>
                </a:solidFill>
              </a:rPr>
              <a:t> per calendar month</a:t>
            </a:r>
            <a:r>
              <a:rPr lang="en-US" dirty="0"/>
              <a:t> …, to another account … by means of a preauthorized or automatic transfer, or telephonic (including data transmission) agreement, order or instruction, or by </a:t>
            </a:r>
            <a:r>
              <a:rPr lang="en-US" dirty="0">
                <a:solidFill>
                  <a:srgbClr val="FF0000"/>
                </a:solidFill>
              </a:rPr>
              <a:t>check, draft, debit card</a:t>
            </a:r>
            <a:r>
              <a:rPr lang="en-US" dirty="0"/>
              <a:t>, or similar order made by the depositor and payable to third parties. … Such an account is not a transaction account … when such transfers or withdrawals are made by </a:t>
            </a:r>
            <a:r>
              <a:rPr lang="en-US" dirty="0">
                <a:solidFill>
                  <a:srgbClr val="FF0000"/>
                </a:solidFill>
              </a:rPr>
              <a:t>mail</a:t>
            </a:r>
            <a:r>
              <a:rPr lang="en-US" dirty="0"/>
              <a:t>, </a:t>
            </a:r>
            <a:r>
              <a:rPr lang="en-US" dirty="0">
                <a:solidFill>
                  <a:srgbClr val="FF0000"/>
                </a:solidFill>
              </a:rPr>
              <a:t>messenger</a:t>
            </a:r>
            <a:r>
              <a:rPr lang="en-US" dirty="0"/>
              <a:t>, </a:t>
            </a:r>
            <a:r>
              <a:rPr lang="en-US" dirty="0">
                <a:solidFill>
                  <a:srgbClr val="FF0000"/>
                </a:solidFill>
              </a:rPr>
              <a:t>automated teller machine</a:t>
            </a:r>
            <a:r>
              <a:rPr lang="en-US" dirty="0"/>
              <a:t>, or </a:t>
            </a:r>
            <a:r>
              <a:rPr lang="en-US" dirty="0">
                <a:solidFill>
                  <a:srgbClr val="FF0000"/>
                </a:solidFill>
              </a:rPr>
              <a:t>in person </a:t>
            </a:r>
            <a:r>
              <a:rPr lang="en-US" dirty="0"/>
              <a:t>or when such withdrawals are made by </a:t>
            </a:r>
            <a:r>
              <a:rPr lang="en-US" dirty="0">
                <a:solidFill>
                  <a:srgbClr val="FF0000"/>
                </a:solidFill>
              </a:rPr>
              <a:t>telephone</a:t>
            </a:r>
            <a:r>
              <a:rPr lang="en-US" dirty="0"/>
              <a:t> (via check mailed to the depositor) regardless of the number of such transfers or withdrawals.</a:t>
            </a:r>
          </a:p>
          <a:p>
            <a:pPr marL="0" indent="0">
              <a:buNone/>
            </a:pPr>
            <a:endParaRPr lang="en-US" dirty="0"/>
          </a:p>
        </p:txBody>
      </p:sp>
      <p:sp>
        <p:nvSpPr>
          <p:cNvPr id="4" name="Rectangle 3">
            <a:extLst>
              <a:ext uri="{FF2B5EF4-FFF2-40B4-BE49-F238E27FC236}">
                <a16:creationId xmlns:a16="http://schemas.microsoft.com/office/drawing/2014/main" id="{E359843C-79E6-4A19-AED1-667B4FFF6A17}"/>
              </a:ext>
            </a:extLst>
          </p:cNvPr>
          <p:cNvSpPr/>
          <p:nvPr/>
        </p:nvSpPr>
        <p:spPr>
          <a:xfrm rot="2450214">
            <a:off x="3146124" y="2782759"/>
            <a:ext cx="5896574" cy="165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Command</a:t>
            </a:r>
          </a:p>
        </p:txBody>
      </p:sp>
    </p:spTree>
    <p:extLst>
      <p:ext uri="{BB962C8B-B14F-4D97-AF65-F5344CB8AC3E}">
        <p14:creationId xmlns:p14="http://schemas.microsoft.com/office/powerpoint/2010/main" val="125099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DF7D-CC25-4035-958D-5C9EE54BEAC4}"/>
              </a:ext>
            </a:extLst>
          </p:cNvPr>
          <p:cNvSpPr>
            <a:spLocks noGrp="1"/>
          </p:cNvSpPr>
          <p:nvPr>
            <p:ph type="title"/>
          </p:nvPr>
        </p:nvSpPr>
        <p:spPr/>
        <p:txBody>
          <a:bodyPr/>
          <a:lstStyle/>
          <a:p>
            <a:r>
              <a:rPr lang="en-US" dirty="0"/>
              <a:t>New Requirements: </a:t>
            </a:r>
            <a:r>
              <a:rPr lang="en-US" dirty="0">
                <a:hlinkClick r:id="rId2"/>
              </a:rPr>
              <a:t>Regulation D</a:t>
            </a:r>
            <a:endParaRPr lang="en-US" dirty="0"/>
          </a:p>
        </p:txBody>
      </p:sp>
      <p:sp>
        <p:nvSpPr>
          <p:cNvPr id="3" name="Content Placeholder 2">
            <a:extLst>
              <a:ext uri="{FF2B5EF4-FFF2-40B4-BE49-F238E27FC236}">
                <a16:creationId xmlns:a16="http://schemas.microsoft.com/office/drawing/2014/main" id="{722BC2BB-8384-4F86-BE00-D722C6AD3C10}"/>
              </a:ext>
            </a:extLst>
          </p:cNvPr>
          <p:cNvSpPr>
            <a:spLocks noGrp="1"/>
          </p:cNvSpPr>
          <p:nvPr>
            <p:ph idx="1"/>
          </p:nvPr>
        </p:nvSpPr>
        <p:spPr/>
        <p:txBody>
          <a:bodyPr>
            <a:normAutofit/>
          </a:bodyPr>
          <a:lstStyle/>
          <a:p>
            <a:pPr marL="0" indent="0">
              <a:buNone/>
            </a:pPr>
            <a:r>
              <a:rPr lang="en-US" dirty="0"/>
              <a:t>(2) The term “savings deposit” ..., from which, under the terms of the deposit contract … the depositor is permitted or authorized to make no more than six transfers and withdrawals, … per calendar month …, to another account … by means of a preauthorized or automatic transfer, or telephonic (including data transmission) agreement, order or instruction, or by check, draft, debit card, or similar order made by the depositor and payable to third parties. … Such an account is not a transaction account … when such transfers or withdrawals are made by mail, messenger, automated teller machine, or in person or when such withdrawals are made by telephone (via check mailed to the depositor) regardless of the number of such transfers or withdrawals.</a:t>
            </a:r>
          </a:p>
          <a:p>
            <a:pPr marL="0" indent="0">
              <a:buNone/>
            </a:pPr>
            <a:endParaRPr lang="en-US" dirty="0"/>
          </a:p>
        </p:txBody>
      </p:sp>
      <p:sp>
        <p:nvSpPr>
          <p:cNvPr id="4" name="Rectangle 3">
            <a:extLst>
              <a:ext uri="{FF2B5EF4-FFF2-40B4-BE49-F238E27FC236}">
                <a16:creationId xmlns:a16="http://schemas.microsoft.com/office/drawing/2014/main" id="{A37B1491-DB98-47E1-B619-9B66BC963543}"/>
              </a:ext>
            </a:extLst>
          </p:cNvPr>
          <p:cNvSpPr/>
          <p:nvPr/>
        </p:nvSpPr>
        <p:spPr>
          <a:xfrm>
            <a:off x="1712912" y="1765298"/>
            <a:ext cx="8763000" cy="433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t>State Needed:</a:t>
            </a:r>
          </a:p>
          <a:p>
            <a:r>
              <a:rPr lang="en-US" sz="2800" dirty="0">
                <a:solidFill>
                  <a:srgbClr val="FFFF00"/>
                </a:solidFill>
              </a:rPr>
              <a:t>- How many other transactions were made this month on the applicable modalities?</a:t>
            </a:r>
          </a:p>
        </p:txBody>
      </p:sp>
    </p:spTree>
    <p:extLst>
      <p:ext uri="{BB962C8B-B14F-4D97-AF65-F5344CB8AC3E}">
        <p14:creationId xmlns:p14="http://schemas.microsoft.com/office/powerpoint/2010/main" val="310751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DF7D-CC25-4035-958D-5C9EE54BEAC4}"/>
              </a:ext>
            </a:extLst>
          </p:cNvPr>
          <p:cNvSpPr>
            <a:spLocks noGrp="1"/>
          </p:cNvSpPr>
          <p:nvPr>
            <p:ph type="title"/>
          </p:nvPr>
        </p:nvSpPr>
        <p:spPr/>
        <p:txBody>
          <a:bodyPr/>
          <a:lstStyle/>
          <a:p>
            <a:r>
              <a:rPr lang="en-US" dirty="0"/>
              <a:t>New Requirements: </a:t>
            </a:r>
            <a:r>
              <a:rPr lang="en-US" dirty="0">
                <a:hlinkClick r:id="rId3"/>
              </a:rPr>
              <a:t>Bank Secrecy Act</a:t>
            </a:r>
            <a:endParaRPr lang="en-US" dirty="0"/>
          </a:p>
        </p:txBody>
      </p:sp>
      <p:sp>
        <p:nvSpPr>
          <p:cNvPr id="3" name="Content Placeholder 2">
            <a:extLst>
              <a:ext uri="{FF2B5EF4-FFF2-40B4-BE49-F238E27FC236}">
                <a16:creationId xmlns:a16="http://schemas.microsoft.com/office/drawing/2014/main" id="{722BC2BB-8384-4F86-BE00-D722C6AD3C10}"/>
              </a:ext>
            </a:extLst>
          </p:cNvPr>
          <p:cNvSpPr>
            <a:spLocks noGrp="1"/>
          </p:cNvSpPr>
          <p:nvPr>
            <p:ph idx="1"/>
          </p:nvPr>
        </p:nvSpPr>
        <p:spPr>
          <a:xfrm>
            <a:off x="1218883" y="1701796"/>
            <a:ext cx="10360501" cy="5003803"/>
          </a:xfrm>
        </p:spPr>
        <p:txBody>
          <a:bodyPr>
            <a:normAutofit/>
          </a:bodyPr>
          <a:lstStyle/>
          <a:p>
            <a:pPr marL="0" indent="0">
              <a:buNone/>
            </a:pPr>
            <a:r>
              <a:rPr lang="en-US" dirty="0"/>
              <a:t>(a) …A person… shall file a </a:t>
            </a:r>
            <a:r>
              <a:rPr lang="en-US" dirty="0">
                <a:solidFill>
                  <a:srgbClr val="FF0000"/>
                </a:solidFill>
              </a:rPr>
              <a:t>report</a:t>
            </a:r>
            <a:r>
              <a:rPr lang="en-US" dirty="0"/>
              <a:t> under subsection (b) of this section when the person …—</a:t>
            </a:r>
          </a:p>
          <a:p>
            <a:pPr marL="304746" lvl="1" indent="0">
              <a:buNone/>
            </a:pPr>
            <a:r>
              <a:rPr lang="en-US" dirty="0"/>
              <a:t>(1) transports, is about to transport, or has transported, monetary instruments of </a:t>
            </a:r>
            <a:r>
              <a:rPr lang="en-US" dirty="0">
                <a:solidFill>
                  <a:srgbClr val="FF0000"/>
                </a:solidFill>
              </a:rPr>
              <a:t>more than $10,000</a:t>
            </a:r>
            <a:r>
              <a:rPr lang="en-US" dirty="0"/>
              <a:t> at one time </a:t>
            </a:r>
          </a:p>
          <a:p>
            <a:pPr marL="304746" lvl="1" indent="0">
              <a:buNone/>
            </a:pPr>
            <a:r>
              <a:rPr lang="en-US" dirty="0"/>
              <a:t>(2) receives monetary instruments of more than $10,000 …</a:t>
            </a:r>
          </a:p>
        </p:txBody>
      </p:sp>
    </p:spTree>
    <p:extLst>
      <p:ext uri="{BB962C8B-B14F-4D97-AF65-F5344CB8AC3E}">
        <p14:creationId xmlns:p14="http://schemas.microsoft.com/office/powerpoint/2010/main" val="342390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DF7D-CC25-4035-958D-5C9EE54BEAC4}"/>
              </a:ext>
            </a:extLst>
          </p:cNvPr>
          <p:cNvSpPr>
            <a:spLocks noGrp="1"/>
          </p:cNvSpPr>
          <p:nvPr>
            <p:ph type="title"/>
          </p:nvPr>
        </p:nvSpPr>
        <p:spPr/>
        <p:txBody>
          <a:bodyPr/>
          <a:lstStyle/>
          <a:p>
            <a:r>
              <a:rPr lang="en-US" dirty="0"/>
              <a:t>New Requirements: </a:t>
            </a:r>
            <a:r>
              <a:rPr lang="en-US" dirty="0">
                <a:hlinkClick r:id="rId3"/>
              </a:rPr>
              <a:t>Bank Secrecy Act</a:t>
            </a:r>
            <a:endParaRPr lang="en-US" dirty="0"/>
          </a:p>
        </p:txBody>
      </p:sp>
      <p:sp>
        <p:nvSpPr>
          <p:cNvPr id="3" name="Content Placeholder 2">
            <a:extLst>
              <a:ext uri="{FF2B5EF4-FFF2-40B4-BE49-F238E27FC236}">
                <a16:creationId xmlns:a16="http://schemas.microsoft.com/office/drawing/2014/main" id="{722BC2BB-8384-4F86-BE00-D722C6AD3C10}"/>
              </a:ext>
            </a:extLst>
          </p:cNvPr>
          <p:cNvSpPr>
            <a:spLocks noGrp="1"/>
          </p:cNvSpPr>
          <p:nvPr>
            <p:ph idx="1"/>
          </p:nvPr>
        </p:nvSpPr>
        <p:spPr>
          <a:xfrm>
            <a:off x="1218883" y="1701796"/>
            <a:ext cx="10360501" cy="5003803"/>
          </a:xfrm>
        </p:spPr>
        <p:txBody>
          <a:bodyPr>
            <a:normAutofit/>
          </a:bodyPr>
          <a:lstStyle/>
          <a:p>
            <a:pPr marL="0" indent="0">
              <a:buNone/>
            </a:pPr>
            <a:r>
              <a:rPr lang="en-US" dirty="0"/>
              <a:t>(a) …A person… shall file a </a:t>
            </a:r>
            <a:r>
              <a:rPr lang="en-US" dirty="0">
                <a:solidFill>
                  <a:srgbClr val="FF0000"/>
                </a:solidFill>
              </a:rPr>
              <a:t>report</a:t>
            </a:r>
            <a:r>
              <a:rPr lang="en-US" dirty="0"/>
              <a:t> under subsection (b) of this section when the person …—</a:t>
            </a:r>
          </a:p>
          <a:p>
            <a:pPr marL="304746" lvl="1" indent="0">
              <a:buNone/>
            </a:pPr>
            <a:r>
              <a:rPr lang="en-US" dirty="0"/>
              <a:t>(1) transports, is about to transport, or has transported, monetary instruments of </a:t>
            </a:r>
            <a:r>
              <a:rPr lang="en-US" dirty="0">
                <a:solidFill>
                  <a:srgbClr val="FF0000"/>
                </a:solidFill>
              </a:rPr>
              <a:t>more than $10,000</a:t>
            </a:r>
            <a:r>
              <a:rPr lang="en-US" dirty="0"/>
              <a:t> at one time </a:t>
            </a:r>
          </a:p>
          <a:p>
            <a:pPr marL="304746" lvl="1" indent="0">
              <a:buNone/>
            </a:pPr>
            <a:r>
              <a:rPr lang="en-US" dirty="0"/>
              <a:t>(2) receives monetary instruments of more than $10,000 …</a:t>
            </a:r>
          </a:p>
        </p:txBody>
      </p:sp>
      <p:sp>
        <p:nvSpPr>
          <p:cNvPr id="4" name="Rectangle 3">
            <a:extLst>
              <a:ext uri="{FF2B5EF4-FFF2-40B4-BE49-F238E27FC236}">
                <a16:creationId xmlns:a16="http://schemas.microsoft.com/office/drawing/2014/main" id="{4F438E0A-9856-4277-93A1-4F62FE9A4E16}"/>
              </a:ext>
            </a:extLst>
          </p:cNvPr>
          <p:cNvSpPr/>
          <p:nvPr/>
        </p:nvSpPr>
        <p:spPr>
          <a:xfrm rot="2450214">
            <a:off x="3146124" y="2782759"/>
            <a:ext cx="5896574" cy="165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Command</a:t>
            </a:r>
          </a:p>
        </p:txBody>
      </p:sp>
    </p:spTree>
    <p:extLst>
      <p:ext uri="{BB962C8B-B14F-4D97-AF65-F5344CB8AC3E}">
        <p14:creationId xmlns:p14="http://schemas.microsoft.com/office/powerpoint/2010/main" val="393513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DF7D-CC25-4035-958D-5C9EE54BEAC4}"/>
              </a:ext>
            </a:extLst>
          </p:cNvPr>
          <p:cNvSpPr>
            <a:spLocks noGrp="1"/>
          </p:cNvSpPr>
          <p:nvPr>
            <p:ph type="title"/>
          </p:nvPr>
        </p:nvSpPr>
        <p:spPr/>
        <p:txBody>
          <a:bodyPr/>
          <a:lstStyle/>
          <a:p>
            <a:r>
              <a:rPr lang="en-US" dirty="0"/>
              <a:t>New Requirements: </a:t>
            </a:r>
            <a:r>
              <a:rPr lang="en-US" dirty="0">
                <a:hlinkClick r:id="rId3"/>
              </a:rPr>
              <a:t>Bank Secrecy Act</a:t>
            </a:r>
            <a:endParaRPr lang="en-US" dirty="0"/>
          </a:p>
        </p:txBody>
      </p:sp>
      <p:sp>
        <p:nvSpPr>
          <p:cNvPr id="3" name="Content Placeholder 2">
            <a:extLst>
              <a:ext uri="{FF2B5EF4-FFF2-40B4-BE49-F238E27FC236}">
                <a16:creationId xmlns:a16="http://schemas.microsoft.com/office/drawing/2014/main" id="{722BC2BB-8384-4F86-BE00-D722C6AD3C10}"/>
              </a:ext>
            </a:extLst>
          </p:cNvPr>
          <p:cNvSpPr>
            <a:spLocks noGrp="1"/>
          </p:cNvSpPr>
          <p:nvPr>
            <p:ph idx="1"/>
          </p:nvPr>
        </p:nvSpPr>
        <p:spPr>
          <a:xfrm>
            <a:off x="1218883" y="1701796"/>
            <a:ext cx="10360501" cy="5003803"/>
          </a:xfrm>
        </p:spPr>
        <p:txBody>
          <a:bodyPr>
            <a:normAutofit/>
          </a:bodyPr>
          <a:lstStyle/>
          <a:p>
            <a:pPr marL="0" indent="0">
              <a:buNone/>
            </a:pPr>
            <a:r>
              <a:rPr lang="en-US" dirty="0"/>
              <a:t>(a) …A person… shall file a report under subsection (b) of this section when the person …—</a:t>
            </a:r>
          </a:p>
          <a:p>
            <a:pPr marL="304746" lvl="1" indent="0">
              <a:buNone/>
            </a:pPr>
            <a:r>
              <a:rPr lang="en-US" dirty="0"/>
              <a:t>(1) transports, is about to transport, or has transported, monetary instruments of more than $10,000 at one time </a:t>
            </a:r>
          </a:p>
          <a:p>
            <a:pPr marL="304746" lvl="1" indent="0">
              <a:buNone/>
            </a:pPr>
            <a:r>
              <a:rPr lang="en-US" dirty="0"/>
              <a:t>(2) receives monetary instruments of more than $10,000 …</a:t>
            </a:r>
          </a:p>
        </p:txBody>
      </p:sp>
      <p:sp>
        <p:nvSpPr>
          <p:cNvPr id="5" name="Rectangle 4">
            <a:extLst>
              <a:ext uri="{FF2B5EF4-FFF2-40B4-BE49-F238E27FC236}">
                <a16:creationId xmlns:a16="http://schemas.microsoft.com/office/drawing/2014/main" id="{5BAA8160-3A7A-4977-93CE-6AC396E40EEE}"/>
              </a:ext>
            </a:extLst>
          </p:cNvPr>
          <p:cNvSpPr/>
          <p:nvPr/>
        </p:nvSpPr>
        <p:spPr>
          <a:xfrm>
            <a:off x="2017633" y="1371600"/>
            <a:ext cx="8763000" cy="433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t>State Needed:</a:t>
            </a:r>
          </a:p>
          <a:p>
            <a:pPr marL="457200" indent="-457200">
              <a:buFontTx/>
              <a:buChar char="-"/>
            </a:pPr>
            <a:r>
              <a:rPr lang="en-US" sz="2800" dirty="0"/>
              <a:t>How many other transactions were made this month on the applicable modalities?</a:t>
            </a:r>
          </a:p>
          <a:p>
            <a:pPr marL="457200" indent="-457200">
              <a:buFontTx/>
              <a:buChar char="-"/>
            </a:pPr>
            <a:r>
              <a:rPr lang="en-US" sz="2800" dirty="0">
                <a:solidFill>
                  <a:srgbClr val="FFFF00"/>
                </a:solidFill>
              </a:rPr>
              <a:t>Sum of withdrawals in the past day</a:t>
            </a:r>
          </a:p>
          <a:p>
            <a:pPr marL="457200" indent="-457200">
              <a:buFontTx/>
              <a:buChar char="-"/>
            </a:pPr>
            <a:r>
              <a:rPr lang="en-US" sz="2800" dirty="0">
                <a:solidFill>
                  <a:srgbClr val="FFFF00"/>
                </a:solidFill>
              </a:rPr>
              <a:t>Last withdrawal amount (prevents zeroing in)</a:t>
            </a:r>
          </a:p>
          <a:p>
            <a:pPr marL="457200" indent="-457200">
              <a:buFontTx/>
              <a:buChar char="-"/>
            </a:pPr>
            <a:endParaRPr lang="en-US" sz="2800" dirty="0"/>
          </a:p>
        </p:txBody>
      </p:sp>
    </p:spTree>
    <p:extLst>
      <p:ext uri="{BB962C8B-B14F-4D97-AF65-F5344CB8AC3E}">
        <p14:creationId xmlns:p14="http://schemas.microsoft.com/office/powerpoint/2010/main" val="193541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A934-90BF-4985-A1D6-00E6A3B668C6}"/>
              </a:ext>
            </a:extLst>
          </p:cNvPr>
          <p:cNvSpPr>
            <a:spLocks noGrp="1"/>
          </p:cNvSpPr>
          <p:nvPr>
            <p:ph type="title"/>
          </p:nvPr>
        </p:nvSpPr>
        <p:spPr/>
        <p:txBody>
          <a:bodyPr/>
          <a:lstStyle/>
          <a:p>
            <a:r>
              <a:rPr lang="en-US" dirty="0"/>
              <a:t>New Requirement: Upsells!</a:t>
            </a:r>
          </a:p>
        </p:txBody>
      </p:sp>
      <p:pic>
        <p:nvPicPr>
          <p:cNvPr id="3074" name="Picture 2" descr="https://i.imgflip.com/2let17.jpg">
            <a:extLst>
              <a:ext uri="{FF2B5EF4-FFF2-40B4-BE49-F238E27FC236}">
                <a16:creationId xmlns:a16="http://schemas.microsoft.com/office/drawing/2014/main" id="{E3284E46-8084-4277-A62F-F9CC45652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333500"/>
            <a:ext cx="501015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58A6625-B095-4524-A7A7-3002CA367F22}"/>
              </a:ext>
            </a:extLst>
          </p:cNvPr>
          <p:cNvSpPr>
            <a:spLocks noGrp="1"/>
          </p:cNvSpPr>
          <p:nvPr>
            <p:ph sz="half" idx="1"/>
          </p:nvPr>
        </p:nvSpPr>
        <p:spPr>
          <a:xfrm>
            <a:off x="1218883" y="1706880"/>
            <a:ext cx="5078677" cy="4465320"/>
          </a:xfrm>
        </p:spPr>
        <p:txBody>
          <a:bodyPr/>
          <a:lstStyle/>
          <a:p>
            <a:pPr fontAlgn="ctr"/>
            <a:r>
              <a:rPr lang="en-US" dirty="0"/>
              <a:t>If your account has </a:t>
            </a:r>
            <a:r>
              <a:rPr lang="en-US" dirty="0">
                <a:solidFill>
                  <a:srgbClr val="FF0000"/>
                </a:solidFill>
              </a:rPr>
              <a:t>over $3,000</a:t>
            </a:r>
            <a:r>
              <a:rPr lang="en-US" dirty="0"/>
              <a:t> and you've received </a:t>
            </a:r>
            <a:r>
              <a:rPr lang="en-US" dirty="0">
                <a:solidFill>
                  <a:srgbClr val="FF0000"/>
                </a:solidFill>
              </a:rPr>
              <a:t>no more than 5 fees </a:t>
            </a:r>
            <a:r>
              <a:rPr lang="en-US" dirty="0"/>
              <a:t>in the </a:t>
            </a:r>
            <a:r>
              <a:rPr lang="en-US" dirty="0">
                <a:solidFill>
                  <a:srgbClr val="FF0000"/>
                </a:solidFill>
              </a:rPr>
              <a:t>last year</a:t>
            </a:r>
            <a:r>
              <a:rPr lang="en-US" dirty="0"/>
              <a:t>, we'll try to upsell you to a premium checking account.</a:t>
            </a:r>
          </a:p>
        </p:txBody>
      </p:sp>
    </p:spTree>
    <p:extLst>
      <p:ext uri="{BB962C8B-B14F-4D97-AF65-F5344CB8AC3E}">
        <p14:creationId xmlns:p14="http://schemas.microsoft.com/office/powerpoint/2010/main" val="425648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A934-90BF-4985-A1D6-00E6A3B668C6}"/>
              </a:ext>
            </a:extLst>
          </p:cNvPr>
          <p:cNvSpPr>
            <a:spLocks noGrp="1"/>
          </p:cNvSpPr>
          <p:nvPr>
            <p:ph type="title"/>
          </p:nvPr>
        </p:nvSpPr>
        <p:spPr/>
        <p:txBody>
          <a:bodyPr/>
          <a:lstStyle/>
          <a:p>
            <a:r>
              <a:rPr lang="en-US" dirty="0"/>
              <a:t>New Requirement: Upsells!</a:t>
            </a:r>
          </a:p>
        </p:txBody>
      </p:sp>
      <p:pic>
        <p:nvPicPr>
          <p:cNvPr id="3074" name="Picture 2" descr="https://i.imgflip.com/2let17.jpg">
            <a:extLst>
              <a:ext uri="{FF2B5EF4-FFF2-40B4-BE49-F238E27FC236}">
                <a16:creationId xmlns:a16="http://schemas.microsoft.com/office/drawing/2014/main" id="{E3284E46-8084-4277-A62F-F9CC45652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333500"/>
            <a:ext cx="501015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58A6625-B095-4524-A7A7-3002CA367F22}"/>
              </a:ext>
            </a:extLst>
          </p:cNvPr>
          <p:cNvSpPr>
            <a:spLocks noGrp="1"/>
          </p:cNvSpPr>
          <p:nvPr>
            <p:ph sz="half" idx="1"/>
          </p:nvPr>
        </p:nvSpPr>
        <p:spPr>
          <a:xfrm>
            <a:off x="1218883" y="1706880"/>
            <a:ext cx="5078677" cy="4465320"/>
          </a:xfrm>
        </p:spPr>
        <p:txBody>
          <a:bodyPr/>
          <a:lstStyle/>
          <a:p>
            <a:pPr fontAlgn="ctr"/>
            <a:r>
              <a:rPr lang="en-US" dirty="0"/>
              <a:t>If your account has </a:t>
            </a:r>
            <a:r>
              <a:rPr lang="en-US" dirty="0">
                <a:solidFill>
                  <a:srgbClr val="FF0000"/>
                </a:solidFill>
              </a:rPr>
              <a:t>over $3,000</a:t>
            </a:r>
            <a:r>
              <a:rPr lang="en-US" dirty="0"/>
              <a:t> and you've received </a:t>
            </a:r>
            <a:r>
              <a:rPr lang="en-US" dirty="0">
                <a:solidFill>
                  <a:srgbClr val="FF0000"/>
                </a:solidFill>
              </a:rPr>
              <a:t>no more than 5 fees </a:t>
            </a:r>
            <a:r>
              <a:rPr lang="en-US" dirty="0"/>
              <a:t>in the </a:t>
            </a:r>
            <a:r>
              <a:rPr lang="en-US" dirty="0">
                <a:solidFill>
                  <a:srgbClr val="FF0000"/>
                </a:solidFill>
              </a:rPr>
              <a:t>last year</a:t>
            </a:r>
            <a:r>
              <a:rPr lang="en-US" dirty="0"/>
              <a:t>, we'll try to upsell you to a premium checking account.</a:t>
            </a:r>
          </a:p>
        </p:txBody>
      </p:sp>
      <p:sp>
        <p:nvSpPr>
          <p:cNvPr id="6" name="Rectangle 5">
            <a:extLst>
              <a:ext uri="{FF2B5EF4-FFF2-40B4-BE49-F238E27FC236}">
                <a16:creationId xmlns:a16="http://schemas.microsoft.com/office/drawing/2014/main" id="{9AB93E63-856F-4CBB-9CC7-F0A67ABC7207}"/>
              </a:ext>
            </a:extLst>
          </p:cNvPr>
          <p:cNvSpPr/>
          <p:nvPr/>
        </p:nvSpPr>
        <p:spPr>
          <a:xfrm rot="2450214">
            <a:off x="3146124" y="2782759"/>
            <a:ext cx="5896574" cy="165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Query</a:t>
            </a:r>
          </a:p>
        </p:txBody>
      </p:sp>
    </p:spTree>
    <p:extLst>
      <p:ext uri="{BB962C8B-B14F-4D97-AF65-F5344CB8AC3E}">
        <p14:creationId xmlns:p14="http://schemas.microsoft.com/office/powerpoint/2010/main" val="194690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A934-90BF-4985-A1D6-00E6A3B668C6}"/>
              </a:ext>
            </a:extLst>
          </p:cNvPr>
          <p:cNvSpPr>
            <a:spLocks noGrp="1"/>
          </p:cNvSpPr>
          <p:nvPr>
            <p:ph type="title"/>
          </p:nvPr>
        </p:nvSpPr>
        <p:spPr/>
        <p:txBody>
          <a:bodyPr/>
          <a:lstStyle/>
          <a:p>
            <a:r>
              <a:rPr lang="en-US" dirty="0"/>
              <a:t>New Requirement: Upsells!</a:t>
            </a:r>
          </a:p>
        </p:txBody>
      </p:sp>
      <p:pic>
        <p:nvPicPr>
          <p:cNvPr id="3074" name="Picture 2" descr="https://i.imgflip.com/2let17.jpg">
            <a:extLst>
              <a:ext uri="{FF2B5EF4-FFF2-40B4-BE49-F238E27FC236}">
                <a16:creationId xmlns:a16="http://schemas.microsoft.com/office/drawing/2014/main" id="{E3284E46-8084-4277-A62F-F9CC45652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333500"/>
            <a:ext cx="501015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58A6625-B095-4524-A7A7-3002CA367F22}"/>
              </a:ext>
            </a:extLst>
          </p:cNvPr>
          <p:cNvSpPr>
            <a:spLocks noGrp="1"/>
          </p:cNvSpPr>
          <p:nvPr>
            <p:ph sz="half" idx="1"/>
          </p:nvPr>
        </p:nvSpPr>
        <p:spPr>
          <a:xfrm>
            <a:off x="1218883" y="1706880"/>
            <a:ext cx="5078677" cy="4465320"/>
          </a:xfrm>
        </p:spPr>
        <p:txBody>
          <a:bodyPr/>
          <a:lstStyle/>
          <a:p>
            <a:pPr fontAlgn="ctr"/>
            <a:r>
              <a:rPr lang="en-US" dirty="0"/>
              <a:t>If your account is a checking account, and you have over $3,000 and you've received no more than 5 fees in the last year, we'll try to upsell you to a premium checking account.</a:t>
            </a:r>
          </a:p>
        </p:txBody>
      </p:sp>
      <p:sp>
        <p:nvSpPr>
          <p:cNvPr id="6" name="Rectangle 5">
            <a:extLst>
              <a:ext uri="{FF2B5EF4-FFF2-40B4-BE49-F238E27FC236}">
                <a16:creationId xmlns:a16="http://schemas.microsoft.com/office/drawing/2014/main" id="{A54D14EE-85E2-493E-9AD8-B15F923B349E}"/>
              </a:ext>
            </a:extLst>
          </p:cNvPr>
          <p:cNvSpPr/>
          <p:nvPr/>
        </p:nvSpPr>
        <p:spPr>
          <a:xfrm>
            <a:off x="2017633" y="1371600"/>
            <a:ext cx="8763000" cy="433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t>State Needed:</a:t>
            </a:r>
          </a:p>
          <a:p>
            <a:pPr marL="457200" indent="-457200">
              <a:buFontTx/>
              <a:buChar char="-"/>
            </a:pPr>
            <a:r>
              <a:rPr lang="en-US" sz="2800" dirty="0"/>
              <a:t>How many other transactions were made this month on the applicable modalities?</a:t>
            </a:r>
          </a:p>
          <a:p>
            <a:pPr marL="457200" indent="-457200">
              <a:buFontTx/>
              <a:buChar char="-"/>
            </a:pPr>
            <a:r>
              <a:rPr lang="en-US" sz="2800" dirty="0">
                <a:solidFill>
                  <a:schemeClr val="tx1"/>
                </a:solidFill>
              </a:rPr>
              <a:t>Sum of withdrawals in the past day</a:t>
            </a:r>
          </a:p>
          <a:p>
            <a:pPr marL="457200" indent="-457200">
              <a:buFontTx/>
              <a:buChar char="-"/>
            </a:pPr>
            <a:r>
              <a:rPr lang="en-US" sz="2800" dirty="0">
                <a:solidFill>
                  <a:schemeClr val="tx1"/>
                </a:solidFill>
              </a:rPr>
              <a:t>Last withdrawal amount (prevents zeroing in)</a:t>
            </a:r>
          </a:p>
          <a:p>
            <a:pPr marL="457200" indent="-457200">
              <a:buFontTx/>
              <a:buChar char="-"/>
            </a:pPr>
            <a:r>
              <a:rPr lang="en-US" sz="2800" dirty="0">
                <a:solidFill>
                  <a:srgbClr val="FFFF00"/>
                </a:solidFill>
              </a:rPr>
              <a:t>Account balance</a:t>
            </a:r>
          </a:p>
          <a:p>
            <a:pPr marL="457200" indent="-457200">
              <a:buFontTx/>
              <a:buChar char="-"/>
            </a:pPr>
            <a:r>
              <a:rPr lang="en-US" sz="2800" dirty="0">
                <a:solidFill>
                  <a:srgbClr val="FFFF00"/>
                </a:solidFill>
              </a:rPr>
              <a:t>Number of fees in the last year</a:t>
            </a:r>
          </a:p>
          <a:p>
            <a:pPr marL="457200" indent="-457200">
              <a:buFontTx/>
              <a:buChar char="-"/>
            </a:pPr>
            <a:endParaRPr lang="en-US" sz="2800" dirty="0"/>
          </a:p>
        </p:txBody>
      </p:sp>
    </p:spTree>
    <p:extLst>
      <p:ext uri="{BB962C8B-B14F-4D97-AF65-F5344CB8AC3E}">
        <p14:creationId xmlns:p14="http://schemas.microsoft.com/office/powerpoint/2010/main" val="55557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A934-90BF-4985-A1D6-00E6A3B668C6}"/>
              </a:ext>
            </a:extLst>
          </p:cNvPr>
          <p:cNvSpPr>
            <a:spLocks noGrp="1"/>
          </p:cNvSpPr>
          <p:nvPr>
            <p:ph type="title"/>
          </p:nvPr>
        </p:nvSpPr>
        <p:spPr/>
        <p:txBody>
          <a:bodyPr/>
          <a:lstStyle/>
          <a:p>
            <a:r>
              <a:rPr lang="en-US" dirty="0"/>
              <a:t>New Requirement: Upsells!</a:t>
            </a:r>
          </a:p>
        </p:txBody>
      </p:sp>
      <p:pic>
        <p:nvPicPr>
          <p:cNvPr id="3074" name="Picture 2" descr="https://i.imgflip.com/2let17.jpg">
            <a:extLst>
              <a:ext uri="{FF2B5EF4-FFF2-40B4-BE49-F238E27FC236}">
                <a16:creationId xmlns:a16="http://schemas.microsoft.com/office/drawing/2014/main" id="{E3284E46-8084-4277-A62F-F9CC45652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333500"/>
            <a:ext cx="501015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58A6625-B095-4524-A7A7-3002CA367F22}"/>
              </a:ext>
            </a:extLst>
          </p:cNvPr>
          <p:cNvSpPr>
            <a:spLocks noGrp="1"/>
          </p:cNvSpPr>
          <p:nvPr>
            <p:ph sz="half" idx="1"/>
          </p:nvPr>
        </p:nvSpPr>
        <p:spPr>
          <a:xfrm>
            <a:off x="1218883" y="1706880"/>
            <a:ext cx="5078677" cy="4465320"/>
          </a:xfrm>
        </p:spPr>
        <p:txBody>
          <a:bodyPr/>
          <a:lstStyle/>
          <a:p>
            <a:pPr fontAlgn="ctr"/>
            <a:r>
              <a:rPr lang="en-US" dirty="0"/>
              <a:t>If you have a </a:t>
            </a:r>
            <a:r>
              <a:rPr lang="en-US" dirty="0">
                <a:solidFill>
                  <a:srgbClr val="FF0000"/>
                </a:solidFill>
              </a:rPr>
              <a:t>linked savings</a:t>
            </a:r>
            <a:r>
              <a:rPr lang="en-US" dirty="0"/>
              <a:t> account, and the </a:t>
            </a:r>
            <a:r>
              <a:rPr lang="en-US" dirty="0">
                <a:solidFill>
                  <a:srgbClr val="FF0000"/>
                </a:solidFill>
              </a:rPr>
              <a:t>monthly turnover</a:t>
            </a:r>
            <a:r>
              <a:rPr lang="en-US" dirty="0"/>
              <a:t> on your checking account is </a:t>
            </a:r>
            <a:r>
              <a:rPr lang="en-US" dirty="0">
                <a:solidFill>
                  <a:srgbClr val="FF0000"/>
                </a:solidFill>
              </a:rPr>
              <a:t>above</a:t>
            </a:r>
            <a:r>
              <a:rPr lang="en-US" dirty="0"/>
              <a:t> the amount in your savings account, we'll try to upsell an automatic transfer to savings</a:t>
            </a:r>
          </a:p>
        </p:txBody>
      </p:sp>
    </p:spTree>
    <p:extLst>
      <p:ext uri="{BB962C8B-B14F-4D97-AF65-F5344CB8AC3E}">
        <p14:creationId xmlns:p14="http://schemas.microsoft.com/office/powerpoint/2010/main" val="129856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0D48-5342-4B5D-8C25-892A44A9B2E2}"/>
              </a:ext>
            </a:extLst>
          </p:cNvPr>
          <p:cNvSpPr>
            <a:spLocks noGrp="1"/>
          </p:cNvSpPr>
          <p:nvPr>
            <p:ph type="title"/>
          </p:nvPr>
        </p:nvSpPr>
        <p:spPr/>
        <p:txBody>
          <a:bodyPr/>
          <a:lstStyle/>
          <a:p>
            <a:r>
              <a:rPr lang="en-US" dirty="0"/>
              <a:t>Why learn CQRS</a:t>
            </a:r>
          </a:p>
        </p:txBody>
      </p:sp>
      <p:pic>
        <p:nvPicPr>
          <p:cNvPr id="2050" name="Picture 2" descr="Image result for change of perspective">
            <a:extLst>
              <a:ext uri="{FF2B5EF4-FFF2-40B4-BE49-F238E27FC236}">
                <a16:creationId xmlns:a16="http://schemas.microsoft.com/office/drawing/2014/main" id="{C1B0CEAD-E3E4-437A-B5F7-372EA5D9B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792" y="1933574"/>
            <a:ext cx="594724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57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A934-90BF-4985-A1D6-00E6A3B668C6}"/>
              </a:ext>
            </a:extLst>
          </p:cNvPr>
          <p:cNvSpPr>
            <a:spLocks noGrp="1"/>
          </p:cNvSpPr>
          <p:nvPr>
            <p:ph type="title"/>
          </p:nvPr>
        </p:nvSpPr>
        <p:spPr/>
        <p:txBody>
          <a:bodyPr/>
          <a:lstStyle/>
          <a:p>
            <a:r>
              <a:rPr lang="en-US" dirty="0"/>
              <a:t>New Requirement: Upsells!</a:t>
            </a:r>
          </a:p>
        </p:txBody>
      </p:sp>
      <p:pic>
        <p:nvPicPr>
          <p:cNvPr id="3074" name="Picture 2" descr="https://i.imgflip.com/2let17.jpg">
            <a:extLst>
              <a:ext uri="{FF2B5EF4-FFF2-40B4-BE49-F238E27FC236}">
                <a16:creationId xmlns:a16="http://schemas.microsoft.com/office/drawing/2014/main" id="{E3284E46-8084-4277-A62F-F9CC45652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333500"/>
            <a:ext cx="501015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58A6625-B095-4524-A7A7-3002CA367F22}"/>
              </a:ext>
            </a:extLst>
          </p:cNvPr>
          <p:cNvSpPr>
            <a:spLocks noGrp="1"/>
          </p:cNvSpPr>
          <p:nvPr>
            <p:ph sz="half" idx="1"/>
          </p:nvPr>
        </p:nvSpPr>
        <p:spPr>
          <a:xfrm>
            <a:off x="1218883" y="1706880"/>
            <a:ext cx="5078677" cy="4465320"/>
          </a:xfrm>
        </p:spPr>
        <p:txBody>
          <a:bodyPr/>
          <a:lstStyle/>
          <a:p>
            <a:pPr fontAlgn="ctr"/>
            <a:r>
              <a:rPr lang="en-US" dirty="0"/>
              <a:t>If you have a </a:t>
            </a:r>
            <a:r>
              <a:rPr lang="en-US" dirty="0">
                <a:solidFill>
                  <a:srgbClr val="FF0000"/>
                </a:solidFill>
              </a:rPr>
              <a:t>linked savings</a:t>
            </a:r>
            <a:r>
              <a:rPr lang="en-US" dirty="0"/>
              <a:t> account, and the </a:t>
            </a:r>
            <a:r>
              <a:rPr lang="en-US" dirty="0">
                <a:solidFill>
                  <a:srgbClr val="FF0000"/>
                </a:solidFill>
              </a:rPr>
              <a:t>monthly turnover</a:t>
            </a:r>
            <a:r>
              <a:rPr lang="en-US" dirty="0"/>
              <a:t> on your checking account is </a:t>
            </a:r>
            <a:r>
              <a:rPr lang="en-US" dirty="0">
                <a:solidFill>
                  <a:srgbClr val="FF0000"/>
                </a:solidFill>
              </a:rPr>
              <a:t>above</a:t>
            </a:r>
            <a:r>
              <a:rPr lang="en-US" dirty="0"/>
              <a:t> the amount in your savings account, we'll try to upsell an automatic transfer to savings</a:t>
            </a:r>
          </a:p>
        </p:txBody>
      </p:sp>
      <p:sp>
        <p:nvSpPr>
          <p:cNvPr id="6" name="Rectangle 5">
            <a:extLst>
              <a:ext uri="{FF2B5EF4-FFF2-40B4-BE49-F238E27FC236}">
                <a16:creationId xmlns:a16="http://schemas.microsoft.com/office/drawing/2014/main" id="{0E003326-0B36-468D-9692-423FBAD34214}"/>
              </a:ext>
            </a:extLst>
          </p:cNvPr>
          <p:cNvSpPr/>
          <p:nvPr/>
        </p:nvSpPr>
        <p:spPr>
          <a:xfrm rot="2450214">
            <a:off x="3146124" y="2782759"/>
            <a:ext cx="5896574" cy="165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Query</a:t>
            </a:r>
          </a:p>
        </p:txBody>
      </p:sp>
    </p:spTree>
    <p:extLst>
      <p:ext uri="{BB962C8B-B14F-4D97-AF65-F5344CB8AC3E}">
        <p14:creationId xmlns:p14="http://schemas.microsoft.com/office/powerpoint/2010/main" val="181805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A934-90BF-4985-A1D6-00E6A3B668C6}"/>
              </a:ext>
            </a:extLst>
          </p:cNvPr>
          <p:cNvSpPr>
            <a:spLocks noGrp="1"/>
          </p:cNvSpPr>
          <p:nvPr>
            <p:ph type="title"/>
          </p:nvPr>
        </p:nvSpPr>
        <p:spPr/>
        <p:txBody>
          <a:bodyPr/>
          <a:lstStyle/>
          <a:p>
            <a:r>
              <a:rPr lang="en-US" dirty="0"/>
              <a:t>New Requirement: Upsells!</a:t>
            </a:r>
          </a:p>
        </p:txBody>
      </p:sp>
      <p:pic>
        <p:nvPicPr>
          <p:cNvPr id="3074" name="Picture 2" descr="https://i.imgflip.com/2let17.jpg">
            <a:extLst>
              <a:ext uri="{FF2B5EF4-FFF2-40B4-BE49-F238E27FC236}">
                <a16:creationId xmlns:a16="http://schemas.microsoft.com/office/drawing/2014/main" id="{E3284E46-8084-4277-A62F-F9CC45652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333500"/>
            <a:ext cx="501015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58A6625-B095-4524-A7A7-3002CA367F22}"/>
              </a:ext>
            </a:extLst>
          </p:cNvPr>
          <p:cNvSpPr>
            <a:spLocks noGrp="1"/>
          </p:cNvSpPr>
          <p:nvPr>
            <p:ph sz="half" idx="1"/>
          </p:nvPr>
        </p:nvSpPr>
        <p:spPr>
          <a:xfrm>
            <a:off x="1218883" y="1706880"/>
            <a:ext cx="5078677" cy="4465320"/>
          </a:xfrm>
        </p:spPr>
        <p:txBody>
          <a:bodyPr/>
          <a:lstStyle/>
          <a:p>
            <a:pPr fontAlgn="ctr"/>
            <a:r>
              <a:rPr lang="en-US" dirty="0"/>
              <a:t>If your account is a checking account, and you have over $3,000 and you've received no more than 5 fees in the last year, we'll try to upsell you to a premium checking account.</a:t>
            </a:r>
          </a:p>
        </p:txBody>
      </p:sp>
      <p:sp>
        <p:nvSpPr>
          <p:cNvPr id="6" name="Rectangle 5">
            <a:extLst>
              <a:ext uri="{FF2B5EF4-FFF2-40B4-BE49-F238E27FC236}">
                <a16:creationId xmlns:a16="http://schemas.microsoft.com/office/drawing/2014/main" id="{6480E5C3-AEB7-4B94-96A6-9E89B579F4DF}"/>
              </a:ext>
            </a:extLst>
          </p:cNvPr>
          <p:cNvSpPr/>
          <p:nvPr/>
        </p:nvSpPr>
        <p:spPr>
          <a:xfrm>
            <a:off x="2017633" y="1371600"/>
            <a:ext cx="8763000" cy="433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t>State Needed:</a:t>
            </a:r>
          </a:p>
          <a:p>
            <a:pPr marL="457200" indent="-457200">
              <a:buFontTx/>
              <a:buChar char="-"/>
            </a:pPr>
            <a:r>
              <a:rPr lang="en-US" sz="2800" dirty="0"/>
              <a:t>How many other transactions were made this month on the applicable modalities?</a:t>
            </a:r>
          </a:p>
          <a:p>
            <a:pPr marL="457200" indent="-457200">
              <a:buFontTx/>
              <a:buChar char="-"/>
            </a:pPr>
            <a:r>
              <a:rPr lang="en-US" sz="2800" dirty="0">
                <a:solidFill>
                  <a:schemeClr val="tx1"/>
                </a:solidFill>
              </a:rPr>
              <a:t>Sum of withdrawals in the past day</a:t>
            </a:r>
          </a:p>
          <a:p>
            <a:pPr marL="457200" indent="-457200">
              <a:buFontTx/>
              <a:buChar char="-"/>
            </a:pPr>
            <a:r>
              <a:rPr lang="en-US" sz="2800" dirty="0">
                <a:solidFill>
                  <a:schemeClr val="tx1"/>
                </a:solidFill>
              </a:rPr>
              <a:t>Last withdrawal amount (prevents zeroing in)</a:t>
            </a:r>
          </a:p>
          <a:p>
            <a:pPr marL="457200" indent="-457200">
              <a:buFontTx/>
              <a:buChar char="-"/>
            </a:pPr>
            <a:r>
              <a:rPr lang="en-US" sz="2800" dirty="0">
                <a:solidFill>
                  <a:schemeClr val="tx1"/>
                </a:solidFill>
              </a:rPr>
              <a:t>Account balance</a:t>
            </a:r>
          </a:p>
          <a:p>
            <a:pPr marL="457200" indent="-457200">
              <a:buFontTx/>
              <a:buChar char="-"/>
            </a:pPr>
            <a:r>
              <a:rPr lang="en-US" sz="2800" dirty="0">
                <a:solidFill>
                  <a:schemeClr val="tx1"/>
                </a:solidFill>
              </a:rPr>
              <a:t>Number of fees in the last year</a:t>
            </a:r>
          </a:p>
          <a:p>
            <a:pPr marL="457200" indent="-457200">
              <a:buFontTx/>
              <a:buChar char="-"/>
            </a:pPr>
            <a:r>
              <a:rPr lang="en-US" sz="2800" dirty="0">
                <a:solidFill>
                  <a:srgbClr val="FFFF00"/>
                </a:solidFill>
              </a:rPr>
              <a:t>Has linked account?</a:t>
            </a:r>
          </a:p>
          <a:p>
            <a:pPr marL="457200" indent="-457200">
              <a:buFontTx/>
              <a:buChar char="-"/>
            </a:pPr>
            <a:r>
              <a:rPr lang="en-US" sz="2800" dirty="0">
                <a:solidFill>
                  <a:srgbClr val="FFFF00"/>
                </a:solidFill>
              </a:rPr>
              <a:t>Monthly turnover on account</a:t>
            </a:r>
          </a:p>
          <a:p>
            <a:pPr marL="457200" indent="-457200">
              <a:buFontTx/>
              <a:buChar char="-"/>
            </a:pPr>
            <a:endParaRPr lang="en-US" sz="2800" dirty="0">
              <a:solidFill>
                <a:schemeClr val="tx1"/>
              </a:solidFill>
            </a:endParaRPr>
          </a:p>
          <a:p>
            <a:pPr marL="457200" indent="-457200">
              <a:buFontTx/>
              <a:buChar char="-"/>
            </a:pPr>
            <a:endParaRPr lang="en-US" sz="2800" dirty="0"/>
          </a:p>
        </p:txBody>
      </p:sp>
    </p:spTree>
    <p:extLst>
      <p:ext uri="{BB962C8B-B14F-4D97-AF65-F5344CB8AC3E}">
        <p14:creationId xmlns:p14="http://schemas.microsoft.com/office/powerpoint/2010/main" val="392985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F081-BFE1-442F-B76B-F7796C2D5293}"/>
              </a:ext>
            </a:extLst>
          </p:cNvPr>
          <p:cNvSpPr>
            <a:spLocks noGrp="1"/>
          </p:cNvSpPr>
          <p:nvPr>
            <p:ph type="title"/>
          </p:nvPr>
        </p:nvSpPr>
        <p:spPr/>
        <p:txBody>
          <a:bodyPr/>
          <a:lstStyle/>
          <a:p>
            <a:r>
              <a:rPr lang="en-US" dirty="0"/>
              <a:t>Many new requirements!</a:t>
            </a:r>
          </a:p>
        </p:txBody>
      </p:sp>
      <p:pic>
        <p:nvPicPr>
          <p:cNvPr id="4100" name="Picture 4" descr="Image result for many requirements">
            <a:extLst>
              <a:ext uri="{FF2B5EF4-FFF2-40B4-BE49-F238E27FC236}">
                <a16:creationId xmlns:a16="http://schemas.microsoft.com/office/drawing/2014/main" id="{88349DD5-417C-4934-9D2A-035C2F27E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2" y="2019300"/>
            <a:ext cx="95250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1AB659-1E75-4FC9-BC60-B45128949945}"/>
              </a:ext>
            </a:extLst>
          </p:cNvPr>
          <p:cNvPicPr>
            <a:picLocks noChangeAspect="1"/>
          </p:cNvPicPr>
          <p:nvPr/>
        </p:nvPicPr>
        <p:blipFill>
          <a:blip r:embed="rId3"/>
          <a:stretch>
            <a:fillRect/>
          </a:stretch>
        </p:blipFill>
        <p:spPr>
          <a:xfrm>
            <a:off x="-1" y="684930"/>
            <a:ext cx="12188825" cy="5488140"/>
          </a:xfrm>
          <a:prstGeom prst="rect">
            <a:avLst/>
          </a:prstGeom>
        </p:spPr>
      </p:pic>
      <p:sp>
        <p:nvSpPr>
          <p:cNvPr id="3" name="Title 1">
            <a:extLst>
              <a:ext uri="{FF2B5EF4-FFF2-40B4-BE49-F238E27FC236}">
                <a16:creationId xmlns:a16="http://schemas.microsoft.com/office/drawing/2014/main" id="{03DA8B97-7B9F-433B-BFBA-C821E02BA45C}"/>
              </a:ext>
            </a:extLst>
          </p:cNvPr>
          <p:cNvSpPr>
            <a:spLocks noGrp="1"/>
          </p:cNvSpPr>
          <p:nvPr>
            <p:ph type="title"/>
          </p:nvPr>
        </p:nvSpPr>
        <p:spPr>
          <a:xfrm>
            <a:off x="4722812" y="5029200"/>
            <a:ext cx="10360501" cy="1223963"/>
          </a:xfrm>
        </p:spPr>
        <p:txBody>
          <a:bodyPr/>
          <a:lstStyle/>
          <a:p>
            <a:r>
              <a:rPr lang="en-US" dirty="0"/>
              <a:t>Domain Model with needed state</a:t>
            </a:r>
          </a:p>
        </p:txBody>
      </p:sp>
    </p:spTree>
    <p:extLst>
      <p:ext uri="{BB962C8B-B14F-4D97-AF65-F5344CB8AC3E}">
        <p14:creationId xmlns:p14="http://schemas.microsoft.com/office/powerpoint/2010/main" val="182296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1AB659-1E75-4FC9-BC60-B45128949945}"/>
              </a:ext>
            </a:extLst>
          </p:cNvPr>
          <p:cNvPicPr>
            <a:picLocks noChangeAspect="1"/>
          </p:cNvPicPr>
          <p:nvPr/>
        </p:nvPicPr>
        <p:blipFill>
          <a:blip r:embed="rId3"/>
          <a:stretch>
            <a:fillRect/>
          </a:stretch>
        </p:blipFill>
        <p:spPr>
          <a:xfrm>
            <a:off x="-1" y="684930"/>
            <a:ext cx="12188825" cy="5488140"/>
          </a:xfrm>
          <a:prstGeom prst="rect">
            <a:avLst/>
          </a:prstGeom>
        </p:spPr>
      </p:pic>
      <p:sp>
        <p:nvSpPr>
          <p:cNvPr id="3" name="Title 1">
            <a:extLst>
              <a:ext uri="{FF2B5EF4-FFF2-40B4-BE49-F238E27FC236}">
                <a16:creationId xmlns:a16="http://schemas.microsoft.com/office/drawing/2014/main" id="{03DA8B97-7B9F-433B-BFBA-C821E02BA45C}"/>
              </a:ext>
            </a:extLst>
          </p:cNvPr>
          <p:cNvSpPr>
            <a:spLocks noGrp="1"/>
          </p:cNvSpPr>
          <p:nvPr>
            <p:ph type="title"/>
          </p:nvPr>
        </p:nvSpPr>
        <p:spPr>
          <a:xfrm>
            <a:off x="4722812" y="5029200"/>
            <a:ext cx="10360501" cy="1223963"/>
          </a:xfrm>
        </p:spPr>
        <p:txBody>
          <a:bodyPr/>
          <a:lstStyle/>
          <a:p>
            <a:r>
              <a:rPr lang="en-US" dirty="0"/>
              <a:t>Domain Model with needed state</a:t>
            </a:r>
          </a:p>
        </p:txBody>
      </p:sp>
      <p:sp>
        <p:nvSpPr>
          <p:cNvPr id="4" name="Rectangle 3">
            <a:extLst>
              <a:ext uri="{FF2B5EF4-FFF2-40B4-BE49-F238E27FC236}">
                <a16:creationId xmlns:a16="http://schemas.microsoft.com/office/drawing/2014/main" id="{77A96735-E9B8-4527-93A2-05C120737028}"/>
              </a:ext>
            </a:extLst>
          </p:cNvPr>
          <p:cNvSpPr/>
          <p:nvPr/>
        </p:nvSpPr>
        <p:spPr>
          <a:xfrm rot="1870976">
            <a:off x="3355841" y="2940332"/>
            <a:ext cx="4431347" cy="1548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Ick!</a:t>
            </a:r>
          </a:p>
        </p:txBody>
      </p:sp>
    </p:spTree>
    <p:extLst>
      <p:ext uri="{BB962C8B-B14F-4D97-AF65-F5344CB8AC3E}">
        <p14:creationId xmlns:p14="http://schemas.microsoft.com/office/powerpoint/2010/main" val="110374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ABACD-56B3-4104-BA0E-55B02969183F}"/>
              </a:ext>
            </a:extLst>
          </p:cNvPr>
          <p:cNvPicPr>
            <a:picLocks noChangeAspect="1"/>
          </p:cNvPicPr>
          <p:nvPr/>
        </p:nvPicPr>
        <p:blipFill>
          <a:blip r:embed="rId3"/>
          <a:stretch>
            <a:fillRect/>
          </a:stretch>
        </p:blipFill>
        <p:spPr>
          <a:xfrm>
            <a:off x="926633" y="0"/>
            <a:ext cx="10720335" cy="6858000"/>
          </a:xfrm>
          <a:prstGeom prst="rect">
            <a:avLst/>
          </a:prstGeom>
        </p:spPr>
      </p:pic>
      <p:sp>
        <p:nvSpPr>
          <p:cNvPr id="2" name="Title 1">
            <a:extLst>
              <a:ext uri="{FF2B5EF4-FFF2-40B4-BE49-F238E27FC236}">
                <a16:creationId xmlns:a16="http://schemas.microsoft.com/office/drawing/2014/main" id="{D1EB59FE-91ED-4E32-85BA-7F2C8623EA35}"/>
              </a:ext>
            </a:extLst>
          </p:cNvPr>
          <p:cNvSpPr>
            <a:spLocks noGrp="1"/>
          </p:cNvSpPr>
          <p:nvPr>
            <p:ph type="title"/>
          </p:nvPr>
        </p:nvSpPr>
        <p:spPr>
          <a:xfrm>
            <a:off x="6555389" y="-41090"/>
            <a:ext cx="5330223" cy="800432"/>
          </a:xfrm>
        </p:spPr>
        <p:txBody>
          <a:bodyPr/>
          <a:lstStyle/>
          <a:p>
            <a:r>
              <a:rPr lang="en-US" dirty="0"/>
              <a:t>One tiny step into CQRS</a:t>
            </a:r>
          </a:p>
        </p:txBody>
      </p:sp>
      <p:sp>
        <p:nvSpPr>
          <p:cNvPr id="5" name="Right Brace 4">
            <a:extLst>
              <a:ext uri="{FF2B5EF4-FFF2-40B4-BE49-F238E27FC236}">
                <a16:creationId xmlns:a16="http://schemas.microsoft.com/office/drawing/2014/main" id="{05A14BD3-3B8C-43B3-9D44-4BC7A13DF354}"/>
              </a:ext>
            </a:extLst>
          </p:cNvPr>
          <p:cNvSpPr/>
          <p:nvPr/>
        </p:nvSpPr>
        <p:spPr>
          <a:xfrm>
            <a:off x="5180012" y="228600"/>
            <a:ext cx="838200" cy="2667000"/>
          </a:xfrm>
          <a:prstGeom prst="rightBrace">
            <a:avLst>
              <a:gd name="adj1" fmla="val 29112"/>
              <a:gd name="adj2" fmla="val 50000"/>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47189EDA-5927-4D2D-819B-E0A384E91242}"/>
              </a:ext>
            </a:extLst>
          </p:cNvPr>
          <p:cNvSpPr txBox="1"/>
          <p:nvPr/>
        </p:nvSpPr>
        <p:spPr>
          <a:xfrm>
            <a:off x="6399212" y="1300490"/>
            <a:ext cx="1319592" cy="523220"/>
          </a:xfrm>
          <a:prstGeom prst="rect">
            <a:avLst/>
          </a:prstGeom>
          <a:noFill/>
        </p:spPr>
        <p:txBody>
          <a:bodyPr wrap="none" rtlCol="0">
            <a:spAutoFit/>
          </a:bodyPr>
          <a:lstStyle/>
          <a:p>
            <a:r>
              <a:rPr lang="en-US" sz="2800" dirty="0"/>
              <a:t>Queries</a:t>
            </a:r>
          </a:p>
        </p:txBody>
      </p:sp>
      <p:sp>
        <p:nvSpPr>
          <p:cNvPr id="7" name="Right Brace 6">
            <a:extLst>
              <a:ext uri="{FF2B5EF4-FFF2-40B4-BE49-F238E27FC236}">
                <a16:creationId xmlns:a16="http://schemas.microsoft.com/office/drawing/2014/main" id="{C8BC7F82-A789-4ADC-BEFB-0EA0C56D9F14}"/>
              </a:ext>
            </a:extLst>
          </p:cNvPr>
          <p:cNvSpPr/>
          <p:nvPr/>
        </p:nvSpPr>
        <p:spPr>
          <a:xfrm>
            <a:off x="7770812" y="3124200"/>
            <a:ext cx="838200" cy="3429000"/>
          </a:xfrm>
          <a:prstGeom prst="rightBrace">
            <a:avLst>
              <a:gd name="adj1" fmla="val 29112"/>
              <a:gd name="adj2" fmla="val 50000"/>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8904509A-CB99-463B-91FE-BB71D8A0E55C}"/>
              </a:ext>
            </a:extLst>
          </p:cNvPr>
          <p:cNvSpPr txBox="1"/>
          <p:nvPr/>
        </p:nvSpPr>
        <p:spPr>
          <a:xfrm>
            <a:off x="8992678" y="4577090"/>
            <a:ext cx="1829347" cy="523220"/>
          </a:xfrm>
          <a:prstGeom prst="rect">
            <a:avLst/>
          </a:prstGeom>
          <a:noFill/>
        </p:spPr>
        <p:txBody>
          <a:bodyPr wrap="none" rtlCol="0">
            <a:spAutoFit/>
          </a:bodyPr>
          <a:lstStyle/>
          <a:p>
            <a:r>
              <a:rPr lang="en-US" sz="2800" dirty="0"/>
              <a:t>Commands</a:t>
            </a:r>
          </a:p>
        </p:txBody>
      </p:sp>
    </p:spTree>
    <p:extLst>
      <p:ext uri="{BB962C8B-B14F-4D97-AF65-F5344CB8AC3E}">
        <p14:creationId xmlns:p14="http://schemas.microsoft.com/office/powerpoint/2010/main" val="426596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8937-3D7E-45DA-A837-0E7BF360F65E}"/>
              </a:ext>
            </a:extLst>
          </p:cNvPr>
          <p:cNvSpPr>
            <a:spLocks noGrp="1"/>
          </p:cNvSpPr>
          <p:nvPr>
            <p:ph type="title"/>
          </p:nvPr>
        </p:nvSpPr>
        <p:spPr/>
        <p:txBody>
          <a:bodyPr/>
          <a:lstStyle/>
          <a:p>
            <a:r>
              <a:rPr lang="en-US" dirty="0"/>
              <a:t>Separate Command and Query models</a:t>
            </a:r>
          </a:p>
        </p:txBody>
      </p:sp>
      <p:sp>
        <p:nvSpPr>
          <p:cNvPr id="3" name="Content Placeholder 2">
            <a:extLst>
              <a:ext uri="{FF2B5EF4-FFF2-40B4-BE49-F238E27FC236}">
                <a16:creationId xmlns:a16="http://schemas.microsoft.com/office/drawing/2014/main" id="{C9637625-6A44-4529-9949-36C662A6BAE7}"/>
              </a:ext>
            </a:extLst>
          </p:cNvPr>
          <p:cNvSpPr>
            <a:spLocks noGrp="1"/>
          </p:cNvSpPr>
          <p:nvPr>
            <p:ph idx="1"/>
          </p:nvPr>
        </p:nvSpPr>
        <p:spPr/>
        <p:txBody>
          <a:bodyPr/>
          <a:lstStyle/>
          <a:p>
            <a:r>
              <a:rPr lang="en-US" dirty="0"/>
              <a:t>Models are simpler</a:t>
            </a:r>
          </a:p>
          <a:p>
            <a:r>
              <a:rPr lang="en-US" dirty="0"/>
              <a:t>Less unnecessary fetching</a:t>
            </a:r>
          </a:p>
          <a:p>
            <a:r>
              <a:rPr lang="en-US" dirty="0"/>
              <a:t>Separate deployments possible</a:t>
            </a:r>
          </a:p>
          <a:p>
            <a:r>
              <a:rPr lang="en-US" dirty="0"/>
              <a:t>Separate teams possible</a:t>
            </a:r>
          </a:p>
          <a:p>
            <a:r>
              <a:rPr lang="en-US" dirty="0"/>
              <a:t>Frees us up to address read/write needs separately…</a:t>
            </a:r>
          </a:p>
        </p:txBody>
      </p:sp>
    </p:spTree>
    <p:extLst>
      <p:ext uri="{BB962C8B-B14F-4D97-AF65-F5344CB8AC3E}">
        <p14:creationId xmlns:p14="http://schemas.microsoft.com/office/powerpoint/2010/main" val="262207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33AA-63B2-4595-8F6D-29398C6023A8}"/>
              </a:ext>
            </a:extLst>
          </p:cNvPr>
          <p:cNvSpPr>
            <a:spLocks noGrp="1"/>
          </p:cNvSpPr>
          <p:nvPr>
            <p:ph type="title"/>
          </p:nvPr>
        </p:nvSpPr>
        <p:spPr/>
        <p:txBody>
          <a:bodyPr/>
          <a:lstStyle/>
          <a:p>
            <a:r>
              <a:rPr lang="en-US" dirty="0"/>
              <a:t>Command Object Architecture</a:t>
            </a:r>
          </a:p>
        </p:txBody>
      </p:sp>
      <p:sp>
        <p:nvSpPr>
          <p:cNvPr id="9" name="Rectangle: Rounded Corners 8">
            <a:extLst>
              <a:ext uri="{FF2B5EF4-FFF2-40B4-BE49-F238E27FC236}">
                <a16:creationId xmlns:a16="http://schemas.microsoft.com/office/drawing/2014/main" id="{46664D82-2398-4A90-8380-A5D5BBF15618}"/>
              </a:ext>
            </a:extLst>
          </p:cNvPr>
          <p:cNvSpPr/>
          <p:nvPr/>
        </p:nvSpPr>
        <p:spPr>
          <a:xfrm>
            <a:off x="1446212" y="2189162"/>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UI</a:t>
            </a:r>
          </a:p>
        </p:txBody>
      </p:sp>
      <p:sp>
        <p:nvSpPr>
          <p:cNvPr id="12" name="Rectangle: Rounded Corners 11">
            <a:extLst>
              <a:ext uri="{FF2B5EF4-FFF2-40B4-BE49-F238E27FC236}">
                <a16:creationId xmlns:a16="http://schemas.microsoft.com/office/drawing/2014/main" id="{54EDE031-6CCA-4F50-A2C8-9CD2345B99E9}"/>
              </a:ext>
            </a:extLst>
          </p:cNvPr>
          <p:cNvSpPr/>
          <p:nvPr/>
        </p:nvSpPr>
        <p:spPr>
          <a:xfrm>
            <a:off x="4722811" y="2189162"/>
            <a:ext cx="19820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Command Business Logic</a:t>
            </a:r>
          </a:p>
        </p:txBody>
      </p:sp>
      <p:sp>
        <p:nvSpPr>
          <p:cNvPr id="10" name="Flowchart: Magnetic Disk 9">
            <a:extLst>
              <a:ext uri="{FF2B5EF4-FFF2-40B4-BE49-F238E27FC236}">
                <a16:creationId xmlns:a16="http://schemas.microsoft.com/office/drawing/2014/main" id="{03C7A341-E7EF-464D-A2D2-9B45A553A2C4}"/>
              </a:ext>
            </a:extLst>
          </p:cNvPr>
          <p:cNvSpPr/>
          <p:nvPr/>
        </p:nvSpPr>
        <p:spPr>
          <a:xfrm>
            <a:off x="9752012" y="2303462"/>
            <a:ext cx="15240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DB</a:t>
            </a:r>
          </a:p>
        </p:txBody>
      </p:sp>
      <p:sp>
        <p:nvSpPr>
          <p:cNvPr id="11" name="Rectangle 10">
            <a:extLst>
              <a:ext uri="{FF2B5EF4-FFF2-40B4-BE49-F238E27FC236}">
                <a16:creationId xmlns:a16="http://schemas.microsoft.com/office/drawing/2014/main" id="{2E444A39-B48E-40D5-9D3A-4B76ED4E1161}"/>
              </a:ext>
            </a:extLst>
          </p:cNvPr>
          <p:cNvSpPr/>
          <p:nvPr/>
        </p:nvSpPr>
        <p:spPr>
          <a:xfrm>
            <a:off x="8659650" y="255905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
        <p:nvSpPr>
          <p:cNvPr id="14" name="Arrow: Right 13">
            <a:extLst>
              <a:ext uri="{FF2B5EF4-FFF2-40B4-BE49-F238E27FC236}">
                <a16:creationId xmlns:a16="http://schemas.microsoft.com/office/drawing/2014/main" id="{2031C25F-94E1-49F3-9B60-4CAAF5700E9B}"/>
              </a:ext>
            </a:extLst>
          </p:cNvPr>
          <p:cNvSpPr/>
          <p:nvPr/>
        </p:nvSpPr>
        <p:spPr>
          <a:xfrm>
            <a:off x="3397331" y="2432050"/>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a:t>
            </a:r>
            <a:endParaRPr lang="en-US" sz="2800" dirty="0"/>
          </a:p>
        </p:txBody>
      </p:sp>
      <p:sp>
        <p:nvSpPr>
          <p:cNvPr id="15" name="Arrow: Left 14">
            <a:extLst>
              <a:ext uri="{FF2B5EF4-FFF2-40B4-BE49-F238E27FC236}">
                <a16:creationId xmlns:a16="http://schemas.microsoft.com/office/drawing/2014/main" id="{BAA5D6A5-FE0E-46D0-A220-7AF2FEB9416A}"/>
              </a:ext>
            </a:extLst>
          </p:cNvPr>
          <p:cNvSpPr/>
          <p:nvPr/>
        </p:nvSpPr>
        <p:spPr>
          <a:xfrm>
            <a:off x="3397330" y="3663950"/>
            <a:ext cx="1214098"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Query</a:t>
            </a:r>
          </a:p>
        </p:txBody>
      </p:sp>
      <p:sp>
        <p:nvSpPr>
          <p:cNvPr id="16" name="Rectangle: Top Corners Rounded 15">
            <a:extLst>
              <a:ext uri="{FF2B5EF4-FFF2-40B4-BE49-F238E27FC236}">
                <a16:creationId xmlns:a16="http://schemas.microsoft.com/office/drawing/2014/main" id="{7122CF88-47D7-4DCC-A2F1-409410518914}"/>
              </a:ext>
            </a:extLst>
          </p:cNvPr>
          <p:cNvSpPr/>
          <p:nvPr/>
        </p:nvSpPr>
        <p:spPr>
          <a:xfrm>
            <a:off x="836612" y="6456362"/>
            <a:ext cx="10515600" cy="477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Image inspired by </a:t>
            </a:r>
            <a:r>
              <a:rPr lang="en-US" sz="1400" cap="all" dirty="0"/>
              <a:t>MATEUSZ STASCH</a:t>
            </a:r>
            <a:r>
              <a:rPr lang="en-US" sz="1600" cap="all" dirty="0"/>
              <a:t>. https://www.future-processing.pl</a:t>
            </a:r>
            <a:endParaRPr lang="en-US" sz="1400" cap="all" dirty="0"/>
          </a:p>
        </p:txBody>
      </p:sp>
      <p:sp>
        <p:nvSpPr>
          <p:cNvPr id="18" name="Rectangle: Rounded Corners 17">
            <a:extLst>
              <a:ext uri="{FF2B5EF4-FFF2-40B4-BE49-F238E27FC236}">
                <a16:creationId xmlns:a16="http://schemas.microsoft.com/office/drawing/2014/main" id="{01338462-5F3B-4F91-9CEE-5ED5B6E6DA21}"/>
              </a:ext>
            </a:extLst>
          </p:cNvPr>
          <p:cNvSpPr/>
          <p:nvPr/>
        </p:nvSpPr>
        <p:spPr>
          <a:xfrm>
            <a:off x="6933447" y="2205037"/>
            <a:ext cx="15240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Command</a:t>
            </a:r>
          </a:p>
          <a:p>
            <a:pPr algn="ctr"/>
            <a:r>
              <a:rPr lang="en-US" sz="2000" dirty="0"/>
              <a:t>Domain Model</a:t>
            </a:r>
          </a:p>
        </p:txBody>
      </p:sp>
      <p:sp>
        <p:nvSpPr>
          <p:cNvPr id="20" name="Rectangle 19">
            <a:extLst>
              <a:ext uri="{FF2B5EF4-FFF2-40B4-BE49-F238E27FC236}">
                <a16:creationId xmlns:a16="http://schemas.microsoft.com/office/drawing/2014/main" id="{DDE486DA-4C85-4753-949E-257501D7E407}"/>
              </a:ext>
            </a:extLst>
          </p:cNvPr>
          <p:cNvSpPr/>
          <p:nvPr/>
        </p:nvSpPr>
        <p:spPr>
          <a:xfrm>
            <a:off x="8617408" y="387350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
        <p:nvSpPr>
          <p:cNvPr id="13" name="Rectangle: Rounded Corners 12">
            <a:extLst>
              <a:ext uri="{FF2B5EF4-FFF2-40B4-BE49-F238E27FC236}">
                <a16:creationId xmlns:a16="http://schemas.microsoft.com/office/drawing/2014/main" id="{1FF85DFA-3D1F-4416-928E-698CC62A88AF}"/>
              </a:ext>
            </a:extLst>
          </p:cNvPr>
          <p:cNvSpPr/>
          <p:nvPr/>
        </p:nvSpPr>
        <p:spPr>
          <a:xfrm>
            <a:off x="4733628" y="3540124"/>
            <a:ext cx="19820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Query Business Logic</a:t>
            </a:r>
          </a:p>
        </p:txBody>
      </p:sp>
      <p:sp>
        <p:nvSpPr>
          <p:cNvPr id="17" name="Rectangle: Rounded Corners 16">
            <a:extLst>
              <a:ext uri="{FF2B5EF4-FFF2-40B4-BE49-F238E27FC236}">
                <a16:creationId xmlns:a16="http://schemas.microsoft.com/office/drawing/2014/main" id="{46B3EA3A-0123-4D23-B8E8-BD57178D3E75}"/>
              </a:ext>
            </a:extLst>
          </p:cNvPr>
          <p:cNvSpPr/>
          <p:nvPr/>
        </p:nvSpPr>
        <p:spPr>
          <a:xfrm>
            <a:off x="6944264" y="3555999"/>
            <a:ext cx="15240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Query Domain Model</a:t>
            </a:r>
          </a:p>
        </p:txBody>
      </p:sp>
    </p:spTree>
    <p:extLst>
      <p:ext uri="{BB962C8B-B14F-4D97-AF65-F5344CB8AC3E}">
        <p14:creationId xmlns:p14="http://schemas.microsoft.com/office/powerpoint/2010/main" val="90691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1A44F173-5827-4979-A3F0-EC362E8211F9}"/>
              </a:ext>
            </a:extLst>
          </p:cNvPr>
          <p:cNvSpPr/>
          <p:nvPr/>
        </p:nvSpPr>
        <p:spPr>
          <a:xfrm>
            <a:off x="1979612" y="2500866"/>
            <a:ext cx="1676479" cy="1856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Rectangle 2">
            <a:extLst>
              <a:ext uri="{FF2B5EF4-FFF2-40B4-BE49-F238E27FC236}">
                <a16:creationId xmlns:a16="http://schemas.microsoft.com/office/drawing/2014/main" id="{BACBB7F8-8043-498D-9C07-5C07BC46812E}"/>
              </a:ext>
            </a:extLst>
          </p:cNvPr>
          <p:cNvSpPr/>
          <p:nvPr/>
        </p:nvSpPr>
        <p:spPr>
          <a:xfrm>
            <a:off x="1370012" y="2057400"/>
            <a:ext cx="91440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Command</a:t>
            </a:r>
            <a:r>
              <a:rPr lang="en-US" sz="6000" dirty="0"/>
              <a:t>: An intention to change something</a:t>
            </a:r>
          </a:p>
        </p:txBody>
      </p:sp>
    </p:spTree>
    <p:extLst>
      <p:ext uri="{BB962C8B-B14F-4D97-AF65-F5344CB8AC3E}">
        <p14:creationId xmlns:p14="http://schemas.microsoft.com/office/powerpoint/2010/main" val="226835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A1C8-C3F8-4600-A9E5-05A28E14BBE2}"/>
              </a:ext>
            </a:extLst>
          </p:cNvPr>
          <p:cNvSpPr>
            <a:spLocks noGrp="1"/>
          </p:cNvSpPr>
          <p:nvPr>
            <p:ph type="title"/>
          </p:nvPr>
        </p:nvSpPr>
        <p:spPr/>
        <p:txBody>
          <a:bodyPr/>
          <a:lstStyle/>
          <a:p>
            <a:r>
              <a:rPr lang="en-US" dirty="0"/>
              <a:t>Command Object</a:t>
            </a:r>
          </a:p>
        </p:txBody>
      </p:sp>
      <p:pic>
        <p:nvPicPr>
          <p:cNvPr id="5" name="Picture 4">
            <a:extLst>
              <a:ext uri="{FF2B5EF4-FFF2-40B4-BE49-F238E27FC236}">
                <a16:creationId xmlns:a16="http://schemas.microsoft.com/office/drawing/2014/main" id="{8308CE20-DBAE-457A-A557-E3CAEA8ED853}"/>
              </a:ext>
            </a:extLst>
          </p:cNvPr>
          <p:cNvPicPr>
            <a:picLocks noChangeAspect="1"/>
          </p:cNvPicPr>
          <p:nvPr/>
        </p:nvPicPr>
        <p:blipFill rotWithShape="1">
          <a:blip r:embed="rId3"/>
          <a:srcRect t="5333" r="11987" b="68000"/>
          <a:stretch/>
        </p:blipFill>
        <p:spPr>
          <a:xfrm>
            <a:off x="965816" y="5143500"/>
            <a:ext cx="4694591" cy="1143000"/>
          </a:xfrm>
          <a:prstGeom prst="rect">
            <a:avLst/>
          </a:prstGeom>
        </p:spPr>
      </p:pic>
      <p:pic>
        <p:nvPicPr>
          <p:cNvPr id="8" name="Picture 7">
            <a:extLst>
              <a:ext uri="{FF2B5EF4-FFF2-40B4-BE49-F238E27FC236}">
                <a16:creationId xmlns:a16="http://schemas.microsoft.com/office/drawing/2014/main" id="{83467A76-9011-4949-982B-D2890C77BF5F}"/>
              </a:ext>
            </a:extLst>
          </p:cNvPr>
          <p:cNvPicPr>
            <a:picLocks noChangeAspect="1"/>
          </p:cNvPicPr>
          <p:nvPr/>
        </p:nvPicPr>
        <p:blipFill rotWithShape="1">
          <a:blip r:embed="rId4"/>
          <a:srcRect t="65833" r="62326" b="30834"/>
          <a:stretch/>
        </p:blipFill>
        <p:spPr>
          <a:xfrm>
            <a:off x="1213751" y="1993383"/>
            <a:ext cx="4038679" cy="228600"/>
          </a:xfrm>
          <a:prstGeom prst="rect">
            <a:avLst/>
          </a:prstGeom>
        </p:spPr>
      </p:pic>
      <p:pic>
        <p:nvPicPr>
          <p:cNvPr id="9" name="Picture 8">
            <a:extLst>
              <a:ext uri="{FF2B5EF4-FFF2-40B4-BE49-F238E27FC236}">
                <a16:creationId xmlns:a16="http://schemas.microsoft.com/office/drawing/2014/main" id="{846F806D-3D2E-45CF-B6FE-1B117FE9B356}"/>
              </a:ext>
            </a:extLst>
          </p:cNvPr>
          <p:cNvPicPr>
            <a:picLocks noChangeAspect="1"/>
          </p:cNvPicPr>
          <p:nvPr/>
        </p:nvPicPr>
        <p:blipFill rotWithShape="1">
          <a:blip r:embed="rId5"/>
          <a:srcRect t="28378" r="30784" b="64415"/>
          <a:stretch/>
        </p:blipFill>
        <p:spPr>
          <a:xfrm>
            <a:off x="7900017" y="5600700"/>
            <a:ext cx="3276600" cy="228600"/>
          </a:xfrm>
          <a:prstGeom prst="rect">
            <a:avLst/>
          </a:prstGeom>
        </p:spPr>
      </p:pic>
      <p:sp>
        <p:nvSpPr>
          <p:cNvPr id="10" name="Arrow: Down 9">
            <a:extLst>
              <a:ext uri="{FF2B5EF4-FFF2-40B4-BE49-F238E27FC236}">
                <a16:creationId xmlns:a16="http://schemas.microsoft.com/office/drawing/2014/main" id="{1A44F173-5827-4979-A3F0-EC362E8211F9}"/>
              </a:ext>
            </a:extLst>
          </p:cNvPr>
          <p:cNvSpPr/>
          <p:nvPr/>
        </p:nvSpPr>
        <p:spPr>
          <a:xfrm>
            <a:off x="1979612" y="2500866"/>
            <a:ext cx="1676479" cy="1856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Plus Sign 10">
            <a:extLst>
              <a:ext uri="{FF2B5EF4-FFF2-40B4-BE49-F238E27FC236}">
                <a16:creationId xmlns:a16="http://schemas.microsoft.com/office/drawing/2014/main" id="{C479CE1A-5391-4318-A754-5A4933A9DFF3}"/>
              </a:ext>
            </a:extLst>
          </p:cNvPr>
          <p:cNvSpPr/>
          <p:nvPr/>
        </p:nvSpPr>
        <p:spPr>
          <a:xfrm>
            <a:off x="6094412" y="5029200"/>
            <a:ext cx="1371600" cy="1371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70260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E152BC-6A47-4BE1-8926-D0101C509C43}"/>
              </a:ext>
            </a:extLst>
          </p:cNvPr>
          <p:cNvSpPr/>
          <p:nvPr/>
        </p:nvSpPr>
        <p:spPr>
          <a:xfrm>
            <a:off x="531812" y="1206017"/>
            <a:ext cx="10896600" cy="1852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Command = Intention to change the world</a:t>
            </a:r>
          </a:p>
        </p:txBody>
      </p:sp>
      <p:sp>
        <p:nvSpPr>
          <p:cNvPr id="16" name="Rectangle 15">
            <a:extLst>
              <a:ext uri="{FF2B5EF4-FFF2-40B4-BE49-F238E27FC236}">
                <a16:creationId xmlns:a16="http://schemas.microsoft.com/office/drawing/2014/main" id="{5B387D71-07FB-4F99-AFDC-C5871C347058}"/>
              </a:ext>
            </a:extLst>
          </p:cNvPr>
          <p:cNvSpPr/>
          <p:nvPr/>
        </p:nvSpPr>
        <p:spPr>
          <a:xfrm>
            <a:off x="531812" y="4094210"/>
            <a:ext cx="10896600" cy="1852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Query = A request to know something about the world</a:t>
            </a:r>
          </a:p>
        </p:txBody>
      </p:sp>
    </p:spTree>
    <p:extLst>
      <p:ext uri="{BB962C8B-B14F-4D97-AF65-F5344CB8AC3E}">
        <p14:creationId xmlns:p14="http://schemas.microsoft.com/office/powerpoint/2010/main" val="157568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0B2A-7E64-4E97-ABE4-7BB8EF0D29BE}"/>
              </a:ext>
            </a:extLst>
          </p:cNvPr>
          <p:cNvSpPr>
            <a:spLocks noGrp="1"/>
          </p:cNvSpPr>
          <p:nvPr>
            <p:ph type="title"/>
          </p:nvPr>
        </p:nvSpPr>
        <p:spPr/>
        <p:txBody>
          <a:bodyPr/>
          <a:lstStyle/>
          <a:p>
            <a:r>
              <a:rPr lang="en-US" dirty="0"/>
              <a:t>Why command objects?</a:t>
            </a:r>
          </a:p>
        </p:txBody>
      </p:sp>
      <p:sp>
        <p:nvSpPr>
          <p:cNvPr id="3" name="Content Placeholder 2">
            <a:extLst>
              <a:ext uri="{FF2B5EF4-FFF2-40B4-BE49-F238E27FC236}">
                <a16:creationId xmlns:a16="http://schemas.microsoft.com/office/drawing/2014/main" id="{EC5FED99-8FB3-4BE7-AC0F-E43105A0A9E3}"/>
              </a:ext>
            </a:extLst>
          </p:cNvPr>
          <p:cNvSpPr>
            <a:spLocks noGrp="1"/>
          </p:cNvSpPr>
          <p:nvPr>
            <p:ph idx="1"/>
          </p:nvPr>
        </p:nvSpPr>
        <p:spPr/>
        <p:txBody>
          <a:bodyPr/>
          <a:lstStyle/>
          <a:p>
            <a:r>
              <a:rPr lang="en-US" dirty="0"/>
              <a:t>Self documents application operations</a:t>
            </a:r>
          </a:p>
          <a:p>
            <a:r>
              <a:rPr lang="en-US" dirty="0"/>
              <a:t>Cross cutting concerns for writes </a:t>
            </a:r>
          </a:p>
          <a:p>
            <a:pPr lvl="1"/>
            <a:r>
              <a:rPr lang="en-US" dirty="0" err="1"/>
              <a:t>Auth</a:t>
            </a:r>
            <a:endParaRPr lang="en-US" dirty="0"/>
          </a:p>
          <a:p>
            <a:pPr lvl="1"/>
            <a:r>
              <a:rPr lang="en-US" dirty="0"/>
              <a:t>Auditing</a:t>
            </a:r>
          </a:p>
          <a:p>
            <a:pPr lvl="1"/>
            <a:r>
              <a:rPr lang="en-US" dirty="0"/>
              <a:t>Throttling</a:t>
            </a:r>
          </a:p>
          <a:p>
            <a:pPr lvl="1"/>
            <a:r>
              <a:rPr lang="en-US" dirty="0"/>
              <a:t>Circuit breaking</a:t>
            </a:r>
          </a:p>
          <a:p>
            <a:pPr lvl="1"/>
            <a:r>
              <a:rPr lang="en-US" dirty="0"/>
              <a:t>Schedulable</a:t>
            </a:r>
          </a:p>
          <a:p>
            <a:endParaRPr lang="en-US" dirty="0"/>
          </a:p>
        </p:txBody>
      </p:sp>
    </p:spTree>
    <p:extLst>
      <p:ext uri="{BB962C8B-B14F-4D97-AF65-F5344CB8AC3E}">
        <p14:creationId xmlns:p14="http://schemas.microsoft.com/office/powerpoint/2010/main" val="31030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A1C8-C3F8-4600-A9E5-05A28E14BBE2}"/>
              </a:ext>
            </a:extLst>
          </p:cNvPr>
          <p:cNvSpPr>
            <a:spLocks noGrp="1"/>
          </p:cNvSpPr>
          <p:nvPr>
            <p:ph type="title"/>
          </p:nvPr>
        </p:nvSpPr>
        <p:spPr/>
        <p:txBody>
          <a:bodyPr/>
          <a:lstStyle/>
          <a:p>
            <a:r>
              <a:rPr lang="en-US" dirty="0"/>
              <a:t>Command Object</a:t>
            </a:r>
          </a:p>
        </p:txBody>
      </p:sp>
      <p:pic>
        <p:nvPicPr>
          <p:cNvPr id="5" name="Picture 4">
            <a:extLst>
              <a:ext uri="{FF2B5EF4-FFF2-40B4-BE49-F238E27FC236}">
                <a16:creationId xmlns:a16="http://schemas.microsoft.com/office/drawing/2014/main" id="{8308CE20-DBAE-457A-A557-E3CAEA8ED853}"/>
              </a:ext>
            </a:extLst>
          </p:cNvPr>
          <p:cNvPicPr>
            <a:picLocks noChangeAspect="1"/>
          </p:cNvPicPr>
          <p:nvPr/>
        </p:nvPicPr>
        <p:blipFill rotWithShape="1">
          <a:blip r:embed="rId3"/>
          <a:srcRect t="1778" r="11987"/>
          <a:stretch/>
        </p:blipFill>
        <p:spPr>
          <a:xfrm>
            <a:off x="1065212" y="1828800"/>
            <a:ext cx="4694591" cy="4210050"/>
          </a:xfrm>
          <a:prstGeom prst="rect">
            <a:avLst/>
          </a:prstGeom>
        </p:spPr>
      </p:pic>
      <p:pic>
        <p:nvPicPr>
          <p:cNvPr id="7" name="Picture 6">
            <a:extLst>
              <a:ext uri="{FF2B5EF4-FFF2-40B4-BE49-F238E27FC236}">
                <a16:creationId xmlns:a16="http://schemas.microsoft.com/office/drawing/2014/main" id="{9B1B9431-781C-4861-8D54-566409303BEC}"/>
              </a:ext>
            </a:extLst>
          </p:cNvPr>
          <p:cNvPicPr>
            <a:picLocks noChangeAspect="1"/>
          </p:cNvPicPr>
          <p:nvPr/>
        </p:nvPicPr>
        <p:blipFill>
          <a:blip r:embed="rId4"/>
          <a:stretch>
            <a:fillRect/>
          </a:stretch>
        </p:blipFill>
        <p:spPr>
          <a:xfrm>
            <a:off x="6094412" y="1843087"/>
            <a:ext cx="4733925" cy="3171825"/>
          </a:xfrm>
          <a:prstGeom prst="rect">
            <a:avLst/>
          </a:prstGeom>
        </p:spPr>
      </p:pic>
    </p:spTree>
    <p:extLst>
      <p:ext uri="{BB962C8B-B14F-4D97-AF65-F5344CB8AC3E}">
        <p14:creationId xmlns:p14="http://schemas.microsoft.com/office/powerpoint/2010/main" val="414048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33AA-63B2-4595-8F6D-29398C6023A8}"/>
              </a:ext>
            </a:extLst>
          </p:cNvPr>
          <p:cNvSpPr>
            <a:spLocks noGrp="1"/>
          </p:cNvSpPr>
          <p:nvPr>
            <p:ph type="title"/>
          </p:nvPr>
        </p:nvSpPr>
        <p:spPr/>
        <p:txBody>
          <a:bodyPr/>
          <a:lstStyle/>
          <a:p>
            <a:r>
              <a:rPr lang="en-US" dirty="0"/>
              <a:t>Command Object Architecture</a:t>
            </a:r>
          </a:p>
        </p:txBody>
      </p:sp>
      <p:sp>
        <p:nvSpPr>
          <p:cNvPr id="9" name="Rectangle: Rounded Corners 8">
            <a:extLst>
              <a:ext uri="{FF2B5EF4-FFF2-40B4-BE49-F238E27FC236}">
                <a16:creationId xmlns:a16="http://schemas.microsoft.com/office/drawing/2014/main" id="{46664D82-2398-4A90-8380-A5D5BBF15618}"/>
              </a:ext>
            </a:extLst>
          </p:cNvPr>
          <p:cNvSpPr/>
          <p:nvPr/>
        </p:nvSpPr>
        <p:spPr>
          <a:xfrm>
            <a:off x="1446212" y="2189162"/>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UI</a:t>
            </a:r>
          </a:p>
        </p:txBody>
      </p:sp>
      <p:sp>
        <p:nvSpPr>
          <p:cNvPr id="12" name="Rectangle: Rounded Corners 11">
            <a:extLst>
              <a:ext uri="{FF2B5EF4-FFF2-40B4-BE49-F238E27FC236}">
                <a16:creationId xmlns:a16="http://schemas.microsoft.com/office/drawing/2014/main" id="{54EDE031-6CCA-4F50-A2C8-9CD2345B99E9}"/>
              </a:ext>
            </a:extLst>
          </p:cNvPr>
          <p:cNvSpPr/>
          <p:nvPr/>
        </p:nvSpPr>
        <p:spPr>
          <a:xfrm>
            <a:off x="4722811" y="2189162"/>
            <a:ext cx="19820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Dispatch</a:t>
            </a:r>
          </a:p>
        </p:txBody>
      </p:sp>
      <p:sp>
        <p:nvSpPr>
          <p:cNvPr id="10" name="Flowchart: Magnetic Disk 9">
            <a:extLst>
              <a:ext uri="{FF2B5EF4-FFF2-40B4-BE49-F238E27FC236}">
                <a16:creationId xmlns:a16="http://schemas.microsoft.com/office/drawing/2014/main" id="{03C7A341-E7EF-464D-A2D2-9B45A553A2C4}"/>
              </a:ext>
            </a:extLst>
          </p:cNvPr>
          <p:cNvSpPr/>
          <p:nvPr/>
        </p:nvSpPr>
        <p:spPr>
          <a:xfrm>
            <a:off x="9752012" y="2303462"/>
            <a:ext cx="15240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DB</a:t>
            </a:r>
          </a:p>
        </p:txBody>
      </p:sp>
      <p:sp>
        <p:nvSpPr>
          <p:cNvPr id="11" name="Rectangle 10">
            <a:extLst>
              <a:ext uri="{FF2B5EF4-FFF2-40B4-BE49-F238E27FC236}">
                <a16:creationId xmlns:a16="http://schemas.microsoft.com/office/drawing/2014/main" id="{2E444A39-B48E-40D5-9D3A-4B76ED4E1161}"/>
              </a:ext>
            </a:extLst>
          </p:cNvPr>
          <p:cNvSpPr/>
          <p:nvPr/>
        </p:nvSpPr>
        <p:spPr>
          <a:xfrm>
            <a:off x="8659650" y="255905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
        <p:nvSpPr>
          <p:cNvPr id="14" name="Arrow: Right 13">
            <a:extLst>
              <a:ext uri="{FF2B5EF4-FFF2-40B4-BE49-F238E27FC236}">
                <a16:creationId xmlns:a16="http://schemas.microsoft.com/office/drawing/2014/main" id="{2031C25F-94E1-49F3-9B60-4CAAF5700E9B}"/>
              </a:ext>
            </a:extLst>
          </p:cNvPr>
          <p:cNvSpPr/>
          <p:nvPr/>
        </p:nvSpPr>
        <p:spPr>
          <a:xfrm>
            <a:off x="3397331" y="2432050"/>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a:t>
            </a:r>
            <a:endParaRPr lang="en-US" sz="2800" dirty="0"/>
          </a:p>
        </p:txBody>
      </p:sp>
      <p:sp>
        <p:nvSpPr>
          <p:cNvPr id="15" name="Arrow: Left 14">
            <a:extLst>
              <a:ext uri="{FF2B5EF4-FFF2-40B4-BE49-F238E27FC236}">
                <a16:creationId xmlns:a16="http://schemas.microsoft.com/office/drawing/2014/main" id="{BAA5D6A5-FE0E-46D0-A220-7AF2FEB9416A}"/>
              </a:ext>
            </a:extLst>
          </p:cNvPr>
          <p:cNvSpPr/>
          <p:nvPr/>
        </p:nvSpPr>
        <p:spPr>
          <a:xfrm>
            <a:off x="3397330" y="3663950"/>
            <a:ext cx="1214098"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Query</a:t>
            </a:r>
          </a:p>
        </p:txBody>
      </p:sp>
      <p:sp>
        <p:nvSpPr>
          <p:cNvPr id="16" name="Rectangle: Top Corners Rounded 15">
            <a:extLst>
              <a:ext uri="{FF2B5EF4-FFF2-40B4-BE49-F238E27FC236}">
                <a16:creationId xmlns:a16="http://schemas.microsoft.com/office/drawing/2014/main" id="{7122CF88-47D7-4DCC-A2F1-409410518914}"/>
              </a:ext>
            </a:extLst>
          </p:cNvPr>
          <p:cNvSpPr/>
          <p:nvPr/>
        </p:nvSpPr>
        <p:spPr>
          <a:xfrm>
            <a:off x="836612" y="6456362"/>
            <a:ext cx="10515600" cy="477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Image inspired by </a:t>
            </a:r>
            <a:r>
              <a:rPr lang="en-US" sz="1400" cap="all" dirty="0"/>
              <a:t>MATEUSZ STASCH</a:t>
            </a:r>
            <a:r>
              <a:rPr lang="en-US" sz="1600" cap="all" dirty="0"/>
              <a:t>. https://www.future-processing.pl</a:t>
            </a:r>
            <a:endParaRPr lang="en-US" sz="1400" cap="all" dirty="0"/>
          </a:p>
        </p:txBody>
      </p:sp>
      <p:sp>
        <p:nvSpPr>
          <p:cNvPr id="18" name="Rectangle: Rounded Corners 17">
            <a:extLst>
              <a:ext uri="{FF2B5EF4-FFF2-40B4-BE49-F238E27FC236}">
                <a16:creationId xmlns:a16="http://schemas.microsoft.com/office/drawing/2014/main" id="{01338462-5F3B-4F91-9CEE-5ED5B6E6DA21}"/>
              </a:ext>
            </a:extLst>
          </p:cNvPr>
          <p:cNvSpPr/>
          <p:nvPr/>
        </p:nvSpPr>
        <p:spPr>
          <a:xfrm>
            <a:off x="6933447" y="2205037"/>
            <a:ext cx="15240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Domain Model</a:t>
            </a:r>
          </a:p>
        </p:txBody>
      </p:sp>
      <p:sp>
        <p:nvSpPr>
          <p:cNvPr id="19" name="Rectangle: Rounded Corners 18">
            <a:extLst>
              <a:ext uri="{FF2B5EF4-FFF2-40B4-BE49-F238E27FC236}">
                <a16:creationId xmlns:a16="http://schemas.microsoft.com/office/drawing/2014/main" id="{D1A5F16C-77D3-4F3C-AF72-B42F454BC2FC}"/>
              </a:ext>
            </a:extLst>
          </p:cNvPr>
          <p:cNvSpPr/>
          <p:nvPr/>
        </p:nvSpPr>
        <p:spPr>
          <a:xfrm>
            <a:off x="4729147" y="3579812"/>
            <a:ext cx="37283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 Model</a:t>
            </a:r>
          </a:p>
        </p:txBody>
      </p:sp>
      <p:sp>
        <p:nvSpPr>
          <p:cNvPr id="20" name="Rectangle 19">
            <a:extLst>
              <a:ext uri="{FF2B5EF4-FFF2-40B4-BE49-F238E27FC236}">
                <a16:creationId xmlns:a16="http://schemas.microsoft.com/office/drawing/2014/main" id="{DDE486DA-4C85-4753-949E-257501D7E407}"/>
              </a:ext>
            </a:extLst>
          </p:cNvPr>
          <p:cNvSpPr/>
          <p:nvPr/>
        </p:nvSpPr>
        <p:spPr>
          <a:xfrm>
            <a:off x="8617408" y="387350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Tree>
    <p:extLst>
      <p:ext uri="{BB962C8B-B14F-4D97-AF65-F5344CB8AC3E}">
        <p14:creationId xmlns:p14="http://schemas.microsoft.com/office/powerpoint/2010/main" val="37809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DA67-51B1-4996-9AAF-DA3356144DD9}"/>
              </a:ext>
            </a:extLst>
          </p:cNvPr>
          <p:cNvSpPr>
            <a:spLocks noGrp="1"/>
          </p:cNvSpPr>
          <p:nvPr>
            <p:ph type="title"/>
          </p:nvPr>
        </p:nvSpPr>
        <p:spPr/>
        <p:txBody>
          <a:bodyPr/>
          <a:lstStyle/>
          <a:p>
            <a:r>
              <a:rPr lang="en-US" dirty="0"/>
              <a:t>That’s nice… but we still have a single point where read and write needs conflict…</a:t>
            </a:r>
          </a:p>
        </p:txBody>
      </p:sp>
      <p:sp>
        <p:nvSpPr>
          <p:cNvPr id="4" name="Rectangle: Rounded Corners 3">
            <a:extLst>
              <a:ext uri="{FF2B5EF4-FFF2-40B4-BE49-F238E27FC236}">
                <a16:creationId xmlns:a16="http://schemas.microsoft.com/office/drawing/2014/main" id="{7CE52756-8C47-4292-982D-C7A4C1886BEA}"/>
              </a:ext>
            </a:extLst>
          </p:cNvPr>
          <p:cNvSpPr/>
          <p:nvPr/>
        </p:nvSpPr>
        <p:spPr>
          <a:xfrm>
            <a:off x="1446212" y="2189162"/>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UI</a:t>
            </a:r>
          </a:p>
        </p:txBody>
      </p:sp>
      <p:sp>
        <p:nvSpPr>
          <p:cNvPr id="5" name="Rectangle: Rounded Corners 4">
            <a:extLst>
              <a:ext uri="{FF2B5EF4-FFF2-40B4-BE49-F238E27FC236}">
                <a16:creationId xmlns:a16="http://schemas.microsoft.com/office/drawing/2014/main" id="{93477D62-430B-4790-9756-53A488DE6AB5}"/>
              </a:ext>
            </a:extLst>
          </p:cNvPr>
          <p:cNvSpPr/>
          <p:nvPr/>
        </p:nvSpPr>
        <p:spPr>
          <a:xfrm>
            <a:off x="4722811" y="2189162"/>
            <a:ext cx="19820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Dispatch</a:t>
            </a:r>
          </a:p>
        </p:txBody>
      </p:sp>
      <p:sp>
        <p:nvSpPr>
          <p:cNvPr id="6" name="Flowchart: Magnetic Disk 5">
            <a:extLst>
              <a:ext uri="{FF2B5EF4-FFF2-40B4-BE49-F238E27FC236}">
                <a16:creationId xmlns:a16="http://schemas.microsoft.com/office/drawing/2014/main" id="{4123D65A-A5CB-42C0-97BA-789AEF79E1E6}"/>
              </a:ext>
            </a:extLst>
          </p:cNvPr>
          <p:cNvSpPr/>
          <p:nvPr/>
        </p:nvSpPr>
        <p:spPr>
          <a:xfrm>
            <a:off x="9752012" y="2303462"/>
            <a:ext cx="15240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DB</a:t>
            </a:r>
          </a:p>
        </p:txBody>
      </p:sp>
      <p:sp>
        <p:nvSpPr>
          <p:cNvPr id="7" name="Rectangle 6">
            <a:extLst>
              <a:ext uri="{FF2B5EF4-FFF2-40B4-BE49-F238E27FC236}">
                <a16:creationId xmlns:a16="http://schemas.microsoft.com/office/drawing/2014/main" id="{D914D30A-3942-4686-85C5-5FA041025A49}"/>
              </a:ext>
            </a:extLst>
          </p:cNvPr>
          <p:cNvSpPr/>
          <p:nvPr/>
        </p:nvSpPr>
        <p:spPr>
          <a:xfrm>
            <a:off x="8659650" y="255905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
        <p:nvSpPr>
          <p:cNvPr id="8" name="Arrow: Right 7">
            <a:extLst>
              <a:ext uri="{FF2B5EF4-FFF2-40B4-BE49-F238E27FC236}">
                <a16:creationId xmlns:a16="http://schemas.microsoft.com/office/drawing/2014/main" id="{A68D961C-58A2-4EFC-9313-D7D7B2879A5A}"/>
              </a:ext>
            </a:extLst>
          </p:cNvPr>
          <p:cNvSpPr/>
          <p:nvPr/>
        </p:nvSpPr>
        <p:spPr>
          <a:xfrm>
            <a:off x="3397331" y="2432050"/>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a:t>
            </a:r>
            <a:endParaRPr lang="en-US" sz="2800" dirty="0"/>
          </a:p>
        </p:txBody>
      </p:sp>
      <p:sp>
        <p:nvSpPr>
          <p:cNvPr id="9" name="Arrow: Left 8">
            <a:extLst>
              <a:ext uri="{FF2B5EF4-FFF2-40B4-BE49-F238E27FC236}">
                <a16:creationId xmlns:a16="http://schemas.microsoft.com/office/drawing/2014/main" id="{C65ECC50-4E7A-4060-9056-54BDB29A57F0}"/>
              </a:ext>
            </a:extLst>
          </p:cNvPr>
          <p:cNvSpPr/>
          <p:nvPr/>
        </p:nvSpPr>
        <p:spPr>
          <a:xfrm>
            <a:off x="3397330" y="3663950"/>
            <a:ext cx="1214098"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Query</a:t>
            </a:r>
          </a:p>
        </p:txBody>
      </p:sp>
      <p:sp>
        <p:nvSpPr>
          <p:cNvPr id="10" name="Rectangle: Rounded Corners 9">
            <a:extLst>
              <a:ext uri="{FF2B5EF4-FFF2-40B4-BE49-F238E27FC236}">
                <a16:creationId xmlns:a16="http://schemas.microsoft.com/office/drawing/2014/main" id="{A0120B74-FDCF-4356-9044-7068E6452018}"/>
              </a:ext>
            </a:extLst>
          </p:cNvPr>
          <p:cNvSpPr/>
          <p:nvPr/>
        </p:nvSpPr>
        <p:spPr>
          <a:xfrm>
            <a:off x="6933447" y="2205037"/>
            <a:ext cx="15240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Domain Model</a:t>
            </a:r>
          </a:p>
        </p:txBody>
      </p:sp>
      <p:sp>
        <p:nvSpPr>
          <p:cNvPr id="11" name="Rectangle: Rounded Corners 10">
            <a:extLst>
              <a:ext uri="{FF2B5EF4-FFF2-40B4-BE49-F238E27FC236}">
                <a16:creationId xmlns:a16="http://schemas.microsoft.com/office/drawing/2014/main" id="{2F548AFB-C7D3-4AB3-99FE-C0A02418872E}"/>
              </a:ext>
            </a:extLst>
          </p:cNvPr>
          <p:cNvSpPr/>
          <p:nvPr/>
        </p:nvSpPr>
        <p:spPr>
          <a:xfrm>
            <a:off x="4729147" y="3579812"/>
            <a:ext cx="37283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 Model</a:t>
            </a:r>
          </a:p>
        </p:txBody>
      </p:sp>
      <p:sp>
        <p:nvSpPr>
          <p:cNvPr id="12" name="Rectangle 11">
            <a:extLst>
              <a:ext uri="{FF2B5EF4-FFF2-40B4-BE49-F238E27FC236}">
                <a16:creationId xmlns:a16="http://schemas.microsoft.com/office/drawing/2014/main" id="{E8B7B0E2-BB36-4BCA-934F-3A21C28A68EB}"/>
              </a:ext>
            </a:extLst>
          </p:cNvPr>
          <p:cNvSpPr/>
          <p:nvPr/>
        </p:nvSpPr>
        <p:spPr>
          <a:xfrm>
            <a:off x="8617408" y="387350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
        <p:nvSpPr>
          <p:cNvPr id="13" name="TextBox 12">
            <a:extLst>
              <a:ext uri="{FF2B5EF4-FFF2-40B4-BE49-F238E27FC236}">
                <a16:creationId xmlns:a16="http://schemas.microsoft.com/office/drawing/2014/main" id="{66A17405-5C74-4CF4-9EFF-7ED10FED5330}"/>
              </a:ext>
            </a:extLst>
          </p:cNvPr>
          <p:cNvSpPr txBox="1"/>
          <p:nvPr/>
        </p:nvSpPr>
        <p:spPr>
          <a:xfrm>
            <a:off x="3198812" y="5105400"/>
            <a:ext cx="5791200" cy="1323439"/>
          </a:xfrm>
          <a:prstGeom prst="rect">
            <a:avLst/>
          </a:prstGeom>
          <a:noFill/>
        </p:spPr>
        <p:txBody>
          <a:bodyPr wrap="square" rtlCol="0">
            <a:spAutoFit/>
          </a:bodyPr>
          <a:lstStyle/>
          <a:p>
            <a:pPr algn="ctr"/>
            <a:r>
              <a:rPr lang="en-US" sz="8000" dirty="0"/>
              <a:t>Where?</a:t>
            </a:r>
          </a:p>
        </p:txBody>
      </p:sp>
      <p:sp>
        <p:nvSpPr>
          <p:cNvPr id="14" name="Rectangle: Top Corners Rounded 13">
            <a:extLst>
              <a:ext uri="{FF2B5EF4-FFF2-40B4-BE49-F238E27FC236}">
                <a16:creationId xmlns:a16="http://schemas.microsoft.com/office/drawing/2014/main" id="{3198E4E8-3E0F-4082-B6CB-785238AC0B1F}"/>
              </a:ext>
            </a:extLst>
          </p:cNvPr>
          <p:cNvSpPr/>
          <p:nvPr/>
        </p:nvSpPr>
        <p:spPr>
          <a:xfrm>
            <a:off x="836612" y="6456362"/>
            <a:ext cx="10515600" cy="477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Image inspired by </a:t>
            </a:r>
            <a:r>
              <a:rPr lang="en-US" sz="1400" cap="all" dirty="0"/>
              <a:t>MATEUSZ STASCH</a:t>
            </a:r>
            <a:r>
              <a:rPr lang="en-US" sz="1600" cap="all" dirty="0"/>
              <a:t>. https://www.future-processing.pl</a:t>
            </a:r>
            <a:endParaRPr lang="en-US" sz="1400" cap="all" dirty="0"/>
          </a:p>
        </p:txBody>
      </p:sp>
    </p:spTree>
    <p:extLst>
      <p:ext uri="{BB962C8B-B14F-4D97-AF65-F5344CB8AC3E}">
        <p14:creationId xmlns:p14="http://schemas.microsoft.com/office/powerpoint/2010/main" val="385681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DA67-51B1-4996-9AAF-DA3356144DD9}"/>
              </a:ext>
            </a:extLst>
          </p:cNvPr>
          <p:cNvSpPr>
            <a:spLocks noGrp="1"/>
          </p:cNvSpPr>
          <p:nvPr>
            <p:ph type="title"/>
          </p:nvPr>
        </p:nvSpPr>
        <p:spPr/>
        <p:txBody>
          <a:bodyPr/>
          <a:lstStyle/>
          <a:p>
            <a:r>
              <a:rPr lang="en-US" dirty="0"/>
              <a:t>That’s nice… but we still have a single point where read and write needs conflict…</a:t>
            </a:r>
          </a:p>
        </p:txBody>
      </p:sp>
      <p:sp>
        <p:nvSpPr>
          <p:cNvPr id="4" name="Rectangle: Rounded Corners 3">
            <a:extLst>
              <a:ext uri="{FF2B5EF4-FFF2-40B4-BE49-F238E27FC236}">
                <a16:creationId xmlns:a16="http://schemas.microsoft.com/office/drawing/2014/main" id="{7CE52756-8C47-4292-982D-C7A4C1886BEA}"/>
              </a:ext>
            </a:extLst>
          </p:cNvPr>
          <p:cNvSpPr/>
          <p:nvPr/>
        </p:nvSpPr>
        <p:spPr>
          <a:xfrm>
            <a:off x="1446212" y="2189162"/>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UI</a:t>
            </a:r>
          </a:p>
        </p:txBody>
      </p:sp>
      <p:sp>
        <p:nvSpPr>
          <p:cNvPr id="5" name="Rectangle: Rounded Corners 4">
            <a:extLst>
              <a:ext uri="{FF2B5EF4-FFF2-40B4-BE49-F238E27FC236}">
                <a16:creationId xmlns:a16="http://schemas.microsoft.com/office/drawing/2014/main" id="{93477D62-430B-4790-9756-53A488DE6AB5}"/>
              </a:ext>
            </a:extLst>
          </p:cNvPr>
          <p:cNvSpPr/>
          <p:nvPr/>
        </p:nvSpPr>
        <p:spPr>
          <a:xfrm>
            <a:off x="4722811" y="2189162"/>
            <a:ext cx="19820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Dispatch</a:t>
            </a:r>
          </a:p>
        </p:txBody>
      </p:sp>
      <p:sp>
        <p:nvSpPr>
          <p:cNvPr id="6" name="Flowchart: Magnetic Disk 5">
            <a:extLst>
              <a:ext uri="{FF2B5EF4-FFF2-40B4-BE49-F238E27FC236}">
                <a16:creationId xmlns:a16="http://schemas.microsoft.com/office/drawing/2014/main" id="{4123D65A-A5CB-42C0-97BA-789AEF79E1E6}"/>
              </a:ext>
            </a:extLst>
          </p:cNvPr>
          <p:cNvSpPr/>
          <p:nvPr/>
        </p:nvSpPr>
        <p:spPr>
          <a:xfrm>
            <a:off x="9752012" y="2303462"/>
            <a:ext cx="15240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DB</a:t>
            </a:r>
          </a:p>
        </p:txBody>
      </p:sp>
      <p:sp>
        <p:nvSpPr>
          <p:cNvPr id="7" name="Rectangle 6">
            <a:extLst>
              <a:ext uri="{FF2B5EF4-FFF2-40B4-BE49-F238E27FC236}">
                <a16:creationId xmlns:a16="http://schemas.microsoft.com/office/drawing/2014/main" id="{D914D30A-3942-4686-85C5-5FA041025A49}"/>
              </a:ext>
            </a:extLst>
          </p:cNvPr>
          <p:cNvSpPr/>
          <p:nvPr/>
        </p:nvSpPr>
        <p:spPr>
          <a:xfrm>
            <a:off x="8659650" y="255905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
        <p:nvSpPr>
          <p:cNvPr id="8" name="Arrow: Right 7">
            <a:extLst>
              <a:ext uri="{FF2B5EF4-FFF2-40B4-BE49-F238E27FC236}">
                <a16:creationId xmlns:a16="http://schemas.microsoft.com/office/drawing/2014/main" id="{A68D961C-58A2-4EFC-9313-D7D7B2879A5A}"/>
              </a:ext>
            </a:extLst>
          </p:cNvPr>
          <p:cNvSpPr/>
          <p:nvPr/>
        </p:nvSpPr>
        <p:spPr>
          <a:xfrm>
            <a:off x="3397331" y="2432050"/>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a:t>
            </a:r>
            <a:endParaRPr lang="en-US" sz="2800" dirty="0"/>
          </a:p>
        </p:txBody>
      </p:sp>
      <p:sp>
        <p:nvSpPr>
          <p:cNvPr id="9" name="Arrow: Left 8">
            <a:extLst>
              <a:ext uri="{FF2B5EF4-FFF2-40B4-BE49-F238E27FC236}">
                <a16:creationId xmlns:a16="http://schemas.microsoft.com/office/drawing/2014/main" id="{C65ECC50-4E7A-4060-9056-54BDB29A57F0}"/>
              </a:ext>
            </a:extLst>
          </p:cNvPr>
          <p:cNvSpPr/>
          <p:nvPr/>
        </p:nvSpPr>
        <p:spPr>
          <a:xfrm>
            <a:off x="3397330" y="3663950"/>
            <a:ext cx="1214098"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Query</a:t>
            </a:r>
          </a:p>
        </p:txBody>
      </p:sp>
      <p:sp>
        <p:nvSpPr>
          <p:cNvPr id="10" name="Rectangle: Rounded Corners 9">
            <a:extLst>
              <a:ext uri="{FF2B5EF4-FFF2-40B4-BE49-F238E27FC236}">
                <a16:creationId xmlns:a16="http://schemas.microsoft.com/office/drawing/2014/main" id="{A0120B74-FDCF-4356-9044-7068E6452018}"/>
              </a:ext>
            </a:extLst>
          </p:cNvPr>
          <p:cNvSpPr/>
          <p:nvPr/>
        </p:nvSpPr>
        <p:spPr>
          <a:xfrm>
            <a:off x="6933447" y="2205037"/>
            <a:ext cx="15240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Domain Model</a:t>
            </a:r>
          </a:p>
        </p:txBody>
      </p:sp>
      <p:sp>
        <p:nvSpPr>
          <p:cNvPr id="11" name="Rectangle: Rounded Corners 10">
            <a:extLst>
              <a:ext uri="{FF2B5EF4-FFF2-40B4-BE49-F238E27FC236}">
                <a16:creationId xmlns:a16="http://schemas.microsoft.com/office/drawing/2014/main" id="{2F548AFB-C7D3-4AB3-99FE-C0A02418872E}"/>
              </a:ext>
            </a:extLst>
          </p:cNvPr>
          <p:cNvSpPr/>
          <p:nvPr/>
        </p:nvSpPr>
        <p:spPr>
          <a:xfrm>
            <a:off x="4729147" y="3579812"/>
            <a:ext cx="37283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 Model</a:t>
            </a:r>
          </a:p>
        </p:txBody>
      </p:sp>
      <p:sp>
        <p:nvSpPr>
          <p:cNvPr id="12" name="Rectangle 11">
            <a:extLst>
              <a:ext uri="{FF2B5EF4-FFF2-40B4-BE49-F238E27FC236}">
                <a16:creationId xmlns:a16="http://schemas.microsoft.com/office/drawing/2014/main" id="{E8B7B0E2-BB36-4BCA-934F-3A21C28A68EB}"/>
              </a:ext>
            </a:extLst>
          </p:cNvPr>
          <p:cNvSpPr/>
          <p:nvPr/>
        </p:nvSpPr>
        <p:spPr>
          <a:xfrm>
            <a:off x="8617408" y="387350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
        <p:nvSpPr>
          <p:cNvPr id="13" name="TextBox 12">
            <a:extLst>
              <a:ext uri="{FF2B5EF4-FFF2-40B4-BE49-F238E27FC236}">
                <a16:creationId xmlns:a16="http://schemas.microsoft.com/office/drawing/2014/main" id="{66A17405-5C74-4CF4-9EFF-7ED10FED5330}"/>
              </a:ext>
            </a:extLst>
          </p:cNvPr>
          <p:cNvSpPr txBox="1"/>
          <p:nvPr/>
        </p:nvSpPr>
        <p:spPr>
          <a:xfrm>
            <a:off x="3198812" y="5181600"/>
            <a:ext cx="5791200" cy="1323439"/>
          </a:xfrm>
          <a:prstGeom prst="rect">
            <a:avLst/>
          </a:prstGeom>
          <a:noFill/>
        </p:spPr>
        <p:txBody>
          <a:bodyPr wrap="square" rtlCol="0">
            <a:spAutoFit/>
          </a:bodyPr>
          <a:lstStyle/>
          <a:p>
            <a:pPr algn="ctr"/>
            <a:r>
              <a:rPr lang="en-US" sz="8000" dirty="0"/>
              <a:t>Here!</a:t>
            </a:r>
          </a:p>
        </p:txBody>
      </p:sp>
      <p:sp>
        <p:nvSpPr>
          <p:cNvPr id="3" name="Rectangle 2">
            <a:extLst>
              <a:ext uri="{FF2B5EF4-FFF2-40B4-BE49-F238E27FC236}">
                <a16:creationId xmlns:a16="http://schemas.microsoft.com/office/drawing/2014/main" id="{6CAB4D62-6610-448D-A77B-AFEB62B79BF5}"/>
              </a:ext>
            </a:extLst>
          </p:cNvPr>
          <p:cNvSpPr/>
          <p:nvPr/>
        </p:nvSpPr>
        <p:spPr>
          <a:xfrm>
            <a:off x="8457448" y="2105025"/>
            <a:ext cx="3121936" cy="26987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5" name="Straight Arrow Connector 14">
            <a:extLst>
              <a:ext uri="{FF2B5EF4-FFF2-40B4-BE49-F238E27FC236}">
                <a16:creationId xmlns:a16="http://schemas.microsoft.com/office/drawing/2014/main" id="{25954587-76D1-48AF-9DB0-66A793E8431A}"/>
              </a:ext>
            </a:extLst>
          </p:cNvPr>
          <p:cNvCxnSpPr>
            <a:cxnSpLocks/>
          </p:cNvCxnSpPr>
          <p:nvPr/>
        </p:nvCxnSpPr>
        <p:spPr>
          <a:xfrm flipV="1">
            <a:off x="7313612" y="4803776"/>
            <a:ext cx="1066800" cy="841374"/>
          </a:xfrm>
          <a:prstGeom prst="straightConnector1">
            <a:avLst/>
          </a:prstGeom>
          <a:ln w="2413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Top Corners Rounded 15">
            <a:extLst>
              <a:ext uri="{FF2B5EF4-FFF2-40B4-BE49-F238E27FC236}">
                <a16:creationId xmlns:a16="http://schemas.microsoft.com/office/drawing/2014/main" id="{0175B39D-9FDA-453A-BD87-95CECEA9A1D0}"/>
              </a:ext>
            </a:extLst>
          </p:cNvPr>
          <p:cNvSpPr/>
          <p:nvPr/>
        </p:nvSpPr>
        <p:spPr>
          <a:xfrm>
            <a:off x="836612" y="6456362"/>
            <a:ext cx="10515600" cy="477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Image inspired by </a:t>
            </a:r>
            <a:r>
              <a:rPr lang="en-US" sz="1400" cap="all" dirty="0"/>
              <a:t>MATEUSZ STASCH</a:t>
            </a:r>
            <a:r>
              <a:rPr lang="en-US" sz="1600" cap="all" dirty="0"/>
              <a:t>. https://www.future-processing.pl</a:t>
            </a:r>
            <a:endParaRPr lang="en-US" sz="1400" cap="all" dirty="0"/>
          </a:p>
        </p:txBody>
      </p:sp>
    </p:spTree>
    <p:extLst>
      <p:ext uri="{BB962C8B-B14F-4D97-AF65-F5344CB8AC3E}">
        <p14:creationId xmlns:p14="http://schemas.microsoft.com/office/powerpoint/2010/main" val="52566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1A44F173-5827-4979-A3F0-EC362E8211F9}"/>
              </a:ext>
            </a:extLst>
          </p:cNvPr>
          <p:cNvSpPr/>
          <p:nvPr/>
        </p:nvSpPr>
        <p:spPr>
          <a:xfrm>
            <a:off x="1979612" y="2500866"/>
            <a:ext cx="1676479" cy="1856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Rectangle 2">
            <a:extLst>
              <a:ext uri="{FF2B5EF4-FFF2-40B4-BE49-F238E27FC236}">
                <a16:creationId xmlns:a16="http://schemas.microsoft.com/office/drawing/2014/main" id="{BACBB7F8-8043-498D-9C07-5C07BC46812E}"/>
              </a:ext>
            </a:extLst>
          </p:cNvPr>
          <p:cNvSpPr/>
          <p:nvPr/>
        </p:nvSpPr>
        <p:spPr>
          <a:xfrm>
            <a:off x="1370012" y="2057400"/>
            <a:ext cx="91440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Event</a:t>
            </a:r>
            <a:r>
              <a:rPr lang="en-US" sz="6000" dirty="0"/>
              <a:t>: An announcement that something has occurred</a:t>
            </a:r>
          </a:p>
        </p:txBody>
      </p:sp>
    </p:spTree>
    <p:extLst>
      <p:ext uri="{BB962C8B-B14F-4D97-AF65-F5344CB8AC3E}">
        <p14:creationId xmlns:p14="http://schemas.microsoft.com/office/powerpoint/2010/main" val="15953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CB78CF-A666-445B-9B21-FCC43AD566F4}"/>
              </a:ext>
            </a:extLst>
          </p:cNvPr>
          <p:cNvSpPr/>
          <p:nvPr/>
        </p:nvSpPr>
        <p:spPr>
          <a:xfrm>
            <a:off x="227012" y="2781300"/>
            <a:ext cx="2743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WithdrawCommand</a:t>
            </a:r>
            <a:endParaRPr lang="en-US" sz="1400" dirty="0"/>
          </a:p>
        </p:txBody>
      </p:sp>
      <p:sp>
        <p:nvSpPr>
          <p:cNvPr id="5" name="Rectangle 4">
            <a:extLst>
              <a:ext uri="{FF2B5EF4-FFF2-40B4-BE49-F238E27FC236}">
                <a16:creationId xmlns:a16="http://schemas.microsoft.com/office/drawing/2014/main" id="{10A14BC5-3331-41C5-AF03-5B3E31EFCBCE}"/>
              </a:ext>
            </a:extLst>
          </p:cNvPr>
          <p:cNvSpPr/>
          <p:nvPr/>
        </p:nvSpPr>
        <p:spPr>
          <a:xfrm>
            <a:off x="4494212" y="1981200"/>
            <a:ext cx="24384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AccountCommandHandler</a:t>
            </a:r>
            <a:endParaRPr lang="en-US" sz="1600" dirty="0"/>
          </a:p>
        </p:txBody>
      </p:sp>
      <p:sp>
        <p:nvSpPr>
          <p:cNvPr id="6" name="Rectangle 5">
            <a:extLst>
              <a:ext uri="{FF2B5EF4-FFF2-40B4-BE49-F238E27FC236}">
                <a16:creationId xmlns:a16="http://schemas.microsoft.com/office/drawing/2014/main" id="{84C68458-9C5D-44A3-AA41-EC82D5C29819}"/>
              </a:ext>
            </a:extLst>
          </p:cNvPr>
          <p:cNvSpPr/>
          <p:nvPr/>
        </p:nvSpPr>
        <p:spPr>
          <a:xfrm>
            <a:off x="8609012" y="1533525"/>
            <a:ext cx="31242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AccountWithdrawn</a:t>
            </a:r>
            <a:endParaRPr lang="en-US" sz="1400" dirty="0"/>
          </a:p>
        </p:txBody>
      </p:sp>
      <p:sp>
        <p:nvSpPr>
          <p:cNvPr id="7" name="Rectangle 6">
            <a:extLst>
              <a:ext uri="{FF2B5EF4-FFF2-40B4-BE49-F238E27FC236}">
                <a16:creationId xmlns:a16="http://schemas.microsoft.com/office/drawing/2014/main" id="{3EC051C3-D79C-46EE-8AB5-733C513BD799}"/>
              </a:ext>
            </a:extLst>
          </p:cNvPr>
          <p:cNvSpPr/>
          <p:nvPr/>
        </p:nvSpPr>
        <p:spPr>
          <a:xfrm>
            <a:off x="8609012" y="2609850"/>
            <a:ext cx="31242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AccountOverdrafted</a:t>
            </a:r>
            <a:endParaRPr lang="en-US" sz="1400" dirty="0"/>
          </a:p>
        </p:txBody>
      </p:sp>
      <p:sp>
        <p:nvSpPr>
          <p:cNvPr id="8" name="Rectangle 7">
            <a:extLst>
              <a:ext uri="{FF2B5EF4-FFF2-40B4-BE49-F238E27FC236}">
                <a16:creationId xmlns:a16="http://schemas.microsoft.com/office/drawing/2014/main" id="{A280E72D-F5F2-436C-817C-34C87D6A53F6}"/>
              </a:ext>
            </a:extLst>
          </p:cNvPr>
          <p:cNvSpPr/>
          <p:nvPr/>
        </p:nvSpPr>
        <p:spPr>
          <a:xfrm>
            <a:off x="8609012" y="3686175"/>
            <a:ext cx="31242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AccountSuspiciousWithdrawAttempted</a:t>
            </a:r>
            <a:endParaRPr lang="en-US" sz="1400" dirty="0"/>
          </a:p>
        </p:txBody>
      </p:sp>
      <p:sp>
        <p:nvSpPr>
          <p:cNvPr id="10" name="Rectangle 9">
            <a:extLst>
              <a:ext uri="{FF2B5EF4-FFF2-40B4-BE49-F238E27FC236}">
                <a16:creationId xmlns:a16="http://schemas.microsoft.com/office/drawing/2014/main" id="{34DD493C-0F9D-4CC7-8370-764DC766AF53}"/>
              </a:ext>
            </a:extLst>
          </p:cNvPr>
          <p:cNvSpPr/>
          <p:nvPr/>
        </p:nvSpPr>
        <p:spPr>
          <a:xfrm>
            <a:off x="8609012" y="4800600"/>
            <a:ext cx="31242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AccountRegDViolated</a:t>
            </a:r>
            <a:endParaRPr lang="en-US" sz="1400" dirty="0"/>
          </a:p>
        </p:txBody>
      </p:sp>
      <p:sp>
        <p:nvSpPr>
          <p:cNvPr id="12" name="Arrow: Right 11">
            <a:extLst>
              <a:ext uri="{FF2B5EF4-FFF2-40B4-BE49-F238E27FC236}">
                <a16:creationId xmlns:a16="http://schemas.microsoft.com/office/drawing/2014/main" id="{66F89BBC-C1DE-45AC-9ECF-9B4A2F51BF59}"/>
              </a:ext>
            </a:extLst>
          </p:cNvPr>
          <p:cNvSpPr/>
          <p:nvPr/>
        </p:nvSpPr>
        <p:spPr>
          <a:xfrm>
            <a:off x="3189287" y="2990850"/>
            <a:ext cx="1219200" cy="952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dispatch</a:t>
            </a:r>
            <a:endParaRPr lang="en-US" sz="2800" dirty="0"/>
          </a:p>
        </p:txBody>
      </p:sp>
      <p:sp>
        <p:nvSpPr>
          <p:cNvPr id="13" name="Arrow: Right 12">
            <a:extLst>
              <a:ext uri="{FF2B5EF4-FFF2-40B4-BE49-F238E27FC236}">
                <a16:creationId xmlns:a16="http://schemas.microsoft.com/office/drawing/2014/main" id="{8C47AB9A-2974-4240-8E39-3E0BCDC96286}"/>
              </a:ext>
            </a:extLst>
          </p:cNvPr>
          <p:cNvSpPr/>
          <p:nvPr/>
        </p:nvSpPr>
        <p:spPr>
          <a:xfrm>
            <a:off x="7055307" y="1606445"/>
            <a:ext cx="1568438" cy="441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emit</a:t>
            </a:r>
            <a:endParaRPr lang="en-US" sz="2800" dirty="0"/>
          </a:p>
        </p:txBody>
      </p:sp>
      <p:sp>
        <p:nvSpPr>
          <p:cNvPr id="14" name="Arrow: Right 13">
            <a:extLst>
              <a:ext uri="{FF2B5EF4-FFF2-40B4-BE49-F238E27FC236}">
                <a16:creationId xmlns:a16="http://schemas.microsoft.com/office/drawing/2014/main" id="{7E0CC87D-78ED-451B-A9A6-75E7A8615BBB}"/>
              </a:ext>
            </a:extLst>
          </p:cNvPr>
          <p:cNvSpPr/>
          <p:nvPr/>
        </p:nvSpPr>
        <p:spPr>
          <a:xfrm>
            <a:off x="6986593" y="2781300"/>
            <a:ext cx="1568438" cy="441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emit</a:t>
            </a:r>
            <a:endParaRPr lang="en-US" sz="2800" dirty="0"/>
          </a:p>
        </p:txBody>
      </p:sp>
      <p:sp>
        <p:nvSpPr>
          <p:cNvPr id="15" name="Arrow: Right 14">
            <a:extLst>
              <a:ext uri="{FF2B5EF4-FFF2-40B4-BE49-F238E27FC236}">
                <a16:creationId xmlns:a16="http://schemas.microsoft.com/office/drawing/2014/main" id="{2D9BE9E8-F1A8-4F1D-82A7-3D23E4BB4908}"/>
              </a:ext>
            </a:extLst>
          </p:cNvPr>
          <p:cNvSpPr/>
          <p:nvPr/>
        </p:nvSpPr>
        <p:spPr>
          <a:xfrm>
            <a:off x="6973357" y="3979702"/>
            <a:ext cx="1568438" cy="441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emit</a:t>
            </a:r>
            <a:endParaRPr lang="en-US" sz="2800" dirty="0"/>
          </a:p>
        </p:txBody>
      </p:sp>
      <p:sp>
        <p:nvSpPr>
          <p:cNvPr id="17" name="Arrow: Right 16">
            <a:extLst>
              <a:ext uri="{FF2B5EF4-FFF2-40B4-BE49-F238E27FC236}">
                <a16:creationId xmlns:a16="http://schemas.microsoft.com/office/drawing/2014/main" id="{FDBC291E-0D0E-4956-BA4E-24AA207BFE95}"/>
              </a:ext>
            </a:extLst>
          </p:cNvPr>
          <p:cNvSpPr/>
          <p:nvPr/>
        </p:nvSpPr>
        <p:spPr>
          <a:xfrm rot="807788">
            <a:off x="7008679" y="5082150"/>
            <a:ext cx="1568438" cy="441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emit</a:t>
            </a:r>
            <a:endParaRPr lang="en-US" sz="2800" dirty="0"/>
          </a:p>
        </p:txBody>
      </p:sp>
    </p:spTree>
    <p:extLst>
      <p:ext uri="{BB962C8B-B14F-4D97-AF65-F5344CB8AC3E}">
        <p14:creationId xmlns:p14="http://schemas.microsoft.com/office/powerpoint/2010/main" val="277609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40B5-BFEC-4207-B059-7F2E1FA04C35}"/>
              </a:ext>
            </a:extLst>
          </p:cNvPr>
          <p:cNvSpPr>
            <a:spLocks noGrp="1"/>
          </p:cNvSpPr>
          <p:nvPr>
            <p:ph type="title"/>
          </p:nvPr>
        </p:nvSpPr>
        <p:spPr/>
        <p:txBody>
          <a:bodyPr/>
          <a:lstStyle/>
          <a:p>
            <a:r>
              <a:rPr lang="en-US" dirty="0"/>
              <a:t>Events + Projections</a:t>
            </a:r>
          </a:p>
        </p:txBody>
      </p:sp>
      <p:sp>
        <p:nvSpPr>
          <p:cNvPr id="3" name="Rectangle: Rounded Corners 2">
            <a:extLst>
              <a:ext uri="{FF2B5EF4-FFF2-40B4-BE49-F238E27FC236}">
                <a16:creationId xmlns:a16="http://schemas.microsoft.com/office/drawing/2014/main" id="{BF5003DC-A981-4CCF-9CE2-F3C971496951}"/>
              </a:ext>
            </a:extLst>
          </p:cNvPr>
          <p:cNvSpPr/>
          <p:nvPr/>
        </p:nvSpPr>
        <p:spPr>
          <a:xfrm>
            <a:off x="1065212" y="2400300"/>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UI</a:t>
            </a:r>
          </a:p>
        </p:txBody>
      </p:sp>
      <p:sp>
        <p:nvSpPr>
          <p:cNvPr id="4" name="Rectangle: Rounded Corners 3">
            <a:extLst>
              <a:ext uri="{FF2B5EF4-FFF2-40B4-BE49-F238E27FC236}">
                <a16:creationId xmlns:a16="http://schemas.microsoft.com/office/drawing/2014/main" id="{39AD9AF0-D3F6-4852-B17C-3066B1620970}"/>
              </a:ext>
            </a:extLst>
          </p:cNvPr>
          <p:cNvSpPr/>
          <p:nvPr/>
        </p:nvSpPr>
        <p:spPr>
          <a:xfrm>
            <a:off x="4341811" y="2400300"/>
            <a:ext cx="19820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Dispatch</a:t>
            </a:r>
          </a:p>
        </p:txBody>
      </p:sp>
      <p:sp>
        <p:nvSpPr>
          <p:cNvPr id="5" name="Flowchart: Magnetic Disk 4">
            <a:extLst>
              <a:ext uri="{FF2B5EF4-FFF2-40B4-BE49-F238E27FC236}">
                <a16:creationId xmlns:a16="http://schemas.microsoft.com/office/drawing/2014/main" id="{BC70961D-574E-4D37-9AB9-67DFCDC955C1}"/>
              </a:ext>
            </a:extLst>
          </p:cNvPr>
          <p:cNvSpPr/>
          <p:nvPr/>
        </p:nvSpPr>
        <p:spPr>
          <a:xfrm>
            <a:off x="9875757" y="3810000"/>
            <a:ext cx="1857455" cy="12239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a:t>
            </a:r>
          </a:p>
          <a:p>
            <a:pPr algn="ctr"/>
            <a:r>
              <a:rPr lang="en-US" sz="2800" dirty="0"/>
              <a:t>DB</a:t>
            </a:r>
          </a:p>
        </p:txBody>
      </p:sp>
      <p:sp>
        <p:nvSpPr>
          <p:cNvPr id="7" name="Arrow: Right 6">
            <a:extLst>
              <a:ext uri="{FF2B5EF4-FFF2-40B4-BE49-F238E27FC236}">
                <a16:creationId xmlns:a16="http://schemas.microsoft.com/office/drawing/2014/main" id="{735F2FFE-F7F4-4FCE-9BE6-262BA94555FC}"/>
              </a:ext>
            </a:extLst>
          </p:cNvPr>
          <p:cNvSpPr/>
          <p:nvPr/>
        </p:nvSpPr>
        <p:spPr>
          <a:xfrm>
            <a:off x="3016331" y="2643188"/>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a:t>
            </a:r>
            <a:endParaRPr lang="en-US" sz="2800" dirty="0"/>
          </a:p>
        </p:txBody>
      </p:sp>
      <p:sp>
        <p:nvSpPr>
          <p:cNvPr id="8" name="Arrow: Left 7">
            <a:extLst>
              <a:ext uri="{FF2B5EF4-FFF2-40B4-BE49-F238E27FC236}">
                <a16:creationId xmlns:a16="http://schemas.microsoft.com/office/drawing/2014/main" id="{34AAE850-41C3-44E5-932E-C018219CE141}"/>
              </a:ext>
            </a:extLst>
          </p:cNvPr>
          <p:cNvSpPr/>
          <p:nvPr/>
        </p:nvSpPr>
        <p:spPr>
          <a:xfrm>
            <a:off x="3016330" y="3875088"/>
            <a:ext cx="1214098"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Query</a:t>
            </a:r>
          </a:p>
        </p:txBody>
      </p:sp>
      <p:sp>
        <p:nvSpPr>
          <p:cNvPr id="9" name="Rectangle: Rounded Corners 8">
            <a:extLst>
              <a:ext uri="{FF2B5EF4-FFF2-40B4-BE49-F238E27FC236}">
                <a16:creationId xmlns:a16="http://schemas.microsoft.com/office/drawing/2014/main" id="{54DD28F0-BCE5-4E9C-B960-257E099A523D}"/>
              </a:ext>
            </a:extLst>
          </p:cNvPr>
          <p:cNvSpPr/>
          <p:nvPr/>
        </p:nvSpPr>
        <p:spPr>
          <a:xfrm>
            <a:off x="6552447" y="2416175"/>
            <a:ext cx="15240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Domain Model</a:t>
            </a:r>
          </a:p>
        </p:txBody>
      </p:sp>
      <p:sp>
        <p:nvSpPr>
          <p:cNvPr id="10" name="Rectangle: Rounded Corners 9">
            <a:extLst>
              <a:ext uri="{FF2B5EF4-FFF2-40B4-BE49-F238E27FC236}">
                <a16:creationId xmlns:a16="http://schemas.microsoft.com/office/drawing/2014/main" id="{0A8F9DC4-630F-4DEE-B864-6E0849FADA9B}"/>
              </a:ext>
            </a:extLst>
          </p:cNvPr>
          <p:cNvSpPr/>
          <p:nvPr/>
        </p:nvSpPr>
        <p:spPr>
          <a:xfrm>
            <a:off x="4348147" y="3790950"/>
            <a:ext cx="19757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 Model</a:t>
            </a:r>
          </a:p>
        </p:txBody>
      </p:sp>
      <p:sp>
        <p:nvSpPr>
          <p:cNvPr id="12" name="Flowchart: Magnetic Disk 11">
            <a:extLst>
              <a:ext uri="{FF2B5EF4-FFF2-40B4-BE49-F238E27FC236}">
                <a16:creationId xmlns:a16="http://schemas.microsoft.com/office/drawing/2014/main" id="{31340A66-142E-4661-AE0A-EA7AA167F50F}"/>
              </a:ext>
            </a:extLst>
          </p:cNvPr>
          <p:cNvSpPr/>
          <p:nvPr/>
        </p:nvSpPr>
        <p:spPr>
          <a:xfrm>
            <a:off x="9956802" y="2286000"/>
            <a:ext cx="1695366" cy="12239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DB</a:t>
            </a:r>
          </a:p>
        </p:txBody>
      </p:sp>
      <p:sp>
        <p:nvSpPr>
          <p:cNvPr id="13" name="Rectangle: Top Corners Rounded 12">
            <a:extLst>
              <a:ext uri="{FF2B5EF4-FFF2-40B4-BE49-F238E27FC236}">
                <a16:creationId xmlns:a16="http://schemas.microsoft.com/office/drawing/2014/main" id="{B53DE6CF-8BEE-4337-8BA5-87FA815F0E10}"/>
              </a:ext>
            </a:extLst>
          </p:cNvPr>
          <p:cNvSpPr/>
          <p:nvPr/>
        </p:nvSpPr>
        <p:spPr>
          <a:xfrm>
            <a:off x="836612" y="6456362"/>
            <a:ext cx="10515600" cy="477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Image inspired by </a:t>
            </a:r>
            <a:r>
              <a:rPr lang="en-US" sz="1400" cap="all" dirty="0"/>
              <a:t>MATEUSZ STASCH</a:t>
            </a:r>
            <a:r>
              <a:rPr lang="en-US" sz="1600" cap="all" dirty="0"/>
              <a:t>. https://www.future-processing.pl</a:t>
            </a:r>
            <a:endParaRPr lang="en-US" sz="1400" cap="all" dirty="0"/>
          </a:p>
        </p:txBody>
      </p:sp>
      <p:sp>
        <p:nvSpPr>
          <p:cNvPr id="14" name="Arrow: Right 13">
            <a:extLst>
              <a:ext uri="{FF2B5EF4-FFF2-40B4-BE49-F238E27FC236}">
                <a16:creationId xmlns:a16="http://schemas.microsoft.com/office/drawing/2014/main" id="{ECEB84C6-233C-4257-8986-1F87283EE1B0}"/>
              </a:ext>
            </a:extLst>
          </p:cNvPr>
          <p:cNvSpPr/>
          <p:nvPr/>
        </p:nvSpPr>
        <p:spPr>
          <a:xfrm>
            <a:off x="8371386" y="2520951"/>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a:t>
            </a:r>
            <a:endParaRPr lang="en-US" sz="2800" dirty="0"/>
          </a:p>
        </p:txBody>
      </p:sp>
      <p:sp>
        <p:nvSpPr>
          <p:cNvPr id="15" name="Arrow: Right 14">
            <a:extLst>
              <a:ext uri="{FF2B5EF4-FFF2-40B4-BE49-F238E27FC236}">
                <a16:creationId xmlns:a16="http://schemas.microsoft.com/office/drawing/2014/main" id="{7DFBCBB0-8C45-432F-8701-3E63CE7E372B}"/>
              </a:ext>
            </a:extLst>
          </p:cNvPr>
          <p:cNvSpPr/>
          <p:nvPr/>
        </p:nvSpPr>
        <p:spPr>
          <a:xfrm rot="1962801">
            <a:off x="8315755" y="3516594"/>
            <a:ext cx="1559131"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a:t>
            </a:r>
            <a:endParaRPr lang="en-US" sz="2800" dirty="0"/>
          </a:p>
        </p:txBody>
      </p:sp>
      <p:sp>
        <p:nvSpPr>
          <p:cNvPr id="17" name="Arrow: Left 16">
            <a:extLst>
              <a:ext uri="{FF2B5EF4-FFF2-40B4-BE49-F238E27FC236}">
                <a16:creationId xmlns:a16="http://schemas.microsoft.com/office/drawing/2014/main" id="{A04B7DA7-536A-40EE-A502-8EA0E0D6AA37}"/>
              </a:ext>
            </a:extLst>
          </p:cNvPr>
          <p:cNvSpPr/>
          <p:nvPr/>
        </p:nvSpPr>
        <p:spPr>
          <a:xfrm>
            <a:off x="6520326" y="4023915"/>
            <a:ext cx="2545885"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SELECT * FROM …</a:t>
            </a:r>
          </a:p>
        </p:txBody>
      </p:sp>
    </p:spTree>
    <p:extLst>
      <p:ext uri="{BB962C8B-B14F-4D97-AF65-F5344CB8AC3E}">
        <p14:creationId xmlns:p14="http://schemas.microsoft.com/office/powerpoint/2010/main" val="107354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40B5-BFEC-4207-B059-7F2E1FA04C35}"/>
              </a:ext>
            </a:extLst>
          </p:cNvPr>
          <p:cNvSpPr>
            <a:spLocks noGrp="1"/>
          </p:cNvSpPr>
          <p:nvPr>
            <p:ph type="title"/>
          </p:nvPr>
        </p:nvSpPr>
        <p:spPr/>
        <p:txBody>
          <a:bodyPr/>
          <a:lstStyle/>
          <a:p>
            <a:r>
              <a:rPr lang="en-US" dirty="0"/>
              <a:t>Events + Projections</a:t>
            </a:r>
          </a:p>
        </p:txBody>
      </p:sp>
      <p:sp>
        <p:nvSpPr>
          <p:cNvPr id="3" name="Rectangle: Rounded Corners 2">
            <a:extLst>
              <a:ext uri="{FF2B5EF4-FFF2-40B4-BE49-F238E27FC236}">
                <a16:creationId xmlns:a16="http://schemas.microsoft.com/office/drawing/2014/main" id="{BF5003DC-A981-4CCF-9CE2-F3C971496951}"/>
              </a:ext>
            </a:extLst>
          </p:cNvPr>
          <p:cNvSpPr/>
          <p:nvPr/>
        </p:nvSpPr>
        <p:spPr>
          <a:xfrm>
            <a:off x="1065212" y="2400300"/>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UI</a:t>
            </a:r>
          </a:p>
        </p:txBody>
      </p:sp>
      <p:sp>
        <p:nvSpPr>
          <p:cNvPr id="4" name="Rectangle: Rounded Corners 3">
            <a:extLst>
              <a:ext uri="{FF2B5EF4-FFF2-40B4-BE49-F238E27FC236}">
                <a16:creationId xmlns:a16="http://schemas.microsoft.com/office/drawing/2014/main" id="{39AD9AF0-D3F6-4852-B17C-3066B1620970}"/>
              </a:ext>
            </a:extLst>
          </p:cNvPr>
          <p:cNvSpPr/>
          <p:nvPr/>
        </p:nvSpPr>
        <p:spPr>
          <a:xfrm>
            <a:off x="4341811" y="2400300"/>
            <a:ext cx="19820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Dispatch</a:t>
            </a:r>
          </a:p>
        </p:txBody>
      </p:sp>
      <p:sp>
        <p:nvSpPr>
          <p:cNvPr id="5" name="Flowchart: Magnetic Disk 4">
            <a:extLst>
              <a:ext uri="{FF2B5EF4-FFF2-40B4-BE49-F238E27FC236}">
                <a16:creationId xmlns:a16="http://schemas.microsoft.com/office/drawing/2014/main" id="{BC70961D-574E-4D37-9AB9-67DFCDC955C1}"/>
              </a:ext>
            </a:extLst>
          </p:cNvPr>
          <p:cNvSpPr/>
          <p:nvPr/>
        </p:nvSpPr>
        <p:spPr>
          <a:xfrm>
            <a:off x="9875757" y="3810000"/>
            <a:ext cx="1857455" cy="1223963"/>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Read</a:t>
            </a:r>
          </a:p>
          <a:p>
            <a:pPr algn="ctr"/>
            <a:r>
              <a:rPr lang="en-US" sz="2800" dirty="0"/>
              <a:t>DB</a:t>
            </a:r>
          </a:p>
        </p:txBody>
      </p:sp>
      <p:sp>
        <p:nvSpPr>
          <p:cNvPr id="7" name="Arrow: Right 6">
            <a:extLst>
              <a:ext uri="{FF2B5EF4-FFF2-40B4-BE49-F238E27FC236}">
                <a16:creationId xmlns:a16="http://schemas.microsoft.com/office/drawing/2014/main" id="{735F2FFE-F7F4-4FCE-9BE6-262BA94555FC}"/>
              </a:ext>
            </a:extLst>
          </p:cNvPr>
          <p:cNvSpPr/>
          <p:nvPr/>
        </p:nvSpPr>
        <p:spPr>
          <a:xfrm>
            <a:off x="3016331" y="2643188"/>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a:t>
            </a:r>
            <a:endParaRPr lang="en-US" sz="2800" dirty="0"/>
          </a:p>
        </p:txBody>
      </p:sp>
      <p:sp>
        <p:nvSpPr>
          <p:cNvPr id="8" name="Arrow: Left 7">
            <a:extLst>
              <a:ext uri="{FF2B5EF4-FFF2-40B4-BE49-F238E27FC236}">
                <a16:creationId xmlns:a16="http://schemas.microsoft.com/office/drawing/2014/main" id="{34AAE850-41C3-44E5-932E-C018219CE141}"/>
              </a:ext>
            </a:extLst>
          </p:cNvPr>
          <p:cNvSpPr/>
          <p:nvPr/>
        </p:nvSpPr>
        <p:spPr>
          <a:xfrm>
            <a:off x="3016330" y="3875088"/>
            <a:ext cx="1214098"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Query</a:t>
            </a:r>
          </a:p>
        </p:txBody>
      </p:sp>
      <p:sp>
        <p:nvSpPr>
          <p:cNvPr id="9" name="Rectangle: Rounded Corners 8">
            <a:extLst>
              <a:ext uri="{FF2B5EF4-FFF2-40B4-BE49-F238E27FC236}">
                <a16:creationId xmlns:a16="http://schemas.microsoft.com/office/drawing/2014/main" id="{54DD28F0-BCE5-4E9C-B960-257E099A523D}"/>
              </a:ext>
            </a:extLst>
          </p:cNvPr>
          <p:cNvSpPr/>
          <p:nvPr/>
        </p:nvSpPr>
        <p:spPr>
          <a:xfrm>
            <a:off x="6552447" y="2416175"/>
            <a:ext cx="15240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Write Model</a:t>
            </a:r>
          </a:p>
        </p:txBody>
      </p:sp>
      <p:sp>
        <p:nvSpPr>
          <p:cNvPr id="10" name="Rectangle: Rounded Corners 9">
            <a:extLst>
              <a:ext uri="{FF2B5EF4-FFF2-40B4-BE49-F238E27FC236}">
                <a16:creationId xmlns:a16="http://schemas.microsoft.com/office/drawing/2014/main" id="{0A8F9DC4-630F-4DEE-B864-6E0849FADA9B}"/>
              </a:ext>
            </a:extLst>
          </p:cNvPr>
          <p:cNvSpPr/>
          <p:nvPr/>
        </p:nvSpPr>
        <p:spPr>
          <a:xfrm>
            <a:off x="4348147" y="3790950"/>
            <a:ext cx="19757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Read Model</a:t>
            </a:r>
          </a:p>
        </p:txBody>
      </p:sp>
      <p:sp>
        <p:nvSpPr>
          <p:cNvPr id="12" name="Flowchart: Magnetic Disk 11">
            <a:extLst>
              <a:ext uri="{FF2B5EF4-FFF2-40B4-BE49-F238E27FC236}">
                <a16:creationId xmlns:a16="http://schemas.microsoft.com/office/drawing/2014/main" id="{31340A66-142E-4661-AE0A-EA7AA167F50F}"/>
              </a:ext>
            </a:extLst>
          </p:cNvPr>
          <p:cNvSpPr/>
          <p:nvPr/>
        </p:nvSpPr>
        <p:spPr>
          <a:xfrm>
            <a:off x="9956802" y="2286000"/>
            <a:ext cx="1695366" cy="12239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DB</a:t>
            </a:r>
          </a:p>
        </p:txBody>
      </p:sp>
      <p:sp>
        <p:nvSpPr>
          <p:cNvPr id="13" name="Rectangle: Top Corners Rounded 12">
            <a:extLst>
              <a:ext uri="{FF2B5EF4-FFF2-40B4-BE49-F238E27FC236}">
                <a16:creationId xmlns:a16="http://schemas.microsoft.com/office/drawing/2014/main" id="{B53DE6CF-8BEE-4337-8BA5-87FA815F0E10}"/>
              </a:ext>
            </a:extLst>
          </p:cNvPr>
          <p:cNvSpPr/>
          <p:nvPr/>
        </p:nvSpPr>
        <p:spPr>
          <a:xfrm>
            <a:off x="836612" y="6456362"/>
            <a:ext cx="10515600" cy="477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Image inspired by </a:t>
            </a:r>
            <a:r>
              <a:rPr lang="en-US" sz="1400" cap="all" dirty="0"/>
              <a:t>MATEUSZ STASCH</a:t>
            </a:r>
            <a:r>
              <a:rPr lang="en-US" sz="1600" cap="all" dirty="0"/>
              <a:t>. https://www.future-processing.pl</a:t>
            </a:r>
            <a:endParaRPr lang="en-US" sz="1400" cap="all" dirty="0"/>
          </a:p>
        </p:txBody>
      </p:sp>
      <p:sp>
        <p:nvSpPr>
          <p:cNvPr id="14" name="Arrow: Right 13">
            <a:extLst>
              <a:ext uri="{FF2B5EF4-FFF2-40B4-BE49-F238E27FC236}">
                <a16:creationId xmlns:a16="http://schemas.microsoft.com/office/drawing/2014/main" id="{ECEB84C6-233C-4257-8986-1F87283EE1B0}"/>
              </a:ext>
            </a:extLst>
          </p:cNvPr>
          <p:cNvSpPr/>
          <p:nvPr/>
        </p:nvSpPr>
        <p:spPr>
          <a:xfrm>
            <a:off x="8371386" y="2520951"/>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Commit</a:t>
            </a:r>
            <a:endParaRPr lang="en-US" sz="2800" dirty="0"/>
          </a:p>
        </p:txBody>
      </p:sp>
      <p:sp>
        <p:nvSpPr>
          <p:cNvPr id="15" name="Arrow: Right 14">
            <a:extLst>
              <a:ext uri="{FF2B5EF4-FFF2-40B4-BE49-F238E27FC236}">
                <a16:creationId xmlns:a16="http://schemas.microsoft.com/office/drawing/2014/main" id="{7DFBCBB0-8C45-432F-8701-3E63CE7E372B}"/>
              </a:ext>
            </a:extLst>
          </p:cNvPr>
          <p:cNvSpPr/>
          <p:nvPr/>
        </p:nvSpPr>
        <p:spPr>
          <a:xfrm rot="1962801">
            <a:off x="8315755" y="3516594"/>
            <a:ext cx="1559131"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a:t>
            </a:r>
            <a:endParaRPr lang="en-US" sz="2800" dirty="0"/>
          </a:p>
        </p:txBody>
      </p:sp>
      <p:sp>
        <p:nvSpPr>
          <p:cNvPr id="17" name="Arrow: Left 16">
            <a:extLst>
              <a:ext uri="{FF2B5EF4-FFF2-40B4-BE49-F238E27FC236}">
                <a16:creationId xmlns:a16="http://schemas.microsoft.com/office/drawing/2014/main" id="{A04B7DA7-536A-40EE-A502-8EA0E0D6AA37}"/>
              </a:ext>
            </a:extLst>
          </p:cNvPr>
          <p:cNvSpPr/>
          <p:nvPr/>
        </p:nvSpPr>
        <p:spPr>
          <a:xfrm>
            <a:off x="6520326" y="4023915"/>
            <a:ext cx="2545885"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SELECT * FROM …</a:t>
            </a:r>
          </a:p>
        </p:txBody>
      </p:sp>
      <p:sp>
        <p:nvSpPr>
          <p:cNvPr id="16" name="Rectangle 15">
            <a:extLst>
              <a:ext uri="{FF2B5EF4-FFF2-40B4-BE49-F238E27FC236}">
                <a16:creationId xmlns:a16="http://schemas.microsoft.com/office/drawing/2014/main" id="{7797CAAB-95B6-4F8E-AAE6-9542823F2E56}"/>
              </a:ext>
            </a:extLst>
          </p:cNvPr>
          <p:cNvSpPr/>
          <p:nvPr/>
        </p:nvSpPr>
        <p:spPr>
          <a:xfrm>
            <a:off x="1218883" y="1498600"/>
            <a:ext cx="7390129" cy="3759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600" dirty="0"/>
              <a:t>Denormalized!</a:t>
            </a:r>
          </a:p>
        </p:txBody>
      </p:sp>
    </p:spTree>
    <p:extLst>
      <p:ext uri="{BB962C8B-B14F-4D97-AF65-F5344CB8AC3E}">
        <p14:creationId xmlns:p14="http://schemas.microsoft.com/office/powerpoint/2010/main" val="22525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56E8-257E-41F3-95B4-7604DF8FE333}"/>
              </a:ext>
            </a:extLst>
          </p:cNvPr>
          <p:cNvSpPr>
            <a:spLocks noGrp="1"/>
          </p:cNvSpPr>
          <p:nvPr>
            <p:ph type="title"/>
          </p:nvPr>
        </p:nvSpPr>
        <p:spPr/>
        <p:txBody>
          <a:bodyPr/>
          <a:lstStyle/>
          <a:p>
            <a:r>
              <a:rPr lang="en-US" dirty="0"/>
              <a:t>Normalized Database</a:t>
            </a:r>
          </a:p>
        </p:txBody>
      </p:sp>
      <p:graphicFrame>
        <p:nvGraphicFramePr>
          <p:cNvPr id="5" name="Table 4">
            <a:extLst>
              <a:ext uri="{FF2B5EF4-FFF2-40B4-BE49-F238E27FC236}">
                <a16:creationId xmlns:a16="http://schemas.microsoft.com/office/drawing/2014/main" id="{6E547C42-52D9-45A7-9940-DF56BEF10432}"/>
              </a:ext>
            </a:extLst>
          </p:cNvPr>
          <p:cNvGraphicFramePr>
            <a:graphicFrameLocks noGrp="1"/>
          </p:cNvGraphicFramePr>
          <p:nvPr>
            <p:extLst>
              <p:ext uri="{D42A27DB-BD31-4B8C-83A1-F6EECF244321}">
                <p14:modId xmlns:p14="http://schemas.microsoft.com/office/powerpoint/2010/main" val="1524754530"/>
              </p:ext>
            </p:extLst>
          </p:nvPr>
        </p:nvGraphicFramePr>
        <p:xfrm>
          <a:off x="1218882" y="1752600"/>
          <a:ext cx="5713728" cy="914400"/>
        </p:xfrm>
        <a:graphic>
          <a:graphicData uri="http://schemas.openxmlformats.org/drawingml/2006/table">
            <a:tbl>
              <a:tblPr firstRow="1" bandRow="1">
                <a:tableStyleId>{5C22544A-7EE6-4342-B048-85BDC9FD1C3A}</a:tableStyleId>
              </a:tblPr>
              <a:tblGrid>
                <a:gridCol w="1904576">
                  <a:extLst>
                    <a:ext uri="{9D8B030D-6E8A-4147-A177-3AD203B41FA5}">
                      <a16:colId xmlns:a16="http://schemas.microsoft.com/office/drawing/2014/main" val="2361444688"/>
                    </a:ext>
                  </a:extLst>
                </a:gridCol>
                <a:gridCol w="1904576">
                  <a:extLst>
                    <a:ext uri="{9D8B030D-6E8A-4147-A177-3AD203B41FA5}">
                      <a16:colId xmlns:a16="http://schemas.microsoft.com/office/drawing/2014/main" val="2231314350"/>
                    </a:ext>
                  </a:extLst>
                </a:gridCol>
                <a:gridCol w="1904576">
                  <a:extLst>
                    <a:ext uri="{9D8B030D-6E8A-4147-A177-3AD203B41FA5}">
                      <a16:colId xmlns:a16="http://schemas.microsoft.com/office/drawing/2014/main" val="438854150"/>
                    </a:ext>
                  </a:extLst>
                </a:gridCol>
              </a:tblGrid>
              <a:tr h="294640">
                <a:tc>
                  <a:txBody>
                    <a:bodyPr/>
                    <a:lstStyle/>
                    <a:p>
                      <a:r>
                        <a:rPr lang="en-US" dirty="0" err="1"/>
                        <a:t>questionId</a:t>
                      </a:r>
                      <a:endParaRPr lang="en-US" dirty="0"/>
                    </a:p>
                  </a:txBody>
                  <a:tcPr/>
                </a:tc>
                <a:tc>
                  <a:txBody>
                    <a:bodyPr/>
                    <a:lstStyle/>
                    <a:p>
                      <a:r>
                        <a:rPr lang="en-US" dirty="0" err="1"/>
                        <a:t>questionText</a:t>
                      </a:r>
                      <a:endParaRPr lang="en-US" dirty="0"/>
                    </a:p>
                  </a:txBody>
                  <a:tcPr/>
                </a:tc>
                <a:tc>
                  <a:txBody>
                    <a:bodyPr/>
                    <a:lstStyle/>
                    <a:p>
                      <a:r>
                        <a:rPr lang="en-US" dirty="0" err="1"/>
                        <a:t>askerUserId</a:t>
                      </a:r>
                      <a:endParaRPr lang="en-US" dirty="0"/>
                    </a:p>
                  </a:txBody>
                  <a:tcPr/>
                </a:tc>
                <a:extLst>
                  <a:ext uri="{0D108BD9-81ED-4DB2-BD59-A6C34878D82A}">
                    <a16:rowId xmlns:a16="http://schemas.microsoft.com/office/drawing/2014/main" val="1464698834"/>
                  </a:ext>
                </a:extLst>
              </a:tr>
              <a:tr h="370840">
                <a:tc>
                  <a:txBody>
                    <a:bodyPr/>
                    <a:lstStyle/>
                    <a:p>
                      <a:r>
                        <a:rPr lang="en-US" dirty="0"/>
                        <a:t>123</a:t>
                      </a:r>
                    </a:p>
                  </a:txBody>
                  <a:tcPr/>
                </a:tc>
                <a:tc>
                  <a:txBody>
                    <a:bodyPr/>
                    <a:lstStyle/>
                    <a:p>
                      <a:r>
                        <a:rPr lang="en-US" dirty="0"/>
                        <a:t>How to code?</a:t>
                      </a:r>
                    </a:p>
                  </a:txBody>
                  <a:tcPr/>
                </a:tc>
                <a:tc>
                  <a:txBody>
                    <a:bodyPr/>
                    <a:lstStyle/>
                    <a:p>
                      <a:r>
                        <a:rPr lang="en-US" dirty="0"/>
                        <a:t>897</a:t>
                      </a:r>
                    </a:p>
                  </a:txBody>
                  <a:tcPr/>
                </a:tc>
                <a:extLst>
                  <a:ext uri="{0D108BD9-81ED-4DB2-BD59-A6C34878D82A}">
                    <a16:rowId xmlns:a16="http://schemas.microsoft.com/office/drawing/2014/main" val="2043368508"/>
                  </a:ext>
                </a:extLst>
              </a:tr>
            </a:tbl>
          </a:graphicData>
        </a:graphic>
      </p:graphicFrame>
      <p:graphicFrame>
        <p:nvGraphicFramePr>
          <p:cNvPr id="6" name="Table 5">
            <a:extLst>
              <a:ext uri="{FF2B5EF4-FFF2-40B4-BE49-F238E27FC236}">
                <a16:creationId xmlns:a16="http://schemas.microsoft.com/office/drawing/2014/main" id="{63DE466B-61A9-4F9F-9468-E749AD3C51D6}"/>
              </a:ext>
            </a:extLst>
          </p:cNvPr>
          <p:cNvGraphicFramePr>
            <a:graphicFrameLocks noGrp="1"/>
          </p:cNvGraphicFramePr>
          <p:nvPr>
            <p:extLst>
              <p:ext uri="{D42A27DB-BD31-4B8C-83A1-F6EECF244321}">
                <p14:modId xmlns:p14="http://schemas.microsoft.com/office/powerpoint/2010/main" val="1984593926"/>
              </p:ext>
            </p:extLst>
          </p:nvPr>
        </p:nvGraphicFramePr>
        <p:xfrm>
          <a:off x="1218883" y="3124200"/>
          <a:ext cx="4610100" cy="914400"/>
        </p:xfrm>
        <a:graphic>
          <a:graphicData uri="http://schemas.openxmlformats.org/drawingml/2006/table">
            <a:tbl>
              <a:tblPr firstRow="1" bandRow="1">
                <a:tableStyleId>{5C22544A-7EE6-4342-B048-85BDC9FD1C3A}</a:tableStyleId>
              </a:tblPr>
              <a:tblGrid>
                <a:gridCol w="2305050">
                  <a:extLst>
                    <a:ext uri="{9D8B030D-6E8A-4147-A177-3AD203B41FA5}">
                      <a16:colId xmlns:a16="http://schemas.microsoft.com/office/drawing/2014/main" val="2361444688"/>
                    </a:ext>
                  </a:extLst>
                </a:gridCol>
                <a:gridCol w="2305050">
                  <a:extLst>
                    <a:ext uri="{9D8B030D-6E8A-4147-A177-3AD203B41FA5}">
                      <a16:colId xmlns:a16="http://schemas.microsoft.com/office/drawing/2014/main" val="2231314350"/>
                    </a:ext>
                  </a:extLst>
                </a:gridCol>
              </a:tblGrid>
              <a:tr h="294640">
                <a:tc>
                  <a:txBody>
                    <a:bodyPr/>
                    <a:lstStyle/>
                    <a:p>
                      <a:r>
                        <a:rPr lang="en-US" dirty="0" err="1"/>
                        <a:t>userId</a:t>
                      </a:r>
                      <a:endParaRPr lang="en-US" dirty="0"/>
                    </a:p>
                  </a:txBody>
                  <a:tcPr/>
                </a:tc>
                <a:tc>
                  <a:txBody>
                    <a:bodyPr/>
                    <a:lstStyle/>
                    <a:p>
                      <a:r>
                        <a:rPr lang="en-US" dirty="0" err="1"/>
                        <a:t>userName</a:t>
                      </a:r>
                      <a:endParaRPr lang="en-US" dirty="0"/>
                    </a:p>
                  </a:txBody>
                  <a:tcPr/>
                </a:tc>
                <a:extLst>
                  <a:ext uri="{0D108BD9-81ED-4DB2-BD59-A6C34878D82A}">
                    <a16:rowId xmlns:a16="http://schemas.microsoft.com/office/drawing/2014/main" val="1464698834"/>
                  </a:ext>
                </a:extLst>
              </a:tr>
              <a:tr h="370840">
                <a:tc>
                  <a:txBody>
                    <a:bodyPr/>
                    <a:lstStyle/>
                    <a:p>
                      <a:r>
                        <a:rPr lang="en-US" dirty="0"/>
                        <a:t>897</a:t>
                      </a:r>
                    </a:p>
                  </a:txBody>
                  <a:tcPr/>
                </a:tc>
                <a:tc>
                  <a:txBody>
                    <a:bodyPr/>
                    <a:lstStyle/>
                    <a:p>
                      <a:r>
                        <a:rPr lang="en-US" dirty="0"/>
                        <a:t>Mitchell</a:t>
                      </a:r>
                    </a:p>
                  </a:txBody>
                  <a:tcPr/>
                </a:tc>
                <a:extLst>
                  <a:ext uri="{0D108BD9-81ED-4DB2-BD59-A6C34878D82A}">
                    <a16:rowId xmlns:a16="http://schemas.microsoft.com/office/drawing/2014/main" val="2043368508"/>
                  </a:ext>
                </a:extLst>
              </a:tr>
            </a:tbl>
          </a:graphicData>
        </a:graphic>
      </p:graphicFrame>
      <p:sp>
        <p:nvSpPr>
          <p:cNvPr id="8" name="TextBox 7">
            <a:extLst>
              <a:ext uri="{FF2B5EF4-FFF2-40B4-BE49-F238E27FC236}">
                <a16:creationId xmlns:a16="http://schemas.microsoft.com/office/drawing/2014/main" id="{EAD7398F-84E8-409F-8374-5D5A6489DFAC}"/>
              </a:ext>
            </a:extLst>
          </p:cNvPr>
          <p:cNvSpPr txBox="1"/>
          <p:nvPr/>
        </p:nvSpPr>
        <p:spPr>
          <a:xfrm>
            <a:off x="7313612" y="2057400"/>
            <a:ext cx="5156574" cy="2246769"/>
          </a:xfrm>
          <a:prstGeom prst="rect">
            <a:avLst/>
          </a:prstGeom>
          <a:noFill/>
        </p:spPr>
        <p:txBody>
          <a:bodyPr wrap="square" rtlCol="0">
            <a:spAutoFit/>
          </a:bodyPr>
          <a:lstStyle/>
          <a:p>
            <a:r>
              <a:rPr lang="en-US" sz="2800" dirty="0"/>
              <a:t>SELECT q.*, </a:t>
            </a:r>
            <a:r>
              <a:rPr lang="en-US" sz="2800" dirty="0" err="1"/>
              <a:t>u.userName</a:t>
            </a:r>
            <a:br>
              <a:rPr lang="en-US" sz="2800" dirty="0"/>
            </a:br>
            <a:r>
              <a:rPr lang="en-US" sz="2800" dirty="0"/>
              <a:t>FROM Questions q</a:t>
            </a:r>
          </a:p>
          <a:p>
            <a:r>
              <a:rPr lang="en-US" sz="2800" dirty="0"/>
              <a:t>    JOIN Users u</a:t>
            </a:r>
          </a:p>
          <a:p>
            <a:r>
              <a:rPr lang="en-US" sz="2800" dirty="0"/>
              <a:t>       ON </a:t>
            </a:r>
            <a:r>
              <a:rPr lang="en-US" sz="2800" dirty="0" err="1"/>
              <a:t>q.askerUserId</a:t>
            </a:r>
            <a:r>
              <a:rPr lang="en-US" sz="2800" dirty="0"/>
              <a:t> = user.id</a:t>
            </a:r>
          </a:p>
          <a:p>
            <a:r>
              <a:rPr lang="en-US" sz="2800" dirty="0"/>
              <a:t>    </a:t>
            </a:r>
          </a:p>
        </p:txBody>
      </p:sp>
    </p:spTree>
    <p:extLst>
      <p:ext uri="{BB962C8B-B14F-4D97-AF65-F5344CB8AC3E}">
        <p14:creationId xmlns:p14="http://schemas.microsoft.com/office/powerpoint/2010/main" val="23218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A14A-5DFF-4860-B255-2629AFE9BED7}"/>
              </a:ext>
            </a:extLst>
          </p:cNvPr>
          <p:cNvSpPr>
            <a:spLocks noGrp="1"/>
          </p:cNvSpPr>
          <p:nvPr>
            <p:ph type="title"/>
          </p:nvPr>
        </p:nvSpPr>
        <p:spPr/>
        <p:txBody>
          <a:bodyPr/>
          <a:lstStyle/>
          <a:p>
            <a:r>
              <a:rPr lang="en-US" dirty="0"/>
              <a:t>Applications are made of </a:t>
            </a:r>
            <a:r>
              <a:rPr lang="en-US" dirty="0">
                <a:solidFill>
                  <a:srgbClr val="FF0000"/>
                </a:solidFill>
              </a:rPr>
              <a:t>Commands</a:t>
            </a:r>
            <a:r>
              <a:rPr lang="en-US" dirty="0"/>
              <a:t> and </a:t>
            </a:r>
            <a:r>
              <a:rPr lang="en-US" dirty="0">
                <a:solidFill>
                  <a:srgbClr val="FF0000"/>
                </a:solidFill>
              </a:rPr>
              <a:t>Queries</a:t>
            </a:r>
          </a:p>
        </p:txBody>
      </p:sp>
      <p:sp>
        <p:nvSpPr>
          <p:cNvPr id="5" name="Smiley Face 4">
            <a:extLst>
              <a:ext uri="{FF2B5EF4-FFF2-40B4-BE49-F238E27FC236}">
                <a16:creationId xmlns:a16="http://schemas.microsoft.com/office/drawing/2014/main" id="{C54BC466-7D77-4A6A-8B79-B3ED89D3FA8B}"/>
              </a:ext>
            </a:extLst>
          </p:cNvPr>
          <p:cNvSpPr/>
          <p:nvPr/>
        </p:nvSpPr>
        <p:spPr>
          <a:xfrm>
            <a:off x="2055812" y="3540919"/>
            <a:ext cx="1295400" cy="12239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cxnSp>
        <p:nvCxnSpPr>
          <p:cNvPr id="7" name="Connector: Curved 6">
            <a:extLst>
              <a:ext uri="{FF2B5EF4-FFF2-40B4-BE49-F238E27FC236}">
                <a16:creationId xmlns:a16="http://schemas.microsoft.com/office/drawing/2014/main" id="{8FD59B3C-F004-4DB8-A065-CDD38AE36072}"/>
              </a:ext>
            </a:extLst>
          </p:cNvPr>
          <p:cNvCxnSpPr>
            <a:cxnSpLocks/>
            <a:stCxn id="5" idx="0"/>
            <a:endCxn id="30" idx="0"/>
          </p:cNvCxnSpPr>
          <p:nvPr/>
        </p:nvCxnSpPr>
        <p:spPr>
          <a:xfrm rot="16200000" flipH="1">
            <a:off x="5837142" y="407288"/>
            <a:ext cx="40481" cy="6307743"/>
          </a:xfrm>
          <a:prstGeom prst="curvedConnector3">
            <a:avLst>
              <a:gd name="adj1" fmla="val -3035313"/>
            </a:avLst>
          </a:prstGeom>
          <a:ln w="762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791D3CC-8A9A-4183-8A83-B3DF9B56F554}"/>
              </a:ext>
            </a:extLst>
          </p:cNvPr>
          <p:cNvSpPr txBox="1"/>
          <p:nvPr/>
        </p:nvSpPr>
        <p:spPr>
          <a:xfrm>
            <a:off x="4439176" y="1734929"/>
            <a:ext cx="2743200" cy="523220"/>
          </a:xfrm>
          <a:prstGeom prst="rect">
            <a:avLst/>
          </a:prstGeom>
          <a:noFill/>
        </p:spPr>
        <p:txBody>
          <a:bodyPr wrap="square" rtlCol="0">
            <a:spAutoFit/>
          </a:bodyPr>
          <a:lstStyle/>
          <a:p>
            <a:pPr algn="ctr"/>
            <a:r>
              <a:rPr lang="en-US" sz="2800" dirty="0"/>
              <a:t>Buy those shoes.</a:t>
            </a:r>
          </a:p>
        </p:txBody>
      </p:sp>
      <p:cxnSp>
        <p:nvCxnSpPr>
          <p:cNvPr id="10" name="Connector: Curved 9">
            <a:extLst>
              <a:ext uri="{FF2B5EF4-FFF2-40B4-BE49-F238E27FC236}">
                <a16:creationId xmlns:a16="http://schemas.microsoft.com/office/drawing/2014/main" id="{35D5FB74-28AA-46CC-AF8F-818EA042D558}"/>
              </a:ext>
            </a:extLst>
          </p:cNvPr>
          <p:cNvCxnSpPr>
            <a:cxnSpLocks/>
            <a:stCxn id="30" idx="2"/>
            <a:endCxn id="5" idx="4"/>
          </p:cNvCxnSpPr>
          <p:nvPr/>
        </p:nvCxnSpPr>
        <p:spPr>
          <a:xfrm rot="5400000" flipH="1">
            <a:off x="5801424" y="1666971"/>
            <a:ext cx="111919" cy="6307743"/>
          </a:xfrm>
          <a:prstGeom prst="curvedConnector3">
            <a:avLst>
              <a:gd name="adj1" fmla="val -846806"/>
            </a:avLst>
          </a:prstGeom>
          <a:ln w="76200">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CAF9AE-8A13-4DAB-913E-436F01193D2D}"/>
              </a:ext>
            </a:extLst>
          </p:cNvPr>
          <p:cNvSpPr txBox="1"/>
          <p:nvPr/>
        </p:nvSpPr>
        <p:spPr>
          <a:xfrm>
            <a:off x="3378199" y="6060143"/>
            <a:ext cx="4724400" cy="523220"/>
          </a:xfrm>
          <a:prstGeom prst="rect">
            <a:avLst/>
          </a:prstGeom>
          <a:noFill/>
        </p:spPr>
        <p:txBody>
          <a:bodyPr wrap="square" rtlCol="0">
            <a:spAutoFit/>
          </a:bodyPr>
          <a:lstStyle/>
          <a:p>
            <a:pPr algn="ctr"/>
            <a:r>
              <a:rPr lang="en-US" sz="2800" dirty="0"/>
              <a:t>What shoes do you have?</a:t>
            </a:r>
          </a:p>
        </p:txBody>
      </p:sp>
      <p:sp>
        <p:nvSpPr>
          <p:cNvPr id="30" name="Rectangle 29">
            <a:extLst>
              <a:ext uri="{FF2B5EF4-FFF2-40B4-BE49-F238E27FC236}">
                <a16:creationId xmlns:a16="http://schemas.microsoft.com/office/drawing/2014/main" id="{EF6ED2F0-458C-43B0-925F-2F45C79B5CF0}"/>
              </a:ext>
            </a:extLst>
          </p:cNvPr>
          <p:cNvSpPr/>
          <p:nvPr/>
        </p:nvSpPr>
        <p:spPr>
          <a:xfrm>
            <a:off x="8020655" y="3581400"/>
            <a:ext cx="1981200" cy="129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ectangle 30">
            <a:extLst>
              <a:ext uri="{FF2B5EF4-FFF2-40B4-BE49-F238E27FC236}">
                <a16:creationId xmlns:a16="http://schemas.microsoft.com/office/drawing/2014/main" id="{A8A5CB1D-A545-4B64-BA42-E2DDA9231C63}"/>
              </a:ext>
            </a:extLst>
          </p:cNvPr>
          <p:cNvSpPr/>
          <p:nvPr/>
        </p:nvSpPr>
        <p:spPr>
          <a:xfrm>
            <a:off x="8192104" y="3660512"/>
            <a:ext cx="1638301" cy="111920"/>
          </a:xfrm>
          <a:prstGeom prst="rect">
            <a:avLst/>
          </a:prstGeom>
          <a:solidFill>
            <a:srgbClr val="00C5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32" name="Rectangle 31">
            <a:extLst>
              <a:ext uri="{FF2B5EF4-FFF2-40B4-BE49-F238E27FC236}">
                <a16:creationId xmlns:a16="http://schemas.microsoft.com/office/drawing/2014/main" id="{92BF7EEB-B488-417A-9C43-CF4B36896C3C}"/>
              </a:ext>
            </a:extLst>
          </p:cNvPr>
          <p:cNvSpPr/>
          <p:nvPr/>
        </p:nvSpPr>
        <p:spPr>
          <a:xfrm>
            <a:off x="8192104" y="3869264"/>
            <a:ext cx="1638301" cy="895618"/>
          </a:xfrm>
          <a:prstGeom prst="rect">
            <a:avLst/>
          </a:prstGeom>
          <a:solidFill>
            <a:srgbClr val="00C5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shoes.com</a:t>
            </a:r>
            <a:endParaRPr lang="en-US" sz="28700" dirty="0"/>
          </a:p>
          <a:p>
            <a:pPr algn="ctr"/>
            <a:endParaRPr lang="en-US" sz="1800" dirty="0"/>
          </a:p>
        </p:txBody>
      </p:sp>
    </p:spTree>
    <p:extLst>
      <p:ext uri="{BB962C8B-B14F-4D97-AF65-F5344CB8AC3E}">
        <p14:creationId xmlns:p14="http://schemas.microsoft.com/office/powerpoint/2010/main" val="392197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56E8-257E-41F3-95B4-7604DF8FE333}"/>
              </a:ext>
            </a:extLst>
          </p:cNvPr>
          <p:cNvSpPr>
            <a:spLocks noGrp="1"/>
          </p:cNvSpPr>
          <p:nvPr>
            <p:ph type="title"/>
          </p:nvPr>
        </p:nvSpPr>
        <p:spPr/>
        <p:txBody>
          <a:bodyPr/>
          <a:lstStyle/>
          <a:p>
            <a:r>
              <a:rPr lang="en-US" dirty="0"/>
              <a:t>Denormalized Database</a:t>
            </a:r>
          </a:p>
        </p:txBody>
      </p:sp>
      <p:graphicFrame>
        <p:nvGraphicFramePr>
          <p:cNvPr id="5" name="Table 4">
            <a:extLst>
              <a:ext uri="{FF2B5EF4-FFF2-40B4-BE49-F238E27FC236}">
                <a16:creationId xmlns:a16="http://schemas.microsoft.com/office/drawing/2014/main" id="{6E547C42-52D9-45A7-9940-DF56BEF10432}"/>
              </a:ext>
            </a:extLst>
          </p:cNvPr>
          <p:cNvGraphicFramePr>
            <a:graphicFrameLocks noGrp="1"/>
          </p:cNvGraphicFramePr>
          <p:nvPr>
            <p:extLst>
              <p:ext uri="{D42A27DB-BD31-4B8C-83A1-F6EECF244321}">
                <p14:modId xmlns:p14="http://schemas.microsoft.com/office/powerpoint/2010/main" val="2752767536"/>
              </p:ext>
            </p:extLst>
          </p:nvPr>
        </p:nvGraphicFramePr>
        <p:xfrm>
          <a:off x="1218882" y="1752600"/>
          <a:ext cx="7999731" cy="914400"/>
        </p:xfrm>
        <a:graphic>
          <a:graphicData uri="http://schemas.openxmlformats.org/drawingml/2006/table">
            <a:tbl>
              <a:tblPr firstRow="1" bandRow="1">
                <a:tableStyleId>{5C22544A-7EE6-4342-B048-85BDC9FD1C3A}</a:tableStyleId>
              </a:tblPr>
              <a:tblGrid>
                <a:gridCol w="1827530">
                  <a:extLst>
                    <a:ext uri="{9D8B030D-6E8A-4147-A177-3AD203B41FA5}">
                      <a16:colId xmlns:a16="http://schemas.microsoft.com/office/drawing/2014/main" val="2361444688"/>
                    </a:ext>
                  </a:extLst>
                </a:gridCol>
                <a:gridCol w="1905000">
                  <a:extLst>
                    <a:ext uri="{9D8B030D-6E8A-4147-A177-3AD203B41FA5}">
                      <a16:colId xmlns:a16="http://schemas.microsoft.com/office/drawing/2014/main" val="2231314350"/>
                    </a:ext>
                  </a:extLst>
                </a:gridCol>
                <a:gridCol w="1905000">
                  <a:extLst>
                    <a:ext uri="{9D8B030D-6E8A-4147-A177-3AD203B41FA5}">
                      <a16:colId xmlns:a16="http://schemas.microsoft.com/office/drawing/2014/main" val="438854150"/>
                    </a:ext>
                  </a:extLst>
                </a:gridCol>
                <a:gridCol w="2362201">
                  <a:extLst>
                    <a:ext uri="{9D8B030D-6E8A-4147-A177-3AD203B41FA5}">
                      <a16:colId xmlns:a16="http://schemas.microsoft.com/office/drawing/2014/main" val="1557338837"/>
                    </a:ext>
                  </a:extLst>
                </a:gridCol>
              </a:tblGrid>
              <a:tr h="294640">
                <a:tc>
                  <a:txBody>
                    <a:bodyPr/>
                    <a:lstStyle/>
                    <a:p>
                      <a:r>
                        <a:rPr lang="en-US" dirty="0" err="1"/>
                        <a:t>questionId</a:t>
                      </a:r>
                      <a:endParaRPr lang="en-US" dirty="0"/>
                    </a:p>
                  </a:txBody>
                  <a:tcPr/>
                </a:tc>
                <a:tc>
                  <a:txBody>
                    <a:bodyPr/>
                    <a:lstStyle/>
                    <a:p>
                      <a:r>
                        <a:rPr lang="en-US" dirty="0" err="1"/>
                        <a:t>questionText</a:t>
                      </a:r>
                      <a:endParaRPr lang="en-US" dirty="0"/>
                    </a:p>
                  </a:txBody>
                  <a:tcPr/>
                </a:tc>
                <a:tc>
                  <a:txBody>
                    <a:bodyPr/>
                    <a:lstStyle/>
                    <a:p>
                      <a:r>
                        <a:rPr lang="en-US" dirty="0" err="1"/>
                        <a:t>askerUserId</a:t>
                      </a:r>
                      <a:endParaRPr lang="en-US" dirty="0"/>
                    </a:p>
                  </a:txBody>
                  <a:tcPr/>
                </a:tc>
                <a:tc>
                  <a:txBody>
                    <a:bodyPr/>
                    <a:lstStyle/>
                    <a:p>
                      <a:r>
                        <a:rPr lang="en-US" dirty="0" err="1"/>
                        <a:t>askerUserName</a:t>
                      </a:r>
                      <a:endParaRPr lang="en-US" dirty="0"/>
                    </a:p>
                  </a:txBody>
                  <a:tcPr/>
                </a:tc>
                <a:extLst>
                  <a:ext uri="{0D108BD9-81ED-4DB2-BD59-A6C34878D82A}">
                    <a16:rowId xmlns:a16="http://schemas.microsoft.com/office/drawing/2014/main" val="1464698834"/>
                  </a:ext>
                </a:extLst>
              </a:tr>
              <a:tr h="370840">
                <a:tc>
                  <a:txBody>
                    <a:bodyPr/>
                    <a:lstStyle/>
                    <a:p>
                      <a:r>
                        <a:rPr lang="en-US" dirty="0"/>
                        <a:t>123</a:t>
                      </a:r>
                    </a:p>
                  </a:txBody>
                  <a:tcPr/>
                </a:tc>
                <a:tc>
                  <a:txBody>
                    <a:bodyPr/>
                    <a:lstStyle/>
                    <a:p>
                      <a:r>
                        <a:rPr lang="en-US" dirty="0"/>
                        <a:t>How to code?</a:t>
                      </a:r>
                    </a:p>
                  </a:txBody>
                  <a:tcPr/>
                </a:tc>
                <a:tc>
                  <a:txBody>
                    <a:bodyPr/>
                    <a:lstStyle/>
                    <a:p>
                      <a:r>
                        <a:rPr lang="en-US" dirty="0"/>
                        <a:t>897</a:t>
                      </a:r>
                    </a:p>
                  </a:txBody>
                  <a:tcPr/>
                </a:tc>
                <a:tc>
                  <a:txBody>
                    <a:bodyPr/>
                    <a:lstStyle/>
                    <a:p>
                      <a:r>
                        <a:rPr lang="en-US" dirty="0"/>
                        <a:t>Mitchell</a:t>
                      </a:r>
                    </a:p>
                  </a:txBody>
                  <a:tcPr/>
                </a:tc>
                <a:extLst>
                  <a:ext uri="{0D108BD9-81ED-4DB2-BD59-A6C34878D82A}">
                    <a16:rowId xmlns:a16="http://schemas.microsoft.com/office/drawing/2014/main" val="2043368508"/>
                  </a:ext>
                </a:extLst>
              </a:tr>
            </a:tbl>
          </a:graphicData>
        </a:graphic>
      </p:graphicFrame>
      <p:sp>
        <p:nvSpPr>
          <p:cNvPr id="8" name="TextBox 7">
            <a:extLst>
              <a:ext uri="{FF2B5EF4-FFF2-40B4-BE49-F238E27FC236}">
                <a16:creationId xmlns:a16="http://schemas.microsoft.com/office/drawing/2014/main" id="{EAD7398F-84E8-409F-8374-5D5A6489DFAC}"/>
              </a:ext>
            </a:extLst>
          </p:cNvPr>
          <p:cNvSpPr txBox="1"/>
          <p:nvPr/>
        </p:nvSpPr>
        <p:spPr>
          <a:xfrm>
            <a:off x="1196029" y="3247527"/>
            <a:ext cx="5156574" cy="954107"/>
          </a:xfrm>
          <a:prstGeom prst="rect">
            <a:avLst/>
          </a:prstGeom>
          <a:noFill/>
        </p:spPr>
        <p:txBody>
          <a:bodyPr wrap="square" rtlCol="0">
            <a:spAutoFit/>
          </a:bodyPr>
          <a:lstStyle/>
          <a:p>
            <a:r>
              <a:rPr lang="en-US" sz="2800" dirty="0"/>
              <a:t>SELECT * FROM Questions</a:t>
            </a:r>
          </a:p>
          <a:p>
            <a:r>
              <a:rPr lang="en-US" sz="2800" dirty="0"/>
              <a:t>    </a:t>
            </a:r>
          </a:p>
        </p:txBody>
      </p:sp>
    </p:spTree>
    <p:extLst>
      <p:ext uri="{BB962C8B-B14F-4D97-AF65-F5344CB8AC3E}">
        <p14:creationId xmlns:p14="http://schemas.microsoft.com/office/powerpoint/2010/main" val="205066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1B11FE-01C1-417F-B611-836AF1F8F4B3}"/>
              </a:ext>
            </a:extLst>
          </p:cNvPr>
          <p:cNvSpPr/>
          <p:nvPr/>
        </p:nvSpPr>
        <p:spPr>
          <a:xfrm>
            <a:off x="303212" y="495300"/>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QuestionCreated</a:t>
            </a:r>
            <a:endParaRPr lang="en-US" sz="1400" dirty="0"/>
          </a:p>
        </p:txBody>
      </p:sp>
      <p:graphicFrame>
        <p:nvGraphicFramePr>
          <p:cNvPr id="5" name="Table 4">
            <a:extLst>
              <a:ext uri="{FF2B5EF4-FFF2-40B4-BE49-F238E27FC236}">
                <a16:creationId xmlns:a16="http://schemas.microsoft.com/office/drawing/2014/main" id="{96CA7C3B-8D7F-4987-8E2B-A650F0702A9C}"/>
              </a:ext>
            </a:extLst>
          </p:cNvPr>
          <p:cNvGraphicFramePr>
            <a:graphicFrameLocks noGrp="1"/>
          </p:cNvGraphicFramePr>
          <p:nvPr>
            <p:extLst>
              <p:ext uri="{D42A27DB-BD31-4B8C-83A1-F6EECF244321}">
                <p14:modId xmlns:p14="http://schemas.microsoft.com/office/powerpoint/2010/main" val="3098883025"/>
              </p:ext>
            </p:extLst>
          </p:nvPr>
        </p:nvGraphicFramePr>
        <p:xfrm>
          <a:off x="2741613" y="990600"/>
          <a:ext cx="9220200" cy="914400"/>
        </p:xfrm>
        <a:graphic>
          <a:graphicData uri="http://schemas.openxmlformats.org/drawingml/2006/table">
            <a:tbl>
              <a:tblPr firstRow="1" bandRow="1">
                <a:tableStyleId>{5C22544A-7EE6-4342-B048-85BDC9FD1C3A}</a:tableStyleId>
              </a:tblPr>
              <a:tblGrid>
                <a:gridCol w="2305050">
                  <a:extLst>
                    <a:ext uri="{9D8B030D-6E8A-4147-A177-3AD203B41FA5}">
                      <a16:colId xmlns:a16="http://schemas.microsoft.com/office/drawing/2014/main" val="2361444688"/>
                    </a:ext>
                  </a:extLst>
                </a:gridCol>
                <a:gridCol w="2305050">
                  <a:extLst>
                    <a:ext uri="{9D8B030D-6E8A-4147-A177-3AD203B41FA5}">
                      <a16:colId xmlns:a16="http://schemas.microsoft.com/office/drawing/2014/main" val="2231314350"/>
                    </a:ext>
                  </a:extLst>
                </a:gridCol>
                <a:gridCol w="2305050">
                  <a:extLst>
                    <a:ext uri="{9D8B030D-6E8A-4147-A177-3AD203B41FA5}">
                      <a16:colId xmlns:a16="http://schemas.microsoft.com/office/drawing/2014/main" val="438854150"/>
                    </a:ext>
                  </a:extLst>
                </a:gridCol>
                <a:gridCol w="2305050">
                  <a:extLst>
                    <a:ext uri="{9D8B030D-6E8A-4147-A177-3AD203B41FA5}">
                      <a16:colId xmlns:a16="http://schemas.microsoft.com/office/drawing/2014/main" val="2464922365"/>
                    </a:ext>
                  </a:extLst>
                </a:gridCol>
              </a:tblGrid>
              <a:tr h="294640">
                <a:tc>
                  <a:txBody>
                    <a:bodyPr/>
                    <a:lstStyle/>
                    <a:p>
                      <a:r>
                        <a:rPr lang="en-US" dirty="0" err="1"/>
                        <a:t>questionId</a:t>
                      </a:r>
                      <a:endParaRPr lang="en-US" dirty="0"/>
                    </a:p>
                  </a:txBody>
                  <a:tcPr/>
                </a:tc>
                <a:tc>
                  <a:txBody>
                    <a:bodyPr/>
                    <a:lstStyle/>
                    <a:p>
                      <a:r>
                        <a:rPr lang="en-US" dirty="0" err="1"/>
                        <a:t>questionText</a:t>
                      </a:r>
                      <a:endParaRPr lang="en-US" dirty="0"/>
                    </a:p>
                  </a:txBody>
                  <a:tcPr/>
                </a:tc>
                <a:tc>
                  <a:txBody>
                    <a:bodyPr/>
                    <a:lstStyle/>
                    <a:p>
                      <a:r>
                        <a:rPr lang="en-US" dirty="0" err="1"/>
                        <a:t>askerUserId</a:t>
                      </a:r>
                      <a:endParaRPr lang="en-US" dirty="0"/>
                    </a:p>
                  </a:txBody>
                  <a:tcPr/>
                </a:tc>
                <a:tc>
                  <a:txBody>
                    <a:bodyPr/>
                    <a:lstStyle/>
                    <a:p>
                      <a:r>
                        <a:rPr lang="en-US" dirty="0" err="1"/>
                        <a:t>askerUserName</a:t>
                      </a:r>
                      <a:endParaRPr lang="en-US" dirty="0"/>
                    </a:p>
                  </a:txBody>
                  <a:tcPr/>
                </a:tc>
                <a:extLst>
                  <a:ext uri="{0D108BD9-81ED-4DB2-BD59-A6C34878D82A}">
                    <a16:rowId xmlns:a16="http://schemas.microsoft.com/office/drawing/2014/main" val="1464698834"/>
                  </a:ext>
                </a:extLst>
              </a:tr>
              <a:tr h="370840">
                <a:tc>
                  <a:txBody>
                    <a:bodyPr/>
                    <a:lstStyle/>
                    <a:p>
                      <a:r>
                        <a:rPr lang="en-US" dirty="0"/>
                        <a:t>123</a:t>
                      </a:r>
                    </a:p>
                  </a:txBody>
                  <a:tcPr/>
                </a:tc>
                <a:tc>
                  <a:txBody>
                    <a:bodyPr/>
                    <a:lstStyle/>
                    <a:p>
                      <a:r>
                        <a:rPr lang="en-US" dirty="0"/>
                        <a:t>How to code?</a:t>
                      </a:r>
                    </a:p>
                  </a:txBody>
                  <a:tcPr/>
                </a:tc>
                <a:tc>
                  <a:txBody>
                    <a:bodyPr/>
                    <a:lstStyle/>
                    <a:p>
                      <a:r>
                        <a:rPr lang="en-US" dirty="0"/>
                        <a:t>897</a:t>
                      </a:r>
                    </a:p>
                  </a:txBody>
                  <a:tcPr/>
                </a:tc>
                <a:tc>
                  <a:txBody>
                    <a:bodyPr/>
                    <a:lstStyle/>
                    <a:p>
                      <a:r>
                        <a:rPr lang="en-US" dirty="0"/>
                        <a:t>Mitchell</a:t>
                      </a:r>
                    </a:p>
                  </a:txBody>
                  <a:tcPr/>
                </a:tc>
                <a:extLst>
                  <a:ext uri="{0D108BD9-81ED-4DB2-BD59-A6C34878D82A}">
                    <a16:rowId xmlns:a16="http://schemas.microsoft.com/office/drawing/2014/main" val="2043368508"/>
                  </a:ext>
                </a:extLst>
              </a:tr>
            </a:tbl>
          </a:graphicData>
        </a:graphic>
      </p:graphicFrame>
      <p:sp>
        <p:nvSpPr>
          <p:cNvPr id="6" name="Rectangle 5">
            <a:extLst>
              <a:ext uri="{FF2B5EF4-FFF2-40B4-BE49-F238E27FC236}">
                <a16:creationId xmlns:a16="http://schemas.microsoft.com/office/drawing/2014/main" id="{6748A83C-59A6-43FB-BCDD-3C99838FF9E8}"/>
              </a:ext>
            </a:extLst>
          </p:cNvPr>
          <p:cNvSpPr/>
          <p:nvPr/>
        </p:nvSpPr>
        <p:spPr>
          <a:xfrm>
            <a:off x="303212" y="3712845"/>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RenameUser</a:t>
            </a:r>
            <a:br>
              <a:rPr lang="en-US" sz="1400" dirty="0"/>
            </a:br>
            <a:r>
              <a:rPr lang="en-US" sz="1400" dirty="0"/>
              <a:t>(Mitchell =&gt; </a:t>
            </a:r>
            <a:r>
              <a:rPr lang="en-US" sz="1400" dirty="0" err="1"/>
              <a:t>Heneryvile</a:t>
            </a:r>
            <a:r>
              <a:rPr lang="en-US" sz="1400" dirty="0"/>
              <a:t>)</a:t>
            </a:r>
          </a:p>
        </p:txBody>
      </p:sp>
      <p:graphicFrame>
        <p:nvGraphicFramePr>
          <p:cNvPr id="7" name="Table 6">
            <a:extLst>
              <a:ext uri="{FF2B5EF4-FFF2-40B4-BE49-F238E27FC236}">
                <a16:creationId xmlns:a16="http://schemas.microsoft.com/office/drawing/2014/main" id="{C77BB9C7-D432-4B58-A47F-FFC511F4AC17}"/>
              </a:ext>
            </a:extLst>
          </p:cNvPr>
          <p:cNvGraphicFramePr>
            <a:graphicFrameLocks noGrp="1"/>
          </p:cNvGraphicFramePr>
          <p:nvPr>
            <p:extLst>
              <p:ext uri="{D42A27DB-BD31-4B8C-83A1-F6EECF244321}">
                <p14:modId xmlns:p14="http://schemas.microsoft.com/office/powerpoint/2010/main" val="1716516037"/>
              </p:ext>
            </p:extLst>
          </p:nvPr>
        </p:nvGraphicFramePr>
        <p:xfrm>
          <a:off x="2665412" y="3749040"/>
          <a:ext cx="9220200" cy="1280160"/>
        </p:xfrm>
        <a:graphic>
          <a:graphicData uri="http://schemas.openxmlformats.org/drawingml/2006/table">
            <a:tbl>
              <a:tblPr firstRow="1" bandRow="1">
                <a:tableStyleId>{5C22544A-7EE6-4342-B048-85BDC9FD1C3A}</a:tableStyleId>
              </a:tblPr>
              <a:tblGrid>
                <a:gridCol w="2305050">
                  <a:extLst>
                    <a:ext uri="{9D8B030D-6E8A-4147-A177-3AD203B41FA5}">
                      <a16:colId xmlns:a16="http://schemas.microsoft.com/office/drawing/2014/main" val="2361444688"/>
                    </a:ext>
                  </a:extLst>
                </a:gridCol>
                <a:gridCol w="2305050">
                  <a:extLst>
                    <a:ext uri="{9D8B030D-6E8A-4147-A177-3AD203B41FA5}">
                      <a16:colId xmlns:a16="http://schemas.microsoft.com/office/drawing/2014/main" val="2231314350"/>
                    </a:ext>
                  </a:extLst>
                </a:gridCol>
                <a:gridCol w="2305050">
                  <a:extLst>
                    <a:ext uri="{9D8B030D-6E8A-4147-A177-3AD203B41FA5}">
                      <a16:colId xmlns:a16="http://schemas.microsoft.com/office/drawing/2014/main" val="438854150"/>
                    </a:ext>
                  </a:extLst>
                </a:gridCol>
                <a:gridCol w="2305050">
                  <a:extLst>
                    <a:ext uri="{9D8B030D-6E8A-4147-A177-3AD203B41FA5}">
                      <a16:colId xmlns:a16="http://schemas.microsoft.com/office/drawing/2014/main" val="2464922365"/>
                    </a:ext>
                  </a:extLst>
                </a:gridCol>
              </a:tblGrid>
              <a:tr h="294640">
                <a:tc>
                  <a:txBody>
                    <a:bodyPr/>
                    <a:lstStyle/>
                    <a:p>
                      <a:r>
                        <a:rPr lang="en-US" dirty="0" err="1"/>
                        <a:t>questionId</a:t>
                      </a:r>
                      <a:endParaRPr lang="en-US" dirty="0"/>
                    </a:p>
                  </a:txBody>
                  <a:tcPr/>
                </a:tc>
                <a:tc>
                  <a:txBody>
                    <a:bodyPr/>
                    <a:lstStyle/>
                    <a:p>
                      <a:r>
                        <a:rPr lang="en-US" dirty="0" err="1"/>
                        <a:t>questionText</a:t>
                      </a:r>
                      <a:endParaRPr lang="en-US" dirty="0"/>
                    </a:p>
                  </a:txBody>
                  <a:tcPr/>
                </a:tc>
                <a:tc>
                  <a:txBody>
                    <a:bodyPr/>
                    <a:lstStyle/>
                    <a:p>
                      <a:r>
                        <a:rPr lang="en-US" dirty="0" err="1"/>
                        <a:t>askerUserId</a:t>
                      </a:r>
                      <a:endParaRPr lang="en-US" dirty="0"/>
                    </a:p>
                  </a:txBody>
                  <a:tcPr/>
                </a:tc>
                <a:tc>
                  <a:txBody>
                    <a:bodyPr/>
                    <a:lstStyle/>
                    <a:p>
                      <a:r>
                        <a:rPr lang="en-US" dirty="0" err="1"/>
                        <a:t>askerUserName</a:t>
                      </a:r>
                      <a:endParaRPr lang="en-US" dirty="0"/>
                    </a:p>
                  </a:txBody>
                  <a:tcPr/>
                </a:tc>
                <a:extLst>
                  <a:ext uri="{0D108BD9-81ED-4DB2-BD59-A6C34878D82A}">
                    <a16:rowId xmlns:a16="http://schemas.microsoft.com/office/drawing/2014/main" val="1464698834"/>
                  </a:ext>
                </a:extLst>
              </a:tr>
              <a:tr h="370840">
                <a:tc>
                  <a:txBody>
                    <a:bodyPr/>
                    <a:lstStyle/>
                    <a:p>
                      <a:r>
                        <a:rPr lang="en-US" dirty="0"/>
                        <a:t>123</a:t>
                      </a:r>
                    </a:p>
                  </a:txBody>
                  <a:tcPr/>
                </a:tc>
                <a:tc>
                  <a:txBody>
                    <a:bodyPr/>
                    <a:lstStyle/>
                    <a:p>
                      <a:r>
                        <a:rPr lang="en-US" dirty="0"/>
                        <a:t>How to code?</a:t>
                      </a:r>
                    </a:p>
                  </a:txBody>
                  <a:tcPr/>
                </a:tc>
                <a:tc>
                  <a:txBody>
                    <a:bodyPr/>
                    <a:lstStyle/>
                    <a:p>
                      <a:r>
                        <a:rPr lang="en-US" dirty="0"/>
                        <a:t>897</a:t>
                      </a:r>
                    </a:p>
                  </a:txBody>
                  <a:tcPr/>
                </a:tc>
                <a:tc>
                  <a:txBody>
                    <a:bodyPr/>
                    <a:lstStyle/>
                    <a:p>
                      <a:r>
                        <a:rPr lang="en-US" strike="sngStrike" dirty="0">
                          <a:solidFill>
                            <a:srgbClr val="FF0000"/>
                          </a:solidFill>
                        </a:rPr>
                        <a:t>Mitchell</a:t>
                      </a:r>
                      <a:r>
                        <a:rPr lang="en-US" strike="sngStrike" dirty="0"/>
                        <a:t> </a:t>
                      </a:r>
                      <a:r>
                        <a:rPr lang="en-US" strike="noStrike" dirty="0" err="1">
                          <a:solidFill>
                            <a:srgbClr val="7B8D1F"/>
                          </a:solidFill>
                        </a:rPr>
                        <a:t>Heneryville</a:t>
                      </a:r>
                      <a:endParaRPr lang="en-US" strike="noStrike" dirty="0">
                        <a:solidFill>
                          <a:srgbClr val="7B8D1F"/>
                        </a:solidFill>
                      </a:endParaRPr>
                    </a:p>
                  </a:txBody>
                  <a:tcPr/>
                </a:tc>
                <a:extLst>
                  <a:ext uri="{0D108BD9-81ED-4DB2-BD59-A6C34878D82A}">
                    <a16:rowId xmlns:a16="http://schemas.microsoft.com/office/drawing/2014/main" val="2043368508"/>
                  </a:ext>
                </a:extLst>
              </a:tr>
            </a:tbl>
          </a:graphicData>
        </a:graphic>
      </p:graphicFrame>
      <p:sp>
        <p:nvSpPr>
          <p:cNvPr id="8" name="TextBox 7">
            <a:extLst>
              <a:ext uri="{FF2B5EF4-FFF2-40B4-BE49-F238E27FC236}">
                <a16:creationId xmlns:a16="http://schemas.microsoft.com/office/drawing/2014/main" id="{79BAA079-6723-4768-88CA-A30CE73A1C11}"/>
              </a:ext>
            </a:extLst>
          </p:cNvPr>
          <p:cNvSpPr txBox="1"/>
          <p:nvPr/>
        </p:nvSpPr>
        <p:spPr>
          <a:xfrm>
            <a:off x="2762622" y="381000"/>
            <a:ext cx="7446590" cy="523220"/>
          </a:xfrm>
          <a:prstGeom prst="rect">
            <a:avLst/>
          </a:prstGeom>
          <a:noFill/>
        </p:spPr>
        <p:txBody>
          <a:bodyPr wrap="none" rtlCol="0">
            <a:spAutoFit/>
          </a:bodyPr>
          <a:lstStyle/>
          <a:p>
            <a:r>
              <a:rPr lang="en-US" sz="2800" dirty="0"/>
              <a:t>INSERT INTO Questions (</a:t>
            </a:r>
            <a:r>
              <a:rPr lang="en-US" sz="2800" dirty="0" err="1"/>
              <a:t>quetionId</a:t>
            </a:r>
            <a:r>
              <a:rPr lang="en-US" sz="2800" dirty="0"/>
              <a:t>, ….) VALUES(…)</a:t>
            </a:r>
          </a:p>
        </p:txBody>
      </p:sp>
      <p:sp>
        <p:nvSpPr>
          <p:cNvPr id="9" name="TextBox 8">
            <a:extLst>
              <a:ext uri="{FF2B5EF4-FFF2-40B4-BE49-F238E27FC236}">
                <a16:creationId xmlns:a16="http://schemas.microsoft.com/office/drawing/2014/main" id="{627D584B-7F21-45B3-A878-49D8FB13095A}"/>
              </a:ext>
            </a:extLst>
          </p:cNvPr>
          <p:cNvSpPr txBox="1"/>
          <p:nvPr/>
        </p:nvSpPr>
        <p:spPr>
          <a:xfrm>
            <a:off x="2589212" y="3089910"/>
            <a:ext cx="7421712" cy="523220"/>
          </a:xfrm>
          <a:prstGeom prst="rect">
            <a:avLst/>
          </a:prstGeom>
          <a:noFill/>
        </p:spPr>
        <p:txBody>
          <a:bodyPr wrap="none" rtlCol="0">
            <a:spAutoFit/>
          </a:bodyPr>
          <a:lstStyle/>
          <a:p>
            <a:r>
              <a:rPr lang="en-US" sz="2800" dirty="0"/>
              <a:t>UPDATE Questions SET … WHERE </a:t>
            </a:r>
            <a:r>
              <a:rPr lang="en-US" sz="2800" dirty="0" err="1"/>
              <a:t>askUserId</a:t>
            </a:r>
            <a:r>
              <a:rPr lang="en-US" sz="2800" dirty="0"/>
              <a:t> = 897</a:t>
            </a:r>
          </a:p>
        </p:txBody>
      </p:sp>
    </p:spTree>
    <p:extLst>
      <p:ext uri="{BB962C8B-B14F-4D97-AF65-F5344CB8AC3E}">
        <p14:creationId xmlns:p14="http://schemas.microsoft.com/office/powerpoint/2010/main" val="118422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FF7B-3E26-4FE8-B064-7C9B58B13CD4}"/>
              </a:ext>
            </a:extLst>
          </p:cNvPr>
          <p:cNvSpPr>
            <a:spLocks noGrp="1"/>
          </p:cNvSpPr>
          <p:nvPr>
            <p:ph type="title"/>
          </p:nvPr>
        </p:nvSpPr>
        <p:spPr/>
        <p:txBody>
          <a:bodyPr/>
          <a:lstStyle/>
          <a:p>
            <a:r>
              <a:rPr lang="en-US" dirty="0"/>
              <a:t>Event Sourcing</a:t>
            </a:r>
          </a:p>
        </p:txBody>
      </p:sp>
      <p:sp>
        <p:nvSpPr>
          <p:cNvPr id="5" name="Rectangle 4">
            <a:extLst>
              <a:ext uri="{FF2B5EF4-FFF2-40B4-BE49-F238E27FC236}">
                <a16:creationId xmlns:a16="http://schemas.microsoft.com/office/drawing/2014/main" id="{281E115E-DC72-4578-8C6B-716A6C06D286}"/>
              </a:ext>
            </a:extLst>
          </p:cNvPr>
          <p:cNvSpPr/>
          <p:nvPr/>
        </p:nvSpPr>
        <p:spPr>
          <a:xfrm>
            <a:off x="3808412" y="1828800"/>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AccountCreated</a:t>
            </a:r>
            <a:endParaRPr lang="en-US" sz="1400" dirty="0"/>
          </a:p>
        </p:txBody>
      </p:sp>
      <p:sp>
        <p:nvSpPr>
          <p:cNvPr id="6" name="Rectangle 5">
            <a:extLst>
              <a:ext uri="{FF2B5EF4-FFF2-40B4-BE49-F238E27FC236}">
                <a16:creationId xmlns:a16="http://schemas.microsoft.com/office/drawing/2014/main" id="{9E11ACE1-4E71-4B39-810B-D31A178BB904}"/>
              </a:ext>
            </a:extLst>
          </p:cNvPr>
          <p:cNvSpPr/>
          <p:nvPr/>
        </p:nvSpPr>
        <p:spPr>
          <a:xfrm>
            <a:off x="4913312" y="2720181"/>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AccountWithdrawn</a:t>
            </a:r>
            <a:endParaRPr lang="en-US" sz="1400" dirty="0"/>
          </a:p>
        </p:txBody>
      </p:sp>
      <p:sp>
        <p:nvSpPr>
          <p:cNvPr id="7" name="Rectangle 6">
            <a:extLst>
              <a:ext uri="{FF2B5EF4-FFF2-40B4-BE49-F238E27FC236}">
                <a16:creationId xmlns:a16="http://schemas.microsoft.com/office/drawing/2014/main" id="{C7B27AB3-3D2C-4A3B-AA85-B9E13933C6BD}"/>
              </a:ext>
            </a:extLst>
          </p:cNvPr>
          <p:cNvSpPr/>
          <p:nvPr/>
        </p:nvSpPr>
        <p:spPr>
          <a:xfrm>
            <a:off x="6170612" y="3611562"/>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AccountWithdrawn</a:t>
            </a:r>
            <a:endParaRPr lang="en-US" sz="1400" dirty="0"/>
          </a:p>
        </p:txBody>
      </p:sp>
      <p:sp>
        <p:nvSpPr>
          <p:cNvPr id="8" name="Rectangle 7">
            <a:extLst>
              <a:ext uri="{FF2B5EF4-FFF2-40B4-BE49-F238E27FC236}">
                <a16:creationId xmlns:a16="http://schemas.microsoft.com/office/drawing/2014/main" id="{04D9E420-E672-4B64-8558-7B15E6A7034F}"/>
              </a:ext>
            </a:extLst>
          </p:cNvPr>
          <p:cNvSpPr/>
          <p:nvPr/>
        </p:nvSpPr>
        <p:spPr>
          <a:xfrm>
            <a:off x="7427912" y="4502943"/>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AccountDeposited</a:t>
            </a:r>
            <a:endParaRPr lang="en-US" sz="1400" dirty="0"/>
          </a:p>
        </p:txBody>
      </p:sp>
      <p:sp>
        <p:nvSpPr>
          <p:cNvPr id="9" name="Rectangle 8">
            <a:extLst>
              <a:ext uri="{FF2B5EF4-FFF2-40B4-BE49-F238E27FC236}">
                <a16:creationId xmlns:a16="http://schemas.microsoft.com/office/drawing/2014/main" id="{C1491C03-1976-4BBB-95E8-721D0D9A3EC2}"/>
              </a:ext>
            </a:extLst>
          </p:cNvPr>
          <p:cNvSpPr/>
          <p:nvPr/>
        </p:nvSpPr>
        <p:spPr>
          <a:xfrm>
            <a:off x="8685212" y="5394325"/>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AccountOverdrafted</a:t>
            </a:r>
            <a:endParaRPr lang="en-US" sz="1400" dirty="0"/>
          </a:p>
        </p:txBody>
      </p:sp>
      <p:sp>
        <p:nvSpPr>
          <p:cNvPr id="10" name="Arrow: Right 9">
            <a:extLst>
              <a:ext uri="{FF2B5EF4-FFF2-40B4-BE49-F238E27FC236}">
                <a16:creationId xmlns:a16="http://schemas.microsoft.com/office/drawing/2014/main" id="{64D72F1E-46C6-40A9-8C9D-96415FE8C1E0}"/>
              </a:ext>
            </a:extLst>
          </p:cNvPr>
          <p:cNvSpPr/>
          <p:nvPr/>
        </p:nvSpPr>
        <p:spPr>
          <a:xfrm>
            <a:off x="4113212" y="2717800"/>
            <a:ext cx="8534400" cy="1397000"/>
          </a:xfrm>
          <a:prstGeom prst="rightArrow">
            <a:avLst/>
          </a:prstGeom>
          <a:scene3d>
            <a:camera prst="isometricLeftDown">
              <a:rot lat="2100000" lon="3000000" rev="0"/>
            </a:camera>
            <a:lightRig rig="threePt" dir="t"/>
          </a:scene3d>
          <a:sp3d extrusionH="444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Time</a:t>
            </a:r>
          </a:p>
        </p:txBody>
      </p:sp>
    </p:spTree>
    <p:extLst>
      <p:ext uri="{BB962C8B-B14F-4D97-AF65-F5344CB8AC3E}">
        <p14:creationId xmlns:p14="http://schemas.microsoft.com/office/powerpoint/2010/main" val="381902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40B5-BFEC-4207-B059-7F2E1FA04C35}"/>
              </a:ext>
            </a:extLst>
          </p:cNvPr>
          <p:cNvSpPr>
            <a:spLocks noGrp="1"/>
          </p:cNvSpPr>
          <p:nvPr>
            <p:ph type="title"/>
          </p:nvPr>
        </p:nvSpPr>
        <p:spPr/>
        <p:txBody>
          <a:bodyPr/>
          <a:lstStyle/>
          <a:p>
            <a:r>
              <a:rPr lang="en-US" dirty="0"/>
              <a:t>Events + Projections</a:t>
            </a:r>
          </a:p>
        </p:txBody>
      </p:sp>
      <p:sp>
        <p:nvSpPr>
          <p:cNvPr id="3" name="Rectangle: Rounded Corners 2">
            <a:extLst>
              <a:ext uri="{FF2B5EF4-FFF2-40B4-BE49-F238E27FC236}">
                <a16:creationId xmlns:a16="http://schemas.microsoft.com/office/drawing/2014/main" id="{BF5003DC-A981-4CCF-9CE2-F3C971496951}"/>
              </a:ext>
            </a:extLst>
          </p:cNvPr>
          <p:cNvSpPr/>
          <p:nvPr/>
        </p:nvSpPr>
        <p:spPr>
          <a:xfrm>
            <a:off x="1065212" y="2395537"/>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UI</a:t>
            </a:r>
          </a:p>
        </p:txBody>
      </p:sp>
      <p:sp>
        <p:nvSpPr>
          <p:cNvPr id="4" name="Rectangle: Rounded Corners 3">
            <a:extLst>
              <a:ext uri="{FF2B5EF4-FFF2-40B4-BE49-F238E27FC236}">
                <a16:creationId xmlns:a16="http://schemas.microsoft.com/office/drawing/2014/main" id="{39AD9AF0-D3F6-4852-B17C-3066B1620970}"/>
              </a:ext>
            </a:extLst>
          </p:cNvPr>
          <p:cNvSpPr/>
          <p:nvPr/>
        </p:nvSpPr>
        <p:spPr>
          <a:xfrm>
            <a:off x="4341811" y="2395537"/>
            <a:ext cx="19820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Dispatch</a:t>
            </a:r>
          </a:p>
        </p:txBody>
      </p:sp>
      <p:sp>
        <p:nvSpPr>
          <p:cNvPr id="5" name="Flowchart: Magnetic Disk 4">
            <a:extLst>
              <a:ext uri="{FF2B5EF4-FFF2-40B4-BE49-F238E27FC236}">
                <a16:creationId xmlns:a16="http://schemas.microsoft.com/office/drawing/2014/main" id="{BC70961D-574E-4D37-9AB9-67DFCDC955C1}"/>
              </a:ext>
            </a:extLst>
          </p:cNvPr>
          <p:cNvSpPr/>
          <p:nvPr/>
        </p:nvSpPr>
        <p:spPr>
          <a:xfrm>
            <a:off x="9875757" y="3805237"/>
            <a:ext cx="1857455" cy="12239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a:t>
            </a:r>
          </a:p>
          <a:p>
            <a:pPr algn="ctr"/>
            <a:r>
              <a:rPr lang="en-US" sz="2800" dirty="0"/>
              <a:t>DB</a:t>
            </a:r>
          </a:p>
        </p:txBody>
      </p:sp>
      <p:sp>
        <p:nvSpPr>
          <p:cNvPr id="7" name="Arrow: Right 6">
            <a:extLst>
              <a:ext uri="{FF2B5EF4-FFF2-40B4-BE49-F238E27FC236}">
                <a16:creationId xmlns:a16="http://schemas.microsoft.com/office/drawing/2014/main" id="{735F2FFE-F7F4-4FCE-9BE6-262BA94555FC}"/>
              </a:ext>
            </a:extLst>
          </p:cNvPr>
          <p:cNvSpPr/>
          <p:nvPr/>
        </p:nvSpPr>
        <p:spPr>
          <a:xfrm>
            <a:off x="3016331" y="2638425"/>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a:t>
            </a:r>
            <a:endParaRPr lang="en-US" sz="2800" dirty="0"/>
          </a:p>
        </p:txBody>
      </p:sp>
      <p:sp>
        <p:nvSpPr>
          <p:cNvPr id="8" name="Arrow: Left 7">
            <a:extLst>
              <a:ext uri="{FF2B5EF4-FFF2-40B4-BE49-F238E27FC236}">
                <a16:creationId xmlns:a16="http://schemas.microsoft.com/office/drawing/2014/main" id="{34AAE850-41C3-44E5-932E-C018219CE141}"/>
              </a:ext>
            </a:extLst>
          </p:cNvPr>
          <p:cNvSpPr/>
          <p:nvPr/>
        </p:nvSpPr>
        <p:spPr>
          <a:xfrm>
            <a:off x="3016330" y="3870325"/>
            <a:ext cx="1214098"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Query</a:t>
            </a:r>
          </a:p>
        </p:txBody>
      </p:sp>
      <p:sp>
        <p:nvSpPr>
          <p:cNvPr id="9" name="Rectangle: Rounded Corners 8">
            <a:extLst>
              <a:ext uri="{FF2B5EF4-FFF2-40B4-BE49-F238E27FC236}">
                <a16:creationId xmlns:a16="http://schemas.microsoft.com/office/drawing/2014/main" id="{54DD28F0-BCE5-4E9C-B960-257E099A523D}"/>
              </a:ext>
            </a:extLst>
          </p:cNvPr>
          <p:cNvSpPr/>
          <p:nvPr/>
        </p:nvSpPr>
        <p:spPr>
          <a:xfrm>
            <a:off x="6552447" y="2411412"/>
            <a:ext cx="15240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Domain Model</a:t>
            </a:r>
          </a:p>
        </p:txBody>
      </p:sp>
      <p:sp>
        <p:nvSpPr>
          <p:cNvPr id="10" name="Rectangle: Rounded Corners 9">
            <a:extLst>
              <a:ext uri="{FF2B5EF4-FFF2-40B4-BE49-F238E27FC236}">
                <a16:creationId xmlns:a16="http://schemas.microsoft.com/office/drawing/2014/main" id="{0A8F9DC4-630F-4DEE-B864-6E0849FADA9B}"/>
              </a:ext>
            </a:extLst>
          </p:cNvPr>
          <p:cNvSpPr/>
          <p:nvPr/>
        </p:nvSpPr>
        <p:spPr>
          <a:xfrm>
            <a:off x="4348147" y="3786187"/>
            <a:ext cx="1975701"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 Model</a:t>
            </a:r>
          </a:p>
        </p:txBody>
      </p:sp>
      <p:sp>
        <p:nvSpPr>
          <p:cNvPr id="13" name="Rectangle: Top Corners Rounded 12">
            <a:extLst>
              <a:ext uri="{FF2B5EF4-FFF2-40B4-BE49-F238E27FC236}">
                <a16:creationId xmlns:a16="http://schemas.microsoft.com/office/drawing/2014/main" id="{B53DE6CF-8BEE-4337-8BA5-87FA815F0E10}"/>
              </a:ext>
            </a:extLst>
          </p:cNvPr>
          <p:cNvSpPr/>
          <p:nvPr/>
        </p:nvSpPr>
        <p:spPr>
          <a:xfrm>
            <a:off x="836612" y="6456362"/>
            <a:ext cx="10515600" cy="477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Image inspired by </a:t>
            </a:r>
            <a:r>
              <a:rPr lang="en-US" sz="1400" cap="all" dirty="0"/>
              <a:t>MATEUSZ STASCH</a:t>
            </a:r>
            <a:r>
              <a:rPr lang="en-US" sz="1600" cap="all" dirty="0"/>
              <a:t>. https://www.future-processing.pl</a:t>
            </a:r>
            <a:endParaRPr lang="en-US" sz="1400" cap="all" dirty="0"/>
          </a:p>
        </p:txBody>
      </p:sp>
      <p:sp>
        <p:nvSpPr>
          <p:cNvPr id="14" name="Arrow: Right 13">
            <a:extLst>
              <a:ext uri="{FF2B5EF4-FFF2-40B4-BE49-F238E27FC236}">
                <a16:creationId xmlns:a16="http://schemas.microsoft.com/office/drawing/2014/main" id="{ECEB84C6-233C-4257-8986-1F87283EE1B0}"/>
              </a:ext>
            </a:extLst>
          </p:cNvPr>
          <p:cNvSpPr/>
          <p:nvPr/>
        </p:nvSpPr>
        <p:spPr>
          <a:xfrm>
            <a:off x="8371386" y="2516188"/>
            <a:ext cx="12492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Commit</a:t>
            </a:r>
            <a:endParaRPr lang="en-US" sz="2800" dirty="0"/>
          </a:p>
        </p:txBody>
      </p:sp>
      <p:sp>
        <p:nvSpPr>
          <p:cNvPr id="15" name="Arrow: Right 14">
            <a:extLst>
              <a:ext uri="{FF2B5EF4-FFF2-40B4-BE49-F238E27FC236}">
                <a16:creationId xmlns:a16="http://schemas.microsoft.com/office/drawing/2014/main" id="{7DFBCBB0-8C45-432F-8701-3E63CE7E372B}"/>
              </a:ext>
            </a:extLst>
          </p:cNvPr>
          <p:cNvSpPr/>
          <p:nvPr/>
        </p:nvSpPr>
        <p:spPr>
          <a:xfrm rot="1962801">
            <a:off x="8315755" y="3511831"/>
            <a:ext cx="1559131"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a:t>
            </a:r>
            <a:endParaRPr lang="en-US" sz="2800" dirty="0"/>
          </a:p>
        </p:txBody>
      </p:sp>
      <p:sp>
        <p:nvSpPr>
          <p:cNvPr id="17" name="Arrow: Left 16">
            <a:extLst>
              <a:ext uri="{FF2B5EF4-FFF2-40B4-BE49-F238E27FC236}">
                <a16:creationId xmlns:a16="http://schemas.microsoft.com/office/drawing/2014/main" id="{A04B7DA7-536A-40EE-A502-8EA0E0D6AA37}"/>
              </a:ext>
            </a:extLst>
          </p:cNvPr>
          <p:cNvSpPr/>
          <p:nvPr/>
        </p:nvSpPr>
        <p:spPr>
          <a:xfrm>
            <a:off x="6520326" y="4019152"/>
            <a:ext cx="2545885"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SELECT * FROM …</a:t>
            </a:r>
          </a:p>
        </p:txBody>
      </p:sp>
      <p:sp>
        <p:nvSpPr>
          <p:cNvPr id="16" name="Rectangle 15">
            <a:extLst>
              <a:ext uri="{FF2B5EF4-FFF2-40B4-BE49-F238E27FC236}">
                <a16:creationId xmlns:a16="http://schemas.microsoft.com/office/drawing/2014/main" id="{04179436-1138-4621-9548-E99C9473265A}"/>
              </a:ext>
            </a:extLst>
          </p:cNvPr>
          <p:cNvSpPr/>
          <p:nvPr/>
        </p:nvSpPr>
        <p:spPr>
          <a:xfrm>
            <a:off x="9758475" y="1752600"/>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Rectangle 17">
            <a:extLst>
              <a:ext uri="{FF2B5EF4-FFF2-40B4-BE49-F238E27FC236}">
                <a16:creationId xmlns:a16="http://schemas.microsoft.com/office/drawing/2014/main" id="{742BA941-A666-40E6-A6EB-77B3A78D7951}"/>
              </a:ext>
            </a:extLst>
          </p:cNvPr>
          <p:cNvSpPr/>
          <p:nvPr/>
        </p:nvSpPr>
        <p:spPr>
          <a:xfrm>
            <a:off x="9910875" y="1905000"/>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Rectangle 18">
            <a:extLst>
              <a:ext uri="{FF2B5EF4-FFF2-40B4-BE49-F238E27FC236}">
                <a16:creationId xmlns:a16="http://schemas.microsoft.com/office/drawing/2014/main" id="{1549041B-582E-4926-A525-D84926D310E4}"/>
              </a:ext>
            </a:extLst>
          </p:cNvPr>
          <p:cNvSpPr/>
          <p:nvPr/>
        </p:nvSpPr>
        <p:spPr>
          <a:xfrm>
            <a:off x="10063275" y="2057400"/>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Rectangle 19">
            <a:extLst>
              <a:ext uri="{FF2B5EF4-FFF2-40B4-BE49-F238E27FC236}">
                <a16:creationId xmlns:a16="http://schemas.microsoft.com/office/drawing/2014/main" id="{44D1DC4B-1887-49F8-AD60-441FB04D3D61}"/>
              </a:ext>
            </a:extLst>
          </p:cNvPr>
          <p:cNvSpPr/>
          <p:nvPr/>
        </p:nvSpPr>
        <p:spPr>
          <a:xfrm>
            <a:off x="10215675" y="2209800"/>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Rectangle 20">
            <a:extLst>
              <a:ext uri="{FF2B5EF4-FFF2-40B4-BE49-F238E27FC236}">
                <a16:creationId xmlns:a16="http://schemas.microsoft.com/office/drawing/2014/main" id="{E8B31E34-F3FE-459B-95D1-3EE60352989E}"/>
              </a:ext>
            </a:extLst>
          </p:cNvPr>
          <p:cNvSpPr/>
          <p:nvPr/>
        </p:nvSpPr>
        <p:spPr>
          <a:xfrm>
            <a:off x="10368075" y="2362200"/>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Events</a:t>
            </a:r>
          </a:p>
        </p:txBody>
      </p:sp>
    </p:spTree>
    <p:extLst>
      <p:ext uri="{BB962C8B-B14F-4D97-AF65-F5344CB8AC3E}">
        <p14:creationId xmlns:p14="http://schemas.microsoft.com/office/powerpoint/2010/main" val="5980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8CD743-776B-4901-82A3-BBB0932F2083}"/>
              </a:ext>
            </a:extLst>
          </p:cNvPr>
          <p:cNvPicPr>
            <a:picLocks noChangeAspect="1"/>
          </p:cNvPicPr>
          <p:nvPr/>
        </p:nvPicPr>
        <p:blipFill>
          <a:blip r:embed="rId2"/>
          <a:stretch>
            <a:fillRect/>
          </a:stretch>
        </p:blipFill>
        <p:spPr>
          <a:xfrm>
            <a:off x="0" y="1669482"/>
            <a:ext cx="6181725" cy="5210175"/>
          </a:xfrm>
          <a:prstGeom prst="rect">
            <a:avLst/>
          </a:prstGeom>
        </p:spPr>
      </p:pic>
      <p:pic>
        <p:nvPicPr>
          <p:cNvPr id="10" name="Picture 9">
            <a:extLst>
              <a:ext uri="{FF2B5EF4-FFF2-40B4-BE49-F238E27FC236}">
                <a16:creationId xmlns:a16="http://schemas.microsoft.com/office/drawing/2014/main" id="{FDC42894-2A22-4ED2-945E-09E53E12BFC2}"/>
              </a:ext>
            </a:extLst>
          </p:cNvPr>
          <p:cNvPicPr>
            <a:picLocks noChangeAspect="1"/>
          </p:cNvPicPr>
          <p:nvPr/>
        </p:nvPicPr>
        <p:blipFill>
          <a:blip r:embed="rId3"/>
          <a:stretch>
            <a:fillRect/>
          </a:stretch>
        </p:blipFill>
        <p:spPr>
          <a:xfrm>
            <a:off x="6181725" y="1669482"/>
            <a:ext cx="6810375" cy="4572000"/>
          </a:xfrm>
          <a:prstGeom prst="rect">
            <a:avLst/>
          </a:prstGeom>
        </p:spPr>
      </p:pic>
    </p:spTree>
    <p:extLst>
      <p:ext uri="{BB962C8B-B14F-4D97-AF65-F5344CB8AC3E}">
        <p14:creationId xmlns:p14="http://schemas.microsoft.com/office/powerpoint/2010/main" val="347501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CD42014-907B-4B5E-BED2-8FC4D11376C3}"/>
              </a:ext>
            </a:extLst>
          </p:cNvPr>
          <p:cNvSpPr/>
          <p:nvPr/>
        </p:nvSpPr>
        <p:spPr>
          <a:xfrm>
            <a:off x="2055812" y="3230478"/>
            <a:ext cx="2362200" cy="1671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Domain Model</a:t>
            </a:r>
          </a:p>
        </p:txBody>
      </p:sp>
      <p:sp>
        <p:nvSpPr>
          <p:cNvPr id="8" name="Rectangle 7">
            <a:extLst>
              <a:ext uri="{FF2B5EF4-FFF2-40B4-BE49-F238E27FC236}">
                <a16:creationId xmlns:a16="http://schemas.microsoft.com/office/drawing/2014/main" id="{A106212D-B7B1-49EF-B836-BFFE95E9F8A1}"/>
              </a:ext>
            </a:extLst>
          </p:cNvPr>
          <p:cNvSpPr/>
          <p:nvPr/>
        </p:nvSpPr>
        <p:spPr>
          <a:xfrm>
            <a:off x="1827212" y="2006866"/>
            <a:ext cx="2743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 Dispatcher</a:t>
            </a:r>
          </a:p>
        </p:txBody>
      </p:sp>
      <p:sp>
        <p:nvSpPr>
          <p:cNvPr id="7" name="Left Bracket 6">
            <a:extLst>
              <a:ext uri="{FF2B5EF4-FFF2-40B4-BE49-F238E27FC236}">
                <a16:creationId xmlns:a16="http://schemas.microsoft.com/office/drawing/2014/main" id="{1CD68D42-CBE1-4EA9-A55E-0F383784D330}"/>
              </a:ext>
            </a:extLst>
          </p:cNvPr>
          <p:cNvSpPr/>
          <p:nvPr/>
        </p:nvSpPr>
        <p:spPr>
          <a:xfrm rot="5400000">
            <a:off x="2932112" y="1968766"/>
            <a:ext cx="533400" cy="2590800"/>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 name="Group 10">
            <a:extLst>
              <a:ext uri="{FF2B5EF4-FFF2-40B4-BE49-F238E27FC236}">
                <a16:creationId xmlns:a16="http://schemas.microsoft.com/office/drawing/2014/main" id="{BF67CC4D-CFEA-41F2-BBB4-63895492B0DA}"/>
              </a:ext>
            </a:extLst>
          </p:cNvPr>
          <p:cNvGrpSpPr/>
          <p:nvPr/>
        </p:nvGrpSpPr>
        <p:grpSpPr>
          <a:xfrm>
            <a:off x="1865312" y="4724400"/>
            <a:ext cx="2743200" cy="1524000"/>
            <a:chOff x="3732212" y="4267201"/>
            <a:chExt cx="2743200" cy="1524000"/>
          </a:xfrm>
        </p:grpSpPr>
        <p:sp>
          <p:nvSpPr>
            <p:cNvPr id="9" name="Rectangle 8">
              <a:extLst>
                <a:ext uri="{FF2B5EF4-FFF2-40B4-BE49-F238E27FC236}">
                  <a16:creationId xmlns:a16="http://schemas.microsoft.com/office/drawing/2014/main" id="{F16AAB81-EF04-4B2B-8E81-03B5BA8B3646}"/>
                </a:ext>
              </a:extLst>
            </p:cNvPr>
            <p:cNvSpPr/>
            <p:nvPr/>
          </p:nvSpPr>
          <p:spPr>
            <a:xfrm>
              <a:off x="3732212" y="4800601"/>
              <a:ext cx="2743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Event Emitter</a:t>
              </a:r>
            </a:p>
          </p:txBody>
        </p:sp>
        <p:sp>
          <p:nvSpPr>
            <p:cNvPr id="10" name="Left Bracket 9">
              <a:extLst>
                <a:ext uri="{FF2B5EF4-FFF2-40B4-BE49-F238E27FC236}">
                  <a16:creationId xmlns:a16="http://schemas.microsoft.com/office/drawing/2014/main" id="{6A8104CC-18C7-4338-B392-6DADE99BADC6}"/>
                </a:ext>
              </a:extLst>
            </p:cNvPr>
            <p:cNvSpPr/>
            <p:nvPr/>
          </p:nvSpPr>
          <p:spPr>
            <a:xfrm rot="16200000">
              <a:off x="4849160" y="3238501"/>
              <a:ext cx="533400" cy="2590800"/>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a:extLst>
              <a:ext uri="{FF2B5EF4-FFF2-40B4-BE49-F238E27FC236}">
                <a16:creationId xmlns:a16="http://schemas.microsoft.com/office/drawing/2014/main" id="{B87CF9C9-BB3B-4818-B346-44C4BF3ABA93}"/>
              </a:ext>
            </a:extLst>
          </p:cNvPr>
          <p:cNvSpPr txBox="1"/>
          <p:nvPr/>
        </p:nvSpPr>
        <p:spPr>
          <a:xfrm>
            <a:off x="5408612" y="1187708"/>
            <a:ext cx="6553200" cy="2677656"/>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r>
              <a:rPr lang="en-US" sz="2800" dirty="0"/>
              <a:t>Fetch prior events for domain model</a:t>
            </a:r>
          </a:p>
          <a:p>
            <a:pPr marL="457200" indent="-457200">
              <a:buFont typeface="Arial" panose="020B0604020202020204" pitchFamily="34" charset="0"/>
              <a:buChar char="•"/>
            </a:pPr>
            <a:r>
              <a:rPr lang="en-US" sz="2800" dirty="0"/>
              <a:t>Run prior events on model</a:t>
            </a:r>
          </a:p>
          <a:p>
            <a:pPr marL="457200" indent="-457200">
              <a:buFont typeface="Arial" panose="020B0604020202020204" pitchFamily="34" charset="0"/>
              <a:buChar char="•"/>
            </a:pPr>
            <a:r>
              <a:rPr lang="en-US" sz="2800" dirty="0"/>
              <a:t>Run command on model</a:t>
            </a:r>
          </a:p>
          <a:p>
            <a:pPr marL="457200" indent="-457200">
              <a:buFont typeface="Arial" panose="020B0604020202020204" pitchFamily="34" charset="0"/>
              <a:buChar char="•"/>
            </a:pPr>
            <a:r>
              <a:rPr lang="en-US" sz="2800" dirty="0"/>
              <a:t>Capture events emitted by model</a:t>
            </a:r>
          </a:p>
          <a:p>
            <a:pPr marL="457200" indent="-457200">
              <a:buFont typeface="Arial" panose="020B0604020202020204" pitchFamily="34" charset="0"/>
              <a:buChar char="•"/>
            </a:pPr>
            <a:r>
              <a:rPr lang="en-US" sz="2800" dirty="0"/>
              <a:t>Announce events via a bus</a:t>
            </a:r>
          </a:p>
        </p:txBody>
      </p:sp>
      <p:sp>
        <p:nvSpPr>
          <p:cNvPr id="14" name="Title 1">
            <a:extLst>
              <a:ext uri="{FF2B5EF4-FFF2-40B4-BE49-F238E27FC236}">
                <a16:creationId xmlns:a16="http://schemas.microsoft.com/office/drawing/2014/main" id="{B0829C50-5DCE-4A9F-B12E-40D72870D27E}"/>
              </a:ext>
            </a:extLst>
          </p:cNvPr>
          <p:cNvSpPr>
            <a:spLocks noGrp="1"/>
          </p:cNvSpPr>
          <p:nvPr>
            <p:ph type="title"/>
          </p:nvPr>
        </p:nvSpPr>
        <p:spPr>
          <a:xfrm>
            <a:off x="1218883" y="274637"/>
            <a:ext cx="10360501" cy="1223963"/>
          </a:xfrm>
        </p:spPr>
        <p:txBody>
          <a:bodyPr/>
          <a:lstStyle/>
          <a:p>
            <a:r>
              <a:rPr lang="en-US" dirty="0"/>
              <a:t>Harness</a:t>
            </a:r>
          </a:p>
        </p:txBody>
      </p:sp>
    </p:spTree>
    <p:extLst>
      <p:ext uri="{BB962C8B-B14F-4D97-AF65-F5344CB8AC3E}">
        <p14:creationId xmlns:p14="http://schemas.microsoft.com/office/powerpoint/2010/main" val="415904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366B-750D-47B3-93F1-EC623EC808BE}"/>
              </a:ext>
            </a:extLst>
          </p:cNvPr>
          <p:cNvSpPr>
            <a:spLocks noGrp="1"/>
          </p:cNvSpPr>
          <p:nvPr>
            <p:ph type="title"/>
          </p:nvPr>
        </p:nvSpPr>
        <p:spPr/>
        <p:txBody>
          <a:bodyPr/>
          <a:lstStyle/>
          <a:p>
            <a:r>
              <a:rPr lang="en-US" dirty="0"/>
              <a:t>What happens when the schema changes?</a:t>
            </a:r>
          </a:p>
        </p:txBody>
      </p:sp>
      <p:sp>
        <p:nvSpPr>
          <p:cNvPr id="4" name="Text Placeholder 3">
            <a:extLst>
              <a:ext uri="{FF2B5EF4-FFF2-40B4-BE49-F238E27FC236}">
                <a16:creationId xmlns:a16="http://schemas.microsoft.com/office/drawing/2014/main" id="{704C57F0-2AD9-41B5-ADB2-976D20725583}"/>
              </a:ext>
            </a:extLst>
          </p:cNvPr>
          <p:cNvSpPr>
            <a:spLocks noGrp="1"/>
          </p:cNvSpPr>
          <p:nvPr>
            <p:ph type="body" idx="1"/>
          </p:nvPr>
        </p:nvSpPr>
        <p:spPr/>
        <p:txBody>
          <a:bodyPr/>
          <a:lstStyle/>
          <a:p>
            <a:r>
              <a:rPr lang="en-US" dirty="0"/>
              <a:t>Change History</a:t>
            </a:r>
          </a:p>
        </p:txBody>
      </p:sp>
      <p:sp>
        <p:nvSpPr>
          <p:cNvPr id="3" name="Content Placeholder 2">
            <a:extLst>
              <a:ext uri="{FF2B5EF4-FFF2-40B4-BE49-F238E27FC236}">
                <a16:creationId xmlns:a16="http://schemas.microsoft.com/office/drawing/2014/main" id="{0629DEA2-F7B4-4514-8163-7EA8F6F57B88}"/>
              </a:ext>
            </a:extLst>
          </p:cNvPr>
          <p:cNvSpPr>
            <a:spLocks noGrp="1"/>
          </p:cNvSpPr>
          <p:nvPr>
            <p:ph sz="half" idx="2"/>
          </p:nvPr>
        </p:nvSpPr>
        <p:spPr/>
        <p:txBody>
          <a:bodyPr/>
          <a:lstStyle/>
          <a:p>
            <a:r>
              <a:rPr lang="en-US" dirty="0"/>
              <a:t>Modify all prior events to the new schema</a:t>
            </a:r>
          </a:p>
          <a:p>
            <a:r>
              <a:rPr lang="en-US" dirty="0"/>
              <a:t>Requires extensive data changes</a:t>
            </a:r>
          </a:p>
          <a:p>
            <a:r>
              <a:rPr lang="en-US" dirty="0"/>
              <a:t>Must be synchronized with code</a:t>
            </a:r>
          </a:p>
          <a:p>
            <a:r>
              <a:rPr lang="en-US" dirty="0"/>
              <a:t>Destroys history</a:t>
            </a:r>
          </a:p>
        </p:txBody>
      </p:sp>
      <p:sp>
        <p:nvSpPr>
          <p:cNvPr id="5" name="Text Placeholder 4">
            <a:extLst>
              <a:ext uri="{FF2B5EF4-FFF2-40B4-BE49-F238E27FC236}">
                <a16:creationId xmlns:a16="http://schemas.microsoft.com/office/drawing/2014/main" id="{3ED9C8A4-1849-43F3-9FB4-4BFE785603D9}"/>
              </a:ext>
            </a:extLst>
          </p:cNvPr>
          <p:cNvSpPr>
            <a:spLocks noGrp="1"/>
          </p:cNvSpPr>
          <p:nvPr>
            <p:ph type="body" sz="quarter" idx="3"/>
          </p:nvPr>
        </p:nvSpPr>
        <p:spPr/>
        <p:txBody>
          <a:bodyPr/>
          <a:lstStyle/>
          <a:p>
            <a:r>
              <a:rPr lang="en-US" dirty="0"/>
              <a:t>It’s a part of history</a:t>
            </a:r>
          </a:p>
        </p:txBody>
      </p:sp>
      <p:sp>
        <p:nvSpPr>
          <p:cNvPr id="6" name="Content Placeholder 5">
            <a:extLst>
              <a:ext uri="{FF2B5EF4-FFF2-40B4-BE49-F238E27FC236}">
                <a16:creationId xmlns:a16="http://schemas.microsoft.com/office/drawing/2014/main" id="{F56F811A-3263-4B91-937C-AD08136EE1BD}"/>
              </a:ext>
            </a:extLst>
          </p:cNvPr>
          <p:cNvSpPr>
            <a:spLocks noGrp="1"/>
          </p:cNvSpPr>
          <p:nvPr>
            <p:ph sz="quarter" idx="4"/>
          </p:nvPr>
        </p:nvSpPr>
        <p:spPr/>
        <p:txBody>
          <a:bodyPr/>
          <a:lstStyle/>
          <a:p>
            <a:r>
              <a:rPr lang="en-US" dirty="0"/>
              <a:t>Make new versions of your events</a:t>
            </a:r>
          </a:p>
          <a:p>
            <a:r>
              <a:rPr lang="en-US" dirty="0"/>
              <a:t>Old events stay around in your app (more complexity)</a:t>
            </a:r>
          </a:p>
          <a:p>
            <a:r>
              <a:rPr lang="en-US" dirty="0"/>
              <a:t>Lose nothing, ever.</a:t>
            </a:r>
          </a:p>
          <a:p>
            <a:r>
              <a:rPr lang="en-US" dirty="0"/>
              <a:t>Computationally simple, just push new code and events</a:t>
            </a:r>
          </a:p>
        </p:txBody>
      </p:sp>
    </p:spTree>
    <p:extLst>
      <p:ext uri="{BB962C8B-B14F-4D97-AF65-F5344CB8AC3E}">
        <p14:creationId xmlns:p14="http://schemas.microsoft.com/office/powerpoint/2010/main" val="340299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0A40C0-CA48-4BF5-8AE2-65559F47E4FF}"/>
              </a:ext>
            </a:extLst>
          </p:cNvPr>
          <p:cNvSpPr>
            <a:spLocks noGrp="1"/>
          </p:cNvSpPr>
          <p:nvPr>
            <p:ph type="title"/>
          </p:nvPr>
        </p:nvSpPr>
        <p:spPr/>
        <p:txBody>
          <a:bodyPr/>
          <a:lstStyle/>
          <a:p>
            <a:r>
              <a:rPr lang="en-US" dirty="0"/>
              <a:t>What if I have a lot of events?</a:t>
            </a:r>
          </a:p>
        </p:txBody>
      </p:sp>
      <p:sp>
        <p:nvSpPr>
          <p:cNvPr id="9" name="Rectangle 8">
            <a:extLst>
              <a:ext uri="{FF2B5EF4-FFF2-40B4-BE49-F238E27FC236}">
                <a16:creationId xmlns:a16="http://schemas.microsoft.com/office/drawing/2014/main" id="{BA8E3D44-D435-4388-B0C3-D656134C7853}"/>
              </a:ext>
            </a:extLst>
          </p:cNvPr>
          <p:cNvSpPr/>
          <p:nvPr/>
        </p:nvSpPr>
        <p:spPr>
          <a:xfrm>
            <a:off x="684212" y="1959376"/>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$10</a:t>
            </a:r>
          </a:p>
        </p:txBody>
      </p:sp>
      <p:sp>
        <p:nvSpPr>
          <p:cNvPr id="10" name="Rectangle 9">
            <a:extLst>
              <a:ext uri="{FF2B5EF4-FFF2-40B4-BE49-F238E27FC236}">
                <a16:creationId xmlns:a16="http://schemas.microsoft.com/office/drawing/2014/main" id="{8AD7AE8D-F657-4D04-B10E-6F90F47A0F66}"/>
              </a:ext>
            </a:extLst>
          </p:cNvPr>
          <p:cNvSpPr/>
          <p:nvPr/>
        </p:nvSpPr>
        <p:spPr>
          <a:xfrm>
            <a:off x="1239043" y="2860182"/>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$3</a:t>
            </a:r>
          </a:p>
        </p:txBody>
      </p:sp>
      <p:sp>
        <p:nvSpPr>
          <p:cNvPr id="11" name="Rectangle 10">
            <a:extLst>
              <a:ext uri="{FF2B5EF4-FFF2-40B4-BE49-F238E27FC236}">
                <a16:creationId xmlns:a16="http://schemas.microsoft.com/office/drawing/2014/main" id="{23A078B4-340D-4FAE-880C-95F0C60180EA}"/>
              </a:ext>
            </a:extLst>
          </p:cNvPr>
          <p:cNvSpPr/>
          <p:nvPr/>
        </p:nvSpPr>
        <p:spPr>
          <a:xfrm>
            <a:off x="1946274" y="3760988"/>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$13</a:t>
            </a:r>
          </a:p>
        </p:txBody>
      </p:sp>
      <p:sp>
        <p:nvSpPr>
          <p:cNvPr id="12" name="Rectangle 11">
            <a:extLst>
              <a:ext uri="{FF2B5EF4-FFF2-40B4-BE49-F238E27FC236}">
                <a16:creationId xmlns:a16="http://schemas.microsoft.com/office/drawing/2014/main" id="{E6470EC2-A104-41C5-98CC-7028908A1117}"/>
              </a:ext>
            </a:extLst>
          </p:cNvPr>
          <p:cNvSpPr/>
          <p:nvPr/>
        </p:nvSpPr>
        <p:spPr>
          <a:xfrm>
            <a:off x="2653505" y="4718702"/>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$8</a:t>
            </a:r>
          </a:p>
        </p:txBody>
      </p:sp>
      <p:sp>
        <p:nvSpPr>
          <p:cNvPr id="13" name="Rectangle 12">
            <a:extLst>
              <a:ext uri="{FF2B5EF4-FFF2-40B4-BE49-F238E27FC236}">
                <a16:creationId xmlns:a16="http://schemas.microsoft.com/office/drawing/2014/main" id="{A6B5B38C-FF63-4BB2-9CC7-67A24B6FDA09}"/>
              </a:ext>
            </a:extLst>
          </p:cNvPr>
          <p:cNvSpPr/>
          <p:nvPr/>
        </p:nvSpPr>
        <p:spPr>
          <a:xfrm>
            <a:off x="3360737" y="5562600"/>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$3</a:t>
            </a:r>
          </a:p>
        </p:txBody>
      </p:sp>
      <p:sp>
        <p:nvSpPr>
          <p:cNvPr id="15" name="Rectangle 14">
            <a:extLst>
              <a:ext uri="{FF2B5EF4-FFF2-40B4-BE49-F238E27FC236}">
                <a16:creationId xmlns:a16="http://schemas.microsoft.com/office/drawing/2014/main" id="{928A4748-EA73-4CC3-8C57-7DF20F52C675}"/>
              </a:ext>
            </a:extLst>
          </p:cNvPr>
          <p:cNvSpPr/>
          <p:nvPr/>
        </p:nvSpPr>
        <p:spPr>
          <a:xfrm>
            <a:off x="8532812" y="3407176"/>
            <a:ext cx="152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Snapshot:</a:t>
            </a:r>
          </a:p>
          <a:p>
            <a:pPr algn="ctr"/>
            <a:r>
              <a:rPr lang="en-US" sz="1400" dirty="0"/>
              <a:t>$11</a:t>
            </a:r>
          </a:p>
        </p:txBody>
      </p:sp>
      <p:sp>
        <p:nvSpPr>
          <p:cNvPr id="16" name="Arrow: Right 15">
            <a:extLst>
              <a:ext uri="{FF2B5EF4-FFF2-40B4-BE49-F238E27FC236}">
                <a16:creationId xmlns:a16="http://schemas.microsoft.com/office/drawing/2014/main" id="{DC3CCA52-21DA-4F2D-AFA5-E0FC97ADE0D1}"/>
              </a:ext>
            </a:extLst>
          </p:cNvPr>
          <p:cNvSpPr/>
          <p:nvPr/>
        </p:nvSpPr>
        <p:spPr>
          <a:xfrm>
            <a:off x="4845879" y="3254776"/>
            <a:ext cx="3048000" cy="16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a:extLst>
              <a:ext uri="{FF2B5EF4-FFF2-40B4-BE49-F238E27FC236}">
                <a16:creationId xmlns:a16="http://schemas.microsoft.com/office/drawing/2014/main" id="{00FDEA6F-B763-4E09-84A7-884D6845773E}"/>
              </a:ext>
            </a:extLst>
          </p:cNvPr>
          <p:cNvSpPr/>
          <p:nvPr/>
        </p:nvSpPr>
        <p:spPr>
          <a:xfrm>
            <a:off x="8532812" y="457200"/>
            <a:ext cx="1524000" cy="28202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Don’t read behind a snapshot</a:t>
            </a:r>
          </a:p>
        </p:txBody>
      </p:sp>
      <p:sp>
        <p:nvSpPr>
          <p:cNvPr id="18" name="Rectangle 17">
            <a:extLst>
              <a:ext uri="{FF2B5EF4-FFF2-40B4-BE49-F238E27FC236}">
                <a16:creationId xmlns:a16="http://schemas.microsoft.com/office/drawing/2014/main" id="{7E99D528-B9EF-49C9-A797-AC693C3CD066}"/>
              </a:ext>
            </a:extLst>
          </p:cNvPr>
          <p:cNvSpPr/>
          <p:nvPr/>
        </p:nvSpPr>
        <p:spPr>
          <a:xfrm>
            <a:off x="8532812" y="4854976"/>
            <a:ext cx="1524000" cy="1850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Apply events after a snapshot</a:t>
            </a:r>
          </a:p>
        </p:txBody>
      </p:sp>
      <p:sp>
        <p:nvSpPr>
          <p:cNvPr id="19" name="Arrow: Right 18">
            <a:extLst>
              <a:ext uri="{FF2B5EF4-FFF2-40B4-BE49-F238E27FC236}">
                <a16:creationId xmlns:a16="http://schemas.microsoft.com/office/drawing/2014/main" id="{DB255302-F1B3-4665-B912-DC09B5E3C21E}"/>
              </a:ext>
            </a:extLst>
          </p:cNvPr>
          <p:cNvSpPr/>
          <p:nvPr/>
        </p:nvSpPr>
        <p:spPr>
          <a:xfrm rot="5400000">
            <a:off x="10241765" y="3567806"/>
            <a:ext cx="1310066" cy="587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Time</a:t>
            </a:r>
          </a:p>
        </p:txBody>
      </p:sp>
    </p:spTree>
    <p:extLst>
      <p:ext uri="{BB962C8B-B14F-4D97-AF65-F5344CB8AC3E}">
        <p14:creationId xmlns:p14="http://schemas.microsoft.com/office/powerpoint/2010/main" val="196570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CA1B-928B-4785-AF5E-C57781805E12}"/>
              </a:ext>
            </a:extLst>
          </p:cNvPr>
          <p:cNvSpPr>
            <a:spLocks noGrp="1"/>
          </p:cNvSpPr>
          <p:nvPr>
            <p:ph type="title"/>
          </p:nvPr>
        </p:nvSpPr>
        <p:spPr/>
        <p:txBody>
          <a:bodyPr/>
          <a:lstStyle/>
          <a:p>
            <a:r>
              <a:rPr lang="en-US" dirty="0"/>
              <a:t>How does Redux figure into this?</a:t>
            </a:r>
          </a:p>
        </p:txBody>
      </p:sp>
      <p:sp>
        <p:nvSpPr>
          <p:cNvPr id="3" name="Content Placeholder 2">
            <a:extLst>
              <a:ext uri="{FF2B5EF4-FFF2-40B4-BE49-F238E27FC236}">
                <a16:creationId xmlns:a16="http://schemas.microsoft.com/office/drawing/2014/main" id="{17A207EA-BE3E-4B31-B979-79321368071E}"/>
              </a:ext>
            </a:extLst>
          </p:cNvPr>
          <p:cNvSpPr>
            <a:spLocks noGrp="1"/>
          </p:cNvSpPr>
          <p:nvPr>
            <p:ph idx="1"/>
          </p:nvPr>
        </p:nvSpPr>
        <p:spPr/>
        <p:txBody>
          <a:bodyPr/>
          <a:lstStyle/>
          <a:p>
            <a:r>
              <a:rPr lang="en-US" dirty="0"/>
              <a:t>Is Redux using the CQRS paradigm?</a:t>
            </a:r>
          </a:p>
        </p:txBody>
      </p:sp>
    </p:spTree>
    <p:extLst>
      <p:ext uri="{BB962C8B-B14F-4D97-AF65-F5344CB8AC3E}">
        <p14:creationId xmlns:p14="http://schemas.microsoft.com/office/powerpoint/2010/main" val="291546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CA1B-928B-4785-AF5E-C57781805E12}"/>
              </a:ext>
            </a:extLst>
          </p:cNvPr>
          <p:cNvSpPr>
            <a:spLocks noGrp="1"/>
          </p:cNvSpPr>
          <p:nvPr>
            <p:ph type="title"/>
          </p:nvPr>
        </p:nvSpPr>
        <p:spPr/>
        <p:txBody>
          <a:bodyPr/>
          <a:lstStyle/>
          <a:p>
            <a:r>
              <a:rPr lang="en-US" dirty="0"/>
              <a:t>How does Redux figure into this?</a:t>
            </a:r>
          </a:p>
        </p:txBody>
      </p:sp>
      <p:pic>
        <p:nvPicPr>
          <p:cNvPr id="1026" name="Picture 2" descr="Image result for redux architecture">
            <a:extLst>
              <a:ext uri="{FF2B5EF4-FFF2-40B4-BE49-F238E27FC236}">
                <a16:creationId xmlns:a16="http://schemas.microsoft.com/office/drawing/2014/main" id="{4EC1CD47-10ED-46A4-92D7-81AB265E2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2" y="1905000"/>
            <a:ext cx="7575238" cy="4130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895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CQRS: Command Query Responsibility Segregation</a:t>
            </a:r>
          </a:p>
        </p:txBody>
      </p:sp>
      <p:sp>
        <p:nvSpPr>
          <p:cNvPr id="14" name="Content Placeholder 13"/>
          <p:cNvSpPr>
            <a:spLocks noGrp="1"/>
          </p:cNvSpPr>
          <p:nvPr>
            <p:ph idx="1"/>
          </p:nvPr>
        </p:nvSpPr>
        <p:spPr/>
        <p:txBody>
          <a:bodyPr/>
          <a:lstStyle/>
          <a:p>
            <a:r>
              <a:rPr lang="en-US" dirty="0"/>
              <a:t>Read and write needs aren’t always the same</a:t>
            </a:r>
          </a:p>
          <a:p>
            <a:pPr lvl="1"/>
            <a:r>
              <a:rPr lang="en-US" dirty="0">
                <a:hlinkClick r:id="rId2"/>
              </a:rPr>
              <a:t>Exercise</a:t>
            </a:r>
            <a:r>
              <a:rPr lang="en-US" dirty="0"/>
              <a:t>: How is a blog post’s read and write needs different?</a:t>
            </a:r>
          </a:p>
          <a:p>
            <a:pPr lvl="1"/>
            <a:r>
              <a:rPr lang="en-US" dirty="0"/>
              <a:t>Scheduling a patient vs pulling up an appointment?</a:t>
            </a:r>
          </a:p>
          <a:p>
            <a:pPr lvl="1"/>
            <a:r>
              <a:rPr lang="en-US" dirty="0"/>
              <a:t>Depositing money in a bank vs viewing your balance?</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CA1B-928B-4785-AF5E-C57781805E12}"/>
              </a:ext>
            </a:extLst>
          </p:cNvPr>
          <p:cNvSpPr>
            <a:spLocks noGrp="1"/>
          </p:cNvSpPr>
          <p:nvPr>
            <p:ph type="title"/>
          </p:nvPr>
        </p:nvSpPr>
        <p:spPr/>
        <p:txBody>
          <a:bodyPr/>
          <a:lstStyle/>
          <a:p>
            <a:r>
              <a:rPr lang="en-US" dirty="0"/>
              <a:t>How does Redux figure into this?</a:t>
            </a:r>
          </a:p>
        </p:txBody>
      </p:sp>
      <p:pic>
        <p:nvPicPr>
          <p:cNvPr id="1026" name="Picture 2" descr="Image result for redux architecture">
            <a:extLst>
              <a:ext uri="{FF2B5EF4-FFF2-40B4-BE49-F238E27FC236}">
                <a16:creationId xmlns:a16="http://schemas.microsoft.com/office/drawing/2014/main" id="{4EC1CD47-10ED-46A4-92D7-81AB265E2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2" y="1905000"/>
            <a:ext cx="7575238" cy="4130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a:extLst>
              <a:ext uri="{FF2B5EF4-FFF2-40B4-BE49-F238E27FC236}">
                <a16:creationId xmlns:a16="http://schemas.microsoft.com/office/drawing/2014/main" id="{D63D4710-1BD5-4B5C-8793-6F5B2A4A8642}"/>
              </a:ext>
            </a:extLst>
          </p:cNvPr>
          <p:cNvSpPr/>
          <p:nvPr/>
        </p:nvSpPr>
        <p:spPr>
          <a:xfrm>
            <a:off x="4875210" y="4419601"/>
            <a:ext cx="4800601" cy="1524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Rectangle 4">
            <a:extLst>
              <a:ext uri="{FF2B5EF4-FFF2-40B4-BE49-F238E27FC236}">
                <a16:creationId xmlns:a16="http://schemas.microsoft.com/office/drawing/2014/main" id="{41641C38-85DC-48EF-BBD4-00C82E73E173}"/>
              </a:ext>
            </a:extLst>
          </p:cNvPr>
          <p:cNvSpPr/>
          <p:nvPr/>
        </p:nvSpPr>
        <p:spPr>
          <a:xfrm>
            <a:off x="2360612" y="3200399"/>
            <a:ext cx="2438400" cy="274320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5">
            <a:extLst>
              <a:ext uri="{FF2B5EF4-FFF2-40B4-BE49-F238E27FC236}">
                <a16:creationId xmlns:a16="http://schemas.microsoft.com/office/drawing/2014/main" id="{CACDC77F-0B81-4FCB-AC3D-104810141B7D}"/>
              </a:ext>
            </a:extLst>
          </p:cNvPr>
          <p:cNvSpPr/>
          <p:nvPr/>
        </p:nvSpPr>
        <p:spPr>
          <a:xfrm>
            <a:off x="4875211" y="2067070"/>
            <a:ext cx="4953001" cy="22285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Rectangle 3">
            <a:extLst>
              <a:ext uri="{FF2B5EF4-FFF2-40B4-BE49-F238E27FC236}">
                <a16:creationId xmlns:a16="http://schemas.microsoft.com/office/drawing/2014/main" id="{DF0711F8-353C-4C51-B623-CB6A61F51D4F}"/>
              </a:ext>
            </a:extLst>
          </p:cNvPr>
          <p:cNvSpPr/>
          <p:nvPr/>
        </p:nvSpPr>
        <p:spPr>
          <a:xfrm>
            <a:off x="8532812" y="2104284"/>
            <a:ext cx="1295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a:t>
            </a:r>
          </a:p>
        </p:txBody>
      </p:sp>
      <p:sp>
        <p:nvSpPr>
          <p:cNvPr id="8" name="Rectangle 7">
            <a:extLst>
              <a:ext uri="{FF2B5EF4-FFF2-40B4-BE49-F238E27FC236}">
                <a16:creationId xmlns:a16="http://schemas.microsoft.com/office/drawing/2014/main" id="{5A34F616-2AC3-460B-8CA8-753ED279B898}"/>
              </a:ext>
            </a:extLst>
          </p:cNvPr>
          <p:cNvSpPr/>
          <p:nvPr/>
        </p:nvSpPr>
        <p:spPr>
          <a:xfrm>
            <a:off x="9126416" y="5513718"/>
            <a:ext cx="1844795"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Command</a:t>
            </a:r>
          </a:p>
        </p:txBody>
      </p:sp>
      <p:sp>
        <p:nvSpPr>
          <p:cNvPr id="9" name="Rectangle 8">
            <a:extLst>
              <a:ext uri="{FF2B5EF4-FFF2-40B4-BE49-F238E27FC236}">
                <a16:creationId xmlns:a16="http://schemas.microsoft.com/office/drawing/2014/main" id="{20FFC3E4-A17A-47A2-9078-B9B0D1121284}"/>
              </a:ext>
            </a:extLst>
          </p:cNvPr>
          <p:cNvSpPr/>
          <p:nvPr/>
        </p:nvSpPr>
        <p:spPr>
          <a:xfrm>
            <a:off x="1438214" y="2765426"/>
            <a:ext cx="1844795"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Database</a:t>
            </a:r>
          </a:p>
        </p:txBody>
      </p:sp>
    </p:spTree>
    <p:extLst>
      <p:ext uri="{BB962C8B-B14F-4D97-AF65-F5344CB8AC3E}">
        <p14:creationId xmlns:p14="http://schemas.microsoft.com/office/powerpoint/2010/main" val="353076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E601-F5B0-4E05-86EC-61D9F54E0080}"/>
              </a:ext>
            </a:extLst>
          </p:cNvPr>
          <p:cNvSpPr>
            <a:spLocks noGrp="1"/>
          </p:cNvSpPr>
          <p:nvPr>
            <p:ph type="title"/>
          </p:nvPr>
        </p:nvSpPr>
        <p:spPr/>
        <p:txBody>
          <a:bodyPr/>
          <a:lstStyle/>
          <a:p>
            <a:r>
              <a:rPr lang="en-US" dirty="0"/>
              <a:t>When do I use CQRS?</a:t>
            </a:r>
          </a:p>
        </p:txBody>
      </p:sp>
      <p:sp>
        <p:nvSpPr>
          <p:cNvPr id="3" name="Content Placeholder 2">
            <a:extLst>
              <a:ext uri="{FF2B5EF4-FFF2-40B4-BE49-F238E27FC236}">
                <a16:creationId xmlns:a16="http://schemas.microsoft.com/office/drawing/2014/main" id="{3ACEBA02-037E-4EEC-AD72-E324631E3AC5}"/>
              </a:ext>
            </a:extLst>
          </p:cNvPr>
          <p:cNvSpPr>
            <a:spLocks noGrp="1"/>
          </p:cNvSpPr>
          <p:nvPr>
            <p:ph idx="1"/>
          </p:nvPr>
        </p:nvSpPr>
        <p:spPr/>
        <p:txBody>
          <a:bodyPr/>
          <a:lstStyle/>
          <a:p>
            <a:r>
              <a:rPr lang="en-US" dirty="0"/>
              <a:t>Command and Query responsibilities look different</a:t>
            </a:r>
          </a:p>
          <a:p>
            <a:r>
              <a:rPr lang="en-US" dirty="0"/>
              <a:t>Simplicity gained by separation is greater than the complexity introduced</a:t>
            </a:r>
          </a:p>
        </p:txBody>
      </p:sp>
    </p:spTree>
    <p:extLst>
      <p:ext uri="{BB962C8B-B14F-4D97-AF65-F5344CB8AC3E}">
        <p14:creationId xmlns:p14="http://schemas.microsoft.com/office/powerpoint/2010/main" val="155352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BB72-F157-4EA7-A235-1321FED61CDE}"/>
              </a:ext>
            </a:extLst>
          </p:cNvPr>
          <p:cNvSpPr>
            <a:spLocks noGrp="1"/>
          </p:cNvSpPr>
          <p:nvPr>
            <p:ph type="title"/>
          </p:nvPr>
        </p:nvSpPr>
        <p:spPr>
          <a:xfrm>
            <a:off x="914162" y="2817019"/>
            <a:ext cx="10360501" cy="1223963"/>
          </a:xfrm>
        </p:spPr>
        <p:txBody>
          <a:bodyPr>
            <a:normAutofit/>
          </a:bodyPr>
          <a:lstStyle/>
          <a:p>
            <a:pPr algn="ctr"/>
            <a:r>
              <a:rPr lang="en-US" sz="8000" dirty="0"/>
              <a:t>Questions</a:t>
            </a:r>
          </a:p>
        </p:txBody>
      </p:sp>
    </p:spTree>
    <p:extLst>
      <p:ext uri="{BB962C8B-B14F-4D97-AF65-F5344CB8AC3E}">
        <p14:creationId xmlns:p14="http://schemas.microsoft.com/office/powerpoint/2010/main" val="368429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88AF-57FC-43AB-92D2-9FE95949BD6E}"/>
              </a:ext>
            </a:extLst>
          </p:cNvPr>
          <p:cNvSpPr>
            <a:spLocks noGrp="1"/>
          </p:cNvSpPr>
          <p:nvPr>
            <p:ph type="title"/>
          </p:nvPr>
        </p:nvSpPr>
        <p:spPr/>
        <p:txBody>
          <a:bodyPr/>
          <a:lstStyle/>
          <a:p>
            <a:r>
              <a:rPr lang="en-US" dirty="0"/>
              <a:t>CRUD: We’re a bank</a:t>
            </a:r>
          </a:p>
        </p:txBody>
      </p:sp>
      <p:sp>
        <p:nvSpPr>
          <p:cNvPr id="3" name="Content Placeholder 2">
            <a:extLst>
              <a:ext uri="{FF2B5EF4-FFF2-40B4-BE49-F238E27FC236}">
                <a16:creationId xmlns:a16="http://schemas.microsoft.com/office/drawing/2014/main" id="{239665B4-4513-4974-904F-29685648DEC0}"/>
              </a:ext>
            </a:extLst>
          </p:cNvPr>
          <p:cNvSpPr>
            <a:spLocks noGrp="1"/>
          </p:cNvSpPr>
          <p:nvPr>
            <p:ph idx="1"/>
          </p:nvPr>
        </p:nvSpPr>
        <p:spPr/>
        <p:txBody>
          <a:bodyPr/>
          <a:lstStyle/>
          <a:p>
            <a:r>
              <a:rPr lang="en-US" dirty="0"/>
              <a:t>Create</a:t>
            </a:r>
          </a:p>
          <a:p>
            <a:r>
              <a:rPr lang="en-US" dirty="0"/>
              <a:t>Read</a:t>
            </a:r>
          </a:p>
          <a:p>
            <a:r>
              <a:rPr lang="en-US" dirty="0"/>
              <a:t>Update</a:t>
            </a:r>
          </a:p>
          <a:p>
            <a:r>
              <a:rPr lang="en-US" dirty="0"/>
              <a:t>Delete</a:t>
            </a:r>
          </a:p>
        </p:txBody>
      </p:sp>
      <p:pic>
        <p:nvPicPr>
          <p:cNvPr id="4" name="Picture 3">
            <a:extLst>
              <a:ext uri="{FF2B5EF4-FFF2-40B4-BE49-F238E27FC236}">
                <a16:creationId xmlns:a16="http://schemas.microsoft.com/office/drawing/2014/main" id="{905D0119-D7E1-48B8-96CF-526602713849}"/>
              </a:ext>
            </a:extLst>
          </p:cNvPr>
          <p:cNvPicPr>
            <a:picLocks noChangeAspect="1"/>
          </p:cNvPicPr>
          <p:nvPr/>
        </p:nvPicPr>
        <p:blipFill rotWithShape="1">
          <a:blip r:embed="rId3"/>
          <a:srcRect t="1515"/>
          <a:stretch/>
        </p:blipFill>
        <p:spPr>
          <a:xfrm>
            <a:off x="5882076" y="25876"/>
            <a:ext cx="6323172" cy="6832124"/>
          </a:xfrm>
          <a:prstGeom prst="rect">
            <a:avLst/>
          </a:prstGeom>
        </p:spPr>
      </p:pic>
    </p:spTree>
    <p:extLst>
      <p:ext uri="{BB962C8B-B14F-4D97-AF65-F5344CB8AC3E}">
        <p14:creationId xmlns:p14="http://schemas.microsoft.com/office/powerpoint/2010/main" val="36322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33AA-63B2-4595-8F6D-29398C6023A8}"/>
              </a:ext>
            </a:extLst>
          </p:cNvPr>
          <p:cNvSpPr>
            <a:spLocks noGrp="1"/>
          </p:cNvSpPr>
          <p:nvPr>
            <p:ph type="title"/>
          </p:nvPr>
        </p:nvSpPr>
        <p:spPr>
          <a:xfrm>
            <a:off x="1218883" y="-228600"/>
            <a:ext cx="10360501" cy="1223963"/>
          </a:xfrm>
        </p:spPr>
        <p:txBody>
          <a:bodyPr/>
          <a:lstStyle/>
          <a:p>
            <a:r>
              <a:rPr lang="en-US" dirty="0"/>
              <a:t>Domain Model</a:t>
            </a:r>
          </a:p>
        </p:txBody>
      </p:sp>
      <p:pic>
        <p:nvPicPr>
          <p:cNvPr id="5" name="Picture 4">
            <a:extLst>
              <a:ext uri="{FF2B5EF4-FFF2-40B4-BE49-F238E27FC236}">
                <a16:creationId xmlns:a16="http://schemas.microsoft.com/office/drawing/2014/main" id="{0A1D4AE0-601D-4959-B38B-726A8FC8065A}"/>
              </a:ext>
            </a:extLst>
          </p:cNvPr>
          <p:cNvPicPr>
            <a:picLocks noChangeAspect="1"/>
          </p:cNvPicPr>
          <p:nvPr/>
        </p:nvPicPr>
        <p:blipFill>
          <a:blip r:embed="rId3"/>
          <a:stretch>
            <a:fillRect/>
          </a:stretch>
        </p:blipFill>
        <p:spPr>
          <a:xfrm>
            <a:off x="5332412" y="-3752"/>
            <a:ext cx="6861752" cy="6861752"/>
          </a:xfrm>
          <a:prstGeom prst="rect">
            <a:avLst/>
          </a:prstGeom>
        </p:spPr>
      </p:pic>
    </p:spTree>
    <p:extLst>
      <p:ext uri="{BB962C8B-B14F-4D97-AF65-F5344CB8AC3E}">
        <p14:creationId xmlns:p14="http://schemas.microsoft.com/office/powerpoint/2010/main" val="243998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33AA-63B2-4595-8F6D-29398C6023A8}"/>
              </a:ext>
            </a:extLst>
          </p:cNvPr>
          <p:cNvSpPr>
            <a:spLocks noGrp="1"/>
          </p:cNvSpPr>
          <p:nvPr>
            <p:ph type="title"/>
          </p:nvPr>
        </p:nvSpPr>
        <p:spPr/>
        <p:txBody>
          <a:bodyPr/>
          <a:lstStyle/>
          <a:p>
            <a:r>
              <a:rPr lang="en-US" dirty="0"/>
              <a:t>Domain Model</a:t>
            </a:r>
          </a:p>
        </p:txBody>
      </p:sp>
      <p:sp>
        <p:nvSpPr>
          <p:cNvPr id="9" name="Rectangle: Rounded Corners 8">
            <a:extLst>
              <a:ext uri="{FF2B5EF4-FFF2-40B4-BE49-F238E27FC236}">
                <a16:creationId xmlns:a16="http://schemas.microsoft.com/office/drawing/2014/main" id="{46664D82-2398-4A90-8380-A5D5BBF15618}"/>
              </a:ext>
            </a:extLst>
          </p:cNvPr>
          <p:cNvSpPr/>
          <p:nvPr/>
        </p:nvSpPr>
        <p:spPr>
          <a:xfrm>
            <a:off x="1446212" y="2189162"/>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UI</a:t>
            </a:r>
          </a:p>
        </p:txBody>
      </p:sp>
      <p:sp>
        <p:nvSpPr>
          <p:cNvPr id="12" name="Rectangle: Rounded Corners 11">
            <a:extLst>
              <a:ext uri="{FF2B5EF4-FFF2-40B4-BE49-F238E27FC236}">
                <a16:creationId xmlns:a16="http://schemas.microsoft.com/office/drawing/2014/main" id="{54EDE031-6CCA-4F50-A2C8-9CD2345B99E9}"/>
              </a:ext>
            </a:extLst>
          </p:cNvPr>
          <p:cNvSpPr/>
          <p:nvPr/>
        </p:nvSpPr>
        <p:spPr>
          <a:xfrm>
            <a:off x="4646533" y="2189162"/>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Business Logic (</a:t>
            </a:r>
            <a:r>
              <a:rPr lang="en-US" sz="2000" dirty="0"/>
              <a:t>Controller</a:t>
            </a:r>
            <a:r>
              <a:rPr lang="en-US" sz="2800" dirty="0"/>
              <a:t>)</a:t>
            </a:r>
          </a:p>
        </p:txBody>
      </p:sp>
      <p:sp>
        <p:nvSpPr>
          <p:cNvPr id="13" name="Rectangle: Rounded Corners 12">
            <a:extLst>
              <a:ext uri="{FF2B5EF4-FFF2-40B4-BE49-F238E27FC236}">
                <a16:creationId xmlns:a16="http://schemas.microsoft.com/office/drawing/2014/main" id="{2DC60318-BA02-426C-BD18-44C3346FAD31}"/>
              </a:ext>
            </a:extLst>
          </p:cNvPr>
          <p:cNvSpPr/>
          <p:nvPr/>
        </p:nvSpPr>
        <p:spPr>
          <a:xfrm>
            <a:off x="6597651" y="2189162"/>
            <a:ext cx="1752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DomainModel</a:t>
            </a:r>
            <a:r>
              <a:rPr lang="en-US" sz="2800" dirty="0"/>
              <a:t> (</a:t>
            </a:r>
            <a:r>
              <a:rPr lang="en-US" sz="2000" dirty="0"/>
              <a:t>Account</a:t>
            </a:r>
            <a:r>
              <a:rPr lang="en-US" sz="2800" dirty="0"/>
              <a:t>)</a:t>
            </a:r>
          </a:p>
        </p:txBody>
      </p:sp>
      <p:sp>
        <p:nvSpPr>
          <p:cNvPr id="10" name="Flowchart: Magnetic Disk 9">
            <a:extLst>
              <a:ext uri="{FF2B5EF4-FFF2-40B4-BE49-F238E27FC236}">
                <a16:creationId xmlns:a16="http://schemas.microsoft.com/office/drawing/2014/main" id="{03C7A341-E7EF-464D-A2D2-9B45A553A2C4}"/>
              </a:ext>
            </a:extLst>
          </p:cNvPr>
          <p:cNvSpPr/>
          <p:nvPr/>
        </p:nvSpPr>
        <p:spPr>
          <a:xfrm>
            <a:off x="9752012" y="2303462"/>
            <a:ext cx="15240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DB</a:t>
            </a:r>
          </a:p>
        </p:txBody>
      </p:sp>
      <p:sp>
        <p:nvSpPr>
          <p:cNvPr id="11" name="Rectangle 10">
            <a:extLst>
              <a:ext uri="{FF2B5EF4-FFF2-40B4-BE49-F238E27FC236}">
                <a16:creationId xmlns:a16="http://schemas.microsoft.com/office/drawing/2014/main" id="{2E444A39-B48E-40D5-9D3A-4B76ED4E1161}"/>
              </a:ext>
            </a:extLst>
          </p:cNvPr>
          <p:cNvSpPr/>
          <p:nvPr/>
        </p:nvSpPr>
        <p:spPr>
          <a:xfrm>
            <a:off x="8563810" y="3175000"/>
            <a:ext cx="97464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ORM</a:t>
            </a:r>
          </a:p>
        </p:txBody>
      </p:sp>
      <p:sp>
        <p:nvSpPr>
          <p:cNvPr id="14" name="Arrow: Right 13">
            <a:extLst>
              <a:ext uri="{FF2B5EF4-FFF2-40B4-BE49-F238E27FC236}">
                <a16:creationId xmlns:a16="http://schemas.microsoft.com/office/drawing/2014/main" id="{2031C25F-94E1-49F3-9B60-4CAAF5700E9B}"/>
              </a:ext>
            </a:extLst>
          </p:cNvPr>
          <p:cNvSpPr/>
          <p:nvPr/>
        </p:nvSpPr>
        <p:spPr>
          <a:xfrm>
            <a:off x="3504109" y="2432050"/>
            <a:ext cx="1020603"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POST</a:t>
            </a:r>
            <a:endParaRPr lang="en-US" sz="2800" dirty="0"/>
          </a:p>
        </p:txBody>
      </p:sp>
      <p:sp>
        <p:nvSpPr>
          <p:cNvPr id="15" name="Arrow: Left 14">
            <a:extLst>
              <a:ext uri="{FF2B5EF4-FFF2-40B4-BE49-F238E27FC236}">
                <a16:creationId xmlns:a16="http://schemas.microsoft.com/office/drawing/2014/main" id="{BAA5D6A5-FE0E-46D0-A220-7AF2FEB9416A}"/>
              </a:ext>
            </a:extLst>
          </p:cNvPr>
          <p:cNvSpPr/>
          <p:nvPr/>
        </p:nvSpPr>
        <p:spPr>
          <a:xfrm>
            <a:off x="3397330" y="3663950"/>
            <a:ext cx="1005562" cy="71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a:t>
            </a:r>
          </a:p>
        </p:txBody>
      </p:sp>
      <p:sp>
        <p:nvSpPr>
          <p:cNvPr id="16" name="Rectangle: Top Corners Rounded 15">
            <a:extLst>
              <a:ext uri="{FF2B5EF4-FFF2-40B4-BE49-F238E27FC236}">
                <a16:creationId xmlns:a16="http://schemas.microsoft.com/office/drawing/2014/main" id="{7122CF88-47D7-4DCC-A2F1-409410518914}"/>
              </a:ext>
            </a:extLst>
          </p:cNvPr>
          <p:cNvSpPr/>
          <p:nvPr/>
        </p:nvSpPr>
        <p:spPr>
          <a:xfrm>
            <a:off x="836612" y="6456362"/>
            <a:ext cx="10515600" cy="477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Image inspired by </a:t>
            </a:r>
            <a:r>
              <a:rPr lang="en-US" sz="1400" cap="all" dirty="0"/>
              <a:t>MATEUSZ STASCH</a:t>
            </a:r>
            <a:r>
              <a:rPr lang="en-US" sz="1600" cap="all" dirty="0"/>
              <a:t>. https://www.future-processing.pl</a:t>
            </a:r>
            <a:endParaRPr lang="en-US" sz="1400" cap="all" dirty="0"/>
          </a:p>
        </p:txBody>
      </p:sp>
    </p:spTree>
    <p:extLst>
      <p:ext uri="{BB962C8B-B14F-4D97-AF65-F5344CB8AC3E}">
        <p14:creationId xmlns:p14="http://schemas.microsoft.com/office/powerpoint/2010/main" val="362938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33AA-63B2-4595-8F6D-29398C6023A8}"/>
              </a:ext>
            </a:extLst>
          </p:cNvPr>
          <p:cNvSpPr>
            <a:spLocks noGrp="1"/>
          </p:cNvSpPr>
          <p:nvPr>
            <p:ph type="title"/>
          </p:nvPr>
        </p:nvSpPr>
        <p:spPr>
          <a:xfrm>
            <a:off x="1218883" y="-228600"/>
            <a:ext cx="10360501" cy="1223963"/>
          </a:xfrm>
        </p:spPr>
        <p:txBody>
          <a:bodyPr/>
          <a:lstStyle/>
          <a:p>
            <a:r>
              <a:rPr lang="en-US" dirty="0"/>
              <a:t>Domain Model</a:t>
            </a:r>
          </a:p>
        </p:txBody>
      </p:sp>
      <p:pic>
        <p:nvPicPr>
          <p:cNvPr id="5" name="Picture 4">
            <a:extLst>
              <a:ext uri="{FF2B5EF4-FFF2-40B4-BE49-F238E27FC236}">
                <a16:creationId xmlns:a16="http://schemas.microsoft.com/office/drawing/2014/main" id="{0A1D4AE0-601D-4959-B38B-726A8FC8065A}"/>
              </a:ext>
            </a:extLst>
          </p:cNvPr>
          <p:cNvPicPr>
            <a:picLocks noChangeAspect="1"/>
          </p:cNvPicPr>
          <p:nvPr/>
        </p:nvPicPr>
        <p:blipFill>
          <a:blip r:embed="rId3"/>
          <a:stretch>
            <a:fillRect/>
          </a:stretch>
        </p:blipFill>
        <p:spPr>
          <a:xfrm>
            <a:off x="1293812" y="1219200"/>
            <a:ext cx="5400675" cy="5400675"/>
          </a:xfrm>
          <a:prstGeom prst="rect">
            <a:avLst/>
          </a:prstGeom>
        </p:spPr>
      </p:pic>
      <p:sp>
        <p:nvSpPr>
          <p:cNvPr id="3" name="Rectangle 2">
            <a:extLst>
              <a:ext uri="{FF2B5EF4-FFF2-40B4-BE49-F238E27FC236}">
                <a16:creationId xmlns:a16="http://schemas.microsoft.com/office/drawing/2014/main" id="{6A57FB64-E897-4401-9C4A-03F0EEA6F468}"/>
              </a:ext>
            </a:extLst>
          </p:cNvPr>
          <p:cNvSpPr/>
          <p:nvPr/>
        </p:nvSpPr>
        <p:spPr>
          <a:xfrm>
            <a:off x="8456612" y="3271837"/>
            <a:ext cx="2286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Execution of command</a:t>
            </a:r>
          </a:p>
        </p:txBody>
      </p:sp>
      <p:sp>
        <p:nvSpPr>
          <p:cNvPr id="4" name="Arrow: Right 3">
            <a:extLst>
              <a:ext uri="{FF2B5EF4-FFF2-40B4-BE49-F238E27FC236}">
                <a16:creationId xmlns:a16="http://schemas.microsoft.com/office/drawing/2014/main" id="{395FA278-1C84-4864-AE94-1280D5BFAF44}"/>
              </a:ext>
            </a:extLst>
          </p:cNvPr>
          <p:cNvSpPr/>
          <p:nvPr/>
        </p:nvSpPr>
        <p:spPr>
          <a:xfrm>
            <a:off x="6999287" y="3576637"/>
            <a:ext cx="1421482"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Params</a:t>
            </a:r>
            <a:endParaRPr lang="en-US" sz="2800" dirty="0"/>
          </a:p>
        </p:txBody>
      </p:sp>
      <p:grpSp>
        <p:nvGrpSpPr>
          <p:cNvPr id="9" name="Group 8">
            <a:extLst>
              <a:ext uri="{FF2B5EF4-FFF2-40B4-BE49-F238E27FC236}">
                <a16:creationId xmlns:a16="http://schemas.microsoft.com/office/drawing/2014/main" id="{BCE9C21F-4159-4C45-BA29-B957BECCB35C}"/>
              </a:ext>
            </a:extLst>
          </p:cNvPr>
          <p:cNvGrpSpPr/>
          <p:nvPr/>
        </p:nvGrpSpPr>
        <p:grpSpPr>
          <a:xfrm>
            <a:off x="9135542" y="1828800"/>
            <a:ext cx="928139" cy="1371600"/>
            <a:chOff x="9021242" y="1864519"/>
            <a:chExt cx="928139" cy="1371600"/>
          </a:xfrm>
        </p:grpSpPr>
        <p:sp>
          <p:nvSpPr>
            <p:cNvPr id="7" name="Arrow: Down 6">
              <a:extLst>
                <a:ext uri="{FF2B5EF4-FFF2-40B4-BE49-F238E27FC236}">
                  <a16:creationId xmlns:a16="http://schemas.microsoft.com/office/drawing/2014/main" id="{7C927B0B-47FF-4A46-A7DB-4948F4A6786C}"/>
                </a:ext>
              </a:extLst>
            </p:cNvPr>
            <p:cNvSpPr/>
            <p:nvPr/>
          </p:nvSpPr>
          <p:spPr>
            <a:xfrm>
              <a:off x="9066212" y="1864519"/>
              <a:ext cx="8382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TextBox 7">
              <a:extLst>
                <a:ext uri="{FF2B5EF4-FFF2-40B4-BE49-F238E27FC236}">
                  <a16:creationId xmlns:a16="http://schemas.microsoft.com/office/drawing/2014/main" id="{8D91ACAD-EA5F-4FA0-A4BE-828E5CA50A89}"/>
                </a:ext>
              </a:extLst>
            </p:cNvPr>
            <p:cNvSpPr txBox="1"/>
            <p:nvPr/>
          </p:nvSpPr>
          <p:spPr>
            <a:xfrm>
              <a:off x="9021242" y="2057400"/>
              <a:ext cx="928139" cy="523220"/>
            </a:xfrm>
            <a:prstGeom prst="rect">
              <a:avLst/>
            </a:prstGeom>
            <a:noFill/>
          </p:spPr>
          <p:txBody>
            <a:bodyPr wrap="none" rtlCol="0">
              <a:spAutoFit/>
            </a:bodyPr>
            <a:lstStyle/>
            <a:p>
              <a:r>
                <a:rPr lang="en-US" sz="2800" dirty="0"/>
                <a:t>State</a:t>
              </a:r>
            </a:p>
          </p:txBody>
        </p:sp>
      </p:grpSp>
      <p:grpSp>
        <p:nvGrpSpPr>
          <p:cNvPr id="10" name="Group 9">
            <a:extLst>
              <a:ext uri="{FF2B5EF4-FFF2-40B4-BE49-F238E27FC236}">
                <a16:creationId xmlns:a16="http://schemas.microsoft.com/office/drawing/2014/main" id="{B68FE6A9-58FD-4EC0-BB34-BB1A3138F579}"/>
              </a:ext>
            </a:extLst>
          </p:cNvPr>
          <p:cNvGrpSpPr/>
          <p:nvPr/>
        </p:nvGrpSpPr>
        <p:grpSpPr>
          <a:xfrm>
            <a:off x="8956528" y="4608373"/>
            <a:ext cx="1268552" cy="1371600"/>
            <a:chOff x="8851036" y="1864519"/>
            <a:chExt cx="1268552" cy="1371600"/>
          </a:xfrm>
        </p:grpSpPr>
        <p:sp>
          <p:nvSpPr>
            <p:cNvPr id="11" name="Arrow: Down 10">
              <a:extLst>
                <a:ext uri="{FF2B5EF4-FFF2-40B4-BE49-F238E27FC236}">
                  <a16:creationId xmlns:a16="http://schemas.microsoft.com/office/drawing/2014/main" id="{62EC6F85-DC88-447A-A962-FCE8EF0C9493}"/>
                </a:ext>
              </a:extLst>
            </p:cNvPr>
            <p:cNvSpPr/>
            <p:nvPr/>
          </p:nvSpPr>
          <p:spPr>
            <a:xfrm>
              <a:off x="9066212" y="1864519"/>
              <a:ext cx="8382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TextBox 11">
              <a:extLst>
                <a:ext uri="{FF2B5EF4-FFF2-40B4-BE49-F238E27FC236}">
                  <a16:creationId xmlns:a16="http://schemas.microsoft.com/office/drawing/2014/main" id="{D2611AF9-67B0-4374-9E58-249E7CBDAAB2}"/>
                </a:ext>
              </a:extLst>
            </p:cNvPr>
            <p:cNvSpPr txBox="1"/>
            <p:nvPr/>
          </p:nvSpPr>
          <p:spPr>
            <a:xfrm>
              <a:off x="8851036" y="2075226"/>
              <a:ext cx="1268552" cy="523220"/>
            </a:xfrm>
            <a:prstGeom prst="rect">
              <a:avLst/>
            </a:prstGeom>
            <a:noFill/>
          </p:spPr>
          <p:txBody>
            <a:bodyPr wrap="none" rtlCol="0">
              <a:spAutoFit/>
            </a:bodyPr>
            <a:lstStyle/>
            <a:p>
              <a:r>
                <a:rPr lang="en-US" sz="2800" dirty="0"/>
                <a:t>Change</a:t>
              </a:r>
            </a:p>
          </p:txBody>
        </p:sp>
      </p:grpSp>
    </p:spTree>
    <p:extLst>
      <p:ext uri="{BB962C8B-B14F-4D97-AF65-F5344CB8AC3E}">
        <p14:creationId xmlns:p14="http://schemas.microsoft.com/office/powerpoint/2010/main" val="415897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http://purl.org/dc/dcmitype/"/>
    <ds:schemaRef ds:uri="http://schemas.microsoft.com/office/2006/documentManagement/types"/>
    <ds:schemaRef ds:uri="4873beb7-5857-4685-be1f-d57550cc96cc"/>
    <ds:schemaRef ds:uri="http://www.w3.org/XML/1998/namespac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1253</TotalTime>
  <Words>2473</Words>
  <Application>Microsoft Office PowerPoint</Application>
  <PresentationFormat>Custom</PresentationFormat>
  <Paragraphs>415</Paragraphs>
  <Slides>52</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Tech 16x9</vt:lpstr>
      <vt:lpstr>CQRS + Event Sourcing</vt:lpstr>
      <vt:lpstr>Why learn CQRS</vt:lpstr>
      <vt:lpstr>PowerPoint Presentation</vt:lpstr>
      <vt:lpstr>Applications are made of Commands and Queries</vt:lpstr>
      <vt:lpstr>CQRS: Command Query Responsibility Segregation</vt:lpstr>
      <vt:lpstr>CRUD: We’re a bank</vt:lpstr>
      <vt:lpstr>Domain Model</vt:lpstr>
      <vt:lpstr>Domain Model</vt:lpstr>
      <vt:lpstr>Domain Model</vt:lpstr>
      <vt:lpstr>New Requirements: Regulation D</vt:lpstr>
      <vt:lpstr>New Requirements: Regulation D</vt:lpstr>
      <vt:lpstr>New Requirements: Regulation D</vt:lpstr>
      <vt:lpstr>New Requirements: Bank Secrecy Act</vt:lpstr>
      <vt:lpstr>New Requirements: Bank Secrecy Act</vt:lpstr>
      <vt:lpstr>New Requirements: Bank Secrecy Act</vt:lpstr>
      <vt:lpstr>New Requirement: Upsells!</vt:lpstr>
      <vt:lpstr>New Requirement: Upsells!</vt:lpstr>
      <vt:lpstr>New Requirement: Upsells!</vt:lpstr>
      <vt:lpstr>New Requirement: Upsells!</vt:lpstr>
      <vt:lpstr>New Requirement: Upsells!</vt:lpstr>
      <vt:lpstr>New Requirement: Upsells!</vt:lpstr>
      <vt:lpstr>Many new requirements!</vt:lpstr>
      <vt:lpstr>Domain Model with needed state</vt:lpstr>
      <vt:lpstr>Domain Model with needed state</vt:lpstr>
      <vt:lpstr>One tiny step into CQRS</vt:lpstr>
      <vt:lpstr>Separate Command and Query models</vt:lpstr>
      <vt:lpstr>Command Object Architecture</vt:lpstr>
      <vt:lpstr>PowerPoint Presentation</vt:lpstr>
      <vt:lpstr>Command Object</vt:lpstr>
      <vt:lpstr>Why command objects?</vt:lpstr>
      <vt:lpstr>Command Object</vt:lpstr>
      <vt:lpstr>Command Object Architecture</vt:lpstr>
      <vt:lpstr>That’s nice… but we still have a single point where read and write needs conflict…</vt:lpstr>
      <vt:lpstr>That’s nice… but we still have a single point where read and write needs conflict…</vt:lpstr>
      <vt:lpstr>PowerPoint Presentation</vt:lpstr>
      <vt:lpstr>PowerPoint Presentation</vt:lpstr>
      <vt:lpstr>Events + Projections</vt:lpstr>
      <vt:lpstr>Events + Projections</vt:lpstr>
      <vt:lpstr>Normalized Database</vt:lpstr>
      <vt:lpstr>Denormalized Database</vt:lpstr>
      <vt:lpstr>PowerPoint Presentation</vt:lpstr>
      <vt:lpstr>Event Sourcing</vt:lpstr>
      <vt:lpstr>Events + Projections</vt:lpstr>
      <vt:lpstr>PowerPoint Presentation</vt:lpstr>
      <vt:lpstr>Harness</vt:lpstr>
      <vt:lpstr>What happens when the schema changes?</vt:lpstr>
      <vt:lpstr>What if I have a lot of events?</vt:lpstr>
      <vt:lpstr>How does Redux figure into this?</vt:lpstr>
      <vt:lpstr>How does Redux figure into this?</vt:lpstr>
      <vt:lpstr>How does Redux figure into this?</vt:lpstr>
      <vt:lpstr>When do I use CQRS?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 + Eventsourcing</dc:title>
  <dc:creator>Mitchell Harris</dc:creator>
  <cp:lastModifiedBy>Harris, Mitchell K</cp:lastModifiedBy>
  <cp:revision>50</cp:revision>
  <dcterms:created xsi:type="dcterms:W3CDTF">2018-10-31T16:38:24Z</dcterms:created>
  <dcterms:modified xsi:type="dcterms:W3CDTF">2020-07-22T20:51:29Z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