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98" r:id="rId2"/>
    <p:sldId id="299" r:id="rId3"/>
    <p:sldId id="300" r:id="rId4"/>
    <p:sldId id="316" r:id="rId5"/>
    <p:sldId id="308" r:id="rId6"/>
    <p:sldId id="309" r:id="rId7"/>
    <p:sldId id="289" r:id="rId8"/>
    <p:sldId id="290" r:id="rId9"/>
    <p:sldId id="291" r:id="rId10"/>
    <p:sldId id="315" r:id="rId11"/>
    <p:sldId id="292" r:id="rId12"/>
    <p:sldId id="293" r:id="rId13"/>
    <p:sldId id="297" r:id="rId14"/>
    <p:sldId id="310" r:id="rId15"/>
    <p:sldId id="311" r:id="rId16"/>
    <p:sldId id="270" r:id="rId17"/>
    <p:sldId id="313" r:id="rId18"/>
    <p:sldId id="312" r:id="rId19"/>
    <p:sldId id="314" r:id="rId20"/>
    <p:sldId id="269" r:id="rId21"/>
    <p:sldId id="271" r:id="rId22"/>
    <p:sldId id="272" r:id="rId23"/>
    <p:sldId id="273" r:id="rId24"/>
    <p:sldId id="274" r:id="rId25"/>
    <p:sldId id="276" r:id="rId26"/>
    <p:sldId id="286" r:id="rId27"/>
    <p:sldId id="278" r:id="rId28"/>
    <p:sldId id="279" r:id="rId29"/>
    <p:sldId id="280" r:id="rId30"/>
    <p:sldId id="266" r:id="rId31"/>
    <p:sldId id="281" r:id="rId32"/>
    <p:sldId id="284" r:id="rId33"/>
    <p:sldId id="285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3399"/>
    <a:srgbClr val="FF0000"/>
    <a:srgbClr val="008000"/>
    <a:srgbClr val="3333FF"/>
    <a:srgbClr val="990000"/>
    <a:srgbClr val="FF99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70" d="100"/>
          <a:sy n="70" d="100"/>
        </p:scale>
        <p:origin x="6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smtClean="0"/>
            </a:lvl1pPr>
          </a:lstStyle>
          <a:p>
            <a:pPr>
              <a:defRPr/>
            </a:pPr>
            <a:fld id="{CABA7720-C637-4C9B-9152-3D5A9933D5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232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5803AA-5163-40D5-B39C-A2A9E3DDAD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936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B60BC-0EC5-4495-ADFB-CAF2A0824577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396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DA11C-858D-4952-9052-ECA5B88ADB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12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EFD-E14A-44CF-AAB5-7B466F1250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39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FF8CD-F04B-4780-802D-693860620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33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B985E-1B87-4E8E-9DF7-EFBC3A907D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36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F630D-4801-4217-B2EC-AA53F2B1E9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13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4EB1B-8802-4AA8-B63C-DD5A575642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26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6DAA8-8473-47D3-9CCD-1C1A370850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99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2DE27-1578-4A3C-983F-ACB020F3F3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99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6065F-51D8-4462-B304-1C93B7A6E6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63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16355-93EB-4C9C-ADFF-CCB1E84AD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87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77D7B-1B27-42D2-9D87-DFD729D6B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76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658B01B-748B-4A1A-AD87-4B62DEE73B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4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2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20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10.png"/><Relationship Id="rId2" Type="http://schemas.openxmlformats.org/officeDocument/2006/relationships/image" Target="../media/image82.png"/><Relationship Id="rId16" Type="http://schemas.openxmlformats.org/officeDocument/2006/relationships/image" Target="../media/image10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90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103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980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11" Type="http://schemas.openxmlformats.org/officeDocument/2006/relationships/image" Target="../media/image90.png"/><Relationship Id="rId5" Type="http://schemas.openxmlformats.org/officeDocument/2006/relationships/image" Target="../media/image1010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100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104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980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11" Type="http://schemas.openxmlformats.org/officeDocument/2006/relationships/image" Target="../media/image90.png"/><Relationship Id="rId5" Type="http://schemas.openxmlformats.org/officeDocument/2006/relationships/image" Target="../media/image1050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100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1040.png"/><Relationship Id="rId7" Type="http://schemas.openxmlformats.org/officeDocument/2006/relationships/image" Target="../media/image82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980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60.png"/><Relationship Id="rId11" Type="http://schemas.openxmlformats.org/officeDocument/2006/relationships/image" Target="../media/image89.png"/><Relationship Id="rId5" Type="http://schemas.openxmlformats.org/officeDocument/2006/relationships/image" Target="../media/image1010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1000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1040.png"/><Relationship Id="rId7" Type="http://schemas.openxmlformats.org/officeDocument/2006/relationships/image" Target="../media/image82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980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0.png"/><Relationship Id="rId11" Type="http://schemas.openxmlformats.org/officeDocument/2006/relationships/image" Target="../media/image89.png"/><Relationship Id="rId5" Type="http://schemas.openxmlformats.org/officeDocument/2006/relationships/image" Target="../media/image1010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1000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0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1040.png"/><Relationship Id="rId7" Type="http://schemas.openxmlformats.org/officeDocument/2006/relationships/image" Target="../media/image1080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980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0.png"/><Relationship Id="rId11" Type="http://schemas.openxmlformats.org/officeDocument/2006/relationships/image" Target="../media/image87.png"/><Relationship Id="rId5" Type="http://schemas.openxmlformats.org/officeDocument/2006/relationships/image" Target="../media/image1010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000.png"/><Relationship Id="rId9" Type="http://schemas.openxmlformats.org/officeDocument/2006/relationships/image" Target="../media/image82.png"/><Relationship Id="rId1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1040.png"/><Relationship Id="rId7" Type="http://schemas.openxmlformats.org/officeDocument/2006/relationships/image" Target="../media/image1080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980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0.png"/><Relationship Id="rId11" Type="http://schemas.openxmlformats.org/officeDocument/2006/relationships/image" Target="../media/image88.png"/><Relationship Id="rId5" Type="http://schemas.openxmlformats.org/officeDocument/2006/relationships/image" Target="../media/image1100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1000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0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1040.png"/><Relationship Id="rId7" Type="http://schemas.openxmlformats.org/officeDocument/2006/relationships/image" Target="../media/image1120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980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0.png"/><Relationship Id="rId11" Type="http://schemas.openxmlformats.org/officeDocument/2006/relationships/image" Target="../media/image87.png"/><Relationship Id="rId5" Type="http://schemas.openxmlformats.org/officeDocument/2006/relationships/image" Target="../media/image1110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000.png"/><Relationship Id="rId9" Type="http://schemas.openxmlformats.org/officeDocument/2006/relationships/image" Target="../media/image82.png"/><Relationship Id="rId14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0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1040.png"/><Relationship Id="rId7" Type="http://schemas.openxmlformats.org/officeDocument/2006/relationships/image" Target="../media/image1120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980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0.png"/><Relationship Id="rId11" Type="http://schemas.openxmlformats.org/officeDocument/2006/relationships/image" Target="../media/image87.png"/><Relationship Id="rId5" Type="http://schemas.openxmlformats.org/officeDocument/2006/relationships/image" Target="../media/image1110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000.png"/><Relationship Id="rId9" Type="http://schemas.openxmlformats.org/officeDocument/2006/relationships/image" Target="../media/image82.png"/><Relationship Id="rId1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1040.png"/><Relationship Id="rId7" Type="http://schemas.openxmlformats.org/officeDocument/2006/relationships/image" Target="../media/image1140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980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20.png"/><Relationship Id="rId11" Type="http://schemas.openxmlformats.org/officeDocument/2006/relationships/image" Target="../media/image88.png"/><Relationship Id="rId5" Type="http://schemas.openxmlformats.org/officeDocument/2006/relationships/image" Target="../media/image1070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1000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1160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image" Target="../media/image1150.png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0.png"/><Relationship Id="rId11" Type="http://schemas.openxmlformats.org/officeDocument/2006/relationships/image" Target="../media/image123.png"/><Relationship Id="rId5" Type="http://schemas.openxmlformats.org/officeDocument/2006/relationships/image" Target="../media/image118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4" Type="http://schemas.openxmlformats.org/officeDocument/2006/relationships/image" Target="../media/image117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0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Computational Geometry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75120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9900FF"/>
                </a:solidFill>
              </a:rPr>
              <a:t>The systematic study of algorithms and data structures for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9900FF"/>
                </a:solidFill>
              </a:rPr>
              <a:t>geometric objects, with a focus on exact algorithms that are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9900FF"/>
                </a:solidFill>
              </a:rPr>
              <a:t>asymptotically fast. </a:t>
            </a:r>
          </a:p>
        </p:txBody>
      </p:sp>
      <p:sp>
        <p:nvSpPr>
          <p:cNvPr id="4100" name="Line 18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4870" name="Text Box 22"/>
          <p:cNvSpPr txBox="1">
            <a:spLocks noChangeArrowheads="1"/>
          </p:cNvSpPr>
          <p:nvPr/>
        </p:nvSpPr>
        <p:spPr bwMode="auto">
          <a:xfrm>
            <a:off x="746125" y="2906713"/>
            <a:ext cx="6024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Two key ingredients of a good algorithmic solution:  </a:t>
            </a:r>
          </a:p>
        </p:txBody>
      </p:sp>
      <p:sp>
        <p:nvSpPr>
          <p:cNvPr id="334871" name="Text Box 23"/>
          <p:cNvSpPr txBox="1">
            <a:spLocks noChangeArrowheads="1"/>
          </p:cNvSpPr>
          <p:nvPr/>
        </p:nvSpPr>
        <p:spPr bwMode="auto">
          <a:xfrm>
            <a:off x="1279525" y="3540125"/>
            <a:ext cx="674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</a:t>
            </a:r>
            <a:r>
              <a:rPr lang="en-US" altLang="en-US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Thorough understanding of the problem geometry. </a:t>
            </a:r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1295400" y="4522788"/>
            <a:ext cx="5924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</a:t>
            </a:r>
            <a:r>
              <a:rPr lang="en-US" altLang="en-US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Proper application of algorithmic techniques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    and data structures.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2236" y="5715000"/>
            <a:ext cx="377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 S 418 (</a:t>
            </a:r>
            <a:r>
              <a:rPr lang="en-US" sz="2000" smtClean="0"/>
              <a:t>prereq. Com S 311</a:t>
            </a:r>
            <a:r>
              <a:rPr lang="en-US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0569" y="6231791"/>
            <a:ext cx="5791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http://www.cs.iastate.edu/~cs518/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3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70" grpId="0"/>
      <p:bldP spid="334871" grpId="0"/>
      <p:bldP spid="334872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Degenerate Hulls 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498725" y="33178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Oval 43"/>
          <p:cNvSpPr>
            <a:spLocks noChangeArrowheads="1"/>
          </p:cNvSpPr>
          <p:nvPr/>
        </p:nvSpPr>
        <p:spPr bwMode="auto">
          <a:xfrm>
            <a:off x="3733800" y="2487253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2000" y="1499766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♦</a:t>
            </a:r>
            <a:r>
              <a:rPr lang="en-US" smtClean="0"/>
              <a:t> The convex hull of a single point is itself. 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0579" y="3546475"/>
            <a:ext cx="8043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♦</a:t>
            </a:r>
            <a:r>
              <a:rPr lang="en-US" smtClean="0"/>
              <a:t> The convex hull of several collinear points is the line segment</a:t>
            </a:r>
          </a:p>
          <a:p>
            <a:r>
              <a:rPr lang="en-US"/>
              <a:t> </a:t>
            </a:r>
            <a:r>
              <a:rPr lang="en-US" smtClean="0"/>
              <a:t>  joining the leftmost and rightmost ones of them. 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498725" y="5257800"/>
            <a:ext cx="41306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43"/>
          <p:cNvSpPr>
            <a:spLocks noChangeArrowheads="1"/>
          </p:cNvSpPr>
          <p:nvPr/>
        </p:nvSpPr>
        <p:spPr bwMode="auto">
          <a:xfrm>
            <a:off x="2362247" y="5181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Oval 43"/>
          <p:cNvSpPr>
            <a:spLocks noChangeArrowheads="1"/>
          </p:cNvSpPr>
          <p:nvPr/>
        </p:nvSpPr>
        <p:spPr bwMode="auto">
          <a:xfrm>
            <a:off x="4716439" y="5181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Oval 43"/>
          <p:cNvSpPr>
            <a:spLocks noChangeArrowheads="1"/>
          </p:cNvSpPr>
          <p:nvPr/>
        </p:nvSpPr>
        <p:spPr bwMode="auto">
          <a:xfrm>
            <a:off x="3124200" y="518317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Oval 43"/>
          <p:cNvSpPr>
            <a:spLocks noChangeArrowheads="1"/>
          </p:cNvSpPr>
          <p:nvPr/>
        </p:nvSpPr>
        <p:spPr bwMode="auto">
          <a:xfrm>
            <a:off x="6613478" y="5196109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48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The Convex Hull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Text Box 3"/>
              <p:cNvSpPr txBox="1">
                <a:spLocks noChangeArrowheads="1"/>
              </p:cNvSpPr>
              <p:nvPr/>
            </p:nvSpPr>
            <p:spPr bwMode="auto">
              <a:xfrm>
                <a:off x="990600" y="1447800"/>
                <a:ext cx="574965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b="1" smtClean="0">
                    <a:solidFill>
                      <a:schemeClr val="accent2"/>
                    </a:solidFill>
                  </a:rPr>
                  <a:t>Input</a:t>
                </a:r>
                <a:r>
                  <a:rPr lang="en-US" altLang="en-US"/>
                  <a:t>: a set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= { 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en-US" b="1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  } </m:t>
                    </m:r>
                  </m:oMath>
                </a14:m>
                <a:r>
                  <a:rPr lang="en-US" altLang="en-US"/>
                  <a:t>of points</a:t>
                </a:r>
              </a:p>
            </p:txBody>
          </p:sp>
        </mc:Choice>
        <mc:Fallback xmlns="">
          <p:sp>
            <p:nvSpPr>
              <p:cNvPr id="717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447800"/>
                <a:ext cx="574965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697" t="-10667" r="-106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292" name="Text Box 4"/>
              <p:cNvSpPr txBox="1">
                <a:spLocks noChangeArrowheads="1"/>
              </p:cNvSpPr>
              <p:nvPr/>
            </p:nvSpPr>
            <p:spPr bwMode="auto">
              <a:xfrm>
                <a:off x="970792" y="2065338"/>
                <a:ext cx="783907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b="1">
                    <a:solidFill>
                      <a:schemeClr val="accent2"/>
                    </a:solidFill>
                  </a:rPr>
                  <a:t>Output</a:t>
                </a:r>
                <a:r>
                  <a:rPr lang="en-US" altLang="en-US"/>
                  <a:t>: a list of vertices of CH(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/>
                  <a:t>) in </a:t>
                </a:r>
                <a:r>
                  <a:rPr lang="en-US" altLang="en-US" i="1">
                    <a:solidFill>
                      <a:srgbClr val="FF3399"/>
                    </a:solidFill>
                  </a:rPr>
                  <a:t>counterclockwise</a:t>
                </a:r>
                <a:r>
                  <a:rPr lang="en-US" altLang="en-US" i="1"/>
                  <a:t> </a:t>
                </a:r>
                <a:r>
                  <a:rPr lang="en-US" altLang="en-US"/>
                  <a:t>order. </a:t>
                </a:r>
              </a:p>
            </p:txBody>
          </p:sp>
        </mc:Choice>
        <mc:Fallback xmlns="">
          <p:sp>
            <p:nvSpPr>
              <p:cNvPr id="39629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0792" y="2065338"/>
                <a:ext cx="7839075" cy="457200"/>
              </a:xfrm>
              <a:prstGeom prst="rect">
                <a:avLst/>
              </a:prstGeom>
              <a:blipFill rotWithShape="0">
                <a:blip r:embed="rId3"/>
                <a:stretch>
                  <a:fillRect l="-1166" t="-10667" r="-778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990600" y="2971800"/>
            <a:ext cx="126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Example</a:t>
            </a:r>
            <a:endParaRPr lang="en-US" altLang="en-US" sz="2000">
              <a:solidFill>
                <a:srgbClr val="008000"/>
              </a:solidFill>
            </a:endParaRPr>
          </a:p>
        </p:txBody>
      </p:sp>
      <p:grpSp>
        <p:nvGrpSpPr>
          <p:cNvPr id="396295" name="Group 7"/>
          <p:cNvGrpSpPr>
            <a:grpSpLocks/>
          </p:cNvGrpSpPr>
          <p:nvPr/>
        </p:nvGrpSpPr>
        <p:grpSpPr bwMode="auto">
          <a:xfrm>
            <a:off x="1371600" y="5707063"/>
            <a:ext cx="5106988" cy="1003301"/>
            <a:chOff x="864" y="3595"/>
            <a:chExt cx="3217" cy="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864" y="3936"/>
                  <a:ext cx="253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mtClean="0">
                      <a:solidFill>
                        <a:srgbClr val="008000"/>
                      </a:solidFill>
                    </a:rPr>
                    <a:t>Output: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a14:m>
                  <a:r>
                    <a:rPr lang="en-US" altLang="en-US" i="1" smtClean="0">
                      <a:solidFill>
                        <a:srgbClr val="008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US" altLang="en-US" i="1" smtClean="0">
                      <a:solidFill>
                        <a:srgbClr val="008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008000"/>
                          </a:solidFill>
                        </a:rPr>
                        <m:t>, 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i="1">
                          <a:solidFill>
                            <a:srgbClr val="008000"/>
                          </a:solidFill>
                        </a:rPr>
                        <m:t>, 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altLang="en-US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7211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4" y="3936"/>
                  <a:ext cx="2537" cy="2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69" t="-10526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12" name="Text Box 9"/>
            <p:cNvSpPr txBox="1">
              <a:spLocks noChangeArrowheads="1"/>
            </p:cNvSpPr>
            <p:nvPr/>
          </p:nvSpPr>
          <p:spPr bwMode="auto">
            <a:xfrm>
              <a:off x="3924" y="3595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smtClean="0">
                  <a:solidFill>
                    <a:srgbClr val="008000"/>
                  </a:solidFill>
                </a:rPr>
                <a:t> </a:t>
              </a:r>
              <a:endParaRPr lang="en-US" altLang="en-US" sz="2000"/>
            </a:p>
          </p:txBody>
        </p:sp>
      </p:grpSp>
      <p:sp>
        <p:nvSpPr>
          <p:cNvPr id="7176" name="Line 1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96299" name="Group 11"/>
          <p:cNvGrpSpPr>
            <a:grpSpLocks/>
          </p:cNvGrpSpPr>
          <p:nvPr/>
        </p:nvGrpSpPr>
        <p:grpSpPr bwMode="auto">
          <a:xfrm>
            <a:off x="2667000" y="3048000"/>
            <a:ext cx="4029075" cy="2990850"/>
            <a:chOff x="1680" y="1920"/>
            <a:chExt cx="2538" cy="1884"/>
          </a:xfrm>
        </p:grpSpPr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2458" y="3552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/>
            </a:p>
          </p:txBody>
        </p:sp>
        <p:grpSp>
          <p:nvGrpSpPr>
            <p:cNvPr id="7179" name="Group 13"/>
            <p:cNvGrpSpPr>
              <a:grpSpLocks/>
            </p:cNvGrpSpPr>
            <p:nvPr/>
          </p:nvGrpSpPr>
          <p:grpSpPr bwMode="auto">
            <a:xfrm>
              <a:off x="1680" y="1920"/>
              <a:ext cx="2538" cy="1736"/>
              <a:chOff x="2256" y="1536"/>
              <a:chExt cx="2538" cy="1736"/>
            </a:xfrm>
          </p:grpSpPr>
          <p:grpSp>
            <p:nvGrpSpPr>
              <p:cNvPr id="7180" name="Group 14"/>
              <p:cNvGrpSpPr>
                <a:grpSpLocks/>
              </p:cNvGrpSpPr>
              <p:nvPr/>
            </p:nvGrpSpPr>
            <p:grpSpPr bwMode="auto">
              <a:xfrm>
                <a:off x="2256" y="1536"/>
                <a:ext cx="2538" cy="1736"/>
                <a:chOff x="1632" y="2160"/>
                <a:chExt cx="2538" cy="1736"/>
              </a:xfrm>
            </p:grpSpPr>
            <p:sp>
              <p:nvSpPr>
                <p:cNvPr id="7182" name="Freeform 15"/>
                <p:cNvSpPr>
                  <a:spLocks/>
                </p:cNvSpPr>
                <p:nvPr/>
              </p:nvSpPr>
              <p:spPr bwMode="auto">
                <a:xfrm>
                  <a:off x="1968" y="2448"/>
                  <a:ext cx="1728" cy="1200"/>
                </a:xfrm>
                <a:custGeom>
                  <a:avLst/>
                  <a:gdLst>
                    <a:gd name="T0" fmla="*/ 0 w 1728"/>
                    <a:gd name="T1" fmla="*/ 384 h 1200"/>
                    <a:gd name="T2" fmla="*/ 672 w 1728"/>
                    <a:gd name="T3" fmla="*/ 0 h 1200"/>
                    <a:gd name="T4" fmla="*/ 1440 w 1728"/>
                    <a:gd name="T5" fmla="*/ 432 h 1200"/>
                    <a:gd name="T6" fmla="*/ 1728 w 1728"/>
                    <a:gd name="T7" fmla="*/ 960 h 1200"/>
                    <a:gd name="T8" fmla="*/ 624 w 1728"/>
                    <a:gd name="T9" fmla="*/ 1200 h 1200"/>
                    <a:gd name="T10" fmla="*/ 0 w 1728"/>
                    <a:gd name="T11" fmla="*/ 768 h 1200"/>
                    <a:gd name="T12" fmla="*/ 0 w 1728"/>
                    <a:gd name="T13" fmla="*/ 384 h 12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28" h="1200">
                      <a:moveTo>
                        <a:pt x="0" y="384"/>
                      </a:moveTo>
                      <a:lnTo>
                        <a:pt x="672" y="0"/>
                      </a:lnTo>
                      <a:lnTo>
                        <a:pt x="1440" y="432"/>
                      </a:lnTo>
                      <a:lnTo>
                        <a:pt x="1728" y="960"/>
                      </a:lnTo>
                      <a:lnTo>
                        <a:pt x="624" y="1200"/>
                      </a:lnTo>
                      <a:lnTo>
                        <a:pt x="0" y="768"/>
                      </a:lnTo>
                      <a:lnTo>
                        <a:pt x="0" y="384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3" name="Oval 16"/>
                <p:cNvSpPr>
                  <a:spLocks noChangeArrowheads="1"/>
                </p:cNvSpPr>
                <p:nvPr/>
              </p:nvSpPr>
              <p:spPr bwMode="auto">
                <a:xfrm>
                  <a:off x="2592" y="2400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84" name="Oval 17"/>
                <p:cNvSpPr>
                  <a:spLocks noChangeArrowheads="1"/>
                </p:cNvSpPr>
                <p:nvPr/>
              </p:nvSpPr>
              <p:spPr bwMode="auto">
                <a:xfrm>
                  <a:off x="1920" y="2784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85" name="Oval 18"/>
                <p:cNvSpPr>
                  <a:spLocks noChangeArrowheads="1"/>
                </p:cNvSpPr>
                <p:nvPr/>
              </p:nvSpPr>
              <p:spPr bwMode="auto">
                <a:xfrm>
                  <a:off x="3360" y="2832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7186" name="Oval 19"/>
                <p:cNvSpPr>
                  <a:spLocks noChangeArrowheads="1"/>
                </p:cNvSpPr>
                <p:nvPr/>
              </p:nvSpPr>
              <p:spPr bwMode="auto">
                <a:xfrm>
                  <a:off x="3648" y="3360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87" name="Oval 20"/>
                <p:cNvSpPr>
                  <a:spLocks noChangeArrowheads="1"/>
                </p:cNvSpPr>
                <p:nvPr/>
              </p:nvSpPr>
              <p:spPr bwMode="auto">
                <a:xfrm>
                  <a:off x="2544" y="3600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88" name="Oval 21"/>
                <p:cNvSpPr>
                  <a:spLocks noChangeArrowheads="1"/>
                </p:cNvSpPr>
                <p:nvPr/>
              </p:nvSpPr>
              <p:spPr bwMode="auto">
                <a:xfrm>
                  <a:off x="1920" y="3168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89" name="Oval 22"/>
                <p:cNvSpPr>
                  <a:spLocks noChangeArrowheads="1"/>
                </p:cNvSpPr>
                <p:nvPr/>
              </p:nvSpPr>
              <p:spPr bwMode="auto">
                <a:xfrm>
                  <a:off x="2832" y="2832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90" name="Oval 23"/>
                <p:cNvSpPr>
                  <a:spLocks noChangeArrowheads="1"/>
                </p:cNvSpPr>
                <p:nvPr/>
              </p:nvSpPr>
              <p:spPr bwMode="auto">
                <a:xfrm>
                  <a:off x="2544" y="3264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91" name="Oval 24"/>
                <p:cNvSpPr>
                  <a:spLocks noChangeArrowheads="1"/>
                </p:cNvSpPr>
                <p:nvPr/>
              </p:nvSpPr>
              <p:spPr bwMode="auto">
                <a:xfrm>
                  <a:off x="3168" y="3216"/>
                  <a:ext cx="96" cy="96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2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80" y="2784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2" name="Text 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80" y="2784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2000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3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2688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3" name="Text 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52" y="2688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12000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4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36" y="3252"/>
                      <a:ext cx="434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4" name="Text 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736" y="3252"/>
                      <a:ext cx="434" cy="291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11842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5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15" y="2635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5" name="Text 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415" y="2635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12000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6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13" y="3605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6" name="Text 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13" y="3605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1842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7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32" y="3120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7" name="Text 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32" y="3120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10526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8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67" y="2160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8" name="Text 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67" y="2160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10526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99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32" y="2640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199" name="Text 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32" y="2640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b="-10526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00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37" y="3168"/>
                      <a:ext cx="355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200" name="Text 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237" y="3168"/>
                      <a:ext cx="355" cy="291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b="-12000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01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40" y="3216"/>
                      <a:ext cx="357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7201" name="Text 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40" y="3216"/>
                      <a:ext cx="357" cy="291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b="-10526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0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36" y="2844"/>
                  <a:ext cx="15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 smtClean="0"/>
                    <a:t> </a:t>
                  </a:r>
                  <a:endParaRPr lang="en-US" altLang="en-US" sz="2000"/>
                </a:p>
              </p:txBody>
            </p:sp>
            <p:sp>
              <p:nvSpPr>
                <p:cNvPr id="720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772" y="3312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720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936" y="3360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7205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62" y="2378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7206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984" y="2755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720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528" y="2901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720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029" y="3033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720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817" y="3394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  <p:sp>
              <p:nvSpPr>
                <p:cNvPr id="7210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391" y="3504"/>
                  <a:ext cx="11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2000"/>
                </a:p>
              </p:txBody>
            </p:sp>
          </p:grpSp>
          <p:sp>
            <p:nvSpPr>
              <p:cNvPr id="7181" name="Oval 44"/>
              <p:cNvSpPr>
                <a:spLocks noChangeArrowheads="1"/>
              </p:cNvSpPr>
              <p:nvPr/>
            </p:nvSpPr>
            <p:spPr bwMode="auto">
              <a:xfrm>
                <a:off x="2976" y="2400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257800" y="2451105"/>
            <a:ext cx="3552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(direction of traversal about the</a:t>
            </a:r>
          </a:p>
          <a:p>
            <a:r>
              <a:rPr lang="en-US" sz="2000"/>
              <a:t> </a:t>
            </a:r>
            <a:r>
              <a:rPr lang="en-US" sz="2000" smtClean="0"/>
              <a:t> outward axis with the interior</a:t>
            </a:r>
          </a:p>
          <a:p>
            <a:r>
              <a:rPr lang="en-US" sz="2000" smtClean="0"/>
              <a:t>  on the left)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/>
      <p:bldP spid="39629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Edges of a Convex Hull </a:t>
            </a:r>
          </a:p>
        </p:txBody>
      </p:sp>
      <p:sp>
        <p:nvSpPr>
          <p:cNvPr id="397315" name="AutoShape 3"/>
          <p:cNvSpPr>
            <a:spLocks noChangeArrowheads="1"/>
          </p:cNvSpPr>
          <p:nvPr/>
        </p:nvSpPr>
        <p:spPr bwMode="auto">
          <a:xfrm>
            <a:off x="838200" y="1600200"/>
            <a:ext cx="304800" cy="228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44958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7317" name="Text Box 5"/>
              <p:cNvSpPr txBox="1">
                <a:spLocks noChangeArrowheads="1"/>
              </p:cNvSpPr>
              <p:nvPr/>
            </p:nvSpPr>
            <p:spPr bwMode="auto">
              <a:xfrm>
                <a:off x="1219200" y="1441450"/>
                <a:ext cx="58801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chemeClr val="accent2"/>
                    </a:solidFill>
                  </a:rPr>
                  <a:t>For every edge with both endpoints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>
                    <a:solidFill>
                      <a:schemeClr val="accent2"/>
                    </a:solidFill>
                  </a:rPr>
                  <a:t>.  </a:t>
                </a:r>
              </a:p>
            </p:txBody>
          </p:sp>
        </mc:Choice>
        <mc:Fallback xmlns="">
          <p:sp>
            <p:nvSpPr>
              <p:cNvPr id="39731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1441450"/>
                <a:ext cx="5880100" cy="461963"/>
              </a:xfrm>
              <a:prstGeom prst="rect">
                <a:avLst/>
              </a:prstGeom>
              <a:blipFill rotWithShape="0">
                <a:blip r:embed="rId2"/>
                <a:stretch>
                  <a:fillRect l="-1554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4953000" y="4876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5486400" y="4800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3886200" y="5105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6248400" y="5105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5029200" y="5486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4343400" y="5867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5867400" y="5867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3276600" y="3810000"/>
            <a:ext cx="396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6096000" y="4267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4495800" y="3962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8" name="Line 17"/>
          <p:cNvSpPr>
            <a:spLocks noChangeShapeType="1"/>
          </p:cNvSpPr>
          <p:nvPr/>
        </p:nvSpPr>
        <p:spPr bwMode="auto">
          <a:xfrm flipH="1">
            <a:off x="4038600" y="41148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8"/>
          <p:cNvSpPr>
            <a:spLocks noChangeShapeType="1"/>
          </p:cNvSpPr>
          <p:nvPr/>
        </p:nvSpPr>
        <p:spPr bwMode="auto">
          <a:xfrm flipV="1">
            <a:off x="4419600" y="5943600"/>
            <a:ext cx="14478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19"/>
          <p:cNvSpPr>
            <a:spLocks noChangeShapeType="1"/>
          </p:cNvSpPr>
          <p:nvPr/>
        </p:nvSpPr>
        <p:spPr bwMode="auto">
          <a:xfrm flipV="1">
            <a:off x="5943600" y="5257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20"/>
          <p:cNvSpPr>
            <a:spLocks noChangeShapeType="1"/>
          </p:cNvSpPr>
          <p:nvPr/>
        </p:nvSpPr>
        <p:spPr bwMode="auto">
          <a:xfrm flipH="1" flipV="1">
            <a:off x="6172200" y="4419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21"/>
          <p:cNvSpPr>
            <a:spLocks noChangeShapeType="1"/>
          </p:cNvSpPr>
          <p:nvPr/>
        </p:nvSpPr>
        <p:spPr bwMode="auto">
          <a:xfrm>
            <a:off x="3962400" y="5257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Text Box 22"/>
          <p:cNvSpPr txBox="1">
            <a:spLocks noChangeArrowheads="1"/>
          </p:cNvSpPr>
          <p:nvPr/>
        </p:nvSpPr>
        <p:spPr bwMode="auto">
          <a:xfrm>
            <a:off x="60198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p</a:t>
            </a:r>
            <a:endParaRPr lang="en-US" altLang="en-US"/>
          </a:p>
        </p:txBody>
      </p:sp>
      <p:sp>
        <p:nvSpPr>
          <p:cNvPr id="8214" name="Text Box 24"/>
          <p:cNvSpPr txBox="1">
            <a:spLocks noChangeArrowheads="1"/>
          </p:cNvSpPr>
          <p:nvPr/>
        </p:nvSpPr>
        <p:spPr bwMode="auto">
          <a:xfrm>
            <a:off x="4267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q</a:t>
            </a:r>
            <a:endParaRPr lang="en-US" altLang="en-US"/>
          </a:p>
        </p:txBody>
      </p:sp>
      <p:sp>
        <p:nvSpPr>
          <p:cNvPr id="8215" name="Oval 25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6" name="Oval 26"/>
          <p:cNvSpPr>
            <a:spLocks noChangeArrowheads="1"/>
          </p:cNvSpPr>
          <p:nvPr/>
        </p:nvSpPr>
        <p:spPr bwMode="auto">
          <a:xfrm>
            <a:off x="4343400" y="5105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7" name="Oval 27"/>
          <p:cNvSpPr>
            <a:spLocks noChangeArrowheads="1"/>
          </p:cNvSpPr>
          <p:nvPr/>
        </p:nvSpPr>
        <p:spPr bwMode="auto">
          <a:xfrm>
            <a:off x="5715000" y="5410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8" name="Line 28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97341" name="Group 29"/>
          <p:cNvGrpSpPr>
            <a:grpSpLocks/>
          </p:cNvGrpSpPr>
          <p:nvPr/>
        </p:nvGrpSpPr>
        <p:grpSpPr bwMode="auto">
          <a:xfrm>
            <a:off x="838200" y="1905001"/>
            <a:ext cx="7278688" cy="995363"/>
            <a:chOff x="528" y="1200"/>
            <a:chExt cx="4585" cy="627"/>
          </a:xfrm>
        </p:grpSpPr>
        <p:sp>
          <p:nvSpPr>
            <p:cNvPr id="8220" name="AutoShape 30"/>
            <p:cNvSpPr>
              <a:spLocks noChangeArrowheads="1"/>
            </p:cNvSpPr>
            <p:nvPr/>
          </p:nvSpPr>
          <p:spPr bwMode="auto">
            <a:xfrm>
              <a:off x="528" y="1296"/>
              <a:ext cx="192" cy="144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2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768" y="1200"/>
                  <a:ext cx="194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>
                      <a:solidFill>
                        <a:schemeClr val="accent2"/>
                      </a:solidFill>
                    </a:rPr>
                    <a:t>All other points in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altLang="en-US" i="1">
                      <a:solidFill>
                        <a:schemeClr val="accent2"/>
                      </a:solidFill>
                    </a:rPr>
                    <a:t> </a:t>
                  </a:r>
                  <a:r>
                    <a:rPr lang="en-US" altLang="en-US">
                      <a:solidFill>
                        <a:schemeClr val="accent2"/>
                      </a:solidFill>
                    </a:rPr>
                    <a:t>lie</a:t>
                  </a:r>
                </a:p>
              </p:txBody>
            </p:sp>
          </mc:Choice>
          <mc:Fallback xmlns="">
            <p:sp>
              <p:nvSpPr>
                <p:cNvPr id="8221" name="Text 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1200"/>
                  <a:ext cx="1946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59" t="-10667" r="-1183" b="-2933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22" name="AutoShape 32"/>
            <p:cNvSpPr>
              <a:spLocks noChangeArrowheads="1"/>
            </p:cNvSpPr>
            <p:nvPr/>
          </p:nvSpPr>
          <p:spPr bwMode="auto">
            <a:xfrm>
              <a:off x="816" y="1632"/>
              <a:ext cx="192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2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008" y="1536"/>
                  <a:ext cx="410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>
                      <a:solidFill>
                        <a:schemeClr val="accent2"/>
                      </a:solidFill>
                    </a:rPr>
                    <a:t>to the same side of the line passing through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en-US">
                      <a:solidFill>
                        <a:schemeClr val="accent2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endParaRPr lang="en-US" altLang="en-US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8223" name="Text 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8" y="1536"/>
                  <a:ext cx="4105" cy="2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97" t="-10526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9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animBg="1"/>
      <p:bldP spid="3973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A Slow Convex Hull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Text Box 4"/>
              <p:cNvSpPr txBox="1">
                <a:spLocks noChangeArrowheads="1"/>
              </p:cNvSpPr>
              <p:nvPr/>
            </p:nvSpPr>
            <p:spPr bwMode="auto">
              <a:xfrm>
                <a:off x="1143000" y="1600200"/>
                <a:ext cx="8031045" cy="4401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smtClean="0"/>
                  <a:t>Slow-Convex-Hull(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2000"/>
                  <a:t>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   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← {}   </m:t>
                    </m:r>
                  </m:oMath>
                </a14:m>
                <a:r>
                  <a:rPr lang="en-US" altLang="en-US" sz="2000">
                    <a:solidFill>
                      <a:srgbClr val="33CC33"/>
                    </a:solidFill>
                  </a:rPr>
                  <a:t>// set of directed edges of CH(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2000">
                    <a:solidFill>
                      <a:srgbClr val="33CC33"/>
                    </a:solidFill>
                  </a:rPr>
                  <a:t>) that bounds the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33CC33"/>
                    </a:solidFill>
                  </a:rPr>
                  <a:t>                   // points of </a:t>
                </a:r>
                <a:r>
                  <a:rPr lang="en-US" altLang="en-US" sz="2000" i="1">
                    <a:solidFill>
                      <a:srgbClr val="33CC33"/>
                    </a:solidFill>
                  </a:rPr>
                  <a:t>P</a:t>
                </a:r>
                <a:r>
                  <a:rPr lang="en-US" altLang="en-US" sz="2000">
                    <a:solidFill>
                      <a:srgbClr val="33CC33"/>
                    </a:solidFill>
                  </a:rPr>
                  <a:t> on the right.</a:t>
                </a:r>
                <a:r>
                  <a:rPr lang="en-US" altLang="en-US" sz="2000"/>
                  <a:t>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for every</a:t>
                </a:r>
                <a:r>
                  <a:rPr lang="en-US" altLang="en-US" sz="2000"/>
                  <a:t> ordered pair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/>
                  <a:t>, where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/>
                  <a:t>and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≠ 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en-US" sz="2000" i="1">
                    <a:solidFill>
                      <a:srgbClr val="33CC33"/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2000">
                    <a:solidFill>
                      <a:srgbClr val="33CC33"/>
                    </a:solidFill>
                  </a:rPr>
                  <a:t>pairs</a:t>
                </a:r>
                <a:endParaRPr lang="en-US" altLang="en-US" sz="200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	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do</a:t>
                </a:r>
                <a:r>
                  <a:rPr lang="en-US" altLang="en-US" sz="2000"/>
                  <a:t> valid </a:t>
                </a:r>
                <a:r>
                  <a:rPr lang="en-US" altLang="en-US" sz="2000">
                    <a:sym typeface="Symbol" panose="05050102010706020507" pitchFamily="18" charset="2"/>
                  </a:rPr>
                  <a:t></a:t>
                </a:r>
                <a:r>
                  <a:rPr lang="en-US" altLang="en-US" sz="2000"/>
                  <a:t>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true</a:t>
                </a:r>
                <a:endParaRPr lang="en-US" altLang="en-US" sz="200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    	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for every</a:t>
                </a:r>
                <a:r>
                  <a:rPr lang="en-US" altLang="en-US" sz="2000"/>
                  <a:t> point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≠ 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/>
                  <a:t>or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en-US" sz="2000"/>
                  <a:t>                </a:t>
                </a:r>
                <a:r>
                  <a:rPr lang="en-US" altLang="en-US" sz="2000">
                    <a:solidFill>
                      <a:srgbClr val="33CC33"/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US" altLang="en-US" sz="2000" smtClean="0">
                    <a:solidFill>
                      <a:srgbClr val="33CC33"/>
                    </a:solidFill>
                  </a:rPr>
                  <a:t> </a:t>
                </a:r>
                <a:r>
                  <a:rPr lang="en-US" altLang="en-US" sz="2000">
                    <a:solidFill>
                      <a:srgbClr val="33CC33"/>
                    </a:solidFill>
                  </a:rPr>
                  <a:t>such points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	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do if</a:t>
                </a:r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2000"/>
                  <a:t> lies to the right of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r>
                  <a:rPr lang="en-US" altLang="en-US" sz="2000" i="1"/>
                  <a:t> </a:t>
                </a:r>
                <a:r>
                  <a:rPr lang="en-US" altLang="en-US" sz="2000" smtClean="0"/>
                  <a:t>or</a:t>
                </a:r>
                <a:endParaRPr lang="en-US" altLang="en-US" sz="200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		</a:t>
                </a:r>
                <a:r>
                  <a:rPr lang="en-US" altLang="en-US" sz="2000" smtClean="0"/>
                  <a:t> collinear with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000" i="1"/>
                  <a:t> </a:t>
                </a:r>
                <a:r>
                  <a:rPr lang="en-US" altLang="en-US" sz="2000"/>
                  <a:t>and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en-US" sz="2000"/>
                  <a:t> but not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endParaRPr lang="en-US" altLang="en-US" sz="2000" i="1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		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then </a:t>
                </a:r>
                <a:r>
                  <a:rPr lang="en-US" altLang="en-US" sz="2000"/>
                  <a:t>valid </a:t>
                </a:r>
                <a:r>
                  <a:rPr lang="en-US" altLang="en-US" sz="2000">
                    <a:sym typeface="Symbol" panose="05050102010706020507" pitchFamily="18" charset="2"/>
                  </a:rPr>
                  <a:t></a:t>
                </a:r>
                <a:r>
                  <a:rPr lang="en-US" altLang="en-US" sz="2000"/>
                  <a:t>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false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      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if</a:t>
                </a:r>
                <a:r>
                  <a:rPr lang="en-US" altLang="en-US" sz="2000"/>
                  <a:t> valid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	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← 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∪ { </m:t>
                    </m:r>
                    <m:acc>
                      <m:accPr>
                        <m:chr m:val="⃗"/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} 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r>
                  <a:rPr lang="en-US" altLang="en-US" sz="2000">
                    <a:solidFill>
                      <a:srgbClr val="33CC33"/>
                    </a:solidFill>
                  </a:rPr>
                  <a:t>//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00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r>
                  <a:rPr lang="en-US" altLang="en-US" sz="2000">
                    <a:solidFill>
                      <a:srgbClr val="33CC33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00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  <m:t>𝑞𝑝</m:t>
                        </m:r>
                      </m:e>
                    </m:acc>
                  </m:oMath>
                </a14:m>
                <a:r>
                  <a:rPr lang="en-US" altLang="en-US" sz="2000">
                    <a:solidFill>
                      <a:srgbClr val="33CC33"/>
                    </a:solidFill>
                  </a:rPr>
                  <a:t> cannot be both in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en-US" sz="2000" i="1">
                  <a:solidFill>
                    <a:srgbClr val="33CC33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    From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en-US" sz="2000"/>
                  <a:t> construct a list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en-US" sz="2000"/>
                  <a:t> of vertices of CH(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2000"/>
                  <a:t>), sorted in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        counterclockwise order.   </a:t>
                </a:r>
                <a:r>
                  <a:rPr lang="en-US" altLang="en-US" sz="2000">
                    <a:solidFill>
                      <a:srgbClr val="33CC33"/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000">
                    <a:solidFill>
                      <a:srgbClr val="33CC33"/>
                    </a:solidFill>
                  </a:rPr>
                  <a:t>improvable to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en-US" sz="200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i="0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2000" b="0" i="1" smtClean="0">
                            <a:solidFill>
                              <a:srgbClr val="33CC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sz="2000" i="1" smtClean="0">
                        <a:solidFill>
                          <a:srgbClr val="33CC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>
                  <a:solidFill>
                    <a:srgbClr val="33CC33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/>
                  <a:t>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return</a:t>
                </a:r>
                <a:r>
                  <a:rPr lang="en-US" altLang="en-US" sz="2000" i="1"/>
                  <a:t> L</a:t>
                </a:r>
                <a:r>
                  <a:rPr lang="en-US" altLang="en-US" sz="2000"/>
                  <a:t> </a:t>
                </a:r>
              </a:p>
            </p:txBody>
          </p:sp>
        </mc:Choice>
        <mc:Fallback>
          <p:sp>
            <p:nvSpPr>
              <p:cNvPr id="921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600200"/>
                <a:ext cx="8031045" cy="4401205"/>
              </a:xfrm>
              <a:prstGeom prst="rect">
                <a:avLst/>
              </a:prstGeom>
              <a:blipFill rotWithShape="0">
                <a:blip r:embed="rId2"/>
                <a:stretch>
                  <a:fillRect l="-835" t="-832" b="-15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838200" y="5802315"/>
            <a:ext cx="3273425" cy="763588"/>
            <a:chOff x="528" y="3655"/>
            <a:chExt cx="2062" cy="4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4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28" y="3840"/>
                  <a:ext cx="1747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smtClean="0"/>
                    <a:t>Running time </a:t>
                  </a:r>
                  <a14:m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</m:t>
                      </m:r>
                      <m:r>
                        <a:rPr lang="en-US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9243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8" y="3840"/>
                  <a:ext cx="1747" cy="2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24" t="-7792" r="-1101" b="-2987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44" name="Text Box 7"/>
            <p:cNvSpPr txBox="1">
              <a:spLocks noChangeArrowheads="1"/>
            </p:cNvSpPr>
            <p:nvPr/>
          </p:nvSpPr>
          <p:spPr bwMode="auto">
            <a:xfrm>
              <a:off x="2474" y="365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9225" name="Line 1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04800" y="3124200"/>
            <a:ext cx="1458913" cy="1600200"/>
            <a:chOff x="192" y="1968"/>
            <a:chExt cx="919" cy="1008"/>
          </a:xfrm>
        </p:grpSpPr>
        <p:sp>
          <p:nvSpPr>
            <p:cNvPr id="9230" name="Line 24"/>
            <p:cNvSpPr>
              <a:spLocks noChangeShapeType="1"/>
            </p:cNvSpPr>
            <p:nvPr/>
          </p:nvSpPr>
          <p:spPr bwMode="auto">
            <a:xfrm flipH="1" flipV="1">
              <a:off x="432" y="220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31" name="Group 34"/>
            <p:cNvGrpSpPr>
              <a:grpSpLocks/>
            </p:cNvGrpSpPr>
            <p:nvPr/>
          </p:nvGrpSpPr>
          <p:grpSpPr bwMode="auto">
            <a:xfrm>
              <a:off x="192" y="1968"/>
              <a:ext cx="919" cy="1008"/>
              <a:chOff x="192" y="1968"/>
              <a:chExt cx="919" cy="1008"/>
            </a:xfrm>
          </p:grpSpPr>
          <p:sp>
            <p:nvSpPr>
              <p:cNvPr id="9232" name="Oval 22"/>
              <p:cNvSpPr>
                <a:spLocks noChangeArrowheads="1"/>
              </p:cNvSpPr>
              <p:nvPr/>
            </p:nvSpPr>
            <p:spPr bwMode="auto">
              <a:xfrm>
                <a:off x="384" y="2160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3" name="Oval 23"/>
              <p:cNvSpPr>
                <a:spLocks noChangeArrowheads="1"/>
              </p:cNvSpPr>
              <p:nvPr/>
            </p:nvSpPr>
            <p:spPr bwMode="auto">
              <a:xfrm>
                <a:off x="864" y="2496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4" name="Oval 25"/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5" name="Oval 26"/>
              <p:cNvSpPr>
                <a:spLocks noChangeArrowheads="1"/>
              </p:cNvSpPr>
              <p:nvPr/>
            </p:nvSpPr>
            <p:spPr bwMode="auto">
              <a:xfrm>
                <a:off x="528" y="2544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6" name="Oval 27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7" name="Oval 28"/>
              <p:cNvSpPr>
                <a:spLocks noChangeArrowheads="1"/>
              </p:cNvSpPr>
              <p:nvPr/>
            </p:nvSpPr>
            <p:spPr bwMode="auto">
              <a:xfrm>
                <a:off x="192" y="2304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8" name="Oval 29"/>
              <p:cNvSpPr>
                <a:spLocks noChangeArrowheads="1"/>
              </p:cNvSpPr>
              <p:nvPr/>
            </p:nvSpPr>
            <p:spPr bwMode="auto">
              <a:xfrm>
                <a:off x="384" y="2928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39" name="Oval 30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48" cy="4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4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2" y="2455"/>
                    <a:ext cx="209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altLang="en-US" sz="1400" i="1"/>
                  </a:p>
                </p:txBody>
              </p:sp>
            </mc:Choice>
            <mc:Fallback xmlns="">
              <p:sp>
                <p:nvSpPr>
                  <p:cNvPr id="9240" name="Text 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02" y="2455"/>
                    <a:ext cx="209" cy="19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961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41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" y="1968"/>
                    <a:ext cx="209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altLang="en-US" sz="1400" i="1"/>
                  </a:p>
                </p:txBody>
              </p:sp>
            </mc:Choice>
            <mc:Fallback xmlns="">
              <p:sp>
                <p:nvSpPr>
                  <p:cNvPr id="9241" name="Text 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8" y="1968"/>
                    <a:ext cx="209" cy="19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2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42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3" y="2571"/>
                    <a:ext cx="201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altLang="en-US" sz="1400" i="1"/>
                  </a:p>
                </p:txBody>
              </p:sp>
            </mc:Choice>
            <mc:Fallback xmlns="">
              <p:sp>
                <p:nvSpPr>
                  <p:cNvPr id="9242" name="Text 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23" y="2571"/>
                    <a:ext cx="201" cy="19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Graham’s Scan (1972)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65"/>
              <p:cNvSpPr txBox="1">
                <a:spLocks noChangeArrowheads="1"/>
              </p:cNvSpPr>
              <p:nvPr/>
            </p:nvSpPr>
            <p:spPr bwMode="auto">
              <a:xfrm>
                <a:off x="746125" y="1412875"/>
                <a:ext cx="625889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rgbClr val="008000"/>
                    </a:solidFill>
                  </a:rPr>
                  <a:t>1) Select the node with the smallest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mtClean="0">
                    <a:solidFill>
                      <a:srgbClr val="008000"/>
                    </a:solidFill>
                  </a:rPr>
                  <a:t> coordinate.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9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12875"/>
                <a:ext cx="6258893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461" t="-10526" r="-682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65"/>
          <p:cNvSpPr txBox="1">
            <a:spLocks noChangeArrowheads="1"/>
          </p:cNvSpPr>
          <p:nvPr/>
        </p:nvSpPr>
        <p:spPr bwMode="auto">
          <a:xfrm>
            <a:off x="746125" y="6198195"/>
            <a:ext cx="59650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mtClean="0">
                <a:solidFill>
                  <a:schemeClr val="tx1"/>
                </a:solidFill>
              </a:rPr>
              <a:t>This node </a:t>
            </a:r>
            <a:r>
              <a:rPr lang="en-US" altLang="en-US" smtClean="0">
                <a:solidFill>
                  <a:schemeClr val="tx1"/>
                </a:solidFill>
              </a:rPr>
              <a:t>must </a:t>
            </a:r>
            <a:r>
              <a:rPr lang="en-US" altLang="en-US" smtClean="0">
                <a:solidFill>
                  <a:schemeClr val="tx1"/>
                </a:solidFill>
              </a:rPr>
              <a:t>be a vertex of the convex hull. 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3" name="Oval 14"/>
          <p:cNvSpPr>
            <a:spLocks noChangeArrowheads="1"/>
          </p:cNvSpPr>
          <p:nvPr/>
        </p:nvSpPr>
        <p:spPr bwMode="auto">
          <a:xfrm>
            <a:off x="4114800" y="5328885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6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Tie Breaking (1)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65"/>
              <p:cNvSpPr txBox="1">
                <a:spLocks noChangeArrowheads="1"/>
              </p:cNvSpPr>
              <p:nvPr/>
            </p:nvSpPr>
            <p:spPr bwMode="auto">
              <a:xfrm>
                <a:off x="746125" y="1412875"/>
                <a:ext cx="7873117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rgbClr val="008000"/>
                    </a:solidFill>
                  </a:rPr>
                  <a:t>When more than one point has the smallest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mtClean="0">
                    <a:solidFill>
                      <a:srgbClr val="008000"/>
                    </a:solidFill>
                  </a:rPr>
                  <a:t> coordinate, pick </a:t>
                </a:r>
              </a:p>
              <a:p>
                <a:r>
                  <a:rPr lang="en-US" altLang="en-US" smtClean="0">
                    <a:solidFill>
                      <a:srgbClr val="008000"/>
                    </a:solidFill>
                  </a:rPr>
                  <a:t>the </a:t>
                </a:r>
                <a:r>
                  <a:rPr lang="en-US" altLang="en-US" i="1" smtClean="0">
                    <a:solidFill>
                      <a:srgbClr val="FF3399"/>
                    </a:solidFill>
                  </a:rPr>
                  <a:t>leftmost</a:t>
                </a:r>
                <a:r>
                  <a:rPr lang="en-US" altLang="en-US" smtClean="0">
                    <a:solidFill>
                      <a:srgbClr val="008000"/>
                    </a:solidFill>
                  </a:rPr>
                  <a:t> one.  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9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12875"/>
                <a:ext cx="7873117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61" t="-5882" r="-232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2155405" y="5503226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5405" y="5503226"/>
                <a:ext cx="56598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 bwMode="auto">
          <a:xfrm>
            <a:off x="1447800" y="5460693"/>
            <a:ext cx="6400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2438400" y="538876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4116641" y="5388760"/>
            <a:ext cx="131928" cy="14386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4831307" y="5388760"/>
            <a:ext cx="131928" cy="14386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6705600" y="5388760"/>
            <a:ext cx="131928" cy="14386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3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Sorting by Polar Angle </a:t>
            </a:r>
          </a:p>
        </p:txBody>
      </p:sp>
      <p:sp>
        <p:nvSpPr>
          <p:cNvPr id="12291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2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6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8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299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300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2301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70713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4" name="Line 26"/>
          <p:cNvSpPr>
            <a:spLocks noChangeShapeType="1"/>
          </p:cNvSpPr>
          <p:nvPr/>
        </p:nvSpPr>
        <p:spPr bwMode="auto">
          <a:xfrm flipV="1">
            <a:off x="4268788" y="4800600"/>
            <a:ext cx="1141412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5" name="Line 27"/>
          <p:cNvSpPr>
            <a:spLocks noChangeShapeType="1"/>
          </p:cNvSpPr>
          <p:nvPr/>
        </p:nvSpPr>
        <p:spPr bwMode="auto">
          <a:xfrm flipV="1">
            <a:off x="4267200" y="4038600"/>
            <a:ext cx="19050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6" name="Line 28"/>
          <p:cNvSpPr>
            <a:spLocks noChangeShapeType="1"/>
          </p:cNvSpPr>
          <p:nvPr/>
        </p:nvSpPr>
        <p:spPr bwMode="auto">
          <a:xfrm flipV="1">
            <a:off x="4191000" y="3048000"/>
            <a:ext cx="205740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7" name="Line 29"/>
          <p:cNvSpPr>
            <a:spLocks noChangeShapeType="1"/>
          </p:cNvSpPr>
          <p:nvPr/>
        </p:nvSpPr>
        <p:spPr bwMode="auto">
          <a:xfrm flipV="1">
            <a:off x="4191000" y="39624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8" name="Line 30"/>
          <p:cNvSpPr>
            <a:spLocks noChangeShapeType="1"/>
          </p:cNvSpPr>
          <p:nvPr/>
        </p:nvSpPr>
        <p:spPr bwMode="auto">
          <a:xfrm flipV="1">
            <a:off x="4191000" y="2743200"/>
            <a:ext cx="106680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19" name="Line 31"/>
          <p:cNvSpPr>
            <a:spLocks noChangeShapeType="1"/>
          </p:cNvSpPr>
          <p:nvPr/>
        </p:nvSpPr>
        <p:spPr bwMode="auto">
          <a:xfrm flipV="1">
            <a:off x="4191000" y="3124200"/>
            <a:ext cx="60960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0" name="Line 32"/>
          <p:cNvSpPr>
            <a:spLocks noChangeShapeType="1"/>
          </p:cNvSpPr>
          <p:nvPr/>
        </p:nvSpPr>
        <p:spPr bwMode="auto">
          <a:xfrm flipV="1">
            <a:off x="4191000" y="3733800"/>
            <a:ext cx="15240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1" name="Line 33"/>
          <p:cNvSpPr>
            <a:spLocks noChangeShapeType="1"/>
          </p:cNvSpPr>
          <p:nvPr/>
        </p:nvSpPr>
        <p:spPr bwMode="auto">
          <a:xfrm flipH="1" flipV="1">
            <a:off x="3505200" y="2819400"/>
            <a:ext cx="60960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2" name="Line 34"/>
          <p:cNvSpPr>
            <a:spLocks noChangeShapeType="1"/>
          </p:cNvSpPr>
          <p:nvPr/>
        </p:nvSpPr>
        <p:spPr bwMode="auto">
          <a:xfrm flipH="1" flipV="1">
            <a:off x="3200400" y="4038600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23" name="Line 35"/>
          <p:cNvSpPr>
            <a:spLocks noChangeShapeType="1"/>
          </p:cNvSpPr>
          <p:nvPr/>
        </p:nvSpPr>
        <p:spPr bwMode="auto">
          <a:xfrm flipH="1" flipV="1">
            <a:off x="1828800" y="3581400"/>
            <a:ext cx="22860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740" name="Text Box 52"/>
          <p:cNvSpPr txBox="1">
            <a:spLocks noChangeArrowheads="1"/>
          </p:cNvSpPr>
          <p:nvPr/>
        </p:nvSpPr>
        <p:spPr bwMode="auto">
          <a:xfrm>
            <a:off x="1066800" y="5943600"/>
            <a:ext cx="443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3399"/>
                </a:solidFill>
              </a:rPr>
              <a:t>Labels are in the polar angle order.</a:t>
            </a:r>
          </a:p>
        </p:txBody>
      </p:sp>
      <p:sp>
        <p:nvSpPr>
          <p:cNvPr id="12317" name="Line 5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0753" name="Text Box 65"/>
              <p:cNvSpPr txBox="1">
                <a:spLocks noChangeArrowheads="1"/>
              </p:cNvSpPr>
              <p:nvPr/>
            </p:nvSpPr>
            <p:spPr bwMode="auto">
              <a:xfrm>
                <a:off x="746125" y="1412875"/>
                <a:ext cx="521149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rgbClr val="008000"/>
                    </a:solidFill>
                  </a:rPr>
                  <a:t>2) Sort by </a:t>
                </a:r>
                <a:r>
                  <a:rPr lang="en-US" altLang="en-US">
                    <a:solidFill>
                      <a:srgbClr val="008000"/>
                    </a:solidFill>
                  </a:rPr>
                  <a:t>polar </a:t>
                </a:r>
                <a:r>
                  <a:rPr lang="en-US" altLang="en-US" smtClean="0">
                    <a:solidFill>
                      <a:srgbClr val="008000"/>
                    </a:solidFill>
                  </a:rPr>
                  <a:t>angle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mtClean="0">
                    <a:solidFill>
                      <a:srgbClr val="008000"/>
                    </a:solidFill>
                  </a:rPr>
                  <a:t>.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70753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12875"/>
                <a:ext cx="5211491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754" t="-10526" r="-93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21" name="Oval 66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70755" name="Oval 67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18"/>
              <p:cNvSpPr txBox="1">
                <a:spLocks noChangeArrowheads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66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5575" y="5389813"/>
                <a:ext cx="56598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3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5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6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7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8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9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7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13" grpId="0" animBg="1"/>
      <p:bldP spid="370714" grpId="0" animBg="1"/>
      <p:bldP spid="370715" grpId="0" animBg="1"/>
      <p:bldP spid="370716" grpId="0" animBg="1"/>
      <p:bldP spid="370717" grpId="0" animBg="1"/>
      <p:bldP spid="370718" grpId="0" animBg="1"/>
      <p:bldP spid="370719" grpId="0" animBg="1"/>
      <p:bldP spid="370720" grpId="0" animBg="1"/>
      <p:bldP spid="370721" grpId="0" animBg="1"/>
      <p:bldP spid="370722" grpId="0" animBg="1"/>
      <p:bldP spid="370723" grpId="0" animBg="1"/>
      <p:bldP spid="370740" grpId="0"/>
      <p:bldP spid="3707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No Polar Angle Evaluation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5787791" y="3707748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3806591" y="4393548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>
                <a:off x="3504966" y="6201961"/>
                <a:ext cx="56598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4966" y="6201961"/>
                <a:ext cx="56598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65"/>
              <p:cNvSpPr txBox="1">
                <a:spLocks noChangeArrowheads="1"/>
              </p:cNvSpPr>
              <p:nvPr/>
            </p:nvSpPr>
            <p:spPr bwMode="auto">
              <a:xfrm>
                <a:off x="670854" y="1290698"/>
                <a:ext cx="39900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mtClean="0"/>
                  <a:t> is the lowest (and leftmost)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3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854" y="1290698"/>
                <a:ext cx="399000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58" t="-10667" r="-1374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 bwMode="auto">
          <a:xfrm>
            <a:off x="4759730" y="1385749"/>
            <a:ext cx="627797" cy="2919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65"/>
              <p:cNvSpPr txBox="1">
                <a:spLocks noChangeArrowheads="1"/>
              </p:cNvSpPr>
              <p:nvPr/>
            </p:nvSpPr>
            <p:spPr bwMode="auto">
              <a:xfrm>
                <a:off x="5486400" y="1285071"/>
                <a:ext cx="325493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i="0" smtClean="0">
                    <a:latin typeface="+mj-lt"/>
                  </a:rPr>
                  <a:t>a</a:t>
                </a:r>
                <a:r>
                  <a:rPr lang="en-US" altLang="en-US" b="0" i="0" smtClean="0">
                    <a:latin typeface="+mj-lt"/>
                  </a:rPr>
                  <a:t>ll polar angles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5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1285071"/>
                <a:ext cx="325493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809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40" idx="0"/>
            <a:endCxn id="13317" idx="3"/>
          </p:cNvCxnSpPr>
          <p:nvPr/>
        </p:nvCxnSpPr>
        <p:spPr bwMode="auto">
          <a:xfrm flipV="1">
            <a:off x="3787961" y="3837830"/>
            <a:ext cx="2022148" cy="23641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stCxn id="40" idx="0"/>
            <a:endCxn id="13322" idx="4"/>
          </p:cNvCxnSpPr>
          <p:nvPr/>
        </p:nvCxnSpPr>
        <p:spPr bwMode="auto">
          <a:xfrm flipV="1">
            <a:off x="3787961" y="4545948"/>
            <a:ext cx="94830" cy="1656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5940191" y="3394590"/>
                <a:ext cx="52238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2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0191" y="3394590"/>
                <a:ext cx="522386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8"/>
              <p:cNvSpPr txBox="1">
                <a:spLocks noChangeArrowheads="1"/>
              </p:cNvSpPr>
              <p:nvPr/>
            </p:nvSpPr>
            <p:spPr bwMode="auto">
              <a:xfrm>
                <a:off x="3841103" y="3921570"/>
                <a:ext cx="547394" cy="4914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4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1103" y="3921570"/>
                <a:ext cx="547394" cy="491417"/>
              </a:xfrm>
              <a:prstGeom prst="rect">
                <a:avLst/>
              </a:prstGeom>
              <a:blipFill rotWithShape="0">
                <a:blip r:embed="rId6"/>
                <a:stretch>
                  <a:fillRect b="-98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3654191" y="6146148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65"/>
              <p:cNvSpPr txBox="1">
                <a:spLocks noChangeArrowheads="1"/>
              </p:cNvSpPr>
              <p:nvPr/>
            </p:nvSpPr>
            <p:spPr bwMode="auto">
              <a:xfrm>
                <a:off x="656230" y="1811910"/>
                <a:ext cx="29995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𝐬𝐞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𝐜𝐫𝐨𝐬𝐬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𝐩𝐫𝐨𝐝𝐮𝐜𝐭</m:t>
                    </m:r>
                    <m:r>
                      <a:rPr lang="en-US" alt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alt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mtClean="0"/>
                  <a:t>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47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230" y="1811910"/>
                <a:ext cx="299953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610" b="-197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214459" y="2496409"/>
            <a:ext cx="3786723" cy="461665"/>
            <a:chOff x="1225763" y="2510567"/>
            <a:chExt cx="378672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145" r="-3911" b="-2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2331049" y="25105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if</a:t>
              </a:r>
              <a:r>
                <a:rPr lang="en-US" smtClean="0"/>
                <a:t> </a:t>
              </a: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84760" y="2541858"/>
                  <a:ext cx="2227726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760" y="2541858"/>
                  <a:ext cx="2227726" cy="39908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40" r="-3014" b="-2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566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Tie Breaking (2)</a:t>
            </a:r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089775" y="2800982"/>
            <a:ext cx="1412290" cy="2455679"/>
            <a:chOff x="5683443" y="3310783"/>
            <a:chExt cx="1412290" cy="24556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683443" y="530479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40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83443" y="5304797"/>
                  <a:ext cx="565989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3"/>
            <p:cNvSpPr>
              <a:spLocks noChangeArrowheads="1"/>
            </p:cNvSpPr>
            <p:nvPr/>
          </p:nvSpPr>
          <p:spPr bwMode="auto">
            <a:xfrm>
              <a:off x="5832668" y="5248984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flipV="1">
              <a:off x="5962750" y="3667549"/>
              <a:ext cx="1089118" cy="16037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6943333" y="3625793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137468" y="4780701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439804" y="3310783"/>
                  <a:ext cx="547394" cy="4914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6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39804" y="3310783"/>
                  <a:ext cx="547394" cy="4914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8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751016" y="4295397"/>
                  <a:ext cx="52238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1016" y="4295397"/>
                  <a:ext cx="522386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9820" y="1287715"/>
                <a:ext cx="4988289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same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line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0" y="1287715"/>
                <a:ext cx="4988289" cy="399084"/>
              </a:xfrm>
              <a:prstGeom prst="rect">
                <a:avLst/>
              </a:prstGeom>
              <a:blipFill rotWithShape="0">
                <a:blip r:embed="rId5"/>
                <a:stretch>
                  <a:fillRect l="-3790" t="-22727" b="-3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89820" y="1713669"/>
                <a:ext cx="4087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Order them by distance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. 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0" y="1713669"/>
                <a:ext cx="408746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27" t="-24590" r="-3582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295400" y="2304010"/>
            <a:ext cx="4691524" cy="461665"/>
            <a:chOff x="1225763" y="2510567"/>
            <a:chExt cx="469152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5763" y="2531585"/>
                  <a:ext cx="1092607" cy="39908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145" r="-3352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2331049" y="2510567"/>
              <a:ext cx="3586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C00000"/>
                  </a:solidFill>
                </a:rPr>
                <a:t>if                                  and </a:t>
              </a:r>
              <a:r>
                <a:rPr lang="en-US" smtClean="0"/>
                <a:t> </a:t>
              </a: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784760" y="2541858"/>
                  <a:ext cx="2226122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760" y="2541858"/>
                  <a:ext cx="2226122" cy="39908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740" r="-3014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68968" y="2774080"/>
                <a:ext cx="2024400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&lt;|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968" y="2774080"/>
                <a:ext cx="2024400" cy="399084"/>
              </a:xfrm>
              <a:prstGeom prst="rect">
                <a:avLst/>
              </a:prstGeom>
              <a:blipFill rotWithShape="0">
                <a:blip r:embed="rId9"/>
                <a:stretch>
                  <a:fillRect r="-451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26953" y="5430848"/>
                <a:ext cx="323614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53" y="5430848"/>
                <a:ext cx="3236142" cy="399084"/>
              </a:xfrm>
              <a:prstGeom prst="rect">
                <a:avLst/>
              </a:prstGeom>
              <a:blipFill rotWithShape="0">
                <a:blip r:embed="rId10"/>
                <a:stretch>
                  <a:fillRect l="-1695" r="-753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Up-Down Arrow 5"/>
          <p:cNvSpPr/>
          <p:nvPr/>
        </p:nvSpPr>
        <p:spPr bwMode="auto">
          <a:xfrm>
            <a:off x="4076006" y="3486066"/>
            <a:ext cx="397245" cy="1784724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4879" y="3732306"/>
            <a:ext cx="2386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7030A0"/>
                </a:solidFill>
              </a:rPr>
              <a:t>No square roots.</a:t>
            </a:r>
          </a:p>
          <a:p>
            <a:r>
              <a:rPr lang="en-US" b="1" smtClean="0">
                <a:solidFill>
                  <a:srgbClr val="7030A0"/>
                </a:solidFill>
              </a:rPr>
              <a:t>Use dot product!</a:t>
            </a:r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68968" y="2800983"/>
            <a:ext cx="2024400" cy="372182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30" grpId="0"/>
      <p:bldP spid="6" grpId="0" animBg="1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Point Elimination</a:t>
            </a:r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65"/>
              <p:cNvSpPr txBox="1">
                <a:spLocks noChangeArrowheads="1"/>
              </p:cNvSpPr>
              <p:nvPr/>
            </p:nvSpPr>
            <p:spPr bwMode="auto">
              <a:xfrm>
                <a:off x="635225" y="1454724"/>
                <a:ext cx="7822975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/>
                  <a:t>When multiple points have the same polar angle, keep the one</a:t>
                </a:r>
              </a:p>
              <a:p>
                <a:r>
                  <a:rPr lang="en-US" altLang="en-US" i="1" smtClean="0">
                    <a:solidFill>
                      <a:srgbClr val="FF3399"/>
                    </a:solidFill>
                  </a:rPr>
                  <a:t>furthest</a:t>
                </a:r>
                <a:r>
                  <a:rPr lang="en-US" altLang="en-US" smtClean="0">
                    <a:solidFill>
                      <a:srgbClr val="008000"/>
                    </a:solidFill>
                  </a:rPr>
                  <a:t> </a:t>
                </a:r>
                <a:r>
                  <a:rPr lang="en-US" altLang="en-US" smtClean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mtClean="0">
                    <a:solidFill>
                      <a:schemeClr val="tx1"/>
                    </a:solidFill>
                  </a:rPr>
                  <a:t>. 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9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225" y="1454724"/>
                <a:ext cx="7822975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68" t="-5882" r="-234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65"/>
          <p:cNvSpPr txBox="1">
            <a:spLocks noChangeArrowheads="1"/>
          </p:cNvSpPr>
          <p:nvPr/>
        </p:nvSpPr>
        <p:spPr bwMode="auto">
          <a:xfrm>
            <a:off x="620726" y="2471540"/>
            <a:ext cx="8508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Remove</a:t>
            </a:r>
            <a:r>
              <a:rPr lang="en-US" altLang="en-US" smtClean="0">
                <a:solidFill>
                  <a:schemeClr val="tx1"/>
                </a:solidFill>
              </a:rPr>
              <a:t> the rest since they cannot possibly be the hull vertices.  </a:t>
            </a:r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68689" y="3654354"/>
            <a:ext cx="2989726" cy="2947049"/>
            <a:chOff x="5683443" y="2819413"/>
            <a:chExt cx="2989726" cy="2947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683443" y="530479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40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83443" y="5304797"/>
                  <a:ext cx="56598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3"/>
            <p:cNvSpPr>
              <a:spLocks noChangeArrowheads="1"/>
            </p:cNvSpPr>
            <p:nvPr/>
          </p:nvSpPr>
          <p:spPr bwMode="auto">
            <a:xfrm>
              <a:off x="5832668" y="5248984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flipV="1">
              <a:off x="5962750" y="2819413"/>
              <a:ext cx="1698718" cy="24518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7279331" y="3142967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6899468" y="3724984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137468" y="4780701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7" name="Right Brace 6"/>
            <p:cNvSpPr/>
            <p:nvPr/>
          </p:nvSpPr>
          <p:spPr bwMode="auto">
            <a:xfrm rot="2143525">
              <a:off x="6724167" y="3884292"/>
              <a:ext cx="399177" cy="144983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09068" y="3014042"/>
              <a:ext cx="1164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furtherest</a:t>
              </a:r>
              <a:endParaRPr lang="en-US" sz="20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09016" y="4563610"/>
              <a:ext cx="952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remove</a:t>
              </a:r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439804" y="3310783"/>
                  <a:ext cx="547394" cy="4914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6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39804" y="3310783"/>
                  <a:ext cx="547394" cy="4914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98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751016" y="4295397"/>
                  <a:ext cx="52238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1016" y="4295397"/>
                  <a:ext cx="522386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66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Proximity</a:t>
            </a:r>
            <a:endParaRPr lang="en-US" altLang="en-US" smtClean="0"/>
          </a:p>
        </p:txBody>
      </p:sp>
      <p:sp>
        <p:nvSpPr>
          <p:cNvPr id="336908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2819400" y="2514600"/>
            <a:ext cx="381000" cy="4572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6910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3962400" y="5562600"/>
            <a:ext cx="381000" cy="4572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6911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2438400" y="4267200"/>
            <a:ext cx="381000" cy="4572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6912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4724400" y="2590800"/>
            <a:ext cx="381000" cy="4572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6913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6172200" y="4114800"/>
            <a:ext cx="381000" cy="4572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6916" name="Line 20"/>
          <p:cNvSpPr>
            <a:spLocks noChangeShapeType="1"/>
          </p:cNvSpPr>
          <p:nvPr/>
        </p:nvSpPr>
        <p:spPr bwMode="auto">
          <a:xfrm flipH="1">
            <a:off x="3810000" y="1905000"/>
            <a:ext cx="228600" cy="19050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7" name="Line 21"/>
          <p:cNvSpPr>
            <a:spLocks noChangeShapeType="1"/>
          </p:cNvSpPr>
          <p:nvPr/>
        </p:nvSpPr>
        <p:spPr bwMode="auto">
          <a:xfrm flipH="1" flipV="1">
            <a:off x="1676400" y="3276600"/>
            <a:ext cx="2133600" cy="533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8" name="Line 22"/>
          <p:cNvSpPr>
            <a:spLocks noChangeShapeType="1"/>
          </p:cNvSpPr>
          <p:nvPr/>
        </p:nvSpPr>
        <p:spPr bwMode="auto">
          <a:xfrm>
            <a:off x="3810000" y="3810000"/>
            <a:ext cx="457200" cy="3810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19" name="Line 23"/>
          <p:cNvSpPr>
            <a:spLocks noChangeShapeType="1"/>
          </p:cNvSpPr>
          <p:nvPr/>
        </p:nvSpPr>
        <p:spPr bwMode="auto">
          <a:xfrm flipH="1">
            <a:off x="2667000" y="4191000"/>
            <a:ext cx="1600200" cy="18288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0" name="Line 24"/>
          <p:cNvSpPr>
            <a:spLocks noChangeShapeType="1"/>
          </p:cNvSpPr>
          <p:nvPr/>
        </p:nvSpPr>
        <p:spPr bwMode="auto">
          <a:xfrm>
            <a:off x="4267200" y="4191000"/>
            <a:ext cx="381000" cy="152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1" name="Line 25"/>
          <p:cNvSpPr>
            <a:spLocks noChangeShapeType="1"/>
          </p:cNvSpPr>
          <p:nvPr/>
        </p:nvSpPr>
        <p:spPr bwMode="auto">
          <a:xfrm flipV="1">
            <a:off x="4648200" y="2895600"/>
            <a:ext cx="1981200" cy="14478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22" name="Line 26"/>
          <p:cNvSpPr>
            <a:spLocks noChangeShapeType="1"/>
          </p:cNvSpPr>
          <p:nvPr/>
        </p:nvSpPr>
        <p:spPr bwMode="auto">
          <a:xfrm>
            <a:off x="4648200" y="4343400"/>
            <a:ext cx="1371600" cy="15240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Text Box 27"/>
          <p:cNvSpPr txBox="1">
            <a:spLocks noChangeArrowheads="1"/>
          </p:cNvSpPr>
          <p:nvPr/>
        </p:nvSpPr>
        <p:spPr bwMode="auto">
          <a:xfrm>
            <a:off x="685800" y="1447800"/>
            <a:ext cx="318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Closest café on campus?</a:t>
            </a:r>
          </a:p>
        </p:txBody>
      </p:sp>
      <p:sp>
        <p:nvSpPr>
          <p:cNvPr id="336924" name="Text Box 28"/>
          <p:cNvSpPr txBox="1">
            <a:spLocks noChangeArrowheads="1"/>
          </p:cNvSpPr>
          <p:nvPr/>
        </p:nvSpPr>
        <p:spPr bwMode="auto">
          <a:xfrm>
            <a:off x="1143000" y="6019800"/>
            <a:ext cx="229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CC00CC"/>
                </a:solidFill>
              </a:rPr>
              <a:t>Voronoi diagram</a:t>
            </a:r>
            <a:endParaRPr lang="en-US" altLang="en-US" sz="2400"/>
          </a:p>
        </p:txBody>
      </p:sp>
      <p:sp>
        <p:nvSpPr>
          <p:cNvPr id="5137" name="Line 29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6926" name="Line 30"/>
          <p:cNvSpPr>
            <a:spLocks noChangeShapeType="1"/>
          </p:cNvSpPr>
          <p:nvPr/>
        </p:nvSpPr>
        <p:spPr bwMode="auto">
          <a:xfrm>
            <a:off x="3200400" y="2743200"/>
            <a:ext cx="1524000" cy="762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29" name="Line 33"/>
          <p:cNvSpPr>
            <a:spLocks noChangeShapeType="1"/>
          </p:cNvSpPr>
          <p:nvPr/>
        </p:nvSpPr>
        <p:spPr bwMode="auto">
          <a:xfrm>
            <a:off x="5105400" y="2895600"/>
            <a:ext cx="1066800" cy="14478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30" name="Line 34"/>
          <p:cNvSpPr>
            <a:spLocks noChangeShapeType="1"/>
          </p:cNvSpPr>
          <p:nvPr/>
        </p:nvSpPr>
        <p:spPr bwMode="auto">
          <a:xfrm flipH="1">
            <a:off x="4343400" y="4419600"/>
            <a:ext cx="1828800" cy="13716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31" name="Line 35"/>
          <p:cNvSpPr>
            <a:spLocks noChangeShapeType="1"/>
          </p:cNvSpPr>
          <p:nvPr/>
        </p:nvSpPr>
        <p:spPr bwMode="auto">
          <a:xfrm flipH="1" flipV="1">
            <a:off x="2667000" y="4724400"/>
            <a:ext cx="1295400" cy="10668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32" name="Line 36"/>
          <p:cNvSpPr>
            <a:spLocks noChangeShapeType="1"/>
          </p:cNvSpPr>
          <p:nvPr/>
        </p:nvSpPr>
        <p:spPr bwMode="auto">
          <a:xfrm flipH="1">
            <a:off x="2590800" y="2971800"/>
            <a:ext cx="381000" cy="12954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33" name="Line 37"/>
          <p:cNvSpPr>
            <a:spLocks noChangeShapeType="1"/>
          </p:cNvSpPr>
          <p:nvPr/>
        </p:nvSpPr>
        <p:spPr bwMode="auto">
          <a:xfrm flipV="1">
            <a:off x="2819400" y="3048000"/>
            <a:ext cx="1981200" cy="14478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34" name="Line 38"/>
          <p:cNvSpPr>
            <a:spLocks noChangeShapeType="1"/>
          </p:cNvSpPr>
          <p:nvPr/>
        </p:nvSpPr>
        <p:spPr bwMode="auto">
          <a:xfrm flipV="1">
            <a:off x="4114800" y="3048000"/>
            <a:ext cx="838200" cy="25146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935" name="Text Box 39"/>
          <p:cNvSpPr txBox="1">
            <a:spLocks noChangeArrowheads="1"/>
          </p:cNvSpPr>
          <p:nvPr/>
        </p:nvSpPr>
        <p:spPr bwMode="auto">
          <a:xfrm>
            <a:off x="5562600" y="4724400"/>
            <a:ext cx="257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9900"/>
                </a:solidFill>
              </a:rPr>
              <a:t>Delaunay triangulation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3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3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8" grpId="0" animBg="1"/>
      <p:bldP spid="336910" grpId="0" animBg="1"/>
      <p:bldP spid="336911" grpId="0" animBg="1"/>
      <p:bldP spid="336912" grpId="0" animBg="1"/>
      <p:bldP spid="336913" grpId="0" animBg="1"/>
      <p:bldP spid="336916" grpId="0" animBg="1"/>
      <p:bldP spid="336917" grpId="0" animBg="1"/>
      <p:bldP spid="336918" grpId="0" animBg="1"/>
      <p:bldP spid="336919" grpId="0" animBg="1"/>
      <p:bldP spid="336920" grpId="0" animBg="1"/>
      <p:bldP spid="336921" grpId="0" animBg="1"/>
      <p:bldP spid="336922" grpId="0" animBg="1"/>
      <p:bldP spid="336924" grpId="0"/>
      <p:bldP spid="336926" grpId="0" animBg="1"/>
      <p:bldP spid="336929" grpId="0" animBg="1"/>
      <p:bldP spid="336930" grpId="0" animBg="1"/>
      <p:bldP spid="336931" grpId="0" animBg="1"/>
      <p:bldP spid="336932" grpId="0" animBg="1"/>
      <p:bldP spid="336933" grpId="0" animBg="1"/>
      <p:bldP spid="336934" grpId="0" animBg="1"/>
      <p:bldP spid="3369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Stack Initialization 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68669" name="Line 29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28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29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1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2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4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5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6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38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45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45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8718" name="Group 78"/>
          <p:cNvGrpSpPr>
            <a:grpSpLocks/>
          </p:cNvGrpSpPr>
          <p:nvPr/>
        </p:nvGrpSpPr>
        <p:grpSpPr bwMode="auto">
          <a:xfrm>
            <a:off x="7924800" y="3048001"/>
            <a:ext cx="688975" cy="2138363"/>
            <a:chOff x="4992" y="1920"/>
            <a:chExt cx="434" cy="1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6" name="Rectangle 68"/>
                <p:cNvSpPr>
                  <a:spLocks noChangeArrowheads="1"/>
                </p:cNvSpPr>
                <p:nvPr/>
              </p:nvSpPr>
              <p:spPr bwMode="auto">
                <a:xfrm>
                  <a:off x="4992" y="2928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56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2928"/>
                  <a:ext cx="434" cy="33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7" name="Rectangle 69"/>
                <p:cNvSpPr>
                  <a:spLocks noChangeArrowheads="1"/>
                </p:cNvSpPr>
                <p:nvPr/>
              </p:nvSpPr>
              <p:spPr bwMode="auto">
                <a:xfrm>
                  <a:off x="4992" y="2256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57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2256"/>
                  <a:ext cx="434" cy="33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8" name="Rectangle 70"/>
                <p:cNvSpPr>
                  <a:spLocks noChangeArrowheads="1"/>
                </p:cNvSpPr>
                <p:nvPr/>
              </p:nvSpPr>
              <p:spPr bwMode="auto">
                <a:xfrm>
                  <a:off x="4992" y="2592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13358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2592"/>
                  <a:ext cx="434" cy="33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5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5088" y="1920"/>
                  <a:ext cx="27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altLang="en-US" i="1"/>
                </a:p>
              </p:txBody>
            </p:sp>
          </mc:Choice>
          <mc:Fallback xmlns="">
            <p:sp>
              <p:nvSpPr>
                <p:cNvPr id="13359" name="Text 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8" y="1920"/>
                  <a:ext cx="272" cy="29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60" name="Text Box 72"/>
            <p:cNvSpPr txBox="1">
              <a:spLocks noChangeArrowheads="1"/>
            </p:cNvSpPr>
            <p:nvPr/>
          </p:nvSpPr>
          <p:spPr bwMode="auto">
            <a:xfrm>
              <a:off x="5226" y="2884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61" name="Text Box 73"/>
            <p:cNvSpPr txBox="1">
              <a:spLocks noChangeArrowheads="1"/>
            </p:cNvSpPr>
            <p:nvPr/>
          </p:nvSpPr>
          <p:spPr bwMode="auto">
            <a:xfrm>
              <a:off x="5266" y="2584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/>
            </a:p>
          </p:txBody>
        </p:sp>
        <p:sp>
          <p:nvSpPr>
            <p:cNvPr id="13362" name="Text Box 74"/>
            <p:cNvSpPr txBox="1">
              <a:spLocks noChangeArrowheads="1"/>
            </p:cNvSpPr>
            <p:nvPr/>
          </p:nvSpPr>
          <p:spPr bwMode="auto">
            <a:xfrm>
              <a:off x="5248" y="2260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68716" name="Line 76"/>
          <p:cNvSpPr>
            <a:spLocks noChangeShapeType="1"/>
          </p:cNvSpPr>
          <p:nvPr/>
        </p:nvSpPr>
        <p:spPr bwMode="auto">
          <a:xfrm flipH="1">
            <a:off x="5562600" y="4572000"/>
            <a:ext cx="990600" cy="1524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Line 7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65"/>
              <p:cNvSpPr txBox="1">
                <a:spLocks noChangeArrowheads="1"/>
              </p:cNvSpPr>
              <p:nvPr/>
            </p:nvSpPr>
            <p:spPr bwMode="auto">
              <a:xfrm>
                <a:off x="746125" y="1412875"/>
                <a:ext cx="7290778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rgbClr val="008000"/>
                    </a:solidFill>
                  </a:rPr>
                  <a:t>3) </a:t>
                </a:r>
                <a:r>
                  <a:rPr lang="en-US" altLang="en-US" smtClean="0">
                    <a:solidFill>
                      <a:srgbClr val="008000"/>
                    </a:solidFill>
                    <a:latin typeface="+mj-lt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can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oints</m:t>
                    </m:r>
                    <m:r>
                      <a:rPr lang="en-US" alt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increasing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order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polar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angle</m:t>
                    </m:r>
                    <m:r>
                      <a:rPr lang="en-US" alt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en-US" b="0" smtClean="0">
                  <a:solidFill>
                    <a:srgbClr val="008000"/>
                  </a:solidFill>
                  <a:latin typeface="+mj-lt"/>
                </a:endParaRPr>
              </a:p>
              <a:p>
                <a:r>
                  <a:rPr lang="en-US" altLang="en-US" smtClean="0">
                    <a:solidFill>
                      <a:srgbClr val="008000"/>
                    </a:solidFill>
                  </a:rPr>
                  <a:t>    maintaining a stack.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52" name="Text 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125" y="1412875"/>
                <a:ext cx="7290778" cy="830997"/>
              </a:xfrm>
              <a:prstGeom prst="rect">
                <a:avLst/>
              </a:prstGeom>
              <a:blipFill rotWithShape="0">
                <a:blip r:embed="rId18"/>
                <a:stretch>
                  <a:fillRect l="-1254" t="-5882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36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9" grpId="0" animBg="1"/>
      <p:bldP spid="3687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7"/>
          <p:cNvSpPr txBox="1">
            <a:spLocks noChangeArrowheads="1"/>
          </p:cNvSpPr>
          <p:nvPr/>
        </p:nvSpPr>
        <p:spPr bwMode="auto">
          <a:xfrm>
            <a:off x="4327525" y="54514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77" name="Rectangle 5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4377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78" name="Rectangle 5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4378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79" name="Rectangle 5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4379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80" name="Text Box 54"/>
              <p:cNvSpPr txBox="1">
                <a:spLocks noChangeArrowheads="1"/>
              </p:cNvSpPr>
              <p:nvPr/>
            </p:nvSpPr>
            <p:spPr bwMode="auto">
              <a:xfrm>
                <a:off x="8077200" y="3048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4380" name="Text 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3048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84" name="Line 58"/>
          <p:cNvSpPr>
            <a:spLocks noChangeShapeType="1"/>
          </p:cNvSpPr>
          <p:nvPr/>
        </p:nvSpPr>
        <p:spPr bwMode="auto">
          <a:xfrm flipH="1">
            <a:off x="5562600" y="45720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Line 59"/>
          <p:cNvSpPr>
            <a:spLocks noChangeShapeType="1"/>
          </p:cNvSpPr>
          <p:nvPr/>
        </p:nvSpPr>
        <p:spPr bwMode="auto">
          <a:xfrm flipV="1">
            <a:off x="5562600" y="4038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6" name="Line 63"/>
          <p:cNvSpPr>
            <a:spLocks noChangeShapeType="1"/>
          </p:cNvSpPr>
          <p:nvPr/>
        </p:nvSpPr>
        <p:spPr bwMode="auto">
          <a:xfrm>
            <a:off x="6324600" y="4038600"/>
            <a:ext cx="304800" cy="457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8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9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2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3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5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6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7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8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89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01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5401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02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5402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03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5403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04" name="Text Box 44"/>
              <p:cNvSpPr txBox="1">
                <a:spLocks noChangeArrowheads="1"/>
              </p:cNvSpPr>
              <p:nvPr/>
            </p:nvSpPr>
            <p:spPr bwMode="auto">
              <a:xfrm>
                <a:off x="8048992" y="3048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5404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8992" y="3048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08" name="Line 52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Line 54"/>
          <p:cNvSpPr>
            <a:spLocks noChangeShapeType="1"/>
          </p:cNvSpPr>
          <p:nvPr/>
        </p:nvSpPr>
        <p:spPr bwMode="auto">
          <a:xfrm flipV="1">
            <a:off x="6248400" y="30480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Line 55"/>
          <p:cNvSpPr>
            <a:spLocks noChangeShapeType="1"/>
          </p:cNvSpPr>
          <p:nvPr/>
        </p:nvSpPr>
        <p:spPr bwMode="auto">
          <a:xfrm>
            <a:off x="6248400" y="4038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3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5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6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25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25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6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26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7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27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8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2286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6428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2286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32" name="Line 50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33" name="Rectangle 51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6433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34" name="Text Box 52"/>
          <p:cNvSpPr txBox="1">
            <a:spLocks noChangeArrowheads="1"/>
          </p:cNvSpPr>
          <p:nvPr/>
        </p:nvSpPr>
        <p:spPr bwMode="auto">
          <a:xfrm>
            <a:off x="8270875" y="3044764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16435" name="Line 53"/>
          <p:cNvSpPr>
            <a:spLocks noChangeShapeType="1"/>
          </p:cNvSpPr>
          <p:nvPr/>
        </p:nvSpPr>
        <p:spPr bwMode="auto">
          <a:xfrm flipV="1">
            <a:off x="5334000" y="2971800"/>
            <a:ext cx="914400" cy="9144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4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5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6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7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8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9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0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49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7449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50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7450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51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7451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52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2286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7452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2286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56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57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7457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58" name="Text Box 50"/>
          <p:cNvSpPr txBox="1">
            <a:spLocks noChangeArrowheads="1"/>
          </p:cNvSpPr>
          <p:nvPr/>
        </p:nvSpPr>
        <p:spPr bwMode="auto">
          <a:xfrm>
            <a:off x="8305481" y="3010184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17459" name="Line 51"/>
          <p:cNvSpPr>
            <a:spLocks noChangeShapeType="1"/>
          </p:cNvSpPr>
          <p:nvPr/>
        </p:nvSpPr>
        <p:spPr bwMode="auto">
          <a:xfrm flipV="1">
            <a:off x="5334000" y="2971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0" name="Line 52"/>
          <p:cNvSpPr>
            <a:spLocks noChangeShapeType="1"/>
          </p:cNvSpPr>
          <p:nvPr/>
        </p:nvSpPr>
        <p:spPr bwMode="auto">
          <a:xfrm flipV="1">
            <a:off x="5257800" y="27432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1" name="Line 57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5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6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7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8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9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0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73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73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74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74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75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75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76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13716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847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13716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80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81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81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82" name="Text Box 50"/>
          <p:cNvSpPr txBox="1">
            <a:spLocks noChangeArrowheads="1"/>
          </p:cNvSpPr>
          <p:nvPr/>
        </p:nvSpPr>
        <p:spPr bwMode="auto">
          <a:xfrm>
            <a:off x="8266474" y="3036475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83" name="Rectangle 52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848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84" name="Text Box 53"/>
          <p:cNvSpPr txBox="1">
            <a:spLocks noChangeArrowheads="1"/>
          </p:cNvSpPr>
          <p:nvPr/>
        </p:nvSpPr>
        <p:spPr bwMode="auto">
          <a:xfrm>
            <a:off x="8291085" y="2465327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18485" name="Line 54"/>
          <p:cNvSpPr>
            <a:spLocks noChangeShapeType="1"/>
          </p:cNvSpPr>
          <p:nvPr/>
        </p:nvSpPr>
        <p:spPr bwMode="auto">
          <a:xfrm flipH="1">
            <a:off x="4876800" y="2667000"/>
            <a:ext cx="381000" cy="304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6887" name="Rectangle 55"/>
              <p:cNvSpPr>
                <a:spLocks noChangeArrowheads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76887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blipFill rotWithShape="0">
                <a:blip r:embed="rId8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6890" name="Text Box 58"/>
          <p:cNvSpPr txBox="1">
            <a:spLocks noChangeArrowheads="1"/>
          </p:cNvSpPr>
          <p:nvPr/>
        </p:nvSpPr>
        <p:spPr bwMode="auto">
          <a:xfrm>
            <a:off x="8237828" y="186690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376892" name="Line 60"/>
          <p:cNvSpPr>
            <a:spLocks noChangeShapeType="1"/>
          </p:cNvSpPr>
          <p:nvPr/>
        </p:nvSpPr>
        <p:spPr bwMode="auto">
          <a:xfrm flipH="1">
            <a:off x="4419600" y="3124200"/>
            <a:ext cx="304800" cy="457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9" name="Line 61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94" name="Line 62"/>
          <p:cNvSpPr>
            <a:spLocks noChangeShapeType="1"/>
          </p:cNvSpPr>
          <p:nvPr/>
        </p:nvSpPr>
        <p:spPr bwMode="auto">
          <a:xfrm>
            <a:off x="3505200" y="2743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95" name="Line 63"/>
          <p:cNvSpPr>
            <a:spLocks noChangeShapeType="1"/>
          </p:cNvSpPr>
          <p:nvPr/>
        </p:nvSpPr>
        <p:spPr bwMode="auto">
          <a:xfrm flipH="1" flipV="1">
            <a:off x="3581400" y="2743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87" grpId="0" animBg="1"/>
      <p:bldP spid="376890" grpId="0"/>
      <p:bldP spid="376892" grpId="0" animBg="1"/>
      <p:bldP spid="376894" grpId="0" animBg="1"/>
      <p:bldP spid="37689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97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9497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98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9498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99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9499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00" name="Text Box 44"/>
              <p:cNvSpPr txBox="1">
                <a:spLocks noChangeArrowheads="1"/>
              </p:cNvSpPr>
              <p:nvPr/>
            </p:nvSpPr>
            <p:spPr bwMode="auto">
              <a:xfrm>
                <a:off x="8053715" y="1794172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19500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53715" y="1794172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04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05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9505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06" name="Text Box 50"/>
          <p:cNvSpPr txBox="1">
            <a:spLocks noChangeArrowheads="1"/>
          </p:cNvSpPr>
          <p:nvPr/>
        </p:nvSpPr>
        <p:spPr bwMode="auto">
          <a:xfrm>
            <a:off x="8270875" y="2995653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07" name="Rectangle 51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19507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8244178" y="2448816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H="1">
            <a:off x="4876800" y="2667000"/>
            <a:ext cx="381000" cy="304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0" name="Line 57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03" name="Line 59"/>
          <p:cNvSpPr>
            <a:spLocks noChangeShapeType="1"/>
          </p:cNvSpPr>
          <p:nvPr/>
        </p:nvSpPr>
        <p:spPr bwMode="auto">
          <a:xfrm flipH="1" flipV="1">
            <a:off x="3581400" y="27432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2" name="Line 60"/>
          <p:cNvSpPr>
            <a:spLocks noChangeShapeType="1"/>
          </p:cNvSpPr>
          <p:nvPr/>
        </p:nvSpPr>
        <p:spPr bwMode="auto">
          <a:xfrm flipH="1">
            <a:off x="3581400" y="2590800"/>
            <a:ext cx="16764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8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9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20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1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21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22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23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23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24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1143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20524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1143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28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9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29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8277225" y="3008633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1" name="Rectangle 52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0531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32" name="Text Box 53"/>
          <p:cNvSpPr txBox="1">
            <a:spLocks noChangeArrowheads="1"/>
          </p:cNvSpPr>
          <p:nvPr/>
        </p:nvSpPr>
        <p:spPr bwMode="auto">
          <a:xfrm>
            <a:off x="8254161" y="2489200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20533" name="Line 57"/>
          <p:cNvSpPr>
            <a:spLocks noChangeShapeType="1"/>
          </p:cNvSpPr>
          <p:nvPr/>
        </p:nvSpPr>
        <p:spPr bwMode="auto">
          <a:xfrm flipH="1">
            <a:off x="3581400" y="2667000"/>
            <a:ext cx="1676400" cy="76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38" name="Rectangle 58"/>
              <p:cNvSpPr>
                <a:spLocks noChangeArrowheads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378938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blipFill rotWithShape="0">
                <a:blip r:embed="rId8"/>
                <a:stretch>
                  <a:fillRect l="-870"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39" name="Text Box 59"/>
          <p:cNvSpPr txBox="1">
            <a:spLocks noChangeArrowheads="1"/>
          </p:cNvSpPr>
          <p:nvPr/>
        </p:nvSpPr>
        <p:spPr bwMode="auto">
          <a:xfrm>
            <a:off x="8239125" y="1902809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smtClean="0"/>
              <a:t> </a:t>
            </a:r>
            <a:endParaRPr lang="en-US" altLang="en-US"/>
          </a:p>
        </p:txBody>
      </p:sp>
      <p:sp>
        <p:nvSpPr>
          <p:cNvPr id="378941" name="Line 61"/>
          <p:cNvSpPr>
            <a:spLocks noChangeShapeType="1"/>
          </p:cNvSpPr>
          <p:nvPr/>
        </p:nvSpPr>
        <p:spPr bwMode="auto">
          <a:xfrm flipV="1">
            <a:off x="3200400" y="2819400"/>
            <a:ext cx="228600" cy="1066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7" name="Line 62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59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0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8" grpId="0" animBg="1"/>
      <p:bldP spid="378939" grpId="0"/>
      <p:bldP spid="3789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mtClean="0"/>
              <a:t>  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45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45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46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46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47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47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48" name="Text Box 44"/>
              <p:cNvSpPr txBox="1">
                <a:spLocks noChangeArrowheads="1"/>
              </p:cNvSpPr>
              <p:nvPr/>
            </p:nvSpPr>
            <p:spPr bwMode="auto">
              <a:xfrm>
                <a:off x="8077200" y="1143000"/>
                <a:ext cx="431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en-US" i="1"/>
              </a:p>
            </p:txBody>
          </p:sp>
        </mc:Choice>
        <mc:Fallback xmlns="">
          <p:sp>
            <p:nvSpPr>
              <p:cNvPr id="21548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1143000"/>
                <a:ext cx="43114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52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53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53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54" name="Text Box 50"/>
          <p:cNvSpPr txBox="1">
            <a:spLocks noChangeArrowheads="1"/>
          </p:cNvSpPr>
          <p:nvPr/>
        </p:nvSpPr>
        <p:spPr bwMode="auto">
          <a:xfrm>
            <a:off x="8237609" y="3022948"/>
            <a:ext cx="248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55" name="Rectangle 52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55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56" name="Text Box 53"/>
          <p:cNvSpPr txBox="1">
            <a:spLocks noChangeArrowheads="1"/>
          </p:cNvSpPr>
          <p:nvPr/>
        </p:nvSpPr>
        <p:spPr bwMode="auto">
          <a:xfrm>
            <a:off x="8305254" y="2179494"/>
            <a:ext cx="3622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21557" name="Line 54"/>
          <p:cNvSpPr>
            <a:spLocks noChangeShapeType="1"/>
          </p:cNvSpPr>
          <p:nvPr/>
        </p:nvSpPr>
        <p:spPr bwMode="auto">
          <a:xfrm flipH="1">
            <a:off x="3581400" y="2667000"/>
            <a:ext cx="1676400" cy="76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58" name="Rectangle 55"/>
              <p:cNvSpPr>
                <a:spLocks noChangeArrowheads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1558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blipFill rotWithShape="0">
                <a:blip r:embed="rId8"/>
                <a:stretch>
                  <a:fillRect l="-870"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60" name="Line 57"/>
          <p:cNvSpPr>
            <a:spLocks noChangeShapeType="1"/>
          </p:cNvSpPr>
          <p:nvPr/>
        </p:nvSpPr>
        <p:spPr bwMode="auto">
          <a:xfrm flipV="1">
            <a:off x="3200400" y="2819400"/>
            <a:ext cx="2286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1" name="Line 58"/>
          <p:cNvSpPr>
            <a:spLocks noChangeShapeType="1"/>
          </p:cNvSpPr>
          <p:nvPr/>
        </p:nvSpPr>
        <p:spPr bwMode="auto">
          <a:xfrm flipH="1" flipV="1">
            <a:off x="1752600" y="35052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2" name="Line 59"/>
          <p:cNvSpPr>
            <a:spLocks noChangeShapeType="1"/>
          </p:cNvSpPr>
          <p:nvPr/>
        </p:nvSpPr>
        <p:spPr bwMode="auto">
          <a:xfrm flipH="1">
            <a:off x="1828800" y="2743200"/>
            <a:ext cx="1600200" cy="7620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3" name="Line 60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Finish 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4114800" y="5334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1676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5257800" y="2590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65532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6172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4267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3124200" y="3886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51816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V="1">
            <a:off x="4267200" y="4572000"/>
            <a:ext cx="2286000" cy="838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4327525" y="54514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69" name="Rectangle 41"/>
              <p:cNvSpPr>
                <a:spLocks noChangeArrowheads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69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648200"/>
                <a:ext cx="688975" cy="538163"/>
              </a:xfrm>
              <a:prstGeom prst="rect">
                <a:avLst/>
              </a:prstGeom>
              <a:blipFill rotWithShape="0">
                <a:blip r:embed="rId2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70" name="Rectangle 42"/>
              <p:cNvSpPr>
                <a:spLocks noChangeArrowheads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70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581400"/>
                <a:ext cx="688975" cy="538163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71" name="Rectangle 43"/>
              <p:cNvSpPr>
                <a:spLocks noChangeArrowheads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71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4114800"/>
                <a:ext cx="688975" cy="538163"/>
              </a:xfrm>
              <a:prstGeom prst="rect">
                <a:avLst/>
              </a:prstGeom>
              <a:blipFill rotWithShape="0">
                <a:blip r:embed="rId4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8077200" y="1371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S</a:t>
            </a:r>
          </a:p>
        </p:txBody>
      </p:sp>
      <p:sp>
        <p:nvSpPr>
          <p:cNvPr id="22576" name="Line 48"/>
          <p:cNvSpPr>
            <a:spLocks noChangeShapeType="1"/>
          </p:cNvSpPr>
          <p:nvPr/>
        </p:nvSpPr>
        <p:spPr bwMode="auto">
          <a:xfrm flipH="1" flipV="1">
            <a:off x="6324600" y="3048000"/>
            <a:ext cx="228600" cy="1447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77" name="Rectangle 49"/>
              <p:cNvSpPr>
                <a:spLocks noChangeArrowheads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77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3048000"/>
                <a:ext cx="688975" cy="538163"/>
              </a:xfrm>
              <a:prstGeom prst="rect">
                <a:avLst/>
              </a:prstGeom>
              <a:blipFill rotWithShape="0">
                <a:blip r:embed="rId5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78" name="Text Box 50"/>
          <p:cNvSpPr txBox="1">
            <a:spLocks noChangeArrowheads="1"/>
          </p:cNvSpPr>
          <p:nvPr/>
        </p:nvSpPr>
        <p:spPr bwMode="auto">
          <a:xfrm>
            <a:off x="8251825" y="2968625"/>
            <a:ext cx="37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79" name="Rectangle 52"/>
              <p:cNvSpPr>
                <a:spLocks noChangeArrowheads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79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2514600"/>
                <a:ext cx="688975" cy="538163"/>
              </a:xfrm>
              <a:prstGeom prst="rect">
                <a:avLst/>
              </a:prstGeom>
              <a:blipFill rotWithShape="0">
                <a:blip r:embed="rId6"/>
                <a:stretch>
                  <a:fillRect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80" name="Text Box 53"/>
          <p:cNvSpPr txBox="1">
            <a:spLocks noChangeArrowheads="1"/>
          </p:cNvSpPr>
          <p:nvPr/>
        </p:nvSpPr>
        <p:spPr bwMode="auto">
          <a:xfrm>
            <a:off x="8215952" y="2449132"/>
            <a:ext cx="3864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 </a:t>
            </a:r>
            <a:endParaRPr lang="en-US" altLang="en-US"/>
          </a:p>
        </p:txBody>
      </p:sp>
      <p:sp>
        <p:nvSpPr>
          <p:cNvPr id="22581" name="Line 54"/>
          <p:cNvSpPr>
            <a:spLocks noChangeShapeType="1"/>
          </p:cNvSpPr>
          <p:nvPr/>
        </p:nvSpPr>
        <p:spPr bwMode="auto">
          <a:xfrm flipH="1">
            <a:off x="3581400" y="2667000"/>
            <a:ext cx="1676400" cy="762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82" name="Rectangle 55"/>
              <p:cNvSpPr>
                <a:spLocks noChangeArrowheads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en-US"/>
              </a:p>
            </p:txBody>
          </p:sp>
        </mc:Choice>
        <mc:Fallback xmlns="">
          <p:sp>
            <p:nvSpPr>
              <p:cNvPr id="22582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4800" y="1981200"/>
                <a:ext cx="688975" cy="538163"/>
              </a:xfrm>
              <a:prstGeom prst="rect">
                <a:avLst/>
              </a:prstGeom>
              <a:blipFill rotWithShape="0">
                <a:blip r:embed="rId7"/>
                <a:stretch>
                  <a:fillRect l="-870" b="-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84" name="Line 59"/>
          <p:cNvSpPr>
            <a:spLocks noChangeShapeType="1"/>
          </p:cNvSpPr>
          <p:nvPr/>
        </p:nvSpPr>
        <p:spPr bwMode="auto">
          <a:xfrm flipH="1">
            <a:off x="1828800" y="2743200"/>
            <a:ext cx="1600200" cy="7620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5" name="Line 60"/>
          <p:cNvSpPr>
            <a:spLocks noChangeShapeType="1"/>
          </p:cNvSpPr>
          <p:nvPr/>
        </p:nvSpPr>
        <p:spPr bwMode="auto">
          <a:xfrm flipH="1" flipV="1">
            <a:off x="1752600" y="3581400"/>
            <a:ext cx="2362200" cy="18288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6" name="Line 6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87" name="Line 62"/>
          <p:cNvSpPr>
            <a:spLocks noChangeShapeType="1"/>
          </p:cNvSpPr>
          <p:nvPr/>
        </p:nvSpPr>
        <p:spPr bwMode="auto">
          <a:xfrm>
            <a:off x="5410200" y="2667000"/>
            <a:ext cx="838200" cy="22860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1543583" y="2111821"/>
            <a:ext cx="5695416" cy="3739657"/>
            <a:chOff x="1543583" y="2111821"/>
            <a:chExt cx="5695416" cy="3739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5575" y="5389813"/>
                  <a:ext cx="565989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2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2817" y="3616746"/>
                  <a:ext cx="565989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3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8662" y="3906417"/>
                  <a:ext cx="688715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4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5999" y="2191692"/>
                  <a:ext cx="559576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5" name="Text 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1811" y="3000451"/>
                  <a:ext cx="565989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6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18125" y="2111821"/>
                  <a:ext cx="565989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0205" y="2424619"/>
                  <a:ext cx="565989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8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7589" y="3471872"/>
                  <a:ext cx="565989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69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73010" y="4356398"/>
                  <a:ext cx="565989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0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4837" y="4326237"/>
                  <a:ext cx="565989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1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43583" y="2886284"/>
                  <a:ext cx="688715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72" name="Text 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59481" y="3783013"/>
                  <a:ext cx="565989" cy="46166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Path </a:t>
            </a:r>
            <a:r>
              <a:rPr lang="en-US" altLang="en-US" smtClean="0"/>
              <a:t>Planning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2895600" y="2514600"/>
            <a:ext cx="3581400" cy="60960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600200" y="2286000"/>
            <a:ext cx="762000" cy="190500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2514600" y="5181600"/>
            <a:ext cx="2133600" cy="83820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3505200" y="4343400"/>
            <a:ext cx="2971800" cy="53340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5791200" y="5029200"/>
            <a:ext cx="609600" cy="1524000"/>
          </a:xfrm>
          <a:prstGeom prst="rect">
            <a:avLst/>
          </a:prstGeom>
          <a:solidFill>
            <a:srgbClr val="99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2" name="Oval 12"/>
          <p:cNvSpPr>
            <a:spLocks noChangeArrowheads="1"/>
          </p:cNvSpPr>
          <p:nvPr/>
        </p:nvSpPr>
        <p:spPr bwMode="auto">
          <a:xfrm>
            <a:off x="5029200" y="5562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3" name="Text Box 20"/>
          <p:cNvSpPr txBox="1">
            <a:spLocks noChangeArrowheads="1"/>
          </p:cNvSpPr>
          <p:nvPr/>
        </p:nvSpPr>
        <p:spPr bwMode="auto">
          <a:xfrm>
            <a:off x="4800600" y="5715000"/>
            <a:ext cx="804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Robot</a:t>
            </a:r>
          </a:p>
        </p:txBody>
      </p:sp>
      <p:sp>
        <p:nvSpPr>
          <p:cNvPr id="6154" name="Line 22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155" name="Picture 23" descr="PE0325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00400"/>
            <a:ext cx="108426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Text Box 24"/>
          <p:cNvSpPr txBox="1">
            <a:spLocks noChangeArrowheads="1"/>
          </p:cNvSpPr>
          <p:nvPr/>
        </p:nvSpPr>
        <p:spPr bwMode="auto">
          <a:xfrm>
            <a:off x="822325" y="1336675"/>
            <a:ext cx="7169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How can a robot find a </a:t>
            </a:r>
            <a:r>
              <a:rPr lang="en-US" altLang="en-US" sz="2400" i="1">
                <a:solidFill>
                  <a:schemeClr val="accent2"/>
                </a:solidFill>
              </a:rPr>
              <a:t>short </a:t>
            </a:r>
            <a:r>
              <a:rPr lang="en-US" altLang="en-US" sz="2400">
                <a:solidFill>
                  <a:schemeClr val="accent2"/>
                </a:solidFill>
              </a:rPr>
              <a:t>route to the destination that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avoids all obstacles?  </a:t>
            </a:r>
          </a:p>
        </p:txBody>
      </p:sp>
      <p:sp>
        <p:nvSpPr>
          <p:cNvPr id="337945" name="Freeform 25"/>
          <p:cNvSpPr>
            <a:spLocks/>
          </p:cNvSpPr>
          <p:nvPr/>
        </p:nvSpPr>
        <p:spPr bwMode="auto">
          <a:xfrm>
            <a:off x="3124200" y="4038600"/>
            <a:ext cx="2044700" cy="1524000"/>
          </a:xfrm>
          <a:custGeom>
            <a:avLst/>
            <a:gdLst>
              <a:gd name="T0" fmla="*/ 2147483646 w 1288"/>
              <a:gd name="T1" fmla="*/ 2147483646 h 960"/>
              <a:gd name="T2" fmla="*/ 2147483646 w 1288"/>
              <a:gd name="T3" fmla="*/ 1814512500 h 960"/>
              <a:gd name="T4" fmla="*/ 2096770000 w 1288"/>
              <a:gd name="T5" fmla="*/ 1572577500 h 960"/>
              <a:gd name="T6" fmla="*/ 524192500 w 1288"/>
              <a:gd name="T7" fmla="*/ 1572577500 h 960"/>
              <a:gd name="T8" fmla="*/ 161290000 w 1288"/>
              <a:gd name="T9" fmla="*/ 967740000 h 960"/>
              <a:gd name="T10" fmla="*/ 161290000 w 1288"/>
              <a:gd name="T11" fmla="*/ 241935000 h 960"/>
              <a:gd name="T12" fmla="*/ 1129030000 w 1288"/>
              <a:gd name="T13" fmla="*/ 0 h 9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88" h="960">
                <a:moveTo>
                  <a:pt x="1264" y="960"/>
                </a:moveTo>
                <a:cubicBezTo>
                  <a:pt x="1276" y="868"/>
                  <a:pt x="1288" y="776"/>
                  <a:pt x="1216" y="720"/>
                </a:cubicBezTo>
                <a:cubicBezTo>
                  <a:pt x="1144" y="664"/>
                  <a:pt x="1000" y="640"/>
                  <a:pt x="832" y="624"/>
                </a:cubicBezTo>
                <a:cubicBezTo>
                  <a:pt x="664" y="608"/>
                  <a:pt x="336" y="664"/>
                  <a:pt x="208" y="624"/>
                </a:cubicBezTo>
                <a:cubicBezTo>
                  <a:pt x="80" y="584"/>
                  <a:pt x="88" y="472"/>
                  <a:pt x="64" y="384"/>
                </a:cubicBezTo>
                <a:cubicBezTo>
                  <a:pt x="40" y="296"/>
                  <a:pt x="0" y="160"/>
                  <a:pt x="64" y="96"/>
                </a:cubicBezTo>
                <a:cubicBezTo>
                  <a:pt x="128" y="32"/>
                  <a:pt x="288" y="16"/>
                  <a:pt x="4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Graham’s Scan</a:t>
            </a:r>
          </a:p>
        </p:txBody>
      </p:sp>
      <p:sp>
        <p:nvSpPr>
          <p:cNvPr id="23555" name="Line 8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4573" name="Freeform 29"/>
          <p:cNvSpPr>
            <a:spLocks/>
          </p:cNvSpPr>
          <p:nvPr/>
        </p:nvSpPr>
        <p:spPr bwMode="auto">
          <a:xfrm>
            <a:off x="1524000" y="3886200"/>
            <a:ext cx="838200" cy="381000"/>
          </a:xfrm>
          <a:custGeom>
            <a:avLst/>
            <a:gdLst>
              <a:gd name="T0" fmla="*/ 0 w 528"/>
              <a:gd name="T1" fmla="*/ 225136 h 176"/>
              <a:gd name="T2" fmla="*/ 228600 w 528"/>
              <a:gd name="T3" fmla="*/ 17318 h 176"/>
              <a:gd name="T4" fmla="*/ 381000 w 528"/>
              <a:gd name="T5" fmla="*/ 329045 h 176"/>
              <a:gd name="T6" fmla="*/ 685800 w 528"/>
              <a:gd name="T7" fmla="*/ 329045 h 176"/>
              <a:gd name="T8" fmla="*/ 838200 w 528"/>
              <a:gd name="T9" fmla="*/ 225136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" h="176">
                <a:moveTo>
                  <a:pt x="0" y="104"/>
                </a:moveTo>
                <a:cubicBezTo>
                  <a:pt x="52" y="52"/>
                  <a:pt x="104" y="0"/>
                  <a:pt x="144" y="8"/>
                </a:cubicBezTo>
                <a:cubicBezTo>
                  <a:pt x="184" y="16"/>
                  <a:pt x="192" y="128"/>
                  <a:pt x="240" y="152"/>
                </a:cubicBezTo>
                <a:cubicBezTo>
                  <a:pt x="288" y="176"/>
                  <a:pt x="384" y="160"/>
                  <a:pt x="432" y="152"/>
                </a:cubicBezTo>
                <a:cubicBezTo>
                  <a:pt x="480" y="144"/>
                  <a:pt x="504" y="124"/>
                  <a:pt x="528" y="104"/>
                </a:cubicBezTo>
              </a:path>
            </a:pathLst>
          </a:custGeom>
          <a:noFill/>
          <a:ln w="254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4574" name="Freeform 30"/>
          <p:cNvSpPr>
            <a:spLocks/>
          </p:cNvSpPr>
          <p:nvPr/>
        </p:nvSpPr>
        <p:spPr bwMode="auto">
          <a:xfrm>
            <a:off x="7162800" y="3810000"/>
            <a:ext cx="762000" cy="381000"/>
          </a:xfrm>
          <a:custGeom>
            <a:avLst/>
            <a:gdLst>
              <a:gd name="T0" fmla="*/ 0 w 528"/>
              <a:gd name="T1" fmla="*/ 225136 h 176"/>
              <a:gd name="T2" fmla="*/ 207818 w 528"/>
              <a:gd name="T3" fmla="*/ 17318 h 176"/>
              <a:gd name="T4" fmla="*/ 346364 w 528"/>
              <a:gd name="T5" fmla="*/ 329045 h 176"/>
              <a:gd name="T6" fmla="*/ 623455 w 528"/>
              <a:gd name="T7" fmla="*/ 329045 h 176"/>
              <a:gd name="T8" fmla="*/ 762000 w 528"/>
              <a:gd name="T9" fmla="*/ 225136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" h="176">
                <a:moveTo>
                  <a:pt x="0" y="104"/>
                </a:moveTo>
                <a:cubicBezTo>
                  <a:pt x="52" y="52"/>
                  <a:pt x="104" y="0"/>
                  <a:pt x="144" y="8"/>
                </a:cubicBezTo>
                <a:cubicBezTo>
                  <a:pt x="184" y="16"/>
                  <a:pt x="192" y="128"/>
                  <a:pt x="240" y="152"/>
                </a:cubicBezTo>
                <a:cubicBezTo>
                  <a:pt x="288" y="176"/>
                  <a:pt x="384" y="160"/>
                  <a:pt x="432" y="152"/>
                </a:cubicBezTo>
                <a:cubicBezTo>
                  <a:pt x="480" y="144"/>
                  <a:pt x="504" y="124"/>
                  <a:pt x="528" y="104"/>
                </a:cubicBezTo>
              </a:path>
            </a:pathLst>
          </a:custGeom>
          <a:noFill/>
          <a:ln w="2540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 Box 34"/>
          <p:cNvSpPr txBox="1">
            <a:spLocks noChangeArrowheads="1"/>
          </p:cNvSpPr>
          <p:nvPr/>
        </p:nvSpPr>
        <p:spPr bwMode="auto">
          <a:xfrm>
            <a:off x="2819400" y="46482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/>
          </a:p>
        </p:txBody>
      </p:sp>
      <p:grpSp>
        <p:nvGrpSpPr>
          <p:cNvPr id="364643" name="Group 99"/>
          <p:cNvGrpSpPr>
            <a:grpSpLocks/>
          </p:cNvGrpSpPr>
          <p:nvPr/>
        </p:nvGrpSpPr>
        <p:grpSpPr bwMode="auto">
          <a:xfrm>
            <a:off x="4364038" y="2286000"/>
            <a:ext cx="688975" cy="3070226"/>
            <a:chOff x="2784" y="1237"/>
            <a:chExt cx="434" cy="1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11" name="Rectangle 12"/>
                <p:cNvSpPr>
                  <a:spLocks noChangeArrowheads="1"/>
                </p:cNvSpPr>
                <p:nvPr/>
              </p:nvSpPr>
              <p:spPr bwMode="auto">
                <a:xfrm>
                  <a:off x="2784" y="1584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611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4" y="1584"/>
                  <a:ext cx="434" cy="3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439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12" name="Rectangle 13"/>
                <p:cNvSpPr>
                  <a:spLocks noChangeArrowheads="1"/>
                </p:cNvSpPr>
                <p:nvPr/>
              </p:nvSpPr>
              <p:spPr bwMode="auto">
                <a:xfrm>
                  <a:off x="2784" y="1920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612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4" y="1920"/>
                  <a:ext cx="434" cy="3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13" name="Rectangle 14"/>
                <p:cNvSpPr>
                  <a:spLocks noChangeArrowheads="1"/>
                </p:cNvSpPr>
                <p:nvPr/>
              </p:nvSpPr>
              <p:spPr bwMode="auto">
                <a:xfrm>
                  <a:off x="2784" y="2832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613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4" y="2832"/>
                  <a:ext cx="434" cy="3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19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14" name="Rectangle 15"/>
                <p:cNvSpPr>
                  <a:spLocks noChangeArrowheads="1"/>
                </p:cNvSpPr>
                <p:nvPr/>
              </p:nvSpPr>
              <p:spPr bwMode="auto">
                <a:xfrm>
                  <a:off x="2784" y="1248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614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4" y="1248"/>
                  <a:ext cx="434" cy="3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15" name="Rectangle 26"/>
            <p:cNvSpPr>
              <a:spLocks noChangeArrowheads="1"/>
            </p:cNvSpPr>
            <p:nvPr/>
          </p:nvSpPr>
          <p:spPr bwMode="auto">
            <a:xfrm>
              <a:off x="2784" y="2256"/>
              <a:ext cx="43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16" name="Text Box 36"/>
            <p:cNvSpPr txBox="1">
              <a:spLocks noChangeArrowheads="1"/>
            </p:cNvSpPr>
            <p:nvPr/>
          </p:nvSpPr>
          <p:spPr bwMode="auto">
            <a:xfrm>
              <a:off x="3088" y="2850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3617" name="Text Box 47"/>
            <p:cNvSpPr txBox="1">
              <a:spLocks noChangeArrowheads="1"/>
            </p:cNvSpPr>
            <p:nvPr/>
          </p:nvSpPr>
          <p:spPr bwMode="auto">
            <a:xfrm>
              <a:off x="2928" y="2592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618" name="Text Box 48"/>
            <p:cNvSpPr txBox="1">
              <a:spLocks noChangeArrowheads="1"/>
            </p:cNvSpPr>
            <p:nvPr/>
          </p:nvSpPr>
          <p:spPr bwMode="auto">
            <a:xfrm>
              <a:off x="2928" y="2448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619" name="Text Box 49"/>
            <p:cNvSpPr txBox="1">
              <a:spLocks noChangeArrowheads="1"/>
            </p:cNvSpPr>
            <p:nvPr/>
          </p:nvSpPr>
          <p:spPr bwMode="auto">
            <a:xfrm>
              <a:off x="2928" y="2304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620" name="Text Box 62"/>
            <p:cNvSpPr txBox="1">
              <a:spLocks noChangeArrowheads="1"/>
            </p:cNvSpPr>
            <p:nvPr/>
          </p:nvSpPr>
          <p:spPr bwMode="auto">
            <a:xfrm>
              <a:off x="3062" y="1582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 i="1"/>
            </a:p>
          </p:txBody>
        </p:sp>
        <p:sp>
          <p:nvSpPr>
            <p:cNvPr id="23621" name="Text Box 63"/>
            <p:cNvSpPr txBox="1">
              <a:spLocks noChangeArrowheads="1"/>
            </p:cNvSpPr>
            <p:nvPr/>
          </p:nvSpPr>
          <p:spPr bwMode="auto">
            <a:xfrm>
              <a:off x="3014" y="1910"/>
              <a:ext cx="1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 </a:t>
              </a:r>
              <a:endParaRPr lang="en-US" altLang="en-US" sz="1800" i="1"/>
            </a:p>
          </p:txBody>
        </p:sp>
        <p:sp>
          <p:nvSpPr>
            <p:cNvPr id="23622" name="Text Box 64"/>
            <p:cNvSpPr txBox="1">
              <a:spLocks noChangeArrowheads="1"/>
            </p:cNvSpPr>
            <p:nvPr/>
          </p:nvSpPr>
          <p:spPr bwMode="auto">
            <a:xfrm>
              <a:off x="3014" y="1237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 i="1"/>
            </a:p>
          </p:txBody>
        </p:sp>
      </p:grpSp>
      <p:grpSp>
        <p:nvGrpSpPr>
          <p:cNvPr id="364645" name="Group 101"/>
          <p:cNvGrpSpPr>
            <a:grpSpLocks/>
          </p:cNvGrpSpPr>
          <p:nvPr/>
        </p:nvGrpSpPr>
        <p:grpSpPr bwMode="auto">
          <a:xfrm>
            <a:off x="6400800" y="2482850"/>
            <a:ext cx="688975" cy="2551113"/>
            <a:chOff x="4032" y="1564"/>
            <a:chExt cx="434" cy="1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01" name="Rectangle 19"/>
                <p:cNvSpPr>
                  <a:spLocks noChangeArrowheads="1"/>
                </p:cNvSpPr>
                <p:nvPr/>
              </p:nvSpPr>
              <p:spPr bwMode="auto">
                <a:xfrm>
                  <a:off x="4032" y="2832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601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" y="2832"/>
                  <a:ext cx="434" cy="3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02" name="Rectangle 20"/>
                <p:cNvSpPr>
                  <a:spLocks noChangeArrowheads="1"/>
                </p:cNvSpPr>
                <p:nvPr/>
              </p:nvSpPr>
              <p:spPr bwMode="auto">
                <a:xfrm>
                  <a:off x="4032" y="1920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602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" y="1920"/>
                  <a:ext cx="434" cy="3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03" name="Rectangle 21"/>
                <p:cNvSpPr>
                  <a:spLocks noChangeArrowheads="1"/>
                </p:cNvSpPr>
                <p:nvPr/>
              </p:nvSpPr>
              <p:spPr bwMode="auto">
                <a:xfrm>
                  <a:off x="4032" y="1584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603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" y="1584"/>
                  <a:ext cx="434" cy="3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604" name="Rectangle 25"/>
            <p:cNvSpPr>
              <a:spLocks noChangeArrowheads="1"/>
            </p:cNvSpPr>
            <p:nvPr/>
          </p:nvSpPr>
          <p:spPr bwMode="auto">
            <a:xfrm>
              <a:off x="4032" y="2256"/>
              <a:ext cx="43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605" name="Text Box 37"/>
            <p:cNvSpPr txBox="1">
              <a:spLocks noChangeArrowheads="1"/>
            </p:cNvSpPr>
            <p:nvPr/>
          </p:nvSpPr>
          <p:spPr bwMode="auto">
            <a:xfrm>
              <a:off x="4308" y="2857"/>
              <a:ext cx="1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 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4176" y="2592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4176" y="2448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4176" y="2304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609" name="Text Box 69"/>
            <p:cNvSpPr txBox="1">
              <a:spLocks noChangeArrowheads="1"/>
            </p:cNvSpPr>
            <p:nvPr/>
          </p:nvSpPr>
          <p:spPr bwMode="auto">
            <a:xfrm>
              <a:off x="4270" y="1969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 </a:t>
              </a:r>
              <a:endParaRPr lang="en-US" altLang="en-US" sz="1800" i="1"/>
            </a:p>
          </p:txBody>
        </p:sp>
        <p:sp>
          <p:nvSpPr>
            <p:cNvPr id="23610" name="Text Box 70"/>
            <p:cNvSpPr txBox="1">
              <a:spLocks noChangeArrowheads="1"/>
            </p:cNvSpPr>
            <p:nvPr/>
          </p:nvSpPr>
          <p:spPr bwMode="auto">
            <a:xfrm>
              <a:off x="4285" y="1564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 i="1"/>
            </a:p>
          </p:txBody>
        </p:sp>
      </p:grpSp>
      <p:grpSp>
        <p:nvGrpSpPr>
          <p:cNvPr id="364633" name="Group 89"/>
          <p:cNvGrpSpPr>
            <a:grpSpLocks/>
          </p:cNvGrpSpPr>
          <p:nvPr/>
        </p:nvGrpSpPr>
        <p:grpSpPr bwMode="auto">
          <a:xfrm>
            <a:off x="3124200" y="2895600"/>
            <a:ext cx="1295400" cy="1219200"/>
            <a:chOff x="1968" y="1824"/>
            <a:chExt cx="816" cy="768"/>
          </a:xfrm>
        </p:grpSpPr>
        <p:sp>
          <p:nvSpPr>
            <p:cNvPr id="23599" name="Line 67"/>
            <p:cNvSpPr>
              <a:spLocks noChangeShapeType="1"/>
            </p:cNvSpPr>
            <p:nvPr/>
          </p:nvSpPr>
          <p:spPr bwMode="auto">
            <a:xfrm>
              <a:off x="2016" y="2592"/>
              <a:ext cx="672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0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968" y="1824"/>
                  <a:ext cx="816" cy="7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Every point</a:t>
                  </a:r>
                </a:p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altLang="en-US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altLang="en-US" sz="1800">
                      <a:solidFill>
                        <a:srgbClr val="3333FF"/>
                      </a:solidFill>
                    </a:rPr>
                    <a:t> is</a:t>
                  </a:r>
                </a:p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pushed onto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en-US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altLang="en-US" sz="1800">
                      <a:solidFill>
                        <a:srgbClr val="3333FF"/>
                      </a:solidFill>
                    </a:rPr>
                    <a:t> once</a:t>
                  </a:r>
                </a:p>
              </p:txBody>
            </p:sp>
          </mc:Choice>
          <mc:Fallback xmlns="">
            <p:sp>
              <p:nvSpPr>
                <p:cNvPr id="23600" name="Text 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824"/>
                  <a:ext cx="816" cy="75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45" t="-2564" r="-3774" b="-820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4644" name="Group 100"/>
          <p:cNvGrpSpPr>
            <a:grpSpLocks/>
          </p:cNvGrpSpPr>
          <p:nvPr/>
        </p:nvGrpSpPr>
        <p:grpSpPr bwMode="auto">
          <a:xfrm>
            <a:off x="5105400" y="2286000"/>
            <a:ext cx="1365250" cy="1828800"/>
            <a:chOff x="3216" y="1440"/>
            <a:chExt cx="860" cy="1152"/>
          </a:xfrm>
        </p:grpSpPr>
        <p:sp>
          <p:nvSpPr>
            <p:cNvPr id="23597" name="Line 68"/>
            <p:cNvSpPr>
              <a:spLocks noChangeShapeType="1"/>
            </p:cNvSpPr>
            <p:nvPr/>
          </p:nvSpPr>
          <p:spPr bwMode="auto">
            <a:xfrm>
              <a:off x="3264" y="2592"/>
              <a:ext cx="720" cy="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9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216" y="1440"/>
                  <a:ext cx="860" cy="10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 sz="1800">
                    <a:solidFill>
                      <a:srgbClr val="FF9900"/>
                    </a:solidFill>
                  </a:endParaRPr>
                </a:p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Non-vertices</a:t>
                  </a:r>
                </a:p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of </a:t>
                  </a:r>
                  <a:r>
                    <a:rPr lang="en-US" altLang="en-US" sz="1800" smtClean="0">
                      <a:solidFill>
                        <a:srgbClr val="C00000"/>
                      </a:solidFill>
                    </a:rPr>
                    <a:t>CH(</a:t>
                  </a:r>
                  <a14:m>
                    <m:oMath xmlns:m="http://schemas.openxmlformats.org/officeDocument/2006/math">
                      <m:r>
                        <a:rPr lang="en-US" altLang="en-US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altLang="en-US" sz="1800">
                      <a:solidFill>
                        <a:srgbClr val="C00000"/>
                      </a:solidFill>
                    </a:rPr>
                    <a:t>)</a:t>
                  </a:r>
                </a:p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determined</a:t>
                  </a:r>
                </a:p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so far are </a:t>
                  </a:r>
                </a:p>
                <a:p>
                  <a:r>
                    <a:rPr lang="en-US" altLang="en-US" sz="1800">
                      <a:solidFill>
                        <a:srgbClr val="3333FF"/>
                      </a:solidFill>
                    </a:rPr>
                    <a:t>popped </a:t>
                  </a:r>
                </a:p>
              </p:txBody>
            </p:sp>
          </mc:Choice>
          <mc:Fallback xmlns="">
            <p:sp>
              <p:nvSpPr>
                <p:cNvPr id="23598" name="Text 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16" y="1440"/>
                  <a:ext cx="860" cy="109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036" r="-4036" b="-561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4620" name="AutoShape 76"/>
          <p:cNvSpPr>
            <a:spLocks noChangeArrowheads="1"/>
          </p:cNvSpPr>
          <p:nvPr/>
        </p:nvSpPr>
        <p:spPr bwMode="auto">
          <a:xfrm>
            <a:off x="8839200" y="3048000"/>
            <a:ext cx="152400" cy="2057400"/>
          </a:xfrm>
          <a:prstGeom prst="upArrow">
            <a:avLst>
              <a:gd name="adj1" fmla="val 50000"/>
              <a:gd name="adj2" fmla="val 337500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622" name="Text Box 78"/>
              <p:cNvSpPr txBox="1">
                <a:spLocks noChangeArrowheads="1"/>
              </p:cNvSpPr>
              <p:nvPr/>
            </p:nvSpPr>
            <p:spPr bwMode="auto">
              <a:xfrm>
                <a:off x="7721600" y="5105400"/>
                <a:ext cx="1442254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solidFill>
                      <a:srgbClr val="3333FF"/>
                    </a:solidFill>
                  </a:rPr>
                  <a:t>vertices of </a:t>
                </a:r>
              </a:p>
              <a:p>
                <a:r>
                  <a:rPr lang="en-US" altLang="en-US" sz="1800" smtClean="0">
                    <a:solidFill>
                      <a:srgbClr val="C00000"/>
                    </a:solidFill>
                  </a:rPr>
                  <a:t>CH(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1800">
                    <a:solidFill>
                      <a:srgbClr val="C00000"/>
                    </a:solidFill>
                  </a:rPr>
                  <a:t>) </a:t>
                </a:r>
                <a:r>
                  <a:rPr lang="en-US" altLang="en-US" sz="1800">
                    <a:solidFill>
                      <a:srgbClr val="3333FF"/>
                    </a:solidFill>
                  </a:rPr>
                  <a:t>in the </a:t>
                </a:r>
              </a:p>
              <a:p>
                <a:r>
                  <a:rPr lang="en-US" altLang="en-US" sz="1800">
                    <a:solidFill>
                      <a:srgbClr val="3333FF"/>
                    </a:solidFill>
                  </a:rPr>
                  <a:t>counter-</a:t>
                </a:r>
              </a:p>
              <a:p>
                <a:r>
                  <a:rPr lang="en-US" altLang="en-US" sz="1800">
                    <a:solidFill>
                      <a:srgbClr val="3333FF"/>
                    </a:solidFill>
                  </a:rPr>
                  <a:t>clockwise</a:t>
                </a:r>
              </a:p>
              <a:p>
                <a:r>
                  <a:rPr lang="en-US" altLang="en-US" sz="1800">
                    <a:solidFill>
                      <a:srgbClr val="3333FF"/>
                    </a:solidFill>
                  </a:rPr>
                  <a:t>order.</a:t>
                </a:r>
              </a:p>
            </p:txBody>
          </p:sp>
        </mc:Choice>
        <mc:Fallback xmlns="">
          <p:sp>
            <p:nvSpPr>
              <p:cNvPr id="364622" name="Text 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1600" y="5105400"/>
                <a:ext cx="1442254" cy="1477328"/>
              </a:xfrm>
              <a:prstGeom prst="rect">
                <a:avLst/>
              </a:prstGeom>
              <a:blipFill rotWithShape="0">
                <a:blip r:embed="rId11"/>
                <a:stretch>
                  <a:fillRect l="-3814" t="-2479" r="-2542" b="-53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623" name="Text Box 79"/>
              <p:cNvSpPr txBox="1">
                <a:spLocks noChangeArrowheads="1"/>
              </p:cNvSpPr>
              <p:nvPr/>
            </p:nvSpPr>
            <p:spPr bwMode="auto">
              <a:xfrm>
                <a:off x="1295400" y="2362200"/>
                <a:ext cx="1219200" cy="915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>
                    <a:solidFill>
                      <a:srgbClr val="3333FF"/>
                    </a:solidFill>
                  </a:rPr>
                  <a:t>candidates</a:t>
                </a:r>
              </a:p>
              <a:p>
                <a:r>
                  <a:rPr lang="en-US" altLang="en-US" sz="1800">
                    <a:solidFill>
                      <a:srgbClr val="3333FF"/>
                    </a:solidFill>
                  </a:rPr>
                  <a:t>for vertices</a:t>
                </a:r>
              </a:p>
              <a:p>
                <a:r>
                  <a:rPr lang="en-US" altLang="en-US" sz="1800">
                    <a:solidFill>
                      <a:srgbClr val="3333FF"/>
                    </a:solidFill>
                  </a:rPr>
                  <a:t>of </a:t>
                </a:r>
                <a:r>
                  <a:rPr lang="en-US" altLang="en-US" sz="1800" smtClean="0">
                    <a:solidFill>
                      <a:srgbClr val="C00000"/>
                    </a:solidFill>
                  </a:rPr>
                  <a:t>CH(</a:t>
                </a:r>
                <a14:m>
                  <m:oMath xmlns:m="http://schemas.openxmlformats.org/officeDocument/2006/math">
                    <m:r>
                      <a:rPr lang="en-US" altLang="en-US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1800">
                    <a:solidFill>
                      <a:srgbClr val="C00000"/>
                    </a:solidFill>
                  </a:rPr>
                  <a:t>)</a:t>
                </a:r>
                <a:endParaRPr lang="en-US" altLang="en-US" sz="180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64623" name="Text 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362200"/>
                <a:ext cx="1219200" cy="915988"/>
              </a:xfrm>
              <a:prstGeom prst="rect">
                <a:avLst/>
              </a:prstGeom>
              <a:blipFill rotWithShape="0">
                <a:blip r:embed="rId12"/>
                <a:stretch>
                  <a:fillRect l="-4500" t="-4000" r="-4500" b="-1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4631" name="Group 87"/>
          <p:cNvGrpSpPr>
            <a:grpSpLocks/>
          </p:cNvGrpSpPr>
          <p:nvPr/>
        </p:nvGrpSpPr>
        <p:grpSpPr bwMode="auto">
          <a:xfrm>
            <a:off x="609600" y="2895600"/>
            <a:ext cx="765175" cy="2138363"/>
            <a:chOff x="384" y="1824"/>
            <a:chExt cx="482" cy="1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90" name="Rectangle 27"/>
                <p:cNvSpPr>
                  <a:spLocks noChangeArrowheads="1"/>
                </p:cNvSpPr>
                <p:nvPr/>
              </p:nvSpPr>
              <p:spPr bwMode="auto">
                <a:xfrm>
                  <a:off x="432" y="2832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590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2832"/>
                  <a:ext cx="434" cy="33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91" name="Text Box 33"/>
            <p:cNvSpPr txBox="1">
              <a:spLocks noChangeArrowheads="1"/>
            </p:cNvSpPr>
            <p:nvPr/>
          </p:nvSpPr>
          <p:spPr bwMode="auto">
            <a:xfrm>
              <a:off x="676" y="2832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92" name="Rectangle 81"/>
                <p:cNvSpPr>
                  <a:spLocks noChangeArrowheads="1"/>
                </p:cNvSpPr>
                <p:nvPr/>
              </p:nvSpPr>
              <p:spPr bwMode="auto">
                <a:xfrm>
                  <a:off x="432" y="2160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59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2160"/>
                  <a:ext cx="434" cy="33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93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2496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59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2496"/>
                  <a:ext cx="434" cy="33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94" name="Text Box 83"/>
            <p:cNvSpPr txBox="1">
              <a:spLocks noChangeArrowheads="1"/>
            </p:cNvSpPr>
            <p:nvPr/>
          </p:nvSpPr>
          <p:spPr bwMode="auto">
            <a:xfrm>
              <a:off x="684" y="2512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3595" name="Text Box 84"/>
            <p:cNvSpPr txBox="1">
              <a:spLocks noChangeArrowheads="1"/>
            </p:cNvSpPr>
            <p:nvPr/>
          </p:nvSpPr>
          <p:spPr bwMode="auto">
            <a:xfrm>
              <a:off x="676" y="2150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3596" name="Text Box 85"/>
            <p:cNvSpPr txBox="1">
              <a:spLocks noChangeArrowheads="1"/>
            </p:cNvSpPr>
            <p:nvPr/>
          </p:nvSpPr>
          <p:spPr bwMode="auto">
            <a:xfrm>
              <a:off x="384" y="1824"/>
              <a:ext cx="4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FF9900"/>
                  </a:solidFill>
                </a:rPr>
                <a:t>start</a:t>
              </a:r>
            </a:p>
          </p:txBody>
        </p:sp>
      </p:grpSp>
      <p:grpSp>
        <p:nvGrpSpPr>
          <p:cNvPr id="364646" name="Group 102"/>
          <p:cNvGrpSpPr>
            <a:grpSpLocks/>
          </p:cNvGrpSpPr>
          <p:nvPr/>
        </p:nvGrpSpPr>
        <p:grpSpPr bwMode="auto">
          <a:xfrm>
            <a:off x="8001000" y="2438400"/>
            <a:ext cx="877888" cy="2595563"/>
            <a:chOff x="5040" y="1536"/>
            <a:chExt cx="553" cy="1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81" name="Rectangle 18"/>
                <p:cNvSpPr>
                  <a:spLocks noChangeArrowheads="1"/>
                </p:cNvSpPr>
                <p:nvPr/>
              </p:nvSpPr>
              <p:spPr bwMode="auto">
                <a:xfrm>
                  <a:off x="5088" y="1920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581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8" y="1920"/>
                  <a:ext cx="434" cy="33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5088" y="2832"/>
                  <a:ext cx="434" cy="33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23582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8" y="2832"/>
                  <a:ext cx="434" cy="3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222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83" name="Rectangle 24"/>
            <p:cNvSpPr>
              <a:spLocks noChangeArrowheads="1"/>
            </p:cNvSpPr>
            <p:nvPr/>
          </p:nvSpPr>
          <p:spPr bwMode="auto">
            <a:xfrm>
              <a:off x="5088" y="2256"/>
              <a:ext cx="432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4" name="Text Box 38"/>
            <p:cNvSpPr txBox="1">
              <a:spLocks noChangeArrowheads="1"/>
            </p:cNvSpPr>
            <p:nvPr/>
          </p:nvSpPr>
          <p:spPr bwMode="auto">
            <a:xfrm>
              <a:off x="5344" y="2776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3585" name="Text Box 57"/>
            <p:cNvSpPr txBox="1">
              <a:spLocks noChangeArrowheads="1"/>
            </p:cNvSpPr>
            <p:nvPr/>
          </p:nvSpPr>
          <p:spPr bwMode="auto">
            <a:xfrm>
              <a:off x="5232" y="2592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586" name="Text Box 58"/>
            <p:cNvSpPr txBox="1">
              <a:spLocks noChangeArrowheads="1"/>
            </p:cNvSpPr>
            <p:nvPr/>
          </p:nvSpPr>
          <p:spPr bwMode="auto">
            <a:xfrm>
              <a:off x="5232" y="2448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587" name="Text Box 59"/>
            <p:cNvSpPr txBox="1">
              <a:spLocks noChangeArrowheads="1"/>
            </p:cNvSpPr>
            <p:nvPr/>
          </p:nvSpPr>
          <p:spPr bwMode="auto">
            <a:xfrm>
              <a:off x="5232" y="2304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ym typeface="Symbol" panose="05050102010706020507" pitchFamily="18" charset="2"/>
                </a:rPr>
                <a:t></a:t>
              </a:r>
              <a:endParaRPr lang="en-US" altLang="en-US" sz="1200"/>
            </a:p>
          </p:txBody>
        </p:sp>
        <p:sp>
          <p:nvSpPr>
            <p:cNvPr id="23588" name="Text Box 71"/>
            <p:cNvSpPr txBox="1">
              <a:spLocks noChangeArrowheads="1"/>
            </p:cNvSpPr>
            <p:nvPr/>
          </p:nvSpPr>
          <p:spPr bwMode="auto">
            <a:xfrm>
              <a:off x="5327" y="1771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 i="1"/>
            </a:p>
          </p:txBody>
        </p:sp>
        <p:sp>
          <p:nvSpPr>
            <p:cNvPr id="23589" name="Text Box 86"/>
            <p:cNvSpPr txBox="1">
              <a:spLocks noChangeArrowheads="1"/>
            </p:cNvSpPr>
            <p:nvPr/>
          </p:nvSpPr>
          <p:spPr bwMode="auto">
            <a:xfrm>
              <a:off x="5040" y="1536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FF9900"/>
                  </a:solidFill>
                </a:rPr>
                <a:t>finish</a:t>
              </a:r>
            </a:p>
          </p:txBody>
        </p:sp>
      </p:grpSp>
      <p:grpSp>
        <p:nvGrpSpPr>
          <p:cNvPr id="364642" name="Group 98"/>
          <p:cNvGrpSpPr>
            <a:grpSpLocks/>
          </p:cNvGrpSpPr>
          <p:nvPr/>
        </p:nvGrpSpPr>
        <p:grpSpPr bwMode="auto">
          <a:xfrm>
            <a:off x="2438400" y="2514600"/>
            <a:ext cx="688975" cy="2519363"/>
            <a:chOff x="1536" y="1584"/>
            <a:chExt cx="434" cy="1587"/>
          </a:xfrm>
        </p:grpSpPr>
        <p:grpSp>
          <p:nvGrpSpPr>
            <p:cNvPr id="23569" name="Group 90"/>
            <p:cNvGrpSpPr>
              <a:grpSpLocks/>
            </p:cNvGrpSpPr>
            <p:nvPr/>
          </p:nvGrpSpPr>
          <p:grpSpPr bwMode="auto">
            <a:xfrm>
              <a:off x="1536" y="1584"/>
              <a:ext cx="434" cy="1587"/>
              <a:chOff x="1536" y="1584"/>
              <a:chExt cx="434" cy="15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74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584"/>
                    <a:ext cx="434" cy="33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3574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536" y="1584"/>
                    <a:ext cx="434" cy="3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4444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7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920"/>
                    <a:ext cx="434" cy="33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3575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536" y="1920"/>
                    <a:ext cx="434" cy="3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2222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76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832"/>
                    <a:ext cx="434" cy="33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/>
                  </a:p>
                </p:txBody>
              </p:sp>
            </mc:Choice>
            <mc:Fallback xmlns="">
              <p:sp>
                <p:nvSpPr>
                  <p:cNvPr id="23576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536" y="2832"/>
                    <a:ext cx="434" cy="33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222"/>
                    </a:stretch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577" name="Rectangle 23"/>
              <p:cNvSpPr>
                <a:spLocks noChangeArrowheads="1"/>
              </p:cNvSpPr>
              <p:nvPr/>
            </p:nvSpPr>
            <p:spPr bwMode="auto">
              <a:xfrm>
                <a:off x="1536" y="2256"/>
                <a:ext cx="432" cy="57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78" name="Text Box 35"/>
              <p:cNvSpPr txBox="1">
                <a:spLocks noChangeArrowheads="1"/>
              </p:cNvSpPr>
              <p:nvPr/>
            </p:nvSpPr>
            <p:spPr bwMode="auto">
              <a:xfrm>
                <a:off x="1761" y="2831"/>
                <a:ext cx="1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3579" name="Text Box 60"/>
              <p:cNvSpPr txBox="1">
                <a:spLocks noChangeArrowheads="1"/>
              </p:cNvSpPr>
              <p:nvPr/>
            </p:nvSpPr>
            <p:spPr bwMode="auto">
              <a:xfrm>
                <a:off x="1821" y="1607"/>
                <a:ext cx="1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 sz="1800" i="1"/>
              </a:p>
            </p:txBody>
          </p:sp>
          <p:sp>
            <p:nvSpPr>
              <p:cNvPr id="23580" name="Text Box 61"/>
              <p:cNvSpPr txBox="1">
                <a:spLocks noChangeArrowheads="1"/>
              </p:cNvSpPr>
              <p:nvPr/>
            </p:nvSpPr>
            <p:spPr bwMode="auto">
              <a:xfrm>
                <a:off x="1772" y="1919"/>
                <a:ext cx="15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/>
                  <a:t> </a:t>
                </a:r>
                <a:endParaRPr lang="en-US" altLang="en-US" sz="1800" i="1"/>
              </a:p>
            </p:txBody>
          </p:sp>
        </p:grpSp>
        <p:grpSp>
          <p:nvGrpSpPr>
            <p:cNvPr id="23570" name="Group 94"/>
            <p:cNvGrpSpPr>
              <a:grpSpLocks/>
            </p:cNvGrpSpPr>
            <p:nvPr/>
          </p:nvGrpSpPr>
          <p:grpSpPr bwMode="auto">
            <a:xfrm>
              <a:off x="1680" y="2304"/>
              <a:ext cx="160" cy="461"/>
              <a:chOff x="1680" y="2304"/>
              <a:chExt cx="160" cy="461"/>
            </a:xfrm>
          </p:grpSpPr>
          <p:sp>
            <p:nvSpPr>
              <p:cNvPr id="23571" name="Text Box 95"/>
              <p:cNvSpPr txBox="1">
                <a:spLocks noChangeArrowheads="1"/>
              </p:cNvSpPr>
              <p:nvPr/>
            </p:nvSpPr>
            <p:spPr bwMode="auto">
              <a:xfrm>
                <a:off x="1680" y="2592"/>
                <a:ext cx="1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sym typeface="Symbol" panose="05050102010706020507" pitchFamily="18" charset="2"/>
                  </a:rPr>
                  <a:t></a:t>
                </a:r>
                <a:endParaRPr lang="en-US" altLang="en-US" sz="1200"/>
              </a:p>
            </p:txBody>
          </p:sp>
          <p:sp>
            <p:nvSpPr>
              <p:cNvPr id="23572" name="Text Box 96"/>
              <p:cNvSpPr txBox="1">
                <a:spLocks noChangeArrowheads="1"/>
              </p:cNvSpPr>
              <p:nvPr/>
            </p:nvSpPr>
            <p:spPr bwMode="auto">
              <a:xfrm>
                <a:off x="1680" y="2304"/>
                <a:ext cx="1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sym typeface="Symbol" panose="05050102010706020507" pitchFamily="18" charset="2"/>
                  </a:rPr>
                  <a:t></a:t>
                </a:r>
                <a:endParaRPr lang="en-US" altLang="en-US" sz="1200"/>
              </a:p>
            </p:txBody>
          </p:sp>
          <p:sp>
            <p:nvSpPr>
              <p:cNvPr id="23573" name="Text Box 97"/>
              <p:cNvSpPr txBox="1">
                <a:spLocks noChangeArrowheads="1"/>
              </p:cNvSpPr>
              <p:nvPr/>
            </p:nvSpPr>
            <p:spPr bwMode="auto">
              <a:xfrm>
                <a:off x="1680" y="2448"/>
                <a:ext cx="1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sym typeface="Symbol" panose="05050102010706020507" pitchFamily="18" charset="2"/>
                  </a:rPr>
                  <a:t></a:t>
                </a:r>
                <a:endParaRPr lang="en-US" altLang="en-US" sz="12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6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6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36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36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6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6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73" grpId="0" animBg="1"/>
      <p:bldP spid="364574" grpId="0" animBg="1"/>
      <p:bldP spid="364620" grpId="0" animBg="1"/>
      <p:bldP spid="364622" grpId="0"/>
      <p:bldP spid="3646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The Graham Scan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Text Box 3"/>
              <p:cNvSpPr txBox="1">
                <a:spLocks noChangeArrowheads="1"/>
              </p:cNvSpPr>
              <p:nvPr/>
            </p:nvSpPr>
            <p:spPr bwMode="auto">
              <a:xfrm>
                <a:off x="1143000" y="1600200"/>
                <a:ext cx="7182672" cy="4401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smtClean="0"/>
                  <a:t>Graham-Scan(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2000"/>
                  <a:t>)</a:t>
                </a:r>
              </a:p>
              <a:p>
                <a:r>
                  <a:rPr lang="en-US" altLang="en-US" sz="2000"/>
                  <a:t>  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/>
                  <a:t> be the point in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2000"/>
                  <a:t> with </a:t>
                </a:r>
                <a:r>
                  <a:rPr lang="en-US" altLang="en-US" sz="2000" i="1"/>
                  <a:t>minimum</a:t>
                </a:r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000"/>
                  <a:t>-coordinate</a:t>
                </a:r>
                <a:endParaRPr lang="en-US" altLang="en-US" sz="2000">
                  <a:solidFill>
                    <a:srgbClr val="33CC33"/>
                  </a:solidFill>
                </a:endParaRPr>
              </a:p>
              <a:p>
                <a:r>
                  <a:rPr lang="en-US" altLang="en-US" sz="2000"/>
                  <a:t>       let </a:t>
                </a:r>
                <a:r>
                  <a:rPr lang="en-US" altLang="en-US" sz="1800" smtClean="0">
                    <a:sym typeface="Symbol" panose="05050102010706020507" pitchFamily="18" charset="2"/>
                  </a:rPr>
                  <a:t></a:t>
                </a:r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1800">
                    <a:sym typeface="Symbol" panose="05050102010706020507" pitchFamily="18" charset="2"/>
                  </a:rPr>
                  <a:t></a:t>
                </a:r>
                <a:r>
                  <a:rPr lang="en-US" altLang="en-US" sz="2000"/>
                  <a:t> be the remaining points in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en-US" sz="2000">
                  <a:solidFill>
                    <a:srgbClr val="C00000"/>
                  </a:solidFill>
                </a:endParaRPr>
              </a:p>
              <a:p>
                <a:r>
                  <a:rPr lang="en-US" altLang="en-US" sz="2000"/>
                  <a:t>             sorted in counterclockwise order by polar angle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smtClean="0"/>
                  <a:t>. </a:t>
                </a:r>
                <a:endParaRPr lang="en-US" altLang="en-US" sz="2000"/>
              </a:p>
              <a:p>
                <a:r>
                  <a:rPr lang="en-US" altLang="en-US" sz="2000"/>
                  <a:t>       </a:t>
                </a:r>
                <a:r>
                  <a:rPr lang="en-US" altLang="en-US" sz="2000" smtClean="0">
                    <a:solidFill>
                      <a:srgbClr val="009999"/>
                    </a:solidFill>
                  </a:rPr>
                  <a:t>Top</a:t>
                </a:r>
                <a:r>
                  <a:rPr lang="en-US" altLang="en-US" sz="2000" smtClean="0"/>
                  <a:t>[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 smtClean="0"/>
                  <a:t>] </a:t>
                </a:r>
                <a:r>
                  <a:rPr lang="en-US" altLang="en-US" sz="2000">
                    <a:sym typeface="Symbol" panose="05050102010706020507" pitchFamily="18" charset="2"/>
                  </a:rPr>
                  <a:t></a:t>
                </a:r>
                <a:r>
                  <a:rPr lang="en-US" altLang="en-US" sz="2000"/>
                  <a:t> 0</a:t>
                </a:r>
              </a:p>
              <a:p>
                <a:r>
                  <a:rPr lang="en-US" altLang="en-US" sz="2000"/>
                  <a:t>       </a:t>
                </a:r>
                <a:r>
                  <a:rPr lang="en-US" altLang="en-US" sz="2000">
                    <a:solidFill>
                      <a:srgbClr val="009999"/>
                    </a:solidFill>
                  </a:rPr>
                  <a:t>Push</a:t>
                </a:r>
                <a:r>
                  <a:rPr lang="en-US" altLang="en-US" sz="20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smtClean="0"/>
                  <a:t>,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/>
                  <a:t>)</a:t>
                </a:r>
              </a:p>
              <a:p>
                <a:r>
                  <a:rPr lang="en-US" altLang="en-US" sz="2000"/>
                  <a:t>       </a:t>
                </a:r>
                <a:r>
                  <a:rPr lang="en-US" altLang="en-US" sz="2000">
                    <a:solidFill>
                      <a:srgbClr val="009999"/>
                    </a:solidFill>
                  </a:rPr>
                  <a:t>Push</a:t>
                </a:r>
                <a:r>
                  <a:rPr lang="en-US" altLang="en-US" sz="20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smtClean="0"/>
                  <a:t>,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/>
                  <a:t>)</a:t>
                </a:r>
              </a:p>
              <a:p>
                <a:r>
                  <a:rPr lang="en-US" altLang="en-US" sz="2000"/>
                  <a:t>       </a:t>
                </a:r>
                <a:r>
                  <a:rPr lang="en-US" altLang="en-US" sz="2000">
                    <a:solidFill>
                      <a:srgbClr val="009999"/>
                    </a:solidFill>
                  </a:rPr>
                  <a:t>Push</a:t>
                </a:r>
                <a:r>
                  <a:rPr lang="en-US" altLang="en-US" sz="20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/>
                  <a:t> ,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/>
                  <a:t>) </a:t>
                </a:r>
              </a:p>
              <a:p>
                <a:r>
                  <a:rPr lang="en-US" altLang="en-US" sz="2000">
                    <a:solidFill>
                      <a:schemeClr val="accent2"/>
                    </a:solidFill>
                  </a:rPr>
                  <a:t>       for</a:t>
                </a:r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 ← 3 </m:t>
                    </m:r>
                  </m:oMath>
                </a14:m>
                <a:r>
                  <a:rPr lang="en-US" altLang="en-US" sz="2000">
                    <a:solidFill>
                      <a:schemeClr val="accent2"/>
                    </a:solidFill>
                  </a:rPr>
                  <a:t>to</a:t>
                </a:r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endParaRPr lang="en-US" altLang="en-US" sz="2000" i="1"/>
              </a:p>
              <a:p>
                <a:r>
                  <a:rPr lang="en-US" altLang="en-US" sz="2000"/>
                  <a:t>       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do while</a:t>
                </a:r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/>
                  <a:t> makes a </a:t>
                </a:r>
                <a:r>
                  <a:rPr lang="en-US" altLang="en-US" sz="2000" i="1">
                    <a:solidFill>
                      <a:srgbClr val="FF3399"/>
                    </a:solidFill>
                  </a:rPr>
                  <a:t>nonleft</a:t>
                </a:r>
                <a:r>
                  <a:rPr lang="en-US" altLang="en-US" sz="2000"/>
                  <a:t> turn from the line segment</a:t>
                </a:r>
              </a:p>
              <a:p>
                <a:r>
                  <a:rPr lang="en-US" altLang="en-US" sz="2000"/>
                  <a:t>                           determined by </a:t>
                </a:r>
                <a:r>
                  <a:rPr lang="en-US" altLang="en-US" sz="2000">
                    <a:solidFill>
                      <a:srgbClr val="009999"/>
                    </a:solidFill>
                  </a:rPr>
                  <a:t>Top</a:t>
                </a:r>
                <a:r>
                  <a:rPr lang="en-US" altLang="en-US" sz="2000"/>
                  <a:t>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/>
                  <a:t>) and </a:t>
                </a:r>
                <a:r>
                  <a:rPr lang="en-US" altLang="en-US" sz="2000">
                    <a:solidFill>
                      <a:srgbClr val="009999"/>
                    </a:solidFill>
                  </a:rPr>
                  <a:t>Next-to-Top</a:t>
                </a:r>
                <a:r>
                  <a:rPr lang="en-US" altLang="en-US" sz="2000"/>
                  <a:t>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/>
                  <a:t>)</a:t>
                </a:r>
              </a:p>
              <a:p>
                <a:r>
                  <a:rPr lang="en-US" altLang="en-US" sz="2000"/>
                  <a:t>                 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do</a:t>
                </a:r>
                <a:r>
                  <a:rPr lang="en-US" altLang="en-US" sz="2000"/>
                  <a:t> </a:t>
                </a:r>
                <a:r>
                  <a:rPr lang="en-US" altLang="en-US" sz="2000">
                    <a:solidFill>
                      <a:srgbClr val="009999"/>
                    </a:solidFill>
                  </a:rPr>
                  <a:t>Pop</a:t>
                </a:r>
                <a:r>
                  <a:rPr lang="en-US" altLang="en-US" sz="2000"/>
                  <a:t>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/>
                  <a:t>)</a:t>
                </a:r>
              </a:p>
              <a:p>
                <a:r>
                  <a:rPr lang="en-US" altLang="en-US" sz="2000"/>
                  <a:t>                  </a:t>
                </a:r>
                <a:r>
                  <a:rPr lang="en-US" altLang="en-US" sz="2000">
                    <a:solidFill>
                      <a:srgbClr val="009999"/>
                    </a:solidFill>
                  </a:rPr>
                  <a:t>Push</a:t>
                </a:r>
                <a:r>
                  <a:rPr lang="en-US" altLang="en-US" sz="2000"/>
                  <a:t>(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0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smtClean="0"/>
                  <a:t>)</a:t>
                </a:r>
                <a:endParaRPr lang="en-US" altLang="en-US" sz="2000"/>
              </a:p>
              <a:p>
                <a:r>
                  <a:rPr lang="en-US" altLang="en-US" sz="2000"/>
                  <a:t>       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return</a:t>
                </a:r>
                <a:r>
                  <a:rPr lang="en-US" altLang="en-US" sz="2000"/>
                  <a:t>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000"/>
                  <a:t>  </a:t>
                </a:r>
              </a:p>
            </p:txBody>
          </p:sp>
        </mc:Choice>
        <mc:Fallback xmlns="">
          <p:sp>
            <p:nvSpPr>
              <p:cNvPr id="2457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600200"/>
                <a:ext cx="7182672" cy="4401205"/>
              </a:xfrm>
              <a:prstGeom prst="rect">
                <a:avLst/>
              </a:prstGeom>
              <a:blipFill rotWithShape="0">
                <a:blip r:embed="rId2"/>
                <a:stretch>
                  <a:fillRect l="-934" t="-832" b="-1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7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Correctness of Graham’s 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Text Box 3"/>
              <p:cNvSpPr txBox="1">
                <a:spLocks noChangeArrowheads="1"/>
              </p:cNvSpPr>
              <p:nvPr/>
            </p:nvSpPr>
            <p:spPr bwMode="auto">
              <a:xfrm>
                <a:off x="762000" y="3810000"/>
                <a:ext cx="7585795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5080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b="1">
                    <a:solidFill>
                      <a:srgbClr val="008000"/>
                    </a:solidFill>
                  </a:rPr>
                  <a:t>Theorem</a:t>
                </a:r>
                <a:r>
                  <a:rPr lang="en-US" altLang="en-US">
                    <a:solidFill>
                      <a:srgbClr val="008000"/>
                    </a:solidFill>
                  </a:rPr>
                  <a:t>   If Graham-Scan is run on a set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i="1">
                    <a:solidFill>
                      <a:srgbClr val="008000"/>
                    </a:solidFill>
                  </a:rPr>
                  <a:t> </a:t>
                </a:r>
                <a:r>
                  <a:rPr lang="en-US" altLang="en-US">
                    <a:solidFill>
                      <a:srgbClr val="008000"/>
                    </a:solidFill>
                  </a:rPr>
                  <a:t>of at least three</a:t>
                </a:r>
              </a:p>
              <a:p>
                <a:r>
                  <a:rPr lang="en-US" altLang="en-US">
                    <a:solidFill>
                      <a:srgbClr val="008000"/>
                    </a:solidFill>
                  </a:rPr>
                  <a:t>      points, then a point of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>
                    <a:solidFill>
                      <a:srgbClr val="008000"/>
                    </a:solidFill>
                  </a:rPr>
                  <a:t> is on the stack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>
                    <a:solidFill>
                      <a:srgbClr val="008000"/>
                    </a:solidFill>
                  </a:rPr>
                  <a:t> at termination </a:t>
                </a:r>
              </a:p>
              <a:p>
                <a:r>
                  <a:rPr lang="en-US" altLang="en-US">
                    <a:solidFill>
                      <a:srgbClr val="008000"/>
                    </a:solidFill>
                  </a:rPr>
                  <a:t>      if and only if it is a vertex of </a:t>
                </a:r>
                <a:r>
                  <a:rPr lang="en-US" altLang="en-US" smtClean="0">
                    <a:solidFill>
                      <a:srgbClr val="C00000"/>
                    </a:solidFill>
                  </a:rPr>
                  <a:t>CH(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>
                    <a:solidFill>
                      <a:srgbClr val="C00000"/>
                    </a:solidFill>
                  </a:rPr>
                  <a:t>)</a:t>
                </a:r>
                <a:r>
                  <a:rPr lang="en-US" altLang="en-US">
                    <a:solidFill>
                      <a:srgbClr val="009999"/>
                    </a:solidFill>
                  </a:rPr>
                  <a:t>.</a:t>
                </a:r>
                <a:r>
                  <a:rPr lang="en-US" altLang="en-US">
                    <a:solidFill>
                      <a:srgbClr val="C00000"/>
                    </a:solidFill>
                  </a:rPr>
                  <a:t> </a:t>
                </a:r>
                <a:endParaRPr lang="en-US" altLang="en-US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76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810000"/>
                <a:ext cx="7585795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206" t="-4061" r="-482" b="-106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"/>
              <p:cNvSpPr txBox="1">
                <a:spLocks noChangeArrowheads="1"/>
              </p:cNvSpPr>
              <p:nvPr/>
            </p:nvSpPr>
            <p:spPr bwMode="auto">
              <a:xfrm>
                <a:off x="765412" y="1946701"/>
                <a:ext cx="7914795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5080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b="1" smtClean="0">
                    <a:solidFill>
                      <a:schemeClr val="accent6"/>
                    </a:solidFill>
                  </a:rPr>
                  <a:t>Invariant</a:t>
                </a:r>
                <a:r>
                  <a:rPr lang="en-US" altLang="en-US" smtClean="0">
                    <a:solidFill>
                      <a:schemeClr val="accent6"/>
                    </a:solidFill>
                  </a:rPr>
                  <a:t>   The points on the stack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>
                    <a:solidFill>
                      <a:schemeClr val="accent6"/>
                    </a:solidFill>
                  </a:rPr>
                  <a:t>always form the vertices </a:t>
                </a:r>
                <a:endParaRPr lang="en-US" altLang="en-US" smtClean="0">
                  <a:solidFill>
                    <a:schemeClr val="accent6"/>
                  </a:solidFill>
                </a:endParaRPr>
              </a:p>
              <a:p>
                <a:r>
                  <a:rPr lang="en-US" altLang="en-US">
                    <a:solidFill>
                      <a:schemeClr val="accent6"/>
                    </a:solidFill>
                  </a:rPr>
                  <a:t>	 </a:t>
                </a:r>
                <a:r>
                  <a:rPr lang="en-US" altLang="en-US" smtClean="0">
                    <a:solidFill>
                      <a:schemeClr val="accent6"/>
                    </a:solidFill>
                  </a:rPr>
                  <a:t>      of the </a:t>
                </a:r>
                <a:r>
                  <a:rPr lang="en-US" altLang="en-US">
                    <a:solidFill>
                      <a:schemeClr val="accent6"/>
                    </a:solidFill>
                  </a:rPr>
                  <a:t>convex </a:t>
                </a:r>
                <a:r>
                  <a:rPr lang="en-US" altLang="en-US" smtClean="0">
                    <a:solidFill>
                      <a:schemeClr val="accent6"/>
                    </a:solidFill>
                  </a:rPr>
                  <a:t>hull of the points scanned so far in </a:t>
                </a:r>
              </a:p>
              <a:p>
                <a:r>
                  <a:rPr lang="en-US" altLang="en-US">
                    <a:solidFill>
                      <a:schemeClr val="accent6"/>
                    </a:solidFill>
                  </a:rPr>
                  <a:t>	</a:t>
                </a:r>
                <a:r>
                  <a:rPr lang="en-US" altLang="en-US" smtClean="0">
                    <a:solidFill>
                      <a:schemeClr val="accent6"/>
                    </a:solidFill>
                  </a:rPr>
                  <a:t>       counterclockwise </a:t>
                </a:r>
                <a:r>
                  <a:rPr lang="en-US" altLang="en-US">
                    <a:solidFill>
                      <a:schemeClr val="accent6"/>
                    </a:solidFill>
                  </a:rPr>
                  <a:t>order.      </a:t>
                </a:r>
              </a:p>
            </p:txBody>
          </p:sp>
        </mc:Choice>
        <mc:Fallback xmlns="">
          <p:sp>
            <p:nvSpPr>
              <p:cNvPr id="1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412" y="1946701"/>
                <a:ext cx="7914795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233" t="-4061" r="-154" b="-106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Running time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054" name="Text Box 6"/>
              <p:cNvSpPr txBox="1">
                <a:spLocks noChangeArrowheads="1"/>
              </p:cNvSpPr>
              <p:nvPr/>
            </p:nvSpPr>
            <p:spPr bwMode="auto">
              <a:xfrm>
                <a:off x="914400" y="5715000"/>
                <a:ext cx="6538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5080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chemeClr val="accent2"/>
                    </a:solidFill>
                  </a:rPr>
                  <a:t>The running time of Graham’s Scan is</a:t>
                </a:r>
                <a:r>
                  <a:rPr lang="en-US" altLang="en-US"/>
                  <a:t>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605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5715000"/>
                <a:ext cx="653800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398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33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6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7" name="Line 8"/>
          <p:cNvSpPr>
            <a:spLocks noChangeShapeType="1"/>
          </p:cNvSpPr>
          <p:nvPr/>
        </p:nvSpPr>
        <p:spPr bwMode="auto">
          <a:xfrm>
            <a:off x="1600200" y="2514600"/>
            <a:ext cx="61722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Text Box 9"/>
          <p:cNvSpPr txBox="1">
            <a:spLocks noChangeArrowheads="1"/>
          </p:cNvSpPr>
          <p:nvPr/>
        </p:nvSpPr>
        <p:spPr bwMode="auto">
          <a:xfrm>
            <a:off x="2438400" y="1905000"/>
            <a:ext cx="52629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</a:rPr>
              <a:t>#operations       time / operation     </a:t>
            </a:r>
            <a:r>
              <a:rPr lang="en-US" altLang="en-US" smtClean="0">
                <a:solidFill>
                  <a:srgbClr val="3333FF"/>
                </a:solidFill>
              </a:rPr>
              <a:t>   total</a:t>
            </a:r>
            <a:endParaRPr lang="en-US" altLang="en-US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058" name="Text Box 10"/>
              <p:cNvSpPr txBox="1">
                <a:spLocks noChangeArrowheads="1"/>
              </p:cNvSpPr>
              <p:nvPr/>
            </p:nvSpPr>
            <p:spPr bwMode="auto">
              <a:xfrm>
                <a:off x="1676400" y="3886200"/>
                <a:ext cx="746749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chemeClr val="accent6"/>
                    </a:solidFill>
                  </a:rPr>
                  <a:t>Push</a:t>
                </a:r>
                <a:r>
                  <a:rPr lang="en-US" altLang="en-US" smtClean="0">
                    <a:solidFill>
                      <a:srgbClr val="CC330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i="1">
                    <a:solidFill>
                      <a:srgbClr val="CC3300"/>
                    </a:solidFill>
                  </a:rPr>
                  <a:t> </a:t>
                </a:r>
                <a:r>
                  <a:rPr lang="en-US" altLang="en-US">
                    <a:solidFill>
                      <a:srgbClr val="CC3300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(1)                </m:t>
                    </m:r>
                    <m:r>
                      <a:rPr lang="en-US" altLang="en-US" b="0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>
                    <a:solidFill>
                      <a:srgbClr val="CC3300"/>
                    </a:solidFill>
                  </a:rPr>
                  <a:t>                </a:t>
                </a:r>
              </a:p>
            </p:txBody>
          </p:sp>
        </mc:Choice>
        <mc:Fallback xmlns="">
          <p:sp>
            <p:nvSpPr>
              <p:cNvPr id="386058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3886200"/>
                <a:ext cx="746749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24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059" name="Text Box 11"/>
              <p:cNvSpPr txBox="1">
                <a:spLocks noChangeArrowheads="1"/>
              </p:cNvSpPr>
              <p:nvPr/>
            </p:nvSpPr>
            <p:spPr bwMode="auto">
              <a:xfrm>
                <a:off x="1676400" y="4343400"/>
                <a:ext cx="64143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chemeClr val="accent6"/>
                    </a:solidFill>
                  </a:rPr>
                  <a:t>Pop</a:t>
                </a:r>
                <a:r>
                  <a:rPr lang="en-US" altLang="en-US" smtClean="0">
                    <a:solidFill>
                      <a:srgbClr val="CC330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 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 − 2                       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(1)                  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i="1">
                        <a:solidFill>
                          <a:srgbClr val="CC33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 </m:t>
                    </m:r>
                  </m:oMath>
                </a14:m>
                <a:endParaRPr lang="en-US" altLang="en-US">
                  <a:solidFill>
                    <a:srgbClr val="CC3300"/>
                  </a:solidFill>
                </a:endParaRPr>
              </a:p>
            </p:txBody>
          </p:sp>
        </mc:Choice>
        <mc:Fallback xmlns="">
          <p:sp>
            <p:nvSpPr>
              <p:cNvPr id="386059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4343400"/>
                <a:ext cx="641438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426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061" name="Text Box 13"/>
              <p:cNvSpPr txBox="1">
                <a:spLocks noChangeArrowheads="1"/>
              </p:cNvSpPr>
              <p:nvPr/>
            </p:nvSpPr>
            <p:spPr bwMode="auto">
              <a:xfrm>
                <a:off x="1676400" y="3429000"/>
                <a:ext cx="67791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>
                    <a:solidFill>
                      <a:schemeClr val="accent6"/>
                    </a:solidFill>
                  </a:rPr>
                  <a:t>Sorting</a:t>
                </a:r>
                <a:r>
                  <a:rPr lang="en-US" altLang="en-US" smtClean="0">
                    <a:solidFill>
                      <a:srgbClr val="CC3300"/>
                    </a:solidFill>
                  </a:rPr>
                  <a:t>       1                  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en-US" i="1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>
                    <a:solidFill>
                      <a:srgbClr val="CC3300"/>
                    </a:solidFill>
                  </a:rPr>
                  <a:t>        </a:t>
                </a:r>
                <a:r>
                  <a:rPr lang="en-US" altLang="en-US" i="1">
                    <a:solidFill>
                      <a:srgbClr val="CC3300"/>
                    </a:solidFill>
                  </a:rPr>
                  <a:t>O</a:t>
                </a:r>
                <a:r>
                  <a:rPr lang="en-US" altLang="en-US">
                    <a:solidFill>
                      <a:srgbClr val="CC33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en-US" i="1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en-US">
                    <a:solidFill>
                      <a:srgbClr val="CC3300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38606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3429000"/>
                <a:ext cx="67791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349" t="-10667" r="-360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062" name="Text Box 14"/>
          <p:cNvSpPr txBox="1">
            <a:spLocks noChangeArrowheads="1"/>
          </p:cNvSpPr>
          <p:nvPr/>
        </p:nvSpPr>
        <p:spPr bwMode="auto">
          <a:xfrm>
            <a:off x="2895600" y="4724400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chemeClr val="accent2"/>
                </a:solidFill>
              </a:rPr>
              <a:t>Why?</a:t>
            </a:r>
          </a:p>
        </p:txBody>
      </p:sp>
      <p:grpSp>
        <p:nvGrpSpPr>
          <p:cNvPr id="386068" name="Group 20"/>
          <p:cNvGrpSpPr>
            <a:grpSpLocks/>
          </p:cNvGrpSpPr>
          <p:nvPr/>
        </p:nvGrpSpPr>
        <p:grpSpPr bwMode="auto">
          <a:xfrm>
            <a:off x="1676400" y="2666998"/>
            <a:ext cx="6161088" cy="774700"/>
            <a:chOff x="1056" y="1680"/>
            <a:chExt cx="3881" cy="488"/>
          </a:xfrm>
        </p:grpSpPr>
        <p:sp>
          <p:nvSpPr>
            <p:cNvPr id="28684" name="Text Box 15"/>
            <p:cNvSpPr txBox="1">
              <a:spLocks noChangeArrowheads="1"/>
            </p:cNvSpPr>
            <p:nvPr/>
          </p:nvSpPr>
          <p:spPr bwMode="auto">
            <a:xfrm>
              <a:off x="1056" y="1680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accent6"/>
                  </a:solidFill>
                </a:rPr>
                <a:t>Finding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8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190" y="1850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i="1">
                    <a:solidFill>
                      <a:srgbClr val="CC3300"/>
                    </a:solidFill>
                  </a:endParaRPr>
                </a:p>
              </p:txBody>
            </p:sp>
          </mc:Choice>
          <mc:Fallback xmlns="">
            <p:sp>
              <p:nvSpPr>
                <p:cNvPr id="28685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0" y="1850"/>
                  <a:ext cx="357" cy="2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86" name="Text Box 17"/>
            <p:cNvSpPr txBox="1">
              <a:spLocks noChangeArrowheads="1"/>
            </p:cNvSpPr>
            <p:nvPr/>
          </p:nvSpPr>
          <p:spPr bwMode="auto">
            <a:xfrm>
              <a:off x="1536" y="1935"/>
              <a:ext cx="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>
                <a:solidFill>
                  <a:srgbClr val="CC33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958" y="1750"/>
                  <a:ext cx="297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mtClean="0">
                      <a:solidFill>
                        <a:srgbClr val="CC3300"/>
                      </a:solidFill>
                    </a:rPr>
                    <a:t>1                       </a:t>
                  </a:r>
                  <a14:m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(</m:t>
                      </m:r>
                      <m:r>
                        <a:rPr lang="en-US" altLang="en-US" i="1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a14:m>
                  <a:r>
                    <a:rPr lang="en-US" altLang="en-US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              </a:t>
                  </a:r>
                  <a:r>
                    <a:rPr lang="en-US" altLang="en-US" smtClean="0">
                      <a:solidFill>
                        <a:srgbClr val="CC3300"/>
                      </a:solidFill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en-US" b="0" i="0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</m:t>
                      </m:r>
                      <m:r>
                        <a:rPr lang="en-US" altLang="en-US" i="1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(</m:t>
                      </m:r>
                      <m:r>
                        <a:rPr lang="en-US" altLang="en-US" i="1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a14:m>
                  <a:endParaRPr lang="en-US" altLang="en-US">
                    <a:solidFill>
                      <a:srgbClr val="CC3300"/>
                    </a:solidFill>
                    <a:sym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28687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58" y="1750"/>
                  <a:ext cx="2979" cy="2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62" t="-10526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6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86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86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86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3600" smtClean="0">
                <a:solidFill>
                  <a:srgbClr val="FFFF00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3600" smtClean="0">
                <a:solidFill>
                  <a:srgbClr val="FFFF00"/>
                </a:solidFill>
                <a:latin typeface="Arial" panose="020B0604020202020204" pitchFamily="34" charset="0"/>
              </a:rPr>
              <a:t>Art Gallery Problem</a:t>
            </a:r>
          </a:p>
        </p:txBody>
      </p:sp>
      <p:sp>
        <p:nvSpPr>
          <p:cNvPr id="2051" name="Line 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2" name="Text Box 121"/>
          <p:cNvSpPr txBox="1">
            <a:spLocks noChangeArrowheads="1"/>
          </p:cNvSpPr>
          <p:nvPr/>
        </p:nvSpPr>
        <p:spPr bwMode="auto">
          <a:xfrm>
            <a:off x="2498725" y="1408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2053" name="Rectangle 141"/>
          <p:cNvSpPr>
            <a:spLocks noChangeArrowheads="1"/>
          </p:cNvSpPr>
          <p:nvPr/>
        </p:nvSpPr>
        <p:spPr bwMode="auto">
          <a:xfrm>
            <a:off x="1981200" y="2133600"/>
            <a:ext cx="4724400" cy="3124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4" name="Rectangle 142"/>
          <p:cNvSpPr>
            <a:spLocks noChangeArrowheads="1"/>
          </p:cNvSpPr>
          <p:nvPr/>
        </p:nvSpPr>
        <p:spPr bwMode="auto">
          <a:xfrm>
            <a:off x="1981200" y="3886200"/>
            <a:ext cx="838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5" name="Rectangle 143"/>
          <p:cNvSpPr>
            <a:spLocks noChangeArrowheads="1"/>
          </p:cNvSpPr>
          <p:nvPr/>
        </p:nvSpPr>
        <p:spPr bwMode="auto">
          <a:xfrm>
            <a:off x="2819400" y="3505200"/>
            <a:ext cx="15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6" name="Rectangle 144"/>
          <p:cNvSpPr>
            <a:spLocks noChangeArrowheads="1"/>
          </p:cNvSpPr>
          <p:nvPr/>
        </p:nvSpPr>
        <p:spPr bwMode="auto">
          <a:xfrm>
            <a:off x="4038600" y="4572000"/>
            <a:ext cx="228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7" name="Rectangle 145"/>
          <p:cNvSpPr>
            <a:spLocks noChangeArrowheads="1"/>
          </p:cNvSpPr>
          <p:nvPr/>
        </p:nvSpPr>
        <p:spPr bwMode="auto">
          <a:xfrm>
            <a:off x="3733800" y="4419600"/>
            <a:ext cx="838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8" name="Rectangle 146"/>
          <p:cNvSpPr>
            <a:spLocks noChangeArrowheads="1"/>
          </p:cNvSpPr>
          <p:nvPr/>
        </p:nvSpPr>
        <p:spPr bwMode="auto">
          <a:xfrm>
            <a:off x="5715000" y="3733800"/>
            <a:ext cx="1524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9" name="Rectangle 148"/>
          <p:cNvSpPr>
            <a:spLocks noChangeArrowheads="1"/>
          </p:cNvSpPr>
          <p:nvPr/>
        </p:nvSpPr>
        <p:spPr bwMode="auto">
          <a:xfrm>
            <a:off x="4876800" y="4419600"/>
            <a:ext cx="838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0" name="Rectangle 149"/>
          <p:cNvSpPr>
            <a:spLocks noChangeArrowheads="1"/>
          </p:cNvSpPr>
          <p:nvPr/>
        </p:nvSpPr>
        <p:spPr bwMode="auto">
          <a:xfrm>
            <a:off x="6019800" y="2133600"/>
            <a:ext cx="1524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1" name="Rectangle 150"/>
          <p:cNvSpPr>
            <a:spLocks noChangeArrowheads="1"/>
          </p:cNvSpPr>
          <p:nvPr/>
        </p:nvSpPr>
        <p:spPr bwMode="auto">
          <a:xfrm>
            <a:off x="5715000" y="2895600"/>
            <a:ext cx="457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2" name="Rectangle 151"/>
          <p:cNvSpPr>
            <a:spLocks noChangeArrowheads="1"/>
          </p:cNvSpPr>
          <p:nvPr/>
        </p:nvSpPr>
        <p:spPr bwMode="auto">
          <a:xfrm>
            <a:off x="5715000" y="3048000"/>
            <a:ext cx="15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3" name="Rectangle 152"/>
          <p:cNvSpPr>
            <a:spLocks noChangeArrowheads="1"/>
          </p:cNvSpPr>
          <p:nvPr/>
        </p:nvSpPr>
        <p:spPr bwMode="auto">
          <a:xfrm>
            <a:off x="3810000" y="2133600"/>
            <a:ext cx="152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4" name="Rectangle 153"/>
          <p:cNvSpPr>
            <a:spLocks noChangeArrowheads="1"/>
          </p:cNvSpPr>
          <p:nvPr/>
        </p:nvSpPr>
        <p:spPr bwMode="auto">
          <a:xfrm>
            <a:off x="3124200" y="28956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0636" name="Oval 156"/>
          <p:cNvSpPr>
            <a:spLocks noChangeArrowheads="1"/>
          </p:cNvSpPr>
          <p:nvPr/>
        </p:nvSpPr>
        <p:spPr bwMode="auto">
          <a:xfrm>
            <a:off x="2362200" y="2438400"/>
            <a:ext cx="2286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66" name="Rectangle 157"/>
          <p:cNvSpPr>
            <a:spLocks noChangeArrowheads="1"/>
          </p:cNvSpPr>
          <p:nvPr/>
        </p:nvSpPr>
        <p:spPr bwMode="auto">
          <a:xfrm rot="-6037180">
            <a:off x="3276600" y="4038600"/>
            <a:ext cx="914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0639" name="Oval 159"/>
          <p:cNvSpPr>
            <a:spLocks noChangeArrowheads="1"/>
          </p:cNvSpPr>
          <p:nvPr/>
        </p:nvSpPr>
        <p:spPr bwMode="auto">
          <a:xfrm>
            <a:off x="2971800" y="4648200"/>
            <a:ext cx="2286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0640" name="Oval 160"/>
          <p:cNvSpPr>
            <a:spLocks noChangeArrowheads="1"/>
          </p:cNvSpPr>
          <p:nvPr/>
        </p:nvSpPr>
        <p:spPr bwMode="auto">
          <a:xfrm>
            <a:off x="4343400" y="3657600"/>
            <a:ext cx="2286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0641" name="Oval 161"/>
          <p:cNvSpPr>
            <a:spLocks noChangeArrowheads="1"/>
          </p:cNvSpPr>
          <p:nvPr/>
        </p:nvSpPr>
        <p:spPr bwMode="auto">
          <a:xfrm>
            <a:off x="4876800" y="4800600"/>
            <a:ext cx="2286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0642" name="Oval 162"/>
          <p:cNvSpPr>
            <a:spLocks noChangeArrowheads="1"/>
          </p:cNvSpPr>
          <p:nvPr/>
        </p:nvSpPr>
        <p:spPr bwMode="auto">
          <a:xfrm>
            <a:off x="6324600" y="3657600"/>
            <a:ext cx="2286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0643" name="Text Box 163"/>
          <p:cNvSpPr txBox="1">
            <a:spLocks noChangeArrowheads="1"/>
          </p:cNvSpPr>
          <p:nvPr/>
        </p:nvSpPr>
        <p:spPr bwMode="auto">
          <a:xfrm>
            <a:off x="4022725" y="32877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camera</a:t>
            </a:r>
          </a:p>
        </p:txBody>
      </p:sp>
      <p:sp>
        <p:nvSpPr>
          <p:cNvPr id="660644" name="Text Box 164"/>
          <p:cNvSpPr txBox="1">
            <a:spLocks noChangeArrowheads="1"/>
          </p:cNvSpPr>
          <p:nvPr/>
        </p:nvSpPr>
        <p:spPr bwMode="auto">
          <a:xfrm>
            <a:off x="685800" y="5867400"/>
            <a:ext cx="77011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</a:rPr>
              <a:t>How many cameras are needed to guard a gallery and </a:t>
            </a:r>
          </a:p>
          <a:p>
            <a:r>
              <a:rPr lang="en-US" altLang="en-US" sz="2400" dirty="0" smtClean="0">
                <a:solidFill>
                  <a:schemeClr val="bg1"/>
                </a:solidFill>
              </a:rPr>
              <a:t>Where </a:t>
            </a:r>
            <a:r>
              <a:rPr lang="en-US" altLang="en-US" sz="2400" dirty="0">
                <a:solidFill>
                  <a:schemeClr val="bg1"/>
                </a:solidFill>
              </a:rPr>
              <a:t>should they be placed?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6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636" grpId="0" animBg="1"/>
      <p:bldP spid="660639" grpId="0" animBg="1"/>
      <p:bldP spid="660640" grpId="0" animBg="1"/>
      <p:bldP spid="660641" grpId="0" animBg="1"/>
      <p:bldP spid="660642" grpId="0" animBg="1"/>
      <p:bldP spid="660643" grpId="0"/>
      <p:bldP spid="6606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Turning of Consecutive Segments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016" name="Text Box 24"/>
              <p:cNvSpPr txBox="1">
                <a:spLocks noChangeArrowheads="1"/>
              </p:cNvSpPr>
              <p:nvPr/>
            </p:nvSpPr>
            <p:spPr bwMode="auto">
              <a:xfrm>
                <a:off x="677863" y="5029200"/>
                <a:ext cx="791094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solidFill>
                      <a:schemeClr val="accent2"/>
                    </a:solidFill>
                  </a:rPr>
                  <a:t>Counterclockwise               Clockwise                 </a:t>
                </a:r>
                <a:r>
                  <a:rPr lang="en-US" altLang="en-US" sz="2400" smtClean="0">
                    <a:solidFill>
                      <a:schemeClr val="accent2"/>
                    </a:solidFill>
                  </a:rPr>
                  <a:t>Turn of 0 or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en-US" sz="24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1016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863" y="5029200"/>
                <a:ext cx="791094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156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1060" name="Group 68"/>
          <p:cNvGrpSpPr>
            <a:grpSpLocks/>
          </p:cNvGrpSpPr>
          <p:nvPr/>
        </p:nvGrpSpPr>
        <p:grpSpPr bwMode="auto">
          <a:xfrm>
            <a:off x="890588" y="2308225"/>
            <a:ext cx="2390776" cy="2574926"/>
            <a:chOff x="561" y="1454"/>
            <a:chExt cx="1506" cy="1622"/>
          </a:xfrm>
        </p:grpSpPr>
        <p:sp>
          <p:nvSpPr>
            <p:cNvPr id="14390" name="Oval 6"/>
            <p:cNvSpPr>
              <a:spLocks noChangeArrowheads="1"/>
            </p:cNvSpPr>
            <p:nvPr/>
          </p:nvSpPr>
          <p:spPr bwMode="auto">
            <a:xfrm>
              <a:off x="672" y="268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91" name="Oval 7"/>
            <p:cNvSpPr>
              <a:spLocks noChangeArrowheads="1"/>
            </p:cNvSpPr>
            <p:nvPr/>
          </p:nvSpPr>
          <p:spPr bwMode="auto">
            <a:xfrm>
              <a:off x="1632" y="230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92" name="Oval 8"/>
            <p:cNvSpPr>
              <a:spLocks noChangeArrowheads="1"/>
            </p:cNvSpPr>
            <p:nvPr/>
          </p:nvSpPr>
          <p:spPr bwMode="auto">
            <a:xfrm>
              <a:off x="1248" y="17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93" name="Line 11"/>
            <p:cNvSpPr>
              <a:spLocks noChangeShapeType="1"/>
            </p:cNvSpPr>
            <p:nvPr/>
          </p:nvSpPr>
          <p:spPr bwMode="auto">
            <a:xfrm flipV="1">
              <a:off x="768" y="2352"/>
              <a:ext cx="86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12"/>
            <p:cNvSpPr>
              <a:spLocks noChangeShapeType="1"/>
            </p:cNvSpPr>
            <p:nvPr/>
          </p:nvSpPr>
          <p:spPr bwMode="auto">
            <a:xfrm flipH="1" flipV="1">
              <a:off x="1296" y="1872"/>
              <a:ext cx="33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Line 13"/>
            <p:cNvSpPr>
              <a:spLocks noChangeShapeType="1"/>
            </p:cNvSpPr>
            <p:nvPr/>
          </p:nvSpPr>
          <p:spPr bwMode="auto">
            <a:xfrm flipV="1">
              <a:off x="720" y="1872"/>
              <a:ext cx="52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9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61" y="2730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96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1" y="2730"/>
                  <a:ext cx="357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97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97" y="1520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97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7" y="1520"/>
                  <a:ext cx="357" cy="2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9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715" y="2278"/>
                  <a:ext cx="35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98" name="Text 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15" y="2278"/>
                  <a:ext cx="352" cy="2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99" name="Text Box 34"/>
            <p:cNvSpPr txBox="1">
              <a:spLocks noChangeArrowheads="1"/>
            </p:cNvSpPr>
            <p:nvPr/>
          </p:nvSpPr>
          <p:spPr bwMode="auto">
            <a:xfrm>
              <a:off x="1237" y="2785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400" name="Text Box 37"/>
            <p:cNvSpPr txBox="1">
              <a:spLocks noChangeArrowheads="1"/>
            </p:cNvSpPr>
            <p:nvPr/>
          </p:nvSpPr>
          <p:spPr bwMode="auto">
            <a:xfrm>
              <a:off x="1876" y="203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401" name="Text Box 40"/>
            <p:cNvSpPr txBox="1">
              <a:spLocks noChangeArrowheads="1"/>
            </p:cNvSpPr>
            <p:nvPr/>
          </p:nvSpPr>
          <p:spPr bwMode="auto">
            <a:xfrm>
              <a:off x="1612" y="1454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341065" name="Group 73"/>
          <p:cNvGrpSpPr>
            <a:grpSpLocks/>
          </p:cNvGrpSpPr>
          <p:nvPr/>
        </p:nvGrpSpPr>
        <p:grpSpPr bwMode="auto">
          <a:xfrm>
            <a:off x="7467603" y="2217738"/>
            <a:ext cx="1360488" cy="2525713"/>
            <a:chOff x="4704" y="1397"/>
            <a:chExt cx="857" cy="1591"/>
          </a:xfrm>
        </p:grpSpPr>
        <p:sp>
          <p:nvSpPr>
            <p:cNvPr id="14379" name="Oval 14"/>
            <p:cNvSpPr>
              <a:spLocks noChangeArrowheads="1"/>
            </p:cNvSpPr>
            <p:nvPr/>
          </p:nvSpPr>
          <p:spPr bwMode="auto">
            <a:xfrm>
              <a:off x="4704" y="15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0" name="Oval 15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1" name="Oval 16"/>
            <p:cNvSpPr>
              <a:spLocks noChangeArrowheads="1"/>
            </p:cNvSpPr>
            <p:nvPr/>
          </p:nvSpPr>
          <p:spPr bwMode="auto">
            <a:xfrm>
              <a:off x="5136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2" name="Line 22"/>
            <p:cNvSpPr>
              <a:spLocks noChangeShapeType="1"/>
            </p:cNvSpPr>
            <p:nvPr/>
          </p:nvSpPr>
          <p:spPr bwMode="auto">
            <a:xfrm flipH="1" flipV="1">
              <a:off x="4944" y="2112"/>
              <a:ext cx="2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23"/>
            <p:cNvSpPr>
              <a:spLocks noChangeShapeType="1"/>
            </p:cNvSpPr>
            <p:nvPr/>
          </p:nvSpPr>
          <p:spPr bwMode="auto">
            <a:xfrm flipH="1" flipV="1">
              <a:off x="4752" y="1680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6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87" name="Text Box 35"/>
            <p:cNvSpPr txBox="1">
              <a:spLocks noChangeArrowheads="1"/>
            </p:cNvSpPr>
            <p:nvPr/>
          </p:nvSpPr>
          <p:spPr bwMode="auto">
            <a:xfrm>
              <a:off x="5376" y="2736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  <p:sp>
          <p:nvSpPr>
            <p:cNvPr id="14388" name="Text Box 38"/>
            <p:cNvSpPr txBox="1">
              <a:spLocks noChangeArrowheads="1"/>
            </p:cNvSpPr>
            <p:nvPr/>
          </p:nvSpPr>
          <p:spPr bwMode="auto">
            <a:xfrm>
              <a:off x="5136" y="1920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9" name="Text Box 41"/>
            <p:cNvSpPr txBox="1">
              <a:spLocks noChangeArrowheads="1"/>
            </p:cNvSpPr>
            <p:nvPr/>
          </p:nvSpPr>
          <p:spPr bwMode="auto">
            <a:xfrm>
              <a:off x="4944" y="1536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341063" name="Group 71"/>
          <p:cNvGrpSpPr>
            <a:grpSpLocks/>
          </p:cNvGrpSpPr>
          <p:nvPr/>
        </p:nvGrpSpPr>
        <p:grpSpPr bwMode="auto">
          <a:xfrm>
            <a:off x="3810001" y="2514601"/>
            <a:ext cx="2852738" cy="2366963"/>
            <a:chOff x="2400" y="1584"/>
            <a:chExt cx="1797" cy="1491"/>
          </a:xfrm>
        </p:grpSpPr>
        <p:sp>
          <p:nvSpPr>
            <p:cNvPr id="14366" name="Oval 4"/>
            <p:cNvSpPr>
              <a:spLocks noChangeArrowheads="1"/>
            </p:cNvSpPr>
            <p:nvPr/>
          </p:nvSpPr>
          <p:spPr bwMode="auto">
            <a:xfrm>
              <a:off x="2976" y="187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67" name="Oval 5"/>
            <p:cNvSpPr>
              <a:spLocks noChangeArrowheads="1"/>
            </p:cNvSpPr>
            <p:nvPr/>
          </p:nvSpPr>
          <p:spPr bwMode="auto">
            <a:xfrm>
              <a:off x="3744" y="168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14368" name="Group 70"/>
            <p:cNvGrpSpPr>
              <a:grpSpLocks/>
            </p:cNvGrpSpPr>
            <p:nvPr/>
          </p:nvGrpSpPr>
          <p:grpSpPr bwMode="auto">
            <a:xfrm>
              <a:off x="2400" y="1584"/>
              <a:ext cx="1797" cy="1491"/>
              <a:chOff x="2400" y="1584"/>
              <a:chExt cx="1797" cy="1491"/>
            </a:xfrm>
          </p:grpSpPr>
          <p:sp>
            <p:nvSpPr>
              <p:cNvPr id="14369" name="Oval 3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70" name="Line 18"/>
              <p:cNvSpPr>
                <a:spLocks noChangeShapeType="1"/>
              </p:cNvSpPr>
              <p:nvPr/>
            </p:nvSpPr>
            <p:spPr bwMode="auto">
              <a:xfrm flipV="1">
                <a:off x="2688" y="1968"/>
                <a:ext cx="336" cy="7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1" name="Line 19"/>
              <p:cNvSpPr>
                <a:spLocks noChangeShapeType="1"/>
              </p:cNvSpPr>
              <p:nvPr/>
            </p:nvSpPr>
            <p:spPr bwMode="auto">
              <a:xfrm flipV="1">
                <a:off x="3072" y="1728"/>
                <a:ext cx="67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2" name="Line 21"/>
              <p:cNvSpPr>
                <a:spLocks noChangeShapeType="1"/>
              </p:cNvSpPr>
              <p:nvPr/>
            </p:nvSpPr>
            <p:spPr bwMode="auto">
              <a:xfrm flipV="1">
                <a:off x="2736" y="1776"/>
                <a:ext cx="10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3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36" y="1584"/>
                    <a:ext cx="35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4373" name="Text 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736" y="1584"/>
                    <a:ext cx="352" cy="29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2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4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584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4374" name="Text 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40" y="1584"/>
                    <a:ext cx="357" cy="29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2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5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0" y="2688"/>
                    <a:ext cx="35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i="1"/>
                  </a:p>
                </p:txBody>
              </p:sp>
            </mc:Choice>
            <mc:Fallback xmlns="">
              <p:sp>
                <p:nvSpPr>
                  <p:cNvPr id="14375" name="Text 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00" y="2688"/>
                    <a:ext cx="357" cy="29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052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76" name="Text Box 36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77" name="Text Box 39"/>
              <p:cNvSpPr txBox="1">
                <a:spLocks noChangeArrowheads="1"/>
              </p:cNvSpPr>
              <p:nvPr/>
            </p:nvSpPr>
            <p:spPr bwMode="auto">
              <a:xfrm>
                <a:off x="2832" y="1680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78" name="Text Box 42"/>
              <p:cNvSpPr txBox="1">
                <a:spLocks noChangeArrowheads="1"/>
              </p:cNvSpPr>
              <p:nvPr/>
            </p:nvSpPr>
            <p:spPr bwMode="auto">
              <a:xfrm>
                <a:off x="3936" y="1680"/>
                <a:ext cx="15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smtClean="0"/>
                  <a:t> </a:t>
                </a:r>
                <a:endParaRPr lang="en-US" altLang="en-US" sz="2000"/>
              </a:p>
            </p:txBody>
          </p:sp>
        </p:grpSp>
      </p:grpSp>
      <p:grpSp>
        <p:nvGrpSpPr>
          <p:cNvPr id="341061" name="Group 69"/>
          <p:cNvGrpSpPr>
            <a:grpSpLocks/>
          </p:cNvGrpSpPr>
          <p:nvPr/>
        </p:nvGrpSpPr>
        <p:grpSpPr bwMode="auto">
          <a:xfrm>
            <a:off x="517525" y="5584825"/>
            <a:ext cx="2487617" cy="627063"/>
            <a:chOff x="326" y="3518"/>
            <a:chExt cx="1567" cy="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6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26" y="3622"/>
                  <a:ext cx="156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62" name="Text 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" y="3622"/>
                  <a:ext cx="1567" cy="29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63" name="Text Box 46"/>
            <p:cNvSpPr txBox="1">
              <a:spLocks noChangeArrowheads="1"/>
            </p:cNvSpPr>
            <p:nvPr/>
          </p:nvSpPr>
          <p:spPr bwMode="auto">
            <a:xfrm>
              <a:off x="427" y="3518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grpSp>
        <p:nvGrpSpPr>
          <p:cNvPr id="341064" name="Group 72"/>
          <p:cNvGrpSpPr>
            <a:grpSpLocks/>
          </p:cNvGrpSpPr>
          <p:nvPr/>
        </p:nvGrpSpPr>
        <p:grpSpPr bwMode="auto">
          <a:xfrm>
            <a:off x="3810001" y="5784848"/>
            <a:ext cx="2381251" cy="827088"/>
            <a:chOff x="2400" y="3644"/>
            <a:chExt cx="1500" cy="5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00" y="3644"/>
                  <a:ext cx="150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en-US" sz="2400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58" name="Text 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0" y="3644"/>
                  <a:ext cx="1500" cy="29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67"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9" name="Text Box 50"/>
            <p:cNvSpPr txBox="1">
              <a:spLocks noChangeArrowheads="1"/>
            </p:cNvSpPr>
            <p:nvPr/>
          </p:nvSpPr>
          <p:spPr bwMode="auto">
            <a:xfrm>
              <a:off x="2939" y="3913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grpSp>
        <p:nvGrpSpPr>
          <p:cNvPr id="341066" name="Group 74"/>
          <p:cNvGrpSpPr>
            <a:grpSpLocks/>
          </p:cNvGrpSpPr>
          <p:nvPr/>
        </p:nvGrpSpPr>
        <p:grpSpPr bwMode="auto">
          <a:xfrm>
            <a:off x="6592889" y="5775323"/>
            <a:ext cx="2465389" cy="814388"/>
            <a:chOff x="4153" y="3638"/>
            <a:chExt cx="1553" cy="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153" y="3638"/>
                  <a:ext cx="155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54" name="Text 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53" y="3638"/>
                  <a:ext cx="1553" cy="29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5" name="Text Box 53"/>
            <p:cNvSpPr txBox="1">
              <a:spLocks noChangeArrowheads="1"/>
            </p:cNvSpPr>
            <p:nvPr/>
          </p:nvSpPr>
          <p:spPr bwMode="auto">
            <a:xfrm>
              <a:off x="4439" y="3899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sp>
        <p:nvSpPr>
          <p:cNvPr id="341056" name="Line 64"/>
          <p:cNvSpPr>
            <a:spLocks noChangeShapeType="1"/>
          </p:cNvSpPr>
          <p:nvPr/>
        </p:nvSpPr>
        <p:spPr bwMode="auto">
          <a:xfrm>
            <a:off x="685800" y="5562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9" name="Text Box 58"/>
              <p:cNvSpPr txBox="1">
                <a:spLocks noChangeArrowheads="1"/>
              </p:cNvSpPr>
              <p:nvPr/>
            </p:nvSpPr>
            <p:spPr bwMode="auto">
              <a:xfrm>
                <a:off x="838200" y="1447802"/>
                <a:ext cx="7788275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smtClean="0">
                    <a:solidFill>
                      <a:srgbClr val="009900"/>
                    </a:solidFill>
                  </a:rPr>
                  <a:t>Segments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.   </a:t>
                </a:r>
                <a:r>
                  <a:rPr lang="en-US" altLang="en-US" sz="2400">
                    <a:solidFill>
                      <a:srgbClr val="009900"/>
                    </a:solidFill>
                  </a:rPr>
                  <a:t>Move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>
                    <a:solidFill>
                      <a:srgbClr val="009900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 then </a:t>
                </a:r>
                <a:r>
                  <a:rPr lang="en-US" altLang="en-US" sz="2400">
                    <a:solidFill>
                      <a:srgbClr val="009900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400" smtClean="0">
                    <a:solidFill>
                      <a:srgbClr val="009900"/>
                    </a:solidFill>
                  </a:rPr>
                  <a:t>.   </a:t>
                </a:r>
                <a:endParaRPr lang="en-US" altLang="en-US" sz="240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14349" name="Text 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47802"/>
                <a:ext cx="7788275" cy="461963"/>
              </a:xfrm>
              <a:prstGeom prst="rect">
                <a:avLst/>
              </a:prstGeom>
              <a:blipFill rotWithShape="0">
                <a:blip r:embed="rId15"/>
                <a:stretch>
                  <a:fillRect l="-1253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8" name="Line 6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1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1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1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1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4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4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16" grpId="0"/>
      <p:bldP spid="3410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Collinear Points</a:t>
            </a:r>
          </a:p>
        </p:txBody>
      </p:sp>
      <p:sp>
        <p:nvSpPr>
          <p:cNvPr id="341016" name="Text Box 24"/>
          <p:cNvSpPr txBox="1">
            <a:spLocks noChangeArrowheads="1"/>
          </p:cNvSpPr>
          <p:nvPr/>
        </p:nvSpPr>
        <p:spPr bwMode="auto">
          <a:xfrm>
            <a:off x="1345684" y="5016110"/>
            <a:ext cx="6521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</a:rPr>
              <a:t>No change of direction                Direction reversal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grpSp>
        <p:nvGrpSpPr>
          <p:cNvPr id="341065" name="Group 73"/>
          <p:cNvGrpSpPr>
            <a:grpSpLocks/>
          </p:cNvGrpSpPr>
          <p:nvPr/>
        </p:nvGrpSpPr>
        <p:grpSpPr bwMode="auto">
          <a:xfrm>
            <a:off x="1981200" y="2434728"/>
            <a:ext cx="1360488" cy="2525713"/>
            <a:chOff x="4704" y="1397"/>
            <a:chExt cx="857" cy="1591"/>
          </a:xfrm>
        </p:grpSpPr>
        <p:sp>
          <p:nvSpPr>
            <p:cNvPr id="14379" name="Oval 14"/>
            <p:cNvSpPr>
              <a:spLocks noChangeArrowheads="1"/>
            </p:cNvSpPr>
            <p:nvPr/>
          </p:nvSpPr>
          <p:spPr bwMode="auto">
            <a:xfrm>
              <a:off x="4704" y="15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0" name="Oval 15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1" name="Oval 16"/>
            <p:cNvSpPr>
              <a:spLocks noChangeArrowheads="1"/>
            </p:cNvSpPr>
            <p:nvPr/>
          </p:nvSpPr>
          <p:spPr bwMode="auto">
            <a:xfrm>
              <a:off x="5136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2" name="Line 22"/>
            <p:cNvSpPr>
              <a:spLocks noChangeShapeType="1"/>
            </p:cNvSpPr>
            <p:nvPr/>
          </p:nvSpPr>
          <p:spPr bwMode="auto">
            <a:xfrm flipH="1" flipV="1">
              <a:off x="4944" y="2112"/>
              <a:ext cx="2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23"/>
            <p:cNvSpPr>
              <a:spLocks noChangeShapeType="1"/>
            </p:cNvSpPr>
            <p:nvPr/>
          </p:nvSpPr>
          <p:spPr bwMode="auto">
            <a:xfrm flipH="1" flipV="1">
              <a:off x="4752" y="1680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1839"/>
                  <a:ext cx="352" cy="2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14386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87" name="Text Box 35"/>
            <p:cNvSpPr txBox="1">
              <a:spLocks noChangeArrowheads="1"/>
            </p:cNvSpPr>
            <p:nvPr/>
          </p:nvSpPr>
          <p:spPr bwMode="auto">
            <a:xfrm>
              <a:off x="5376" y="2736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  <p:sp>
          <p:nvSpPr>
            <p:cNvPr id="14388" name="Text Box 38"/>
            <p:cNvSpPr txBox="1">
              <a:spLocks noChangeArrowheads="1"/>
            </p:cNvSpPr>
            <p:nvPr/>
          </p:nvSpPr>
          <p:spPr bwMode="auto">
            <a:xfrm>
              <a:off x="5136" y="1920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9" name="Text Box 41"/>
            <p:cNvSpPr txBox="1">
              <a:spLocks noChangeArrowheads="1"/>
            </p:cNvSpPr>
            <p:nvPr/>
          </p:nvSpPr>
          <p:spPr bwMode="auto">
            <a:xfrm>
              <a:off x="4944" y="1536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</p:grpSp>
      <p:grpSp>
        <p:nvGrpSpPr>
          <p:cNvPr id="341061" name="Group 69"/>
          <p:cNvGrpSpPr>
            <a:grpSpLocks/>
          </p:cNvGrpSpPr>
          <p:nvPr/>
        </p:nvGrpSpPr>
        <p:grpSpPr bwMode="auto">
          <a:xfrm>
            <a:off x="677863" y="5584825"/>
            <a:ext cx="3390906" cy="652463"/>
            <a:chOff x="427" y="3518"/>
            <a:chExt cx="2136" cy="4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6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135" y="3638"/>
                  <a:ext cx="142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62" name="Text 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35" y="3638"/>
                  <a:ext cx="1428" cy="2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63" name="Text Box 46"/>
            <p:cNvSpPr txBox="1">
              <a:spLocks noChangeArrowheads="1"/>
            </p:cNvSpPr>
            <p:nvPr/>
          </p:nvSpPr>
          <p:spPr bwMode="auto">
            <a:xfrm>
              <a:off x="427" y="3518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grpSp>
        <p:nvGrpSpPr>
          <p:cNvPr id="341064" name="Group 72"/>
          <p:cNvGrpSpPr>
            <a:grpSpLocks/>
          </p:cNvGrpSpPr>
          <p:nvPr/>
        </p:nvGrpSpPr>
        <p:grpSpPr bwMode="auto">
          <a:xfrm>
            <a:off x="5407818" y="5769224"/>
            <a:ext cx="2249488" cy="827088"/>
            <a:chOff x="2400" y="3644"/>
            <a:chExt cx="1417" cy="5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00" y="3644"/>
                  <a:ext cx="141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altLang="en-US" sz="2400" smtClean="0"/>
                    <a:t> </a:t>
                  </a:r>
                  <a14:m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altLang="en-US" sz="2400"/>
                </a:p>
              </p:txBody>
            </p:sp>
          </mc:Choice>
          <mc:Fallback xmlns="">
            <p:sp>
              <p:nvSpPr>
                <p:cNvPr id="14358" name="Text 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0" y="3644"/>
                  <a:ext cx="1417" cy="2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13"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59" name="Text Box 50"/>
            <p:cNvSpPr txBox="1">
              <a:spLocks noChangeArrowheads="1"/>
            </p:cNvSpPr>
            <p:nvPr/>
          </p:nvSpPr>
          <p:spPr bwMode="auto">
            <a:xfrm>
              <a:off x="2939" y="3913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sp>
        <p:nvSpPr>
          <p:cNvPr id="341056" name="Line 64"/>
          <p:cNvSpPr>
            <a:spLocks noChangeShapeType="1"/>
          </p:cNvSpPr>
          <p:nvPr/>
        </p:nvSpPr>
        <p:spPr bwMode="auto">
          <a:xfrm>
            <a:off x="1460702" y="5589112"/>
            <a:ext cx="6387898" cy="237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6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44"/>
              <p:cNvSpPr txBox="1">
                <a:spLocks noChangeArrowheads="1"/>
              </p:cNvSpPr>
              <p:nvPr/>
            </p:nvSpPr>
            <p:spPr bwMode="auto">
              <a:xfrm>
                <a:off x="685800" y="1409834"/>
                <a:ext cx="285123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en-US" sz="2800" i="1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altLang="en-US" sz="2800"/>
              </a:p>
            </p:txBody>
          </p:sp>
        </mc:Choice>
        <mc:Fallback xmlns="">
          <p:sp>
            <p:nvSpPr>
              <p:cNvPr id="56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09834"/>
                <a:ext cx="285123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73"/>
          <p:cNvGrpSpPr>
            <a:grpSpLocks/>
          </p:cNvGrpSpPr>
          <p:nvPr/>
        </p:nvGrpSpPr>
        <p:grpSpPr bwMode="auto">
          <a:xfrm>
            <a:off x="6096000" y="2372625"/>
            <a:ext cx="1360488" cy="2525713"/>
            <a:chOff x="4704" y="1397"/>
            <a:chExt cx="857" cy="1591"/>
          </a:xfrm>
        </p:grpSpPr>
        <p:sp>
          <p:nvSpPr>
            <p:cNvPr id="59" name="Oval 14"/>
            <p:cNvSpPr>
              <a:spLocks noChangeArrowheads="1"/>
            </p:cNvSpPr>
            <p:nvPr/>
          </p:nvSpPr>
          <p:spPr bwMode="auto">
            <a:xfrm>
              <a:off x="4704" y="15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0" name="Oval 15"/>
            <p:cNvSpPr>
              <a:spLocks noChangeArrowheads="1"/>
            </p:cNvSpPr>
            <p:nvPr/>
          </p:nvSpPr>
          <p:spPr bwMode="auto">
            <a:xfrm>
              <a:off x="4896" y="201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" name="Oval 16"/>
            <p:cNvSpPr>
              <a:spLocks noChangeArrowheads="1"/>
            </p:cNvSpPr>
            <p:nvPr/>
          </p:nvSpPr>
          <p:spPr bwMode="auto">
            <a:xfrm>
              <a:off x="5136" y="264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 flipH="1" flipV="1">
              <a:off x="4744" y="1691"/>
              <a:ext cx="404" cy="9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>
              <a:off x="4796" y="1663"/>
              <a:ext cx="152" cy="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6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" y="1397"/>
                  <a:ext cx="357" cy="2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92" y="183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65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2" y="1839"/>
                  <a:ext cx="357" cy="29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/>
                </a:p>
              </p:txBody>
            </p:sp>
          </mc:Choice>
          <mc:Fallback xmlns="">
            <p:sp>
              <p:nvSpPr>
                <p:cNvPr id="66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4" y="2589"/>
                  <a:ext cx="357" cy="29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 Box 35"/>
            <p:cNvSpPr txBox="1">
              <a:spLocks noChangeArrowheads="1"/>
            </p:cNvSpPr>
            <p:nvPr/>
          </p:nvSpPr>
          <p:spPr bwMode="auto">
            <a:xfrm>
              <a:off x="5376" y="2736"/>
              <a:ext cx="1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smtClean="0"/>
                <a:t> </a:t>
              </a:r>
              <a:endParaRPr lang="en-US" altLang="en-US" sz="2400"/>
            </a:p>
          </p:txBody>
        </p:sp>
      </p:grpSp>
      <p:sp>
        <p:nvSpPr>
          <p:cNvPr id="2" name="Right Arrow 1"/>
          <p:cNvSpPr/>
          <p:nvPr/>
        </p:nvSpPr>
        <p:spPr bwMode="auto">
          <a:xfrm>
            <a:off x="3657600" y="1624710"/>
            <a:ext cx="609600" cy="1573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52095" y="1393686"/>
                <a:ext cx="36021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smtClean="0"/>
                  <a:t> are collinear. </a:t>
                </a:r>
                <a:endParaRPr lang="en-US" sz="28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095" y="1393686"/>
                <a:ext cx="3602140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2941" r="-2538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1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Convex Sets &amp; Concave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Text Box 3"/>
              <p:cNvSpPr txBox="1">
                <a:spLocks noChangeArrowheads="1"/>
              </p:cNvSpPr>
              <p:nvPr/>
            </p:nvSpPr>
            <p:spPr bwMode="auto">
              <a:xfrm>
                <a:off x="762000" y="1524000"/>
                <a:ext cx="7699928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mtClean="0"/>
                  <a:t>A planar region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en-US" i="1"/>
                  <a:t> </a:t>
                </a:r>
                <a:r>
                  <a:rPr lang="en-US" altLang="en-US"/>
                  <a:t>is called </a:t>
                </a:r>
                <a:r>
                  <a:rPr lang="en-US" altLang="en-US" i="1">
                    <a:solidFill>
                      <a:srgbClr val="FF0000"/>
                    </a:solidFill>
                  </a:rPr>
                  <a:t>convex</a:t>
                </a:r>
                <a:r>
                  <a:rPr lang="en-US" altLang="en-US"/>
                  <a:t> if and only if for any pair </a:t>
                </a:r>
              </a:p>
              <a:p>
                <a:r>
                  <a:rPr lang="en-US" altLang="en-US"/>
                  <a:t>of points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i="1"/>
                  <a:t>,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en-US"/>
                  <a:t> in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en-US" smtClean="0"/>
                  <a:t>, </a:t>
                </a:r>
                <a:r>
                  <a:rPr lang="en-US" altLang="en-US"/>
                  <a:t>the line segment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acc>
                  </m:oMath>
                </a14:m>
                <a:r>
                  <a:rPr lang="en-US" altLang="en-US"/>
                  <a:t> lies </a:t>
                </a:r>
                <a:r>
                  <a:rPr lang="en-US" altLang="en-US" i="1">
                    <a:solidFill>
                      <a:srgbClr val="FF3399"/>
                    </a:solidFill>
                  </a:rPr>
                  <a:t>completely</a:t>
                </a:r>
                <a:r>
                  <a:rPr lang="en-US" altLang="en-US"/>
                  <a:t> in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en-US"/>
                  <a:t>. </a:t>
                </a:r>
              </a:p>
            </p:txBody>
          </p:sp>
        </mc:Choice>
        <mc:Fallback xmlns="">
          <p:sp>
            <p:nvSpPr>
              <p:cNvPr id="409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524000"/>
                <a:ext cx="7699928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88" t="-5882" r="-79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762000" y="2514600"/>
            <a:ext cx="409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Otherwise, it is called </a:t>
            </a:r>
            <a:r>
              <a:rPr lang="en-US" altLang="en-US" i="1">
                <a:solidFill>
                  <a:srgbClr val="FF0000"/>
                </a:solidFill>
              </a:rPr>
              <a:t>concave</a:t>
            </a:r>
            <a:r>
              <a:rPr lang="en-US" altLang="en-US"/>
              <a:t>. </a:t>
            </a:r>
          </a:p>
        </p:txBody>
      </p:sp>
      <p:grpSp>
        <p:nvGrpSpPr>
          <p:cNvPr id="393223" name="Group 7"/>
          <p:cNvGrpSpPr>
            <a:grpSpLocks/>
          </p:cNvGrpSpPr>
          <p:nvPr/>
        </p:nvGrpSpPr>
        <p:grpSpPr bwMode="auto">
          <a:xfrm>
            <a:off x="1828800" y="3352800"/>
            <a:ext cx="2439988" cy="3124200"/>
            <a:chOff x="1152" y="2112"/>
            <a:chExt cx="1537" cy="1968"/>
          </a:xfrm>
        </p:grpSpPr>
        <p:sp>
          <p:nvSpPr>
            <p:cNvPr id="4114" name="Text Box 8"/>
            <p:cNvSpPr txBox="1">
              <a:spLocks noChangeArrowheads="1"/>
            </p:cNvSpPr>
            <p:nvPr/>
          </p:nvSpPr>
          <p:spPr bwMode="auto">
            <a:xfrm>
              <a:off x="1488" y="3792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accent2"/>
                  </a:solidFill>
                </a:rPr>
                <a:t>Convex</a:t>
              </a:r>
            </a:p>
          </p:txBody>
        </p:sp>
        <p:grpSp>
          <p:nvGrpSpPr>
            <p:cNvPr id="4115" name="Group 9"/>
            <p:cNvGrpSpPr>
              <a:grpSpLocks/>
            </p:cNvGrpSpPr>
            <p:nvPr/>
          </p:nvGrpSpPr>
          <p:grpSpPr bwMode="auto">
            <a:xfrm>
              <a:off x="1152" y="2112"/>
              <a:ext cx="1537" cy="1474"/>
              <a:chOff x="1152" y="2112"/>
              <a:chExt cx="1537" cy="1474"/>
            </a:xfrm>
          </p:grpSpPr>
          <p:sp>
            <p:nvSpPr>
              <p:cNvPr id="4116" name="Freeform 10"/>
              <p:cNvSpPr>
                <a:spLocks/>
              </p:cNvSpPr>
              <p:nvPr/>
            </p:nvSpPr>
            <p:spPr bwMode="auto">
              <a:xfrm>
                <a:off x="1152" y="2112"/>
                <a:ext cx="1537" cy="1474"/>
              </a:xfrm>
              <a:custGeom>
                <a:avLst/>
                <a:gdLst>
                  <a:gd name="T0" fmla="*/ 488 w 1536"/>
                  <a:gd name="T1" fmla="*/ 56 h 1472"/>
                  <a:gd name="T2" fmla="*/ 1305 w 1536"/>
                  <a:gd name="T3" fmla="*/ 344 h 1472"/>
                  <a:gd name="T4" fmla="*/ 1401 w 1536"/>
                  <a:gd name="T5" fmla="*/ 1306 h 1472"/>
                  <a:gd name="T6" fmla="*/ 488 w 1536"/>
                  <a:gd name="T7" fmla="*/ 1354 h 1472"/>
                  <a:gd name="T8" fmla="*/ 8 w 1536"/>
                  <a:gd name="T9" fmla="*/ 681 h 1472"/>
                  <a:gd name="T10" fmla="*/ 488 w 1536"/>
                  <a:gd name="T11" fmla="*/ 56 h 14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36" h="1472">
                    <a:moveTo>
                      <a:pt x="488" y="56"/>
                    </a:moveTo>
                    <a:cubicBezTo>
                      <a:pt x="704" y="0"/>
                      <a:pt x="1152" y="136"/>
                      <a:pt x="1304" y="344"/>
                    </a:cubicBezTo>
                    <a:cubicBezTo>
                      <a:pt x="1456" y="552"/>
                      <a:pt x="1536" y="1136"/>
                      <a:pt x="1400" y="1304"/>
                    </a:cubicBezTo>
                    <a:cubicBezTo>
                      <a:pt x="1264" y="1472"/>
                      <a:pt x="720" y="1456"/>
                      <a:pt x="488" y="1352"/>
                    </a:cubicBezTo>
                    <a:cubicBezTo>
                      <a:pt x="256" y="1248"/>
                      <a:pt x="16" y="896"/>
                      <a:pt x="8" y="680"/>
                    </a:cubicBezTo>
                    <a:cubicBezTo>
                      <a:pt x="0" y="464"/>
                      <a:pt x="272" y="112"/>
                      <a:pt x="488" y="56"/>
                    </a:cubicBezTo>
                    <a:close/>
                  </a:path>
                </a:pathLst>
              </a:custGeom>
              <a:solidFill>
                <a:srgbClr val="99FFCC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7" name="Group 11"/>
              <p:cNvGrpSpPr>
                <a:grpSpLocks/>
              </p:cNvGrpSpPr>
              <p:nvPr/>
            </p:nvGrpSpPr>
            <p:grpSpPr bwMode="auto">
              <a:xfrm>
                <a:off x="1238" y="2282"/>
                <a:ext cx="922" cy="1030"/>
                <a:chOff x="1238" y="2282"/>
                <a:chExt cx="922" cy="1030"/>
              </a:xfrm>
            </p:grpSpPr>
            <p:sp>
              <p:nvSpPr>
                <p:cNvPr id="4118" name="Oval 12"/>
                <p:cNvSpPr>
                  <a:spLocks noChangeArrowheads="1"/>
                </p:cNvSpPr>
                <p:nvPr/>
              </p:nvSpPr>
              <p:spPr bwMode="auto">
                <a:xfrm>
                  <a:off x="1872" y="2448"/>
                  <a:ext cx="96" cy="96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119" name="Oval 13"/>
                <p:cNvSpPr>
                  <a:spLocks noChangeArrowheads="1"/>
                </p:cNvSpPr>
                <p:nvPr/>
              </p:nvSpPr>
              <p:spPr bwMode="auto">
                <a:xfrm>
                  <a:off x="2064" y="3216"/>
                  <a:ext cx="96" cy="96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20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70" y="2282"/>
                      <a:ext cx="275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4120" name="Text 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670" y="2282"/>
                      <a:ext cx="275" cy="291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11842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21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14" y="3002"/>
                      <a:ext cx="275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en-US" altLang="en-US" i="1"/>
                    </a:p>
                  </p:txBody>
                </p:sp>
              </mc:Choice>
              <mc:Fallback xmlns="">
                <p:sp>
                  <p:nvSpPr>
                    <p:cNvPr id="4121" name="Text 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814" y="3002"/>
                      <a:ext cx="275" cy="29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10526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22" name="Line 16"/>
                <p:cNvSpPr>
                  <a:spLocks noChangeShapeType="1"/>
                </p:cNvSpPr>
                <p:nvPr/>
              </p:nvSpPr>
              <p:spPr bwMode="auto">
                <a:xfrm>
                  <a:off x="1920" y="2544"/>
                  <a:ext cx="192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23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38" y="2714"/>
                      <a:ext cx="370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en-US"/>
                    </a:p>
                  </p:txBody>
                </p:sp>
              </mc:Choice>
              <mc:Fallback xmlns="">
                <p:sp>
                  <p:nvSpPr>
                    <p:cNvPr id="4123" name="Text 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38" y="2714"/>
                      <a:ext cx="370" cy="29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316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2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516" y="2920"/>
                  <a:ext cx="153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 smtClean="0"/>
                    <a:t> </a:t>
                  </a:r>
                  <a:endParaRPr lang="en-US" altLang="en-US" sz="1800"/>
                </a:p>
              </p:txBody>
            </p:sp>
          </p:grpSp>
        </p:grpSp>
      </p:grpSp>
      <p:grpSp>
        <p:nvGrpSpPr>
          <p:cNvPr id="393235" name="Group 19"/>
          <p:cNvGrpSpPr>
            <a:grpSpLocks/>
          </p:cNvGrpSpPr>
          <p:nvPr/>
        </p:nvGrpSpPr>
        <p:grpSpPr bwMode="auto">
          <a:xfrm>
            <a:off x="5943600" y="3165475"/>
            <a:ext cx="1554163" cy="3235325"/>
            <a:chOff x="3744" y="1994"/>
            <a:chExt cx="979" cy="2038"/>
          </a:xfrm>
        </p:grpSpPr>
        <p:sp>
          <p:nvSpPr>
            <p:cNvPr id="4105" name="AutoShape 20"/>
            <p:cNvSpPr>
              <a:spLocks noChangeArrowheads="1"/>
            </p:cNvSpPr>
            <p:nvPr/>
          </p:nvSpPr>
          <p:spPr bwMode="auto">
            <a:xfrm>
              <a:off x="3744" y="2208"/>
              <a:ext cx="864" cy="1248"/>
            </a:xfrm>
            <a:prstGeom prst="moon">
              <a:avLst>
                <a:gd name="adj" fmla="val 50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106" name="Oval 21"/>
            <p:cNvSpPr>
              <a:spLocks noChangeArrowheads="1"/>
            </p:cNvSpPr>
            <p:nvPr/>
          </p:nvSpPr>
          <p:spPr bwMode="auto">
            <a:xfrm>
              <a:off x="4272" y="230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7" name="Oval 22"/>
            <p:cNvSpPr>
              <a:spLocks noChangeArrowheads="1"/>
            </p:cNvSpPr>
            <p:nvPr/>
          </p:nvSpPr>
          <p:spPr bwMode="auto">
            <a:xfrm>
              <a:off x="4320" y="331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18" y="1994"/>
                  <a:ext cx="27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altLang="en-US" i="1"/>
                </a:p>
              </p:txBody>
            </p:sp>
          </mc:Choice>
          <mc:Fallback xmlns="">
            <p:sp>
              <p:nvSpPr>
                <p:cNvPr id="4108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8" y="1994"/>
                  <a:ext cx="275" cy="2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184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166" y="3386"/>
                  <a:ext cx="27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altLang="en-US" i="1"/>
                </a:p>
              </p:txBody>
            </p:sp>
          </mc:Choice>
          <mc:Fallback xmlns="">
            <p:sp>
              <p:nvSpPr>
                <p:cNvPr id="4109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66" y="3386"/>
                  <a:ext cx="275" cy="2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52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10" name="Line 25"/>
            <p:cNvSpPr>
              <a:spLocks noChangeShapeType="1"/>
            </p:cNvSpPr>
            <p:nvPr/>
          </p:nvSpPr>
          <p:spPr bwMode="auto">
            <a:xfrm>
              <a:off x="4320" y="2400"/>
              <a:ext cx="4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840" y="2688"/>
                  <a:ext cx="37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/>
                </a:p>
              </p:txBody>
            </p:sp>
          </mc:Choice>
          <mc:Fallback xmlns="">
            <p:sp>
              <p:nvSpPr>
                <p:cNvPr id="4111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0" y="2688"/>
                  <a:ext cx="375" cy="2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12" name="Text Box 27"/>
            <p:cNvSpPr txBox="1">
              <a:spLocks noChangeArrowheads="1"/>
            </p:cNvSpPr>
            <p:nvPr/>
          </p:nvSpPr>
          <p:spPr bwMode="auto">
            <a:xfrm>
              <a:off x="4035" y="2867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113" name="Text Box 28"/>
            <p:cNvSpPr txBox="1">
              <a:spLocks noChangeArrowheads="1"/>
            </p:cNvSpPr>
            <p:nvPr/>
          </p:nvSpPr>
          <p:spPr bwMode="auto">
            <a:xfrm>
              <a:off x="3936" y="3744"/>
              <a:ext cx="7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accent2"/>
                  </a:solidFill>
                </a:rPr>
                <a:t>Concave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An Example</a:t>
            </a: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2362200" y="2057400"/>
            <a:ext cx="4267200" cy="3657600"/>
          </a:xfrm>
          <a:prstGeom prst="smileyFace">
            <a:avLst>
              <a:gd name="adj" fmla="val 4653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3657600" y="312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5029200" y="3124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4343400" y="4800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498725" y="33178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394248" name="Text Box 8"/>
          <p:cNvSpPr txBox="1">
            <a:spLocks noChangeArrowheads="1"/>
          </p:cNvSpPr>
          <p:nvPr/>
        </p:nvSpPr>
        <p:spPr bwMode="auto">
          <a:xfrm>
            <a:off x="4267200" y="2362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1591" y="5932606"/>
            <a:ext cx="3174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Regions 1 &amp; 2: convex  </a:t>
            </a:r>
          </a:p>
          <a:p>
            <a:r>
              <a:rPr lang="en-US" smtClean="0"/>
              <a:t>Regions 3 &amp; 4: concave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4" grpId="0"/>
      <p:bldP spid="394245" grpId="0"/>
      <p:bldP spid="394246" grpId="0"/>
      <p:bldP spid="394248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Convex Hull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Text Box 3"/>
              <p:cNvSpPr txBox="1">
                <a:spLocks noChangeArrowheads="1"/>
              </p:cNvSpPr>
              <p:nvPr/>
            </p:nvSpPr>
            <p:spPr bwMode="auto">
              <a:xfrm>
                <a:off x="609600" y="1447800"/>
                <a:ext cx="807407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The </a:t>
                </a:r>
                <a:r>
                  <a:rPr lang="en-US" altLang="en-US" i="1">
                    <a:solidFill>
                      <a:srgbClr val="FF0000"/>
                    </a:solidFill>
                  </a:rPr>
                  <a:t>convex hull</a:t>
                </a:r>
                <a:r>
                  <a:rPr lang="en-US" altLang="en-US" i="1"/>
                  <a:t> </a:t>
                </a:r>
                <a:r>
                  <a:rPr lang="en-US" altLang="en-US"/>
                  <a:t>CH(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/>
                  <a:t>) of a set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/>
                  <a:t> is the </a:t>
                </a:r>
                <a:r>
                  <a:rPr lang="en-US" altLang="en-US" i="1">
                    <a:solidFill>
                      <a:srgbClr val="FF3399"/>
                    </a:solidFill>
                  </a:rPr>
                  <a:t>smallest</a:t>
                </a:r>
                <a:r>
                  <a:rPr lang="en-US" altLang="en-US"/>
                  <a:t> convex region</a:t>
                </a:r>
              </a:p>
              <a:p>
                <a:r>
                  <a:rPr lang="en-US" altLang="en-US"/>
                  <a:t>that contains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/>
                  <a:t>. </a:t>
                </a:r>
              </a:p>
            </p:txBody>
          </p:sp>
        </mc:Choice>
        <mc:Fallback xmlns="">
          <p:sp>
            <p:nvSpPr>
              <p:cNvPr id="614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447800"/>
                <a:ext cx="8074070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33" t="-5882" b="-154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3346450"/>
            <a:ext cx="1682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33800"/>
            <a:ext cx="1682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3651250"/>
            <a:ext cx="1682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67200"/>
            <a:ext cx="1682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14800"/>
            <a:ext cx="1682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114800"/>
            <a:ext cx="1682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00600"/>
            <a:ext cx="1682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343400"/>
            <a:ext cx="1682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572000"/>
            <a:ext cx="1682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4108450"/>
            <a:ext cx="1682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5278" name="Freeform 14"/>
          <p:cNvSpPr>
            <a:spLocks/>
          </p:cNvSpPr>
          <p:nvPr/>
        </p:nvSpPr>
        <p:spPr bwMode="auto">
          <a:xfrm>
            <a:off x="2273300" y="2590800"/>
            <a:ext cx="5105400" cy="3517900"/>
          </a:xfrm>
          <a:custGeom>
            <a:avLst/>
            <a:gdLst>
              <a:gd name="T0" fmla="*/ 88900 w 3216"/>
              <a:gd name="T1" fmla="*/ 1524000 h 2216"/>
              <a:gd name="T2" fmla="*/ 317500 w 3216"/>
              <a:gd name="T3" fmla="*/ 457200 h 2216"/>
              <a:gd name="T4" fmla="*/ 1993900 w 3216"/>
              <a:gd name="T5" fmla="*/ 0 h 2216"/>
              <a:gd name="T6" fmla="*/ 4508500 w 3216"/>
              <a:gd name="T7" fmla="*/ 457200 h 2216"/>
              <a:gd name="T8" fmla="*/ 4965700 w 3216"/>
              <a:gd name="T9" fmla="*/ 1828800 h 2216"/>
              <a:gd name="T10" fmla="*/ 3670300 w 3216"/>
              <a:gd name="T11" fmla="*/ 3276600 h 2216"/>
              <a:gd name="T12" fmla="*/ 774700 w 3216"/>
              <a:gd name="T13" fmla="*/ 3276600 h 2216"/>
              <a:gd name="T14" fmla="*/ 317500 w 3216"/>
              <a:gd name="T15" fmla="*/ 2286000 h 2216"/>
              <a:gd name="T16" fmla="*/ 88900 w 3216"/>
              <a:gd name="T17" fmla="*/ 1524000 h 22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16" h="2216">
                <a:moveTo>
                  <a:pt x="56" y="960"/>
                </a:moveTo>
                <a:cubicBezTo>
                  <a:pt x="56" y="768"/>
                  <a:pt x="0" y="448"/>
                  <a:pt x="200" y="288"/>
                </a:cubicBezTo>
                <a:cubicBezTo>
                  <a:pt x="400" y="128"/>
                  <a:pt x="816" y="0"/>
                  <a:pt x="1256" y="0"/>
                </a:cubicBezTo>
                <a:cubicBezTo>
                  <a:pt x="1696" y="0"/>
                  <a:pt x="2528" y="96"/>
                  <a:pt x="2840" y="288"/>
                </a:cubicBezTo>
                <a:cubicBezTo>
                  <a:pt x="3152" y="480"/>
                  <a:pt x="3216" y="856"/>
                  <a:pt x="3128" y="1152"/>
                </a:cubicBezTo>
                <a:cubicBezTo>
                  <a:pt x="3040" y="1448"/>
                  <a:pt x="2752" y="1912"/>
                  <a:pt x="2312" y="2064"/>
                </a:cubicBezTo>
                <a:cubicBezTo>
                  <a:pt x="1872" y="2216"/>
                  <a:pt x="840" y="2168"/>
                  <a:pt x="488" y="2064"/>
                </a:cubicBezTo>
                <a:cubicBezTo>
                  <a:pt x="136" y="1960"/>
                  <a:pt x="272" y="1624"/>
                  <a:pt x="200" y="1440"/>
                </a:cubicBezTo>
                <a:cubicBezTo>
                  <a:pt x="128" y="1256"/>
                  <a:pt x="56" y="1152"/>
                  <a:pt x="56" y="960"/>
                </a:cubicBezTo>
                <a:close/>
              </a:path>
            </a:pathLst>
          </a:cu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9" name="Line 15"/>
          <p:cNvSpPr>
            <a:spLocks noChangeShapeType="1"/>
          </p:cNvSpPr>
          <p:nvPr/>
        </p:nvSpPr>
        <p:spPr bwMode="auto">
          <a:xfrm flipV="1">
            <a:off x="2514600" y="4495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0" name="Line 16"/>
          <p:cNvSpPr>
            <a:spLocks noChangeShapeType="1"/>
          </p:cNvSpPr>
          <p:nvPr/>
        </p:nvSpPr>
        <p:spPr bwMode="auto">
          <a:xfrm>
            <a:off x="2590800" y="3048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1" name="Line 17"/>
          <p:cNvSpPr>
            <a:spLocks noChangeShapeType="1"/>
          </p:cNvSpPr>
          <p:nvPr/>
        </p:nvSpPr>
        <p:spPr bwMode="auto">
          <a:xfrm>
            <a:off x="2362200" y="38100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2" name="Line 18"/>
          <p:cNvSpPr>
            <a:spLocks noChangeShapeType="1"/>
          </p:cNvSpPr>
          <p:nvPr/>
        </p:nvSpPr>
        <p:spPr bwMode="auto">
          <a:xfrm>
            <a:off x="3657600" y="2667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3" name="Line 19"/>
          <p:cNvSpPr>
            <a:spLocks noChangeShapeType="1"/>
          </p:cNvSpPr>
          <p:nvPr/>
        </p:nvSpPr>
        <p:spPr bwMode="auto">
          <a:xfrm>
            <a:off x="49530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4" name="Line 20"/>
          <p:cNvSpPr>
            <a:spLocks noChangeShapeType="1"/>
          </p:cNvSpPr>
          <p:nvPr/>
        </p:nvSpPr>
        <p:spPr bwMode="auto">
          <a:xfrm flipH="1">
            <a:off x="6019800" y="28194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5" name="Line 21"/>
          <p:cNvSpPr>
            <a:spLocks noChangeShapeType="1"/>
          </p:cNvSpPr>
          <p:nvPr/>
        </p:nvSpPr>
        <p:spPr bwMode="auto">
          <a:xfrm flipH="1" flipV="1">
            <a:off x="63246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6" name="Line 22"/>
          <p:cNvSpPr>
            <a:spLocks noChangeShapeType="1"/>
          </p:cNvSpPr>
          <p:nvPr/>
        </p:nvSpPr>
        <p:spPr bwMode="auto">
          <a:xfrm flipH="1" flipV="1">
            <a:off x="5715000" y="5410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7" name="Line 23"/>
          <p:cNvSpPr>
            <a:spLocks noChangeShapeType="1"/>
          </p:cNvSpPr>
          <p:nvPr/>
        </p:nvSpPr>
        <p:spPr bwMode="auto">
          <a:xfrm flipV="1">
            <a:off x="48006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8" name="Line 24"/>
          <p:cNvSpPr>
            <a:spLocks noChangeShapeType="1"/>
          </p:cNvSpPr>
          <p:nvPr/>
        </p:nvSpPr>
        <p:spPr bwMode="auto">
          <a:xfrm flipV="1">
            <a:off x="2819400" y="5410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89" name="Line 25"/>
          <p:cNvSpPr>
            <a:spLocks noChangeShapeType="1"/>
          </p:cNvSpPr>
          <p:nvPr/>
        </p:nvSpPr>
        <p:spPr bwMode="auto">
          <a:xfrm flipV="1">
            <a:off x="38100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90" name="Line 26"/>
          <p:cNvSpPr>
            <a:spLocks noChangeShapeType="1"/>
          </p:cNvSpPr>
          <p:nvPr/>
        </p:nvSpPr>
        <p:spPr bwMode="auto">
          <a:xfrm flipH="1">
            <a:off x="6705600" y="3200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91" name="Line 27"/>
          <p:cNvSpPr>
            <a:spLocks noChangeShapeType="1"/>
          </p:cNvSpPr>
          <p:nvPr/>
        </p:nvSpPr>
        <p:spPr bwMode="auto">
          <a:xfrm flipH="1">
            <a:off x="69342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92" name="Text Box 28"/>
          <p:cNvSpPr txBox="1">
            <a:spLocks noChangeArrowheads="1"/>
          </p:cNvSpPr>
          <p:nvPr/>
        </p:nvSpPr>
        <p:spPr bwMode="auto">
          <a:xfrm>
            <a:off x="7146925" y="3062288"/>
            <a:ext cx="1489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990000"/>
                </a:solidFill>
              </a:rPr>
              <a:t>Rubber band</a:t>
            </a:r>
          </a:p>
        </p:txBody>
      </p:sp>
      <p:sp>
        <p:nvSpPr>
          <p:cNvPr id="6173" name="Freeform 29"/>
          <p:cNvSpPr>
            <a:spLocks/>
          </p:cNvSpPr>
          <p:nvPr/>
        </p:nvSpPr>
        <p:spPr bwMode="auto">
          <a:xfrm>
            <a:off x="3200400" y="3200400"/>
            <a:ext cx="3276600" cy="2057400"/>
          </a:xfrm>
          <a:custGeom>
            <a:avLst/>
            <a:gdLst>
              <a:gd name="T0" fmla="*/ 304800 w 2064"/>
              <a:gd name="T1" fmla="*/ 152400 h 1296"/>
              <a:gd name="T2" fmla="*/ 1371600 w 2064"/>
              <a:gd name="T3" fmla="*/ 0 h 1296"/>
              <a:gd name="T4" fmla="*/ 2590800 w 2064"/>
              <a:gd name="T5" fmla="*/ 228600 h 1296"/>
              <a:gd name="T6" fmla="*/ 3276600 w 2064"/>
              <a:gd name="T7" fmla="*/ 1143000 h 1296"/>
              <a:gd name="T8" fmla="*/ 2209800 w 2064"/>
              <a:gd name="T9" fmla="*/ 2057400 h 1296"/>
              <a:gd name="T10" fmla="*/ 381000 w 2064"/>
              <a:gd name="T11" fmla="*/ 1905000 h 1296"/>
              <a:gd name="T12" fmla="*/ 0 w 2064"/>
              <a:gd name="T13" fmla="*/ 1219200 h 1296"/>
              <a:gd name="T14" fmla="*/ 304800 w 2064"/>
              <a:gd name="T15" fmla="*/ 152400 h 1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64" h="1296">
                <a:moveTo>
                  <a:pt x="192" y="96"/>
                </a:moveTo>
                <a:lnTo>
                  <a:pt x="864" y="0"/>
                </a:lnTo>
                <a:lnTo>
                  <a:pt x="1632" y="144"/>
                </a:lnTo>
                <a:lnTo>
                  <a:pt x="2064" y="720"/>
                </a:lnTo>
                <a:lnTo>
                  <a:pt x="1392" y="1296"/>
                </a:lnTo>
                <a:lnTo>
                  <a:pt x="240" y="1200"/>
                </a:lnTo>
                <a:lnTo>
                  <a:pt x="0" y="768"/>
                </a:lnTo>
                <a:lnTo>
                  <a:pt x="192" y="96"/>
                </a:lnTo>
                <a:close/>
              </a:path>
            </a:pathLst>
          </a:custGeom>
          <a:solidFill>
            <a:srgbClr val="99FFCC"/>
          </a:solidFill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Oval 30"/>
          <p:cNvSpPr>
            <a:spLocks noChangeArrowheads="1"/>
          </p:cNvSpPr>
          <p:nvPr/>
        </p:nvSpPr>
        <p:spPr bwMode="auto">
          <a:xfrm>
            <a:off x="4114800" y="4191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5" name="Oval 31"/>
          <p:cNvSpPr>
            <a:spLocks noChangeArrowheads="1"/>
          </p:cNvSpPr>
          <p:nvPr/>
        </p:nvSpPr>
        <p:spPr bwMode="auto">
          <a:xfrm>
            <a:off x="4724400" y="3810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6" name="Oval 32"/>
          <p:cNvSpPr>
            <a:spLocks noChangeArrowheads="1"/>
          </p:cNvSpPr>
          <p:nvPr/>
        </p:nvSpPr>
        <p:spPr bwMode="auto">
          <a:xfrm>
            <a:off x="5562600" y="4191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7" name="Oval 33"/>
          <p:cNvSpPr>
            <a:spLocks noChangeArrowheads="1"/>
          </p:cNvSpPr>
          <p:nvPr/>
        </p:nvSpPr>
        <p:spPr bwMode="auto">
          <a:xfrm>
            <a:off x="4343400" y="3429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8" name="Oval 34"/>
          <p:cNvSpPr>
            <a:spLocks noChangeArrowheads="1"/>
          </p:cNvSpPr>
          <p:nvPr/>
        </p:nvSpPr>
        <p:spPr bwMode="auto">
          <a:xfrm>
            <a:off x="5181600" y="3733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79" name="Oval 35"/>
          <p:cNvSpPr>
            <a:spLocks noChangeArrowheads="1"/>
          </p:cNvSpPr>
          <p:nvPr/>
        </p:nvSpPr>
        <p:spPr bwMode="auto">
          <a:xfrm>
            <a:off x="3657600" y="4495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0" name="Oval 36"/>
          <p:cNvSpPr>
            <a:spLocks noChangeArrowheads="1"/>
          </p:cNvSpPr>
          <p:nvPr/>
        </p:nvSpPr>
        <p:spPr bwMode="auto">
          <a:xfrm>
            <a:off x="5029200" y="4724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1" name="Oval 37"/>
          <p:cNvSpPr>
            <a:spLocks noChangeArrowheads="1"/>
          </p:cNvSpPr>
          <p:nvPr/>
        </p:nvSpPr>
        <p:spPr bwMode="auto">
          <a:xfrm>
            <a:off x="3886200" y="3581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2" name="Oval 38"/>
          <p:cNvSpPr>
            <a:spLocks noChangeArrowheads="1"/>
          </p:cNvSpPr>
          <p:nvPr/>
        </p:nvSpPr>
        <p:spPr bwMode="auto">
          <a:xfrm>
            <a:off x="3581400" y="3962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3" name="Oval 39"/>
          <p:cNvSpPr>
            <a:spLocks noChangeArrowheads="1"/>
          </p:cNvSpPr>
          <p:nvPr/>
        </p:nvSpPr>
        <p:spPr bwMode="auto">
          <a:xfrm>
            <a:off x="6019800" y="4191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4" name="Oval 40"/>
          <p:cNvSpPr>
            <a:spLocks noChangeArrowheads="1"/>
          </p:cNvSpPr>
          <p:nvPr/>
        </p:nvSpPr>
        <p:spPr bwMode="auto">
          <a:xfrm>
            <a:off x="4648200" y="4267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5" name="Oval 41"/>
          <p:cNvSpPr>
            <a:spLocks noChangeArrowheads="1"/>
          </p:cNvSpPr>
          <p:nvPr/>
        </p:nvSpPr>
        <p:spPr bwMode="auto">
          <a:xfrm>
            <a:off x="4876800" y="49530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6" name="Oval 42"/>
          <p:cNvSpPr>
            <a:spLocks noChangeArrowheads="1"/>
          </p:cNvSpPr>
          <p:nvPr/>
        </p:nvSpPr>
        <p:spPr bwMode="auto">
          <a:xfrm>
            <a:off x="3429000" y="3276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7" name="Oval 43"/>
          <p:cNvSpPr>
            <a:spLocks noChangeArrowheads="1"/>
          </p:cNvSpPr>
          <p:nvPr/>
        </p:nvSpPr>
        <p:spPr bwMode="auto">
          <a:xfrm>
            <a:off x="4495800" y="3124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8" name="Oval 44"/>
          <p:cNvSpPr>
            <a:spLocks noChangeArrowheads="1"/>
          </p:cNvSpPr>
          <p:nvPr/>
        </p:nvSpPr>
        <p:spPr bwMode="auto">
          <a:xfrm>
            <a:off x="3505200" y="5029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89" name="Oval 45"/>
          <p:cNvSpPr>
            <a:spLocks noChangeArrowheads="1"/>
          </p:cNvSpPr>
          <p:nvPr/>
        </p:nvSpPr>
        <p:spPr bwMode="auto">
          <a:xfrm>
            <a:off x="5715000" y="33528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90" name="Oval 46"/>
          <p:cNvSpPr>
            <a:spLocks noChangeArrowheads="1"/>
          </p:cNvSpPr>
          <p:nvPr/>
        </p:nvSpPr>
        <p:spPr bwMode="auto">
          <a:xfrm>
            <a:off x="6400800" y="42672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91" name="Oval 47"/>
          <p:cNvSpPr>
            <a:spLocks noChangeArrowheads="1"/>
          </p:cNvSpPr>
          <p:nvPr/>
        </p:nvSpPr>
        <p:spPr bwMode="auto">
          <a:xfrm>
            <a:off x="4267200" y="4724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92" name="Oval 48"/>
          <p:cNvSpPr>
            <a:spLocks noChangeArrowheads="1"/>
          </p:cNvSpPr>
          <p:nvPr/>
        </p:nvSpPr>
        <p:spPr bwMode="auto">
          <a:xfrm>
            <a:off x="3124200" y="43434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93" name="Oval 49"/>
          <p:cNvSpPr>
            <a:spLocks noChangeArrowheads="1"/>
          </p:cNvSpPr>
          <p:nvPr/>
        </p:nvSpPr>
        <p:spPr bwMode="auto">
          <a:xfrm>
            <a:off x="5334000" y="5181600"/>
            <a:ext cx="152400" cy="1524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5314" name="Text Box 50"/>
              <p:cNvSpPr txBox="1">
                <a:spLocks noChangeArrowheads="1"/>
              </p:cNvSpPr>
              <p:nvPr/>
            </p:nvSpPr>
            <p:spPr bwMode="auto">
              <a:xfrm>
                <a:off x="609600" y="6084888"/>
                <a:ext cx="8121650" cy="701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schemeClr val="accent2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sz="2000">
                    <a:solidFill>
                      <a:schemeClr val="accent2"/>
                    </a:solidFill>
                  </a:rPr>
                  <a:t> is finite, its convex hull is the unique </a:t>
                </a:r>
                <a:r>
                  <a:rPr lang="en-US" altLang="en-US" sz="2000" i="1">
                    <a:solidFill>
                      <a:srgbClr val="FF0000"/>
                    </a:solidFill>
                  </a:rPr>
                  <a:t>convex polygon</a:t>
                </a:r>
                <a:r>
                  <a:rPr lang="en-US" altLang="en-US" sz="2000">
                    <a:solidFill>
                      <a:schemeClr val="accent2"/>
                    </a:solidFill>
                  </a:rPr>
                  <a:t> whose vertices </a:t>
                </a:r>
              </a:p>
              <a:p>
                <a:r>
                  <a:rPr lang="en-US" altLang="en-US" sz="2000">
                    <a:solidFill>
                      <a:schemeClr val="accent2"/>
                    </a:solidFill>
                  </a:rPr>
                  <a:t>are from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sz="2000">
                    <a:solidFill>
                      <a:schemeClr val="accent2"/>
                    </a:solidFill>
                  </a:rPr>
                  <a:t> and that contains all points of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en-US" sz="2000">
                    <a:solidFill>
                      <a:schemeClr val="accent2"/>
                    </a:solidFill>
                  </a:rPr>
                  <a:t>.</a:t>
                </a:r>
                <a:r>
                  <a:rPr lang="en-US" altLang="en-US" sz="2000"/>
                  <a:t> </a:t>
                </a:r>
              </a:p>
            </p:txBody>
          </p:sp>
        </mc:Choice>
        <mc:Fallback xmlns="">
          <p:sp>
            <p:nvSpPr>
              <p:cNvPr id="395314" name="Text 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6084888"/>
                <a:ext cx="8121650" cy="701675"/>
              </a:xfrm>
              <a:prstGeom prst="rect">
                <a:avLst/>
              </a:prstGeom>
              <a:blipFill rotWithShape="0">
                <a:blip r:embed="rId4"/>
                <a:stretch>
                  <a:fillRect l="-751" t="-4348" r="-676" b="-156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95" name="Line 5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9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8" grpId="0" animBg="1"/>
      <p:bldP spid="395279" grpId="0" animBg="1"/>
      <p:bldP spid="395280" grpId="0" animBg="1"/>
      <p:bldP spid="395281" grpId="0" animBg="1"/>
      <p:bldP spid="395282" grpId="0" animBg="1"/>
      <p:bldP spid="395283" grpId="0" animBg="1"/>
      <p:bldP spid="395284" grpId="0" animBg="1"/>
      <p:bldP spid="395285" grpId="0" animBg="1"/>
      <p:bldP spid="395286" grpId="0" animBg="1"/>
      <p:bldP spid="395287" grpId="0" animBg="1"/>
      <p:bldP spid="395288" grpId="0" animBg="1"/>
      <p:bldP spid="395289" grpId="0" animBg="1"/>
      <p:bldP spid="395290" grpId="0" animBg="1"/>
      <p:bldP spid="395291" grpId="0" animBg="1"/>
      <p:bldP spid="395292" grpId="0"/>
      <p:bldP spid="395314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9966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10216</TotalTime>
  <Words>825</Words>
  <Application>Microsoft Office PowerPoint</Application>
  <PresentationFormat>On-screen Show (4:3)</PresentationFormat>
  <Paragraphs>480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Cambria Math</vt:lpstr>
      <vt:lpstr>Consolas</vt:lpstr>
      <vt:lpstr>Symbol</vt:lpstr>
      <vt:lpstr>Times New Roman</vt:lpstr>
      <vt:lpstr>Blank Presentation</vt:lpstr>
      <vt:lpstr>Computational Geometry</vt:lpstr>
      <vt:lpstr>Proximity</vt:lpstr>
      <vt:lpstr>Path Planning</vt:lpstr>
      <vt:lpstr>The Art Gallery Problem</vt:lpstr>
      <vt:lpstr>Turning of Consecutive Segments</vt:lpstr>
      <vt:lpstr>Collinear Points</vt:lpstr>
      <vt:lpstr>Convex Sets &amp; Concave Sets</vt:lpstr>
      <vt:lpstr>An Example</vt:lpstr>
      <vt:lpstr>Convex Hull</vt:lpstr>
      <vt:lpstr>Degenerate Hulls </vt:lpstr>
      <vt:lpstr>The Convex Hull Problem</vt:lpstr>
      <vt:lpstr>Edges of a Convex Hull </vt:lpstr>
      <vt:lpstr>A Slow Convex Hull Algorithm</vt:lpstr>
      <vt:lpstr>Graham’s Scan (1972)</vt:lpstr>
      <vt:lpstr>Tie Breaking (1)</vt:lpstr>
      <vt:lpstr>Sorting by Polar Angle </vt:lpstr>
      <vt:lpstr>No Polar Angle Evaluation</vt:lpstr>
      <vt:lpstr>Tie Breaking (2)</vt:lpstr>
      <vt:lpstr>Point Elimination</vt:lpstr>
      <vt:lpstr>Stack Initialization </vt:lpstr>
      <vt:lpstr>  </vt:lpstr>
      <vt:lpstr>  </vt:lpstr>
      <vt:lpstr>  </vt:lpstr>
      <vt:lpstr>  </vt:lpstr>
      <vt:lpstr>  </vt:lpstr>
      <vt:lpstr>  </vt:lpstr>
      <vt:lpstr>  </vt:lpstr>
      <vt:lpstr>  </vt:lpstr>
      <vt:lpstr>Finish </vt:lpstr>
      <vt:lpstr>Graham’s Scan</vt:lpstr>
      <vt:lpstr>The Graham Scan Algorithm</vt:lpstr>
      <vt:lpstr>Correctness of Graham’s Scan</vt:lpstr>
      <vt:lpstr>Running time 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172</cp:revision>
  <dcterms:created xsi:type="dcterms:W3CDTF">1999-03-29T05:24:19Z</dcterms:created>
  <dcterms:modified xsi:type="dcterms:W3CDTF">2015-10-23T01:25:47Z</dcterms:modified>
</cp:coreProperties>
</file>