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3" r:id="rId7"/>
    <p:sldId id="261" r:id="rId8"/>
    <p:sldId id="262" r:id="rId9"/>
    <p:sldId id="264" r:id="rId10"/>
    <p:sldId id="265" r:id="rId11"/>
    <p:sldId id="275" r:id="rId12"/>
    <p:sldId id="269" r:id="rId13"/>
    <p:sldId id="27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2A6EA-494D-4A2D-85A4-52EAB07446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1830286"/>
            <a:ext cx="12192000" cy="198536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/>
          </a:p>
        </p:txBody>
      </p:sp>
      <p:cxnSp>
        <p:nvCxnSpPr>
          <p:cNvPr id="8" name="直接连接符 7"/>
          <p:cNvCxnSpPr/>
          <p:nvPr/>
        </p:nvCxnSpPr>
        <p:spPr>
          <a:xfrm>
            <a:off x="1" y="1755084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-34479" y="3873799"/>
            <a:ext cx="12192000" cy="0"/>
          </a:xfrm>
          <a:prstGeom prst="line">
            <a:avLst/>
          </a:prstGeom>
          <a:ln w="381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2361"/>
            <a:ext cx="9144000" cy="1679677"/>
          </a:xfrm>
        </p:spPr>
        <p:txBody>
          <a:bodyPr anchor="ctr" anchorCtr="0">
            <a:normAutofit/>
          </a:bodyPr>
          <a:lstStyle>
            <a:lvl1pPr algn="ctr">
              <a:defRPr sz="540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4320"/>
            <a:ext cx="9144000" cy="62992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70026"/>
            <a:ext cx="10515600" cy="155688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3800"/>
            <a:ext cx="10515600" cy="7794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0" y="3185258"/>
            <a:ext cx="8610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" y="3390808"/>
            <a:ext cx="3581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048501" y="4793797"/>
            <a:ext cx="5143500" cy="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6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843960" y="3429000"/>
            <a:ext cx="10504077" cy="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2437" y="2057400"/>
            <a:ext cx="10515601" cy="1272463"/>
          </a:xfrm>
        </p:spPr>
        <p:txBody>
          <a:bodyPr anchor="b" anchorCtr="0">
            <a:normAutofit/>
          </a:bodyPr>
          <a:lstStyle>
            <a:lvl1pPr algn="dist">
              <a:defRPr sz="8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832193" y="3498314"/>
            <a:ext cx="10516566" cy="616486"/>
          </a:xfrm>
        </p:spPr>
        <p:txBody>
          <a:bodyPr anchor="ctr">
            <a:normAutofit/>
          </a:bodyPr>
          <a:lstStyle>
            <a:lvl1pPr marL="0" indent="0" algn="dist">
              <a:buNone/>
              <a:defRPr sz="32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266700" indent="0">
              <a:buNone/>
              <a:defRPr/>
            </a:lvl2pPr>
            <a:lvl3pPr marL="455295" indent="0">
              <a:buNone/>
              <a:defRPr/>
            </a:lvl3pPr>
            <a:lvl4pPr marL="662940" indent="0">
              <a:buNone/>
              <a:defRPr/>
            </a:lvl4pPr>
            <a:lvl5pPr marL="851535" indent="0">
              <a:buNone/>
              <a:defRPr/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microsoft.com/office/2007/relationships/hdphoto" Target="../media/hdphoto1.wdp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804" y="-2667805"/>
            <a:ext cx="6858000" cy="121936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594250"/>
            <a:ext cx="10515600" cy="4582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BC71-95FF-4735-857D-DC68A703E5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2C738-9D25-430B-9982-24AFC138CB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Wingdings" panose="05000000000000000000" pitchFamily="2" charset="2"/>
        <a:buChar char="u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4" Type="http://schemas.openxmlformats.org/officeDocument/2006/relationships/notesSlide" Target="../notesSlides/notesSlide10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tags" Target="../tags/tag56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Relationship Id="rId3" Type="http://schemas.openxmlformats.org/officeDocument/2006/relationships/image" Target="../media/image3.pn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基础数据结构之栈</a:t>
            </a:r>
            <a:r>
              <a:rPr lang="zh-CN" altLang="en-US" dirty="0"/>
              <a:t>和队列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佳木斯大学</a:t>
            </a:r>
            <a:r>
              <a:rPr lang="en-US" altLang="zh-CN" dirty="0"/>
              <a:t>ACM</a:t>
            </a:r>
            <a:r>
              <a:rPr lang="zh-CN" altLang="en-US" dirty="0"/>
              <a:t>实验室出品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习题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49" name="组合 48"/>
          <p:cNvGrpSpPr/>
          <p:nvPr>
            <p:custDataLst>
              <p:tags r:id="rId2"/>
            </p:custDataLst>
          </p:nvPr>
        </p:nvGrpSpPr>
        <p:grpSpPr>
          <a:xfrm>
            <a:off x="1477441" y="2158297"/>
            <a:ext cx="4058667" cy="708538"/>
            <a:chOff x="1328988" y="1953879"/>
            <a:chExt cx="4195513" cy="732428"/>
          </a:xfrm>
        </p:grpSpPr>
        <p:sp>
          <p:nvSpPr>
            <p:cNvPr id="50" name="椭圆 4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洛谷</a:t>
              </a:r>
              <a:r>
                <a:rPr lang="en-US" altLang="zh-CN" sz="2000" dirty="0"/>
                <a:t>P1739表达式括号匹配</a:t>
              </a:r>
              <a:endParaRPr lang="en-US" altLang="zh-CN" sz="2000" dirty="0"/>
            </a:p>
          </p:txBody>
        </p:sp>
        <p:cxnSp>
          <p:nvCxnSpPr>
            <p:cNvPr id="52" name="直接连接符 5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>
            <p:custDataLst>
              <p:tags r:id="rId6"/>
            </p:custDataLst>
          </p:nvPr>
        </p:nvGrpSpPr>
        <p:grpSpPr>
          <a:xfrm>
            <a:off x="6655889" y="2152650"/>
            <a:ext cx="4058667" cy="708538"/>
            <a:chOff x="1328988" y="3452774"/>
            <a:chExt cx="4195513" cy="732428"/>
          </a:xfrm>
        </p:grpSpPr>
        <p:sp>
          <p:nvSpPr>
            <p:cNvPr id="54" name="椭圆 53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洛谷P1449</a:t>
              </a:r>
              <a:r>
                <a:rPr lang="en-US" altLang="zh-CN" sz="2000" dirty="0"/>
                <a:t>后缀表达式</a:t>
              </a:r>
              <a:endParaRPr lang="en-US" altLang="zh-CN" sz="2000" dirty="0"/>
            </a:p>
          </p:txBody>
        </p:sp>
        <p:cxnSp>
          <p:nvCxnSpPr>
            <p:cNvPr id="56" name="直接连接符 55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>
            <p:custDataLst>
              <p:tags r:id="rId10"/>
            </p:custDataLst>
          </p:nvPr>
        </p:nvGrpSpPr>
        <p:grpSpPr>
          <a:xfrm>
            <a:off x="1477441" y="3732974"/>
            <a:ext cx="4058667" cy="708538"/>
            <a:chOff x="1328988" y="4951670"/>
            <a:chExt cx="4195513" cy="732428"/>
          </a:xfrm>
        </p:grpSpPr>
        <p:sp>
          <p:nvSpPr>
            <p:cNvPr id="58" name="椭圆 57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US" altLang="zh-CN" sz="2000" dirty="0"/>
                <a:t>洛谷Ｐ1996约瑟夫问题</a:t>
              </a:r>
              <a:endParaRPr lang="en-US" altLang="zh-CN" sz="2000" dirty="0"/>
            </a:p>
          </p:txBody>
        </p:sp>
        <p:cxnSp>
          <p:nvCxnSpPr>
            <p:cNvPr id="60" name="直接连接符 59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>
            <p:custDataLst>
              <p:tags r:id="rId14"/>
            </p:custDataLst>
          </p:nvPr>
        </p:nvGrpSpPr>
        <p:grpSpPr>
          <a:xfrm>
            <a:off x="6655889" y="3733882"/>
            <a:ext cx="4058667" cy="708538"/>
            <a:chOff x="1328988" y="6450567"/>
            <a:chExt cx="4195513" cy="732428"/>
          </a:xfrm>
        </p:grpSpPr>
        <p:sp>
          <p:nvSpPr>
            <p:cNvPr id="62" name="椭圆 61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航电</a:t>
              </a:r>
              <a:r>
                <a:rPr lang="en-US" altLang="zh-CN" sz="2000" dirty="0"/>
                <a:t>1022</a:t>
              </a:r>
              <a:endParaRPr lang="en-US" altLang="zh-CN" sz="2000" dirty="0"/>
            </a:p>
          </p:txBody>
        </p:sp>
        <p:cxnSp>
          <p:nvCxnSpPr>
            <p:cNvPr id="64" name="直接连接符 63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>
            <p:custDataLst>
              <p:tags r:id="rId18"/>
            </p:custDataLst>
          </p:nvPr>
        </p:nvGrpSpPr>
        <p:grpSpPr>
          <a:xfrm>
            <a:off x="1477441" y="5252514"/>
            <a:ext cx="4058667" cy="708538"/>
            <a:chOff x="1328988" y="7949464"/>
            <a:chExt cx="4195513" cy="732428"/>
          </a:xfrm>
        </p:grpSpPr>
        <p:sp>
          <p:nvSpPr>
            <p:cNvPr id="66" name="椭圆 65"/>
            <p:cNvSpPr/>
            <p:nvPr>
              <p:custDataLst>
                <p:tags r:id="rId19"/>
              </p:custDataLst>
            </p:nvPr>
          </p:nvSpPr>
          <p:spPr>
            <a:xfrm>
              <a:off x="1328988" y="799900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文本框 66"/>
            <p:cNvSpPr txBox="1"/>
            <p:nvPr>
              <p:custDataLst>
                <p:tags r:id="rId20"/>
              </p:custDataLst>
            </p:nvPr>
          </p:nvSpPr>
          <p:spPr>
            <a:xfrm>
              <a:off x="2068095" y="794946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洛谷</a:t>
              </a:r>
              <a:r>
                <a:rPr lang="en-US" altLang="zh-CN" sz="2000" dirty="0"/>
                <a:t>P1115</a:t>
              </a:r>
              <a:r>
                <a:rPr lang="zh-CN" altLang="en-US" sz="2000" dirty="0"/>
                <a:t>最大子段和</a:t>
              </a:r>
              <a:endParaRPr lang="zh-CN" altLang="en-US" sz="2000" dirty="0"/>
            </a:p>
          </p:txBody>
        </p:sp>
        <p:cxnSp>
          <p:nvCxnSpPr>
            <p:cNvPr id="68" name="直接连接符 67"/>
            <p:cNvCxnSpPr/>
            <p:nvPr>
              <p:custDataLst>
                <p:tags r:id="rId21"/>
              </p:custDataLst>
            </p:nvPr>
          </p:nvCxnSpPr>
          <p:spPr>
            <a:xfrm>
              <a:off x="1328989" y="867605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THANKS</a:t>
            </a:r>
            <a:endParaRPr lang="en-US" altLang="zh-CN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477441" y="2482147"/>
            <a:ext cx="4058667" cy="708538"/>
            <a:chOff x="1328988" y="1953879"/>
            <a:chExt cx="4195513" cy="732428"/>
          </a:xfrm>
        </p:grpSpPr>
        <p:sp>
          <p:nvSpPr>
            <p:cNvPr id="21" name="椭圆 20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栈</a:t>
              </a:r>
              <a:endParaRPr lang="zh-CN" altLang="en-US" sz="2000" dirty="0"/>
            </a:p>
          </p:txBody>
        </p:sp>
        <p:cxnSp>
          <p:nvCxnSpPr>
            <p:cNvPr id="23" name="直接连接符 22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>
            <p:custDataLst>
              <p:tags r:id="rId6"/>
            </p:custDataLst>
          </p:nvPr>
        </p:nvGrpSpPr>
        <p:grpSpPr>
          <a:xfrm>
            <a:off x="6655889" y="2476500"/>
            <a:ext cx="4058667" cy="708538"/>
            <a:chOff x="1328988" y="3452774"/>
            <a:chExt cx="4195513" cy="732428"/>
          </a:xfrm>
        </p:grpSpPr>
        <p:sp>
          <p:nvSpPr>
            <p:cNvPr id="25" name="椭圆 24"/>
            <p:cNvSpPr/>
            <p:nvPr>
              <p:custDataLst>
                <p:tags r:id="rId7"/>
              </p:custDataLst>
            </p:nvPr>
          </p:nvSpPr>
          <p:spPr>
            <a:xfrm>
              <a:off x="1328988" y="3502313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2068095" y="3452774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队列</a:t>
              </a:r>
              <a:endParaRPr lang="zh-CN" altLang="en-US" sz="2000" dirty="0"/>
            </a:p>
          </p:txBody>
        </p:sp>
        <p:cxnSp>
          <p:nvCxnSpPr>
            <p:cNvPr id="27" name="直接连接符 26"/>
            <p:cNvCxnSpPr/>
            <p:nvPr>
              <p:custDataLst>
                <p:tags r:id="rId9"/>
              </p:custDataLst>
            </p:nvPr>
          </p:nvCxnSpPr>
          <p:spPr>
            <a:xfrm>
              <a:off x="1328989" y="4179365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>
            <p:custDataLst>
              <p:tags r:id="rId10"/>
            </p:custDataLst>
          </p:nvPr>
        </p:nvGrpSpPr>
        <p:grpSpPr>
          <a:xfrm>
            <a:off x="1477441" y="4780724"/>
            <a:ext cx="4058667" cy="708538"/>
            <a:chOff x="1328988" y="4951670"/>
            <a:chExt cx="4195513" cy="732428"/>
          </a:xfrm>
        </p:grpSpPr>
        <p:sp>
          <p:nvSpPr>
            <p:cNvPr id="29" name="椭圆 28"/>
            <p:cNvSpPr/>
            <p:nvPr>
              <p:custDataLst>
                <p:tags r:id="rId11"/>
              </p:custDataLst>
            </p:nvPr>
          </p:nvSpPr>
          <p:spPr>
            <a:xfrm>
              <a:off x="1328988" y="5001209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2"/>
              </p:custDataLst>
            </p:nvPr>
          </p:nvSpPr>
          <p:spPr>
            <a:xfrm>
              <a:off x="2068095" y="4951670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单调栈</a:t>
              </a:r>
              <a:endParaRPr lang="zh-CN" altLang="en-US" sz="2000" dirty="0"/>
            </a:p>
          </p:txBody>
        </p:sp>
        <p:cxnSp>
          <p:nvCxnSpPr>
            <p:cNvPr id="31" name="直接连接符 30"/>
            <p:cNvCxnSpPr/>
            <p:nvPr>
              <p:custDataLst>
                <p:tags r:id="rId13"/>
              </p:custDataLst>
            </p:nvPr>
          </p:nvCxnSpPr>
          <p:spPr>
            <a:xfrm>
              <a:off x="1328989" y="5678261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14"/>
            </p:custDataLst>
          </p:nvPr>
        </p:nvGrpSpPr>
        <p:grpSpPr>
          <a:xfrm>
            <a:off x="6655889" y="4781632"/>
            <a:ext cx="4058667" cy="708538"/>
            <a:chOff x="1328988" y="6450567"/>
            <a:chExt cx="4195513" cy="732428"/>
          </a:xfrm>
        </p:grpSpPr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1328988" y="6500106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16"/>
              </p:custDataLst>
            </p:nvPr>
          </p:nvSpPr>
          <p:spPr>
            <a:xfrm>
              <a:off x="2068095" y="6450567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单调队列</a:t>
              </a:r>
              <a:endParaRPr lang="zh-CN" altLang="en-US" sz="2000" dirty="0"/>
            </a:p>
          </p:txBody>
        </p:sp>
        <p:cxnSp>
          <p:nvCxnSpPr>
            <p:cNvPr id="35" name="直接连接符 34"/>
            <p:cNvCxnSpPr/>
            <p:nvPr>
              <p:custDataLst>
                <p:tags r:id="rId17"/>
              </p:custDataLst>
            </p:nvPr>
          </p:nvCxnSpPr>
          <p:spPr>
            <a:xfrm>
              <a:off x="1328989" y="7177158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66665" y="3282247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栈</a:t>
              </a:r>
              <a:endParaRPr lang="zh-CN" altLang="en-US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54710" y="976630"/>
            <a:ext cx="4149090" cy="82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什么是栈？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栈（stack）又名堆栈，它是一种运算受限的线性表。其限制是仅允许在表的一端进行插入和删除运算。这一端被称为栈顶，相对地，把另一端称为栈底。向一个栈插入新元素又称作进栈、入栈或压栈，它是把新元素放到栈顶元素的上面，使之成为新的栈顶元素；从一个栈删除元素又称作出栈或退栈，它是把栈顶元素删除掉，使其相邻的元素成为新的栈顶元素。</a:t>
            </a:r>
            <a:endParaRPr lang="zh-CN" altLang="en-US" dirty="0"/>
          </a:p>
        </p:txBody>
      </p:sp>
      <p:pic>
        <p:nvPicPr>
          <p:cNvPr id="2" name="图片 1" descr="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30" y="610235"/>
            <a:ext cx="6314440" cy="5638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66665" y="3282247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队列</a:t>
              </a:r>
              <a:endParaRPr lang="zh-CN" altLang="en-US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881380"/>
            <a:ext cx="4165600" cy="1013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zh-CN" alt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什么是队列？</a:t>
            </a:r>
            <a:endParaRPr lang="zh-CN" altLang="en-US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2059200"/>
            <a:ext cx="4165349" cy="38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</a:lvl2pPr>
            <a:lvl3pPr indent="0">
              <a:buNone/>
              <a:defRPr sz="1600"/>
            </a:lvl3pPr>
            <a:lvl4pPr indent="0">
              <a:buNone/>
              <a:defRPr sz="1400"/>
            </a:lvl4pPr>
            <a:lvl5pPr indent="0">
              <a:buNone/>
              <a:defRPr sz="1400"/>
            </a:lvl5pPr>
            <a:lvl6pPr indent="0">
              <a:buNone/>
              <a:defRPr sz="1400"/>
            </a:lvl6pPr>
            <a:lvl7pPr indent="0">
              <a:buNone/>
              <a:defRPr sz="1400"/>
            </a:lvl7pPr>
            <a:lvl8pPr indent="0">
              <a:buNone/>
              <a:defRPr sz="1400"/>
            </a:lvl8pPr>
            <a:lvl9pPr indent="0">
              <a:buNone/>
              <a:defRPr sz="1400"/>
            </a:lvl9pPr>
          </a:lstStyle>
          <a:p>
            <a:r>
              <a:rPr lang="zh-CN" altLang="en-US" dirty="0"/>
              <a:t>队列是一种特殊的线性表，特殊之处在于它只允许在表的前端（front）进行删除操作，而在表的后端（rear）进行插入操作，和栈一样，队列是一种操作受限制的线性表。进行插入操作的端称为队尾，进行删除操作的端称为队头。</a:t>
            </a:r>
            <a:endParaRPr lang="zh-CN" altLang="en-US" dirty="0"/>
          </a:p>
        </p:txBody>
      </p:sp>
      <p:pic>
        <p:nvPicPr>
          <p:cNvPr id="2" name="图片 1" descr="队列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1330960"/>
            <a:ext cx="6614160" cy="41967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栈和队列基本操作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102360"/>
            <a:ext cx="10515600" cy="5692140"/>
          </a:xfrm>
        </p:spPr>
        <p:txBody>
          <a:bodyPr>
            <a:normAutofit fontScale="80000"/>
          </a:bodyPr>
          <a:lstStyle/>
          <a:p>
            <a:r>
              <a:rPr lang="zh-CN" altLang="en-US" dirty="0"/>
              <a:t>一、头文件</a:t>
            </a:r>
            <a:endParaRPr lang="zh-CN" altLang="en-US" dirty="0"/>
          </a:p>
          <a:p>
            <a:pPr lvl="1"/>
            <a:r>
              <a:rPr lang="en-US" altLang="zh-CN" sz="2000" dirty="0"/>
              <a:t>#include&lt;queue&gt;//</a:t>
            </a:r>
            <a:r>
              <a:rPr lang="zh-CN" altLang="en-US" sz="2000" dirty="0"/>
              <a:t>队列头文件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#include&lt;stack&gt;//</a:t>
            </a:r>
            <a:r>
              <a:rPr lang="zh-CN" altLang="en-US" sz="2000" dirty="0"/>
              <a:t>栈头文件</a:t>
            </a:r>
            <a:endParaRPr lang="zh-CN" altLang="en-US" dirty="0"/>
          </a:p>
          <a:p>
            <a:r>
              <a:rPr lang="zh-CN" altLang="en-US" dirty="0"/>
              <a:t>二、定义方式</a:t>
            </a:r>
            <a:endParaRPr lang="zh-CN" altLang="en-US" dirty="0"/>
          </a:p>
          <a:p>
            <a:pPr lvl="1"/>
            <a:r>
              <a:rPr lang="zh-CN" altLang="en-US" dirty="0"/>
              <a:t>stack&lt;int&gt;  s;//参数也是数据类型，这是栈的定义方式</a:t>
            </a:r>
            <a:endParaRPr lang="zh-CN" altLang="en-US" dirty="0"/>
          </a:p>
          <a:p>
            <a:pPr lvl="1"/>
            <a:r>
              <a:rPr lang="zh-CN" altLang="en-US" dirty="0"/>
              <a:t>queue&lt;int&gt;  q; //参数是数据类型，这是队列的定义方式	</a:t>
            </a:r>
            <a:endParaRPr lang="zh-CN" altLang="en-US" dirty="0"/>
          </a:p>
          <a:p>
            <a:r>
              <a:rPr lang="zh-CN" altLang="en-US" dirty="0"/>
              <a:t>三、常用操作</a:t>
            </a:r>
            <a:endParaRPr lang="zh-CN" altLang="en-US" dirty="0"/>
          </a:p>
          <a:p>
            <a:pPr lvl="1"/>
            <a:r>
              <a:rPr lang="zh-CN" altLang="en-US" dirty="0"/>
              <a:t>栈：</a:t>
            </a:r>
            <a:endParaRPr lang="zh-CN" altLang="en-US" dirty="0"/>
          </a:p>
          <a:p>
            <a:pPr lvl="2"/>
            <a:r>
              <a:rPr lang="zh-CN" altLang="en-US" dirty="0"/>
              <a:t>s.empty()//如果栈为空返回true，否则返回false  </a:t>
            </a:r>
            <a:endParaRPr lang="zh-CN" altLang="en-US" dirty="0"/>
          </a:p>
          <a:p>
            <a:pPr lvl="2"/>
            <a:r>
              <a:rPr lang="zh-CN" altLang="en-US" dirty="0"/>
              <a:t>s.size()//返回栈中元素的个数  </a:t>
            </a:r>
            <a:endParaRPr lang="zh-CN" altLang="en-US" dirty="0"/>
          </a:p>
          <a:p>
            <a:pPr lvl="2"/>
            <a:r>
              <a:rPr lang="zh-CN" altLang="en-US" dirty="0"/>
              <a:t>s.pop()//删除栈顶元素但不返回其值  </a:t>
            </a:r>
            <a:endParaRPr lang="zh-CN" altLang="en-US" dirty="0"/>
          </a:p>
          <a:p>
            <a:pPr lvl="2"/>
            <a:r>
              <a:rPr lang="zh-CN" altLang="en-US" dirty="0"/>
              <a:t>s.top()//返回栈顶的元素，但不删除该元素  </a:t>
            </a:r>
            <a:endParaRPr lang="zh-CN" altLang="en-US" dirty="0"/>
          </a:p>
          <a:p>
            <a:pPr lvl="2"/>
            <a:r>
              <a:rPr lang="zh-CN" altLang="en-US" dirty="0"/>
              <a:t>s.push(X)//在栈顶压入新元素 ，参数X为要压入的元素</a:t>
            </a:r>
            <a:endParaRPr lang="zh-CN" altLang="en-US" dirty="0"/>
          </a:p>
          <a:p>
            <a:pPr lvl="1"/>
            <a:r>
              <a:rPr lang="zh-CN" altLang="en-US" dirty="0"/>
              <a:t>队列：</a:t>
            </a:r>
            <a:endParaRPr lang="zh-CN" altLang="en-US" dirty="0"/>
          </a:p>
          <a:p>
            <a:pPr lvl="2"/>
            <a:r>
              <a:rPr lang="zh-CN" altLang="en-US" dirty="0"/>
              <a:t>q.empty()// 如果队列为空返回true，否则返回false  </a:t>
            </a:r>
            <a:endParaRPr lang="zh-CN" altLang="en-US" dirty="0"/>
          </a:p>
          <a:p>
            <a:pPr lvl="2"/>
            <a:r>
              <a:rPr lang="zh-CN" altLang="en-US" dirty="0"/>
              <a:t>q.size() // 返回队列中元素的个数  </a:t>
            </a:r>
            <a:endParaRPr lang="zh-CN" altLang="en-US" dirty="0"/>
          </a:p>
          <a:p>
            <a:pPr lvl="2"/>
            <a:r>
              <a:rPr lang="zh-CN" altLang="en-US" dirty="0"/>
              <a:t>q.pop()  //删除队列首元素但不返回其值  </a:t>
            </a:r>
            <a:endParaRPr lang="zh-CN" altLang="en-US" dirty="0"/>
          </a:p>
          <a:p>
            <a:pPr lvl="2"/>
            <a:r>
              <a:rPr lang="zh-CN" altLang="en-US" dirty="0"/>
              <a:t>q.front()  // 返回队首元素的值，但不删除该元素  </a:t>
            </a:r>
            <a:endParaRPr lang="zh-CN" altLang="en-US" dirty="0"/>
          </a:p>
          <a:p>
            <a:pPr lvl="2"/>
            <a:r>
              <a:rPr lang="zh-CN" altLang="en-US" dirty="0"/>
              <a:t>q.push(X) //在队尾压入新元素 ，X为要压入的元素</a:t>
            </a:r>
            <a:endParaRPr lang="zh-CN" altLang="en-US" dirty="0"/>
          </a:p>
          <a:p>
            <a:pPr lvl="2"/>
            <a:r>
              <a:rPr lang="zh-CN" altLang="en-US" dirty="0"/>
              <a:t>q.back() //返回队列尾元素的值，但不删除该元素  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64817" y="403396"/>
            <a:ext cx="2862365" cy="11797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zh-CN" altLang="en-US" sz="4800" smtClean="0">
                <a:latin typeface="+mj-lt"/>
                <a:ea typeface="+mj-ea"/>
                <a:cs typeface="+mj-cs"/>
              </a:rPr>
              <a:t>目录</a:t>
            </a:r>
            <a:endParaRPr lang="zh-CN" altLang="en-US" sz="4800" smtClean="0">
              <a:latin typeface="+mj-lt"/>
              <a:ea typeface="+mj-ea"/>
              <a:cs typeface="+mj-cs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4066665" y="3282247"/>
            <a:ext cx="4058667" cy="708538"/>
            <a:chOff x="1328988" y="1953879"/>
            <a:chExt cx="4195513" cy="73242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1328988" y="2003418"/>
              <a:ext cx="618181" cy="6181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90000" lnSpcReduction="10000"/>
            </a:bodyPr>
            <a:lstStyle/>
            <a:p>
              <a:pPr algn="ctr"/>
              <a:r>
                <a:rPr lang="en-US" altLang="zh-CN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068095" y="1953879"/>
              <a:ext cx="3456405" cy="732428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zh-CN" altLang="en-US" sz="2000" dirty="0"/>
                <a:t>单调栈和单调队列</a:t>
              </a:r>
              <a:endParaRPr lang="zh-CN" altLang="en-US" sz="2000" dirty="0"/>
            </a:p>
          </p:txBody>
        </p:sp>
        <p:cxnSp>
          <p:nvCxnSpPr>
            <p:cNvPr id="12" name="直接连接符 11"/>
            <p:cNvCxnSpPr/>
            <p:nvPr>
              <p:custDataLst>
                <p:tags r:id="rId5"/>
              </p:custDataLst>
            </p:nvPr>
          </p:nvCxnSpPr>
          <p:spPr>
            <a:xfrm>
              <a:off x="1328989" y="2680470"/>
              <a:ext cx="4195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什么是单调栈、单调队列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单调栈，顾名思义单调递增或单调减的栈，我们使用它解决最近</a:t>
            </a:r>
            <a:r>
              <a:rPr lang="zh-CN" altLang="en-US" dirty="0"/>
              <a:t>最值问题。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/>
              <a:t>单调队列，同理，顾名思义单调队列，即单调递减或单调递增的队列，我们使用它解决区间</a:t>
            </a:r>
            <a:r>
              <a:rPr lang="zh-CN" altLang="en-US" dirty="0"/>
              <a:t>最值问题。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9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8"/>
  <p:tag name="KSO_WM_TEMPLATE_CATEGORY" val="custom"/>
  <p:tag name="KSO_WM_TEMPLATE_INDEX" val="160557"/>
  <p:tag name="KSO_WM_UNIT_INDEX" val="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9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9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9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15"/>
  <p:tag name="KSO_WM_TEMPLATE_CATEGORY" val="custom"/>
  <p:tag name="KSO_WM_TEMPLATE_INDEX" val="160557"/>
  <p:tag name="KSO_WM_UNIT_INDEX" val="15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9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9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9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22"/>
  <p:tag name="KSO_WM_TEMPLATE_CATEGORY" val="custom"/>
  <p:tag name="KSO_WM_TEMPLATE_INDEX" val="160557"/>
  <p:tag name="KSO_WM_UNIT_INDEX" val="2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55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9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9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9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6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6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8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4"/>
  <p:tag name="KSO_WM_UNIT_PRESET_TEXT_LEN" val="114"/>
</p:tagLst>
</file>

<file path=ppt/tags/tag4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20"/>
  <p:tag name="KSO_WM_SLIDE_SIZE" val="828*36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6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6*i*1"/>
  <p:tag name="KSO_WM_TEMPLATE_CATEGORY" val="custom"/>
  <p:tag name="KSO_WM_TEMPLATE_INDEX" val="160557"/>
  <p:tag name="KSO_WM_UNIT_INDEX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6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6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6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5.xml><?xml version="1.0" encoding="utf-8"?>
<p:tagLst xmlns:p="http://schemas.openxmlformats.org/presentationml/2006/main">
  <p:tag name="KSO_WM_TEMPLATE_THUMBS_INDEX" val="1、4、5、9、12、17、21、25、26、27"/>
  <p:tag name="KSO_WM_TEMPLATE_CATEGORY" val="custom"/>
  <p:tag name="KSO_WM_TEMPLATE_INDEX" val="160557"/>
  <p:tag name="KSO_WM_TAG_VERSION" val="1.0"/>
  <p:tag name="KSO_WM_SLIDE_ID" val="custom16055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4"/>
  <p:tag name="KSO_WM_UNIT_PRESET_TEXT_LEN" val="120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2"/>
  <p:tag name="KSO_WM_UNIT_ID" val="custom160557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120"/>
</p:tagLst>
</file>

<file path=ppt/tags/tag54.xml><?xml version="1.0" encoding="utf-8"?>
<p:tagLst xmlns:p="http://schemas.openxmlformats.org/presentationml/2006/main">
  <p:tag name="KSO_WM_TEMPLATE_CATEGORY" val="custom"/>
  <p:tag name="KSO_WM_TEMPLATE_INDEX" val="160557"/>
  <p:tag name="KSO_WM_TAG_VERSION" val="1.0"/>
  <p:tag name="KSO_WM_SLIDE_ID" val="custom160557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0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1"/>
  <p:tag name="KSO_WM_TEMPLATE_CATEGORY" val="custom"/>
  <p:tag name="KSO_WM_TEMPLATE_INDEX" val="160557"/>
  <p:tag name="KSO_WM_UNIT_INDEX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10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10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"/>
  <p:tag name="KSO_WM_UNIT_ID" val="custom160557_10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9*a*1"/>
  <p:tag name="KSO_WM_UNIT_CLEAR" val="1"/>
  <p:tag name="KSO_WM_UNIT_LAYERLEVEL" val="1"/>
  <p:tag name="KSO_WM_UNIT_ISCONTENTSTITLE" val="1"/>
  <p:tag name="KSO_WM_UNIT_VALUE" val="4"/>
  <p:tag name="KSO_WM_UNIT_HIGHLIGHT" val="0"/>
  <p:tag name="KSO_WM_UNIT_COMPATIBLE" val="0"/>
  <p:tag name="KSO_WM_UNIT_PRESET_TEXT" val="目录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8"/>
  <p:tag name="KSO_WM_TEMPLATE_CATEGORY" val="custom"/>
  <p:tag name="KSO_WM_TEMPLATE_INDEX" val="160557"/>
  <p:tag name="KSO_WM_UNIT_INDEX" val="8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4"/>
  <p:tag name="KSO_WM_UNIT_ID" val="custom160557_10*l_i*1_4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2_1"/>
  <p:tag name="KSO_WM_UNIT_ID" val="custom160557_10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3"/>
  <p:tag name="KSO_WM_UNIT_ID" val="custom160557_10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15"/>
  <p:tag name="KSO_WM_TEMPLATE_CATEGORY" val="custom"/>
  <p:tag name="KSO_WM_TEMPLATE_INDEX" val="160557"/>
  <p:tag name="KSO_WM_UNIT_INDEX" val="15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6"/>
  <p:tag name="KSO_WM_UNIT_ID" val="custom160557_10*l_i*1_6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3_1"/>
  <p:tag name="KSO_WM_UNIT_ID" val="custom160557_10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5"/>
  <p:tag name="KSO_WM_UNIT_ID" val="custom160557_10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22"/>
  <p:tag name="KSO_WM_TEMPLATE_CATEGORY" val="custom"/>
  <p:tag name="KSO_WM_TEMPLATE_INDEX" val="160557"/>
  <p:tag name="KSO_WM_UNIT_INDEX" val="22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8"/>
  <p:tag name="KSO_WM_UNIT_ID" val="custom160557_10*l_i*1_8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9*i*1"/>
  <p:tag name="KSO_WM_TEMPLATE_CATEGORY" val="custom"/>
  <p:tag name="KSO_WM_TEMPLATE_INDEX" val="160557"/>
  <p:tag name="KSO_WM_UNIT_INDEX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4_1"/>
  <p:tag name="KSO_WM_UNIT_ID" val="custom160557_10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7"/>
  <p:tag name="KSO_WM_UNIT_ID" val="custom160557_10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557_10*i*29"/>
  <p:tag name="KSO_WM_TEMPLATE_CATEGORY" val="custom"/>
  <p:tag name="KSO_WM_TEMPLATE_INDEX" val="160557"/>
  <p:tag name="KSO_WM_UNIT_INDEX" val="2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10"/>
  <p:tag name="KSO_WM_UNIT_ID" val="custom160557_10*l_i*1_10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5_1"/>
  <p:tag name="KSO_WM_UNIT_ID" val="custom160557_10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9"/>
  <p:tag name="KSO_WM_UNIT_ID" val="custom160557_10*l_i*1_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76.xml><?xml version="1.0" encoding="utf-8"?>
<p:tagLst xmlns:p="http://schemas.openxmlformats.org/presentationml/2006/main">
  <p:tag name="MH" val="20150923171813"/>
  <p:tag name="MH_LIBRARY" val="GRAPHIC"/>
  <p:tag name="KSO_WM_TEMPLATE_CATEGORY" val="custom"/>
  <p:tag name="KSO_WM_TEMPLATE_INDEX" val="160557"/>
  <p:tag name="KSO_WM_TAG_VERSION" val="1.0"/>
  <p:tag name="KSO_WM_SLIDE_ID" val="custom160557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27*a*1"/>
  <p:tag name="KSO_WM_UNIT_CLEAR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PRESET_TEXT" val="THANKS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f"/>
  <p:tag name="KSO_WM_UNIT_INDEX" val="1"/>
  <p:tag name="KSO_WM_UNIT_ID" val="custom160557_27*f*1"/>
  <p:tag name="KSO_WM_UNIT_CLEAR" val="1"/>
  <p:tag name="KSO_WM_UNIT_LAYERLEVEL" val="1"/>
  <p:tag name="KSO_WM_UNIT_VALUE" val="25"/>
  <p:tag name="KSO_WM_UNIT_HIGHLIGHT" val="0"/>
  <p:tag name="KSO_WM_UNIT_COMPATIBLE" val="0"/>
  <p:tag name="KSO_WM_UNIT_PRESET_TEXT" val="谢谢观看"/>
</p:tagLst>
</file>

<file path=ppt/tags/tag79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160557"/>
  <p:tag name="KSO_WM_TAG_VERSION" val="1.0"/>
  <p:tag name="KSO_WM_SLIDE_ID" val="custom160557_27"/>
  <p:tag name="KSO_WM_SLIDE_INDEX" val="27"/>
  <p:tag name="KSO_WM_SLIDE_ITEM_CNT" val="2"/>
  <p:tag name="KSO_WM_SLIDE_TYPE" val="endPage"/>
  <p:tag name="KSO_WM_BEAUTIFY_FLAG" val="#wm#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i"/>
  <p:tag name="KSO_WM_UNIT_INDEX" val="1_2"/>
  <p:tag name="KSO_WM_UNIT_ID" val="custom160557_9*l_i*1_2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l_h_f"/>
  <p:tag name="KSO_WM_UNIT_INDEX" val="1_1_1"/>
  <p:tag name="KSO_WM_UNIT_ID" val="custom160557_9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160557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FFA90D"/>
      </a:accent1>
      <a:accent2>
        <a:srgbClr val="D55A33"/>
      </a:accent2>
      <a:accent3>
        <a:srgbClr val="BAB772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WPS 演示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1_Office 主题</vt:lpstr>
      <vt:lpstr>LOREM IPSUM DOLOR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LOREM IPSUM DOLOR</vt:lpstr>
      <vt:lpstr>PowerPoint 演示文稿</vt:lpstr>
      <vt:lpstr>LOREM IPSUM DOLOR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2</cp:revision>
  <dcterms:created xsi:type="dcterms:W3CDTF">2019-04-10T10:15:56Z</dcterms:created>
  <dcterms:modified xsi:type="dcterms:W3CDTF">2019-04-10T11:27:57Z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