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0" r:id="rId4"/>
    <p:sldId id="262" r:id="rId5"/>
    <p:sldId id="265"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63" d="100"/>
          <a:sy n="63" d="100"/>
        </p:scale>
        <p:origin x="66"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62CD1-551E-4330-9ACE-7B08BE96D3F0}"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4F60D6AB-2789-4FBF-8441-72D6B4FA480D}">
      <dgm:prSet custT="1"/>
      <dgm:spPr/>
      <dgm:t>
        <a:bodyPr/>
        <a:lstStyle/>
        <a:p>
          <a:r>
            <a:rPr lang="en-US" sz="2400" dirty="0"/>
            <a:t>Goal: </a:t>
          </a:r>
        </a:p>
      </dgm:t>
    </dgm:pt>
    <dgm:pt modelId="{A4C4471C-AEB3-4CDF-8DB3-4502FAC933D5}" type="parTrans" cxnId="{DE67ED1E-B71E-4244-B9A8-BFBE5E18A13B}">
      <dgm:prSet/>
      <dgm:spPr/>
      <dgm:t>
        <a:bodyPr/>
        <a:lstStyle/>
        <a:p>
          <a:endParaRPr lang="en-US"/>
        </a:p>
      </dgm:t>
    </dgm:pt>
    <dgm:pt modelId="{669B2D60-4779-451B-A15D-98D4CF8EE966}" type="sibTrans" cxnId="{DE67ED1E-B71E-4244-B9A8-BFBE5E18A13B}">
      <dgm:prSet/>
      <dgm:spPr/>
      <dgm:t>
        <a:bodyPr/>
        <a:lstStyle/>
        <a:p>
          <a:endParaRPr lang="en-US"/>
        </a:p>
      </dgm:t>
    </dgm:pt>
    <dgm:pt modelId="{1A3902A8-F774-4892-8247-BD17ACFAF259}">
      <dgm:prSet custT="1"/>
      <dgm:spPr/>
      <dgm:t>
        <a:bodyPr/>
        <a:lstStyle/>
        <a:p>
          <a:r>
            <a:rPr lang="en-US" sz="1800"/>
            <a:t>Algorithm to identify damaged area of Vehicle</a:t>
          </a:r>
        </a:p>
      </dgm:t>
    </dgm:pt>
    <dgm:pt modelId="{18119AAE-C134-41A5-80F2-9812A2E7098D}" type="parTrans" cxnId="{719EDAFA-B305-43CB-A319-51C6B90CFF4F}">
      <dgm:prSet/>
      <dgm:spPr/>
      <dgm:t>
        <a:bodyPr/>
        <a:lstStyle/>
        <a:p>
          <a:endParaRPr lang="en-US"/>
        </a:p>
      </dgm:t>
    </dgm:pt>
    <dgm:pt modelId="{81459477-F243-4E6A-A426-FC82B876A4B5}" type="sibTrans" cxnId="{719EDAFA-B305-43CB-A319-51C6B90CFF4F}">
      <dgm:prSet/>
      <dgm:spPr/>
      <dgm:t>
        <a:bodyPr/>
        <a:lstStyle/>
        <a:p>
          <a:endParaRPr lang="en-US"/>
        </a:p>
      </dgm:t>
    </dgm:pt>
    <dgm:pt modelId="{03BEEAE2-346D-44BE-8469-8E6B1FA765A9}">
      <dgm:prSet custT="1"/>
      <dgm:spPr/>
      <dgm:t>
        <a:bodyPr/>
        <a:lstStyle/>
        <a:p>
          <a:r>
            <a:rPr lang="en-US" sz="1800" dirty="0"/>
            <a:t>Research and understand existing deep-learning architectures and research work in the field</a:t>
          </a:r>
        </a:p>
      </dgm:t>
    </dgm:pt>
    <dgm:pt modelId="{A4D12072-5DCA-4EA3-855F-36DD200F13CF}" type="parTrans" cxnId="{7ED13F0F-CE5C-4DCB-BFA5-323AD82B4827}">
      <dgm:prSet/>
      <dgm:spPr/>
      <dgm:t>
        <a:bodyPr/>
        <a:lstStyle/>
        <a:p>
          <a:endParaRPr lang="en-US"/>
        </a:p>
      </dgm:t>
    </dgm:pt>
    <dgm:pt modelId="{6936DA14-CDA7-4852-91DE-5205C98248E1}" type="sibTrans" cxnId="{7ED13F0F-CE5C-4DCB-BFA5-323AD82B4827}">
      <dgm:prSet/>
      <dgm:spPr/>
      <dgm:t>
        <a:bodyPr/>
        <a:lstStyle/>
        <a:p>
          <a:endParaRPr lang="en-US"/>
        </a:p>
      </dgm:t>
    </dgm:pt>
    <dgm:pt modelId="{935ED20F-F970-4E64-A760-567DC3D2AE96}">
      <dgm:prSet custT="1"/>
      <dgm:spPr/>
      <dgm:t>
        <a:bodyPr/>
        <a:lstStyle/>
        <a:p>
          <a:r>
            <a:rPr lang="en-US" sz="2400" dirty="0"/>
            <a:t>Scope</a:t>
          </a:r>
          <a:endParaRPr lang="en-US" sz="1400" dirty="0"/>
        </a:p>
      </dgm:t>
    </dgm:pt>
    <dgm:pt modelId="{3D527453-86BB-4E2A-ACB4-6150398D9D2F}" type="parTrans" cxnId="{4ACDC334-0F74-492A-A31C-B8C3CAD47569}">
      <dgm:prSet/>
      <dgm:spPr/>
      <dgm:t>
        <a:bodyPr/>
        <a:lstStyle/>
        <a:p>
          <a:endParaRPr lang="en-US"/>
        </a:p>
      </dgm:t>
    </dgm:pt>
    <dgm:pt modelId="{88806EA8-4383-40EA-BCAF-E56B96C170CB}" type="sibTrans" cxnId="{4ACDC334-0F74-492A-A31C-B8C3CAD47569}">
      <dgm:prSet/>
      <dgm:spPr/>
      <dgm:t>
        <a:bodyPr/>
        <a:lstStyle/>
        <a:p>
          <a:endParaRPr lang="en-US"/>
        </a:p>
      </dgm:t>
    </dgm:pt>
    <dgm:pt modelId="{FBD0103D-971D-4872-A691-70321BC57DAD}">
      <dgm:prSet custT="1"/>
      <dgm:spPr/>
      <dgm:t>
        <a:bodyPr/>
        <a:lstStyle/>
        <a:p>
          <a:r>
            <a:rPr lang="en-US" sz="1800"/>
            <a:t>Preprocessing techniques</a:t>
          </a:r>
        </a:p>
      </dgm:t>
    </dgm:pt>
    <dgm:pt modelId="{F282BCE4-BAA7-431D-98C3-563316F36A7A}" type="parTrans" cxnId="{EE57B485-3A65-4F8D-B9B2-0979229A3EDB}">
      <dgm:prSet/>
      <dgm:spPr/>
      <dgm:t>
        <a:bodyPr/>
        <a:lstStyle/>
        <a:p>
          <a:endParaRPr lang="en-US"/>
        </a:p>
      </dgm:t>
    </dgm:pt>
    <dgm:pt modelId="{D4E1E989-0C1A-40AE-8D81-79F1D1673CAD}" type="sibTrans" cxnId="{EE57B485-3A65-4F8D-B9B2-0979229A3EDB}">
      <dgm:prSet/>
      <dgm:spPr/>
      <dgm:t>
        <a:bodyPr/>
        <a:lstStyle/>
        <a:p>
          <a:endParaRPr lang="en-US"/>
        </a:p>
      </dgm:t>
    </dgm:pt>
    <dgm:pt modelId="{ED478C2A-6280-474F-ABEC-ECBD2272F8DC}">
      <dgm:prSet custT="1"/>
      <dgm:spPr/>
      <dgm:t>
        <a:bodyPr/>
        <a:lstStyle/>
        <a:p>
          <a:r>
            <a:rPr lang="en-US" sz="1800" dirty="0"/>
            <a:t>Trade-offs between different deep-learning architectures and/or transfer learning options</a:t>
          </a:r>
        </a:p>
      </dgm:t>
    </dgm:pt>
    <dgm:pt modelId="{2FC52B76-989B-4D86-8215-DFAE5C37A86A}" type="parTrans" cxnId="{35988AEC-219A-479B-BE66-B77EF23659A0}">
      <dgm:prSet/>
      <dgm:spPr/>
      <dgm:t>
        <a:bodyPr/>
        <a:lstStyle/>
        <a:p>
          <a:endParaRPr lang="en-US"/>
        </a:p>
      </dgm:t>
    </dgm:pt>
    <dgm:pt modelId="{30E75569-0304-4A79-9CF1-6B9586814DE2}" type="sibTrans" cxnId="{35988AEC-219A-479B-BE66-B77EF23659A0}">
      <dgm:prSet/>
      <dgm:spPr/>
      <dgm:t>
        <a:bodyPr/>
        <a:lstStyle/>
        <a:p>
          <a:endParaRPr lang="en-US"/>
        </a:p>
      </dgm:t>
    </dgm:pt>
    <dgm:pt modelId="{4B185E8F-A9D6-43E7-BDF6-660E2BEC5145}">
      <dgm:prSet custT="1"/>
      <dgm:spPr/>
      <dgm:t>
        <a:bodyPr/>
        <a:lstStyle/>
        <a:p>
          <a:r>
            <a:rPr lang="en-US" sz="1800" dirty="0"/>
            <a:t>Flowchart or plan on the detection architecture and the number of models required. </a:t>
          </a:r>
        </a:p>
      </dgm:t>
    </dgm:pt>
    <dgm:pt modelId="{28B50969-9C0C-45F9-87BB-A75F9737A328}" type="parTrans" cxnId="{7E9377F5-CFF1-46F9-B09D-189DEF8E07E1}">
      <dgm:prSet/>
      <dgm:spPr/>
      <dgm:t>
        <a:bodyPr/>
        <a:lstStyle/>
        <a:p>
          <a:endParaRPr lang="en-US"/>
        </a:p>
      </dgm:t>
    </dgm:pt>
    <dgm:pt modelId="{CE626444-E5E5-4FFC-AC3F-9B1B0A4AB8F3}" type="sibTrans" cxnId="{7E9377F5-CFF1-46F9-B09D-189DEF8E07E1}">
      <dgm:prSet/>
      <dgm:spPr/>
      <dgm:t>
        <a:bodyPr/>
        <a:lstStyle/>
        <a:p>
          <a:endParaRPr lang="en-US"/>
        </a:p>
      </dgm:t>
    </dgm:pt>
    <dgm:pt modelId="{D23E2181-B36F-4CE6-85F4-52902D4CC717}" type="pres">
      <dgm:prSet presAssocID="{88362CD1-551E-4330-9ACE-7B08BE96D3F0}" presName="linear" presStyleCnt="0">
        <dgm:presLayoutVars>
          <dgm:dir/>
          <dgm:animLvl val="lvl"/>
          <dgm:resizeHandles val="exact"/>
        </dgm:presLayoutVars>
      </dgm:prSet>
      <dgm:spPr/>
    </dgm:pt>
    <dgm:pt modelId="{73A7A91B-CF23-439F-81DF-A6269F0B4A97}" type="pres">
      <dgm:prSet presAssocID="{4F60D6AB-2789-4FBF-8441-72D6B4FA480D}" presName="parentLin" presStyleCnt="0"/>
      <dgm:spPr/>
    </dgm:pt>
    <dgm:pt modelId="{B8B48F0F-DCC9-4F6A-BFC2-B84CC238C356}" type="pres">
      <dgm:prSet presAssocID="{4F60D6AB-2789-4FBF-8441-72D6B4FA480D}" presName="parentLeftMargin" presStyleLbl="node1" presStyleIdx="0" presStyleCnt="2"/>
      <dgm:spPr/>
    </dgm:pt>
    <dgm:pt modelId="{BC23AA06-3583-4D16-9B9D-ADD822C36A1B}" type="pres">
      <dgm:prSet presAssocID="{4F60D6AB-2789-4FBF-8441-72D6B4FA480D}" presName="parentText" presStyleLbl="node1" presStyleIdx="0" presStyleCnt="2">
        <dgm:presLayoutVars>
          <dgm:chMax val="0"/>
          <dgm:bulletEnabled val="1"/>
        </dgm:presLayoutVars>
      </dgm:prSet>
      <dgm:spPr/>
    </dgm:pt>
    <dgm:pt modelId="{3405A0A3-5EA0-4722-BD55-F3250C0AD871}" type="pres">
      <dgm:prSet presAssocID="{4F60D6AB-2789-4FBF-8441-72D6B4FA480D}" presName="negativeSpace" presStyleCnt="0"/>
      <dgm:spPr/>
    </dgm:pt>
    <dgm:pt modelId="{476427C9-6C79-4BDE-B615-856CBE798479}" type="pres">
      <dgm:prSet presAssocID="{4F60D6AB-2789-4FBF-8441-72D6B4FA480D}" presName="childText" presStyleLbl="conFgAcc1" presStyleIdx="0" presStyleCnt="2" custLinFactNeighborX="-488" custLinFactNeighborY="-25358">
        <dgm:presLayoutVars>
          <dgm:bulletEnabled val="1"/>
        </dgm:presLayoutVars>
      </dgm:prSet>
      <dgm:spPr/>
    </dgm:pt>
    <dgm:pt modelId="{C99D30F1-F499-4D87-B608-7BAAE20D5D16}" type="pres">
      <dgm:prSet presAssocID="{669B2D60-4779-451B-A15D-98D4CF8EE966}" presName="spaceBetweenRectangles" presStyleCnt="0"/>
      <dgm:spPr/>
    </dgm:pt>
    <dgm:pt modelId="{F5788C42-C98A-4B27-A695-34AFB235014A}" type="pres">
      <dgm:prSet presAssocID="{935ED20F-F970-4E64-A760-567DC3D2AE96}" presName="parentLin" presStyleCnt="0"/>
      <dgm:spPr/>
    </dgm:pt>
    <dgm:pt modelId="{930E0E8A-16A9-4D6B-ADD0-18125E171937}" type="pres">
      <dgm:prSet presAssocID="{935ED20F-F970-4E64-A760-567DC3D2AE96}" presName="parentLeftMargin" presStyleLbl="node1" presStyleIdx="0" presStyleCnt="2"/>
      <dgm:spPr/>
    </dgm:pt>
    <dgm:pt modelId="{6A7914F7-D016-4A31-BDE3-313CB26EB65E}" type="pres">
      <dgm:prSet presAssocID="{935ED20F-F970-4E64-A760-567DC3D2AE96}" presName="parentText" presStyleLbl="node1" presStyleIdx="1" presStyleCnt="2">
        <dgm:presLayoutVars>
          <dgm:chMax val="0"/>
          <dgm:bulletEnabled val="1"/>
        </dgm:presLayoutVars>
      </dgm:prSet>
      <dgm:spPr/>
    </dgm:pt>
    <dgm:pt modelId="{856F2C0C-F69B-4CC0-A262-8ED1C191D7E1}" type="pres">
      <dgm:prSet presAssocID="{935ED20F-F970-4E64-A760-567DC3D2AE96}" presName="negativeSpace" presStyleCnt="0"/>
      <dgm:spPr/>
    </dgm:pt>
    <dgm:pt modelId="{519D4018-82ED-4704-994A-3ED86719D0B3}" type="pres">
      <dgm:prSet presAssocID="{935ED20F-F970-4E64-A760-567DC3D2AE96}" presName="childText" presStyleLbl="conFgAcc1" presStyleIdx="1" presStyleCnt="2">
        <dgm:presLayoutVars>
          <dgm:bulletEnabled val="1"/>
        </dgm:presLayoutVars>
      </dgm:prSet>
      <dgm:spPr/>
    </dgm:pt>
  </dgm:ptLst>
  <dgm:cxnLst>
    <dgm:cxn modelId="{C90CA000-7A44-42F9-BC53-F1E50A529CFE}" type="presOf" srcId="{4F60D6AB-2789-4FBF-8441-72D6B4FA480D}" destId="{B8B48F0F-DCC9-4F6A-BFC2-B84CC238C356}" srcOrd="0" destOrd="0" presId="urn:microsoft.com/office/officeart/2005/8/layout/list1"/>
    <dgm:cxn modelId="{2B877F0D-B4E1-4448-A9E4-CA7959891730}" type="presOf" srcId="{4F60D6AB-2789-4FBF-8441-72D6B4FA480D}" destId="{BC23AA06-3583-4D16-9B9D-ADD822C36A1B}" srcOrd="1" destOrd="0" presId="urn:microsoft.com/office/officeart/2005/8/layout/list1"/>
    <dgm:cxn modelId="{7ED13F0F-CE5C-4DCB-BFA5-323AD82B4827}" srcId="{4F60D6AB-2789-4FBF-8441-72D6B4FA480D}" destId="{03BEEAE2-346D-44BE-8469-8E6B1FA765A9}" srcOrd="1" destOrd="0" parTransId="{A4D12072-5DCA-4EA3-855F-36DD200F13CF}" sibTransId="{6936DA14-CDA7-4852-91DE-5205C98248E1}"/>
    <dgm:cxn modelId="{B0BC151B-7C7C-4F12-9823-BC71C9B7A4D8}" type="presOf" srcId="{88362CD1-551E-4330-9ACE-7B08BE96D3F0}" destId="{D23E2181-B36F-4CE6-85F4-52902D4CC717}" srcOrd="0" destOrd="0" presId="urn:microsoft.com/office/officeart/2005/8/layout/list1"/>
    <dgm:cxn modelId="{DE67ED1E-B71E-4244-B9A8-BFBE5E18A13B}" srcId="{88362CD1-551E-4330-9ACE-7B08BE96D3F0}" destId="{4F60D6AB-2789-4FBF-8441-72D6B4FA480D}" srcOrd="0" destOrd="0" parTransId="{A4C4471C-AEB3-4CDF-8DB3-4502FAC933D5}" sibTransId="{669B2D60-4779-451B-A15D-98D4CF8EE966}"/>
    <dgm:cxn modelId="{AB51BA21-1352-4511-81FA-2C0E4D1CDD38}" type="presOf" srcId="{1A3902A8-F774-4892-8247-BD17ACFAF259}" destId="{476427C9-6C79-4BDE-B615-856CBE798479}" srcOrd="0" destOrd="0" presId="urn:microsoft.com/office/officeart/2005/8/layout/list1"/>
    <dgm:cxn modelId="{330A6723-F7F8-44CE-B1CE-28A502C0036A}" type="presOf" srcId="{935ED20F-F970-4E64-A760-567DC3D2AE96}" destId="{6A7914F7-D016-4A31-BDE3-313CB26EB65E}" srcOrd="1" destOrd="0" presId="urn:microsoft.com/office/officeart/2005/8/layout/list1"/>
    <dgm:cxn modelId="{CC09BB30-31BB-4F1F-9B57-699257E6852B}" type="presOf" srcId="{03BEEAE2-346D-44BE-8469-8E6B1FA765A9}" destId="{476427C9-6C79-4BDE-B615-856CBE798479}" srcOrd="0" destOrd="1" presId="urn:microsoft.com/office/officeart/2005/8/layout/list1"/>
    <dgm:cxn modelId="{15967B34-A80E-48D4-B97C-3059F61FA5C3}" type="presOf" srcId="{FBD0103D-971D-4872-A691-70321BC57DAD}" destId="{519D4018-82ED-4704-994A-3ED86719D0B3}" srcOrd="0" destOrd="0" presId="urn:microsoft.com/office/officeart/2005/8/layout/list1"/>
    <dgm:cxn modelId="{4ACDC334-0F74-492A-A31C-B8C3CAD47569}" srcId="{88362CD1-551E-4330-9ACE-7B08BE96D3F0}" destId="{935ED20F-F970-4E64-A760-567DC3D2AE96}" srcOrd="1" destOrd="0" parTransId="{3D527453-86BB-4E2A-ACB4-6150398D9D2F}" sibTransId="{88806EA8-4383-40EA-BCAF-E56B96C170CB}"/>
    <dgm:cxn modelId="{B974135D-7786-488C-A8BD-2E251328DA26}" type="presOf" srcId="{ED478C2A-6280-474F-ABEC-ECBD2272F8DC}" destId="{519D4018-82ED-4704-994A-3ED86719D0B3}" srcOrd="0" destOrd="1" presId="urn:microsoft.com/office/officeart/2005/8/layout/list1"/>
    <dgm:cxn modelId="{D97A995A-E740-48B6-98D1-255FFD7B1573}" type="presOf" srcId="{4B185E8F-A9D6-43E7-BDF6-660E2BEC5145}" destId="{519D4018-82ED-4704-994A-3ED86719D0B3}" srcOrd="0" destOrd="2" presId="urn:microsoft.com/office/officeart/2005/8/layout/list1"/>
    <dgm:cxn modelId="{EE57B485-3A65-4F8D-B9B2-0979229A3EDB}" srcId="{935ED20F-F970-4E64-A760-567DC3D2AE96}" destId="{FBD0103D-971D-4872-A691-70321BC57DAD}" srcOrd="0" destOrd="0" parTransId="{F282BCE4-BAA7-431D-98C3-563316F36A7A}" sibTransId="{D4E1E989-0C1A-40AE-8D81-79F1D1673CAD}"/>
    <dgm:cxn modelId="{A41BAC86-2DD5-497B-8B4D-D4596DB89848}" type="presOf" srcId="{935ED20F-F970-4E64-A760-567DC3D2AE96}" destId="{930E0E8A-16A9-4D6B-ADD0-18125E171937}" srcOrd="0" destOrd="0" presId="urn:microsoft.com/office/officeart/2005/8/layout/list1"/>
    <dgm:cxn modelId="{35988AEC-219A-479B-BE66-B77EF23659A0}" srcId="{935ED20F-F970-4E64-A760-567DC3D2AE96}" destId="{ED478C2A-6280-474F-ABEC-ECBD2272F8DC}" srcOrd="1" destOrd="0" parTransId="{2FC52B76-989B-4D86-8215-DFAE5C37A86A}" sibTransId="{30E75569-0304-4A79-9CF1-6B9586814DE2}"/>
    <dgm:cxn modelId="{7E9377F5-CFF1-46F9-B09D-189DEF8E07E1}" srcId="{935ED20F-F970-4E64-A760-567DC3D2AE96}" destId="{4B185E8F-A9D6-43E7-BDF6-660E2BEC5145}" srcOrd="2" destOrd="0" parTransId="{28B50969-9C0C-45F9-87BB-A75F9737A328}" sibTransId="{CE626444-E5E5-4FFC-AC3F-9B1B0A4AB8F3}"/>
    <dgm:cxn modelId="{719EDAFA-B305-43CB-A319-51C6B90CFF4F}" srcId="{4F60D6AB-2789-4FBF-8441-72D6B4FA480D}" destId="{1A3902A8-F774-4892-8247-BD17ACFAF259}" srcOrd="0" destOrd="0" parTransId="{18119AAE-C134-41A5-80F2-9812A2E7098D}" sibTransId="{81459477-F243-4E6A-A426-FC82B876A4B5}"/>
    <dgm:cxn modelId="{F3792E74-8524-42F7-9563-5276802CC78B}" type="presParOf" srcId="{D23E2181-B36F-4CE6-85F4-52902D4CC717}" destId="{73A7A91B-CF23-439F-81DF-A6269F0B4A97}" srcOrd="0" destOrd="0" presId="urn:microsoft.com/office/officeart/2005/8/layout/list1"/>
    <dgm:cxn modelId="{FFD65021-5757-4C79-8E4F-C4268B057451}" type="presParOf" srcId="{73A7A91B-CF23-439F-81DF-A6269F0B4A97}" destId="{B8B48F0F-DCC9-4F6A-BFC2-B84CC238C356}" srcOrd="0" destOrd="0" presId="urn:microsoft.com/office/officeart/2005/8/layout/list1"/>
    <dgm:cxn modelId="{49C31163-E407-4AC0-BEAB-1B931176759F}" type="presParOf" srcId="{73A7A91B-CF23-439F-81DF-A6269F0B4A97}" destId="{BC23AA06-3583-4D16-9B9D-ADD822C36A1B}" srcOrd="1" destOrd="0" presId="urn:microsoft.com/office/officeart/2005/8/layout/list1"/>
    <dgm:cxn modelId="{187F7E7F-88EE-44EC-8A7F-7194E3E56702}" type="presParOf" srcId="{D23E2181-B36F-4CE6-85F4-52902D4CC717}" destId="{3405A0A3-5EA0-4722-BD55-F3250C0AD871}" srcOrd="1" destOrd="0" presId="urn:microsoft.com/office/officeart/2005/8/layout/list1"/>
    <dgm:cxn modelId="{6AEDC31F-3F89-4598-A1E5-A491422CF196}" type="presParOf" srcId="{D23E2181-B36F-4CE6-85F4-52902D4CC717}" destId="{476427C9-6C79-4BDE-B615-856CBE798479}" srcOrd="2" destOrd="0" presId="urn:microsoft.com/office/officeart/2005/8/layout/list1"/>
    <dgm:cxn modelId="{C3BB10F9-7520-4A91-932A-8C6FF719F02D}" type="presParOf" srcId="{D23E2181-B36F-4CE6-85F4-52902D4CC717}" destId="{C99D30F1-F499-4D87-B608-7BAAE20D5D16}" srcOrd="3" destOrd="0" presId="urn:microsoft.com/office/officeart/2005/8/layout/list1"/>
    <dgm:cxn modelId="{48AAAE63-E183-47A1-9573-16B7F5886D24}" type="presParOf" srcId="{D23E2181-B36F-4CE6-85F4-52902D4CC717}" destId="{F5788C42-C98A-4B27-A695-34AFB235014A}" srcOrd="4" destOrd="0" presId="urn:microsoft.com/office/officeart/2005/8/layout/list1"/>
    <dgm:cxn modelId="{6ABFE1A4-16D7-4957-BC3C-9E28E71670DB}" type="presParOf" srcId="{F5788C42-C98A-4B27-A695-34AFB235014A}" destId="{930E0E8A-16A9-4D6B-ADD0-18125E171937}" srcOrd="0" destOrd="0" presId="urn:microsoft.com/office/officeart/2005/8/layout/list1"/>
    <dgm:cxn modelId="{9089BA6A-B9B8-4E2E-8EE6-8EDF998B11BF}" type="presParOf" srcId="{F5788C42-C98A-4B27-A695-34AFB235014A}" destId="{6A7914F7-D016-4A31-BDE3-313CB26EB65E}" srcOrd="1" destOrd="0" presId="urn:microsoft.com/office/officeart/2005/8/layout/list1"/>
    <dgm:cxn modelId="{F3D8F7DD-FF3A-462B-923E-ADEC95AC3CC8}" type="presParOf" srcId="{D23E2181-B36F-4CE6-85F4-52902D4CC717}" destId="{856F2C0C-F69B-4CC0-A262-8ED1C191D7E1}" srcOrd="5" destOrd="0" presId="urn:microsoft.com/office/officeart/2005/8/layout/list1"/>
    <dgm:cxn modelId="{D7260BDB-F23D-446A-936E-3AAAEDDF0A25}" type="presParOf" srcId="{D23E2181-B36F-4CE6-85F4-52902D4CC717}" destId="{519D4018-82ED-4704-994A-3ED86719D0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427C9-6C79-4BDE-B615-856CBE798479}">
      <dsp:nvSpPr>
        <dsp:cNvPr id="0" name=""/>
        <dsp:cNvSpPr/>
      </dsp:nvSpPr>
      <dsp:spPr>
        <a:xfrm>
          <a:off x="0" y="224295"/>
          <a:ext cx="5206492" cy="17199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4082" tIns="291592" rIns="40408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Algorithm to identify damaged area of Vehicle</a:t>
          </a:r>
        </a:p>
        <a:p>
          <a:pPr marL="171450" lvl="1" indent="-171450" algn="l" defTabSz="800100">
            <a:lnSpc>
              <a:spcPct val="90000"/>
            </a:lnSpc>
            <a:spcBef>
              <a:spcPct val="0"/>
            </a:spcBef>
            <a:spcAft>
              <a:spcPct val="15000"/>
            </a:spcAft>
            <a:buChar char="•"/>
          </a:pPr>
          <a:r>
            <a:rPr lang="en-US" sz="1800" kern="1200" dirty="0"/>
            <a:t>Research and understand existing deep-learning architectures and research work in the field</a:t>
          </a:r>
        </a:p>
      </dsp:txBody>
      <dsp:txXfrm>
        <a:off x="0" y="224295"/>
        <a:ext cx="5206492" cy="1719900"/>
      </dsp:txXfrm>
    </dsp:sp>
    <dsp:sp modelId="{BC23AA06-3583-4D16-9B9D-ADD822C36A1B}">
      <dsp:nvSpPr>
        <dsp:cNvPr id="0" name=""/>
        <dsp:cNvSpPr/>
      </dsp:nvSpPr>
      <dsp:spPr>
        <a:xfrm>
          <a:off x="260324" y="36825"/>
          <a:ext cx="3644544" cy="41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55" tIns="0" rIns="137755" bIns="0" numCol="1" spcCol="1270" anchor="ctr" anchorCtr="0">
          <a:noAutofit/>
        </a:bodyPr>
        <a:lstStyle/>
        <a:p>
          <a:pPr marL="0" lvl="0" indent="0" algn="l" defTabSz="1066800">
            <a:lnSpc>
              <a:spcPct val="90000"/>
            </a:lnSpc>
            <a:spcBef>
              <a:spcPct val="0"/>
            </a:spcBef>
            <a:spcAft>
              <a:spcPct val="35000"/>
            </a:spcAft>
            <a:buNone/>
          </a:pPr>
          <a:r>
            <a:rPr lang="en-US" sz="2400" kern="1200" dirty="0"/>
            <a:t>Goal: </a:t>
          </a:r>
        </a:p>
      </dsp:txBody>
      <dsp:txXfrm>
        <a:off x="280499" y="57000"/>
        <a:ext cx="3604194" cy="372930"/>
      </dsp:txXfrm>
    </dsp:sp>
    <dsp:sp modelId="{519D4018-82ED-4704-994A-3ED86719D0B3}">
      <dsp:nvSpPr>
        <dsp:cNvPr id="0" name=""/>
        <dsp:cNvSpPr/>
      </dsp:nvSpPr>
      <dsp:spPr>
        <a:xfrm>
          <a:off x="0" y="2245606"/>
          <a:ext cx="5206492" cy="2293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4082" tIns="291592" rIns="40408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Preprocessing techniques</a:t>
          </a:r>
        </a:p>
        <a:p>
          <a:pPr marL="171450" lvl="1" indent="-171450" algn="l" defTabSz="800100">
            <a:lnSpc>
              <a:spcPct val="90000"/>
            </a:lnSpc>
            <a:spcBef>
              <a:spcPct val="0"/>
            </a:spcBef>
            <a:spcAft>
              <a:spcPct val="15000"/>
            </a:spcAft>
            <a:buChar char="•"/>
          </a:pPr>
          <a:r>
            <a:rPr lang="en-US" sz="1800" kern="1200" dirty="0"/>
            <a:t>Trade-offs between different deep-learning architectures and/or transfer learning options</a:t>
          </a:r>
        </a:p>
        <a:p>
          <a:pPr marL="171450" lvl="1" indent="-171450" algn="l" defTabSz="800100">
            <a:lnSpc>
              <a:spcPct val="90000"/>
            </a:lnSpc>
            <a:spcBef>
              <a:spcPct val="0"/>
            </a:spcBef>
            <a:spcAft>
              <a:spcPct val="15000"/>
            </a:spcAft>
            <a:buChar char="•"/>
          </a:pPr>
          <a:r>
            <a:rPr lang="en-US" sz="1800" kern="1200" dirty="0"/>
            <a:t>Flowchart or plan on the detection architecture and the number of models required. </a:t>
          </a:r>
        </a:p>
      </dsp:txBody>
      <dsp:txXfrm>
        <a:off x="0" y="2245606"/>
        <a:ext cx="5206492" cy="2293200"/>
      </dsp:txXfrm>
    </dsp:sp>
    <dsp:sp modelId="{6A7914F7-D016-4A31-BDE3-313CB26EB65E}">
      <dsp:nvSpPr>
        <dsp:cNvPr id="0" name=""/>
        <dsp:cNvSpPr/>
      </dsp:nvSpPr>
      <dsp:spPr>
        <a:xfrm>
          <a:off x="260324" y="2038966"/>
          <a:ext cx="3644544" cy="4132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755" tIns="0" rIns="137755" bIns="0" numCol="1" spcCol="1270" anchor="ctr" anchorCtr="0">
          <a:noAutofit/>
        </a:bodyPr>
        <a:lstStyle/>
        <a:p>
          <a:pPr marL="0" lvl="0" indent="0" algn="l" defTabSz="1066800">
            <a:lnSpc>
              <a:spcPct val="90000"/>
            </a:lnSpc>
            <a:spcBef>
              <a:spcPct val="0"/>
            </a:spcBef>
            <a:spcAft>
              <a:spcPct val="35000"/>
            </a:spcAft>
            <a:buNone/>
          </a:pPr>
          <a:r>
            <a:rPr lang="en-US" sz="2400" kern="1200" dirty="0"/>
            <a:t>Scope</a:t>
          </a:r>
          <a:endParaRPr lang="en-US" sz="1400" kern="1200" dirty="0"/>
        </a:p>
      </dsp:txBody>
      <dsp:txXfrm>
        <a:off x="280499" y="2059141"/>
        <a:ext cx="3604194"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6945-6C71-404A-AFCE-854940C8A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DBF394-7A88-415A-951F-C6B237057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275E57-31C9-4EB8-B499-C64B8DF2043B}"/>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5" name="Footer Placeholder 4">
            <a:extLst>
              <a:ext uri="{FF2B5EF4-FFF2-40B4-BE49-F238E27FC236}">
                <a16:creationId xmlns:a16="http://schemas.microsoft.com/office/drawing/2014/main" id="{DA95548C-F2B6-4AEC-98E6-D452FCE96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E0C15-9685-48B8-8B66-DAC6BEBEDE0D}"/>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222087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BBB7-FECC-4264-8193-59D7561A9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341C2-DBED-4E47-8592-DCA0795B4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B5C5-B51B-4AD6-8B01-586665F86130}"/>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5" name="Footer Placeholder 4">
            <a:extLst>
              <a:ext uri="{FF2B5EF4-FFF2-40B4-BE49-F238E27FC236}">
                <a16:creationId xmlns:a16="http://schemas.microsoft.com/office/drawing/2014/main" id="{904324F4-4222-42CB-AD96-244B2C8AC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665CF-22A9-4BE2-9B75-A81A8BB84CD5}"/>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415777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F4C6D-3985-4E7E-8540-D5A574D52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850EA9-88ED-4C4A-AD33-A8D4F5C303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682FC-AA24-42FC-B579-611AC7E761DB}"/>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5" name="Footer Placeholder 4">
            <a:extLst>
              <a:ext uri="{FF2B5EF4-FFF2-40B4-BE49-F238E27FC236}">
                <a16:creationId xmlns:a16="http://schemas.microsoft.com/office/drawing/2014/main" id="{2B9C6112-40F7-4B40-96C9-7A8D429B8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B1AF5-4D0C-4F32-926C-ADE1CFCF2800}"/>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135118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1921-D714-4A42-A620-4E42B9957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FB259-71B9-49E6-921C-A390CAE63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1D-848B-41F5-941B-4A84914C36E8}"/>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5" name="Footer Placeholder 4">
            <a:extLst>
              <a:ext uri="{FF2B5EF4-FFF2-40B4-BE49-F238E27FC236}">
                <a16:creationId xmlns:a16="http://schemas.microsoft.com/office/drawing/2014/main" id="{DF478CC6-A833-49E2-81B0-52042025B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EC9EC-F955-4D6D-A5BA-679E72EDD292}"/>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283051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DFF2-0816-4566-AB7A-304AE2F12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2099AF-0F58-491F-AC9B-39E458B9F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3727E-716E-4F0F-8B9D-DE11F2644217}"/>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5" name="Footer Placeholder 4">
            <a:extLst>
              <a:ext uri="{FF2B5EF4-FFF2-40B4-BE49-F238E27FC236}">
                <a16:creationId xmlns:a16="http://schemas.microsoft.com/office/drawing/2014/main" id="{FC2FCFF4-E979-44EA-9C18-9B6DB3E31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5655C-A8E1-481C-A68A-4177490413BB}"/>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110940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6380-CAB9-485D-8795-C24F4A64E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330DA-D8CB-43A9-AC9B-861B2BF08B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0E9BD6-6490-4729-8902-A79B794D6E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819F56-F0DC-40BE-8150-A0E3672A4795}"/>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6" name="Footer Placeholder 5">
            <a:extLst>
              <a:ext uri="{FF2B5EF4-FFF2-40B4-BE49-F238E27FC236}">
                <a16:creationId xmlns:a16="http://schemas.microsoft.com/office/drawing/2014/main" id="{5CECF0D5-EBC2-48E7-B95F-BA7BA8958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6BDF5-81E7-41B8-BF79-CEC6F91227C5}"/>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58664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1DD8-C2E0-4D97-A774-ECE7D4C2F4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17D1-9DFE-4139-B938-614AFBFC7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517A7-4F77-42D8-8332-0EADBFEAA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CEA5D-7E6F-4EFE-A89F-593685154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57C36-B0E9-4ABE-B12F-45B40FDF8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BE8304-869F-4BE9-8A5C-731814B09106}"/>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8" name="Footer Placeholder 7">
            <a:extLst>
              <a:ext uri="{FF2B5EF4-FFF2-40B4-BE49-F238E27FC236}">
                <a16:creationId xmlns:a16="http://schemas.microsoft.com/office/drawing/2014/main" id="{E4AA5B2C-3707-48D3-88E2-E35A66340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C0670-4E88-4324-A66F-B4B4B667B869}"/>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18932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DC44-545A-4DC9-A338-11FF97990E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3ADD7-FE08-437E-90FB-6266797ABD90}"/>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4" name="Footer Placeholder 3">
            <a:extLst>
              <a:ext uri="{FF2B5EF4-FFF2-40B4-BE49-F238E27FC236}">
                <a16:creationId xmlns:a16="http://schemas.microsoft.com/office/drawing/2014/main" id="{43CFE6B2-98E1-4754-9CCB-7F349C18D0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A1028-C6B8-468A-B511-999A0ED8E825}"/>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280644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E867F-11E7-4319-B242-2F122A0674C8}"/>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3" name="Footer Placeholder 2">
            <a:extLst>
              <a:ext uri="{FF2B5EF4-FFF2-40B4-BE49-F238E27FC236}">
                <a16:creationId xmlns:a16="http://schemas.microsoft.com/office/drawing/2014/main" id="{C496CD57-BC41-468C-A8BA-B26B3A41B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3DECB2-8DC9-4F9F-855D-9EBF7952DD94}"/>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13578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3DBD-CE1D-40DF-9DB4-26FC31579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922389-8949-4BA5-82D7-FC58554F5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D578EE-0F40-428C-8789-80B50316B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72E44-C189-451B-AB4B-FD80987531FE}"/>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6" name="Footer Placeholder 5">
            <a:extLst>
              <a:ext uri="{FF2B5EF4-FFF2-40B4-BE49-F238E27FC236}">
                <a16:creationId xmlns:a16="http://schemas.microsoft.com/office/drawing/2014/main" id="{617D6597-D554-4BF2-9F7A-C996FCEB9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35B5B-C94A-467A-AB0E-A905BAF4AD4F}"/>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281529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57A5-1F9A-4D92-9CA8-8E35B3223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3B2D2D-C951-43D3-8532-5914DB051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6FFE50-66D8-469B-952E-40068507A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7EBBC-9B03-4CCE-B372-A25C7113A057}"/>
              </a:ext>
            </a:extLst>
          </p:cNvPr>
          <p:cNvSpPr>
            <a:spLocks noGrp="1"/>
          </p:cNvSpPr>
          <p:nvPr>
            <p:ph type="dt" sz="half" idx="10"/>
          </p:nvPr>
        </p:nvSpPr>
        <p:spPr/>
        <p:txBody>
          <a:bodyPr/>
          <a:lstStyle/>
          <a:p>
            <a:fld id="{A4DA26C8-A5D4-454F-A20E-107571D057C8}" type="datetimeFigureOut">
              <a:rPr lang="en-US" smtClean="0"/>
              <a:t>2/24/2022</a:t>
            </a:fld>
            <a:endParaRPr lang="en-US"/>
          </a:p>
        </p:txBody>
      </p:sp>
      <p:sp>
        <p:nvSpPr>
          <p:cNvPr id="6" name="Footer Placeholder 5">
            <a:extLst>
              <a:ext uri="{FF2B5EF4-FFF2-40B4-BE49-F238E27FC236}">
                <a16:creationId xmlns:a16="http://schemas.microsoft.com/office/drawing/2014/main" id="{0963C36A-FAFE-47D0-B5FF-8B9113F1C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24226-CE07-4A0F-BD9D-71F3D858C6D1}"/>
              </a:ext>
            </a:extLst>
          </p:cNvPr>
          <p:cNvSpPr>
            <a:spLocks noGrp="1"/>
          </p:cNvSpPr>
          <p:nvPr>
            <p:ph type="sldNum" sz="quarter" idx="12"/>
          </p:nvPr>
        </p:nvSpPr>
        <p:spPr/>
        <p:txBody>
          <a:bodyPr/>
          <a:lstStyle/>
          <a:p>
            <a:fld id="{9D2BAB17-93C0-4F8D-B0DE-1251BE934032}" type="slidenum">
              <a:rPr lang="en-US" smtClean="0"/>
              <a:t>‹#›</a:t>
            </a:fld>
            <a:endParaRPr lang="en-US"/>
          </a:p>
        </p:txBody>
      </p:sp>
    </p:spTree>
    <p:extLst>
      <p:ext uri="{BB962C8B-B14F-4D97-AF65-F5344CB8AC3E}">
        <p14:creationId xmlns:p14="http://schemas.microsoft.com/office/powerpoint/2010/main" val="38684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3F712-C99F-49FB-A4AF-EF2E72CBB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5CBC4-E0D6-442A-9A91-15E578444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86FAD-9F5E-4D5A-94CF-BAF4CAFEC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A26C8-A5D4-454F-A20E-107571D057C8}" type="datetimeFigureOut">
              <a:rPr lang="en-US" smtClean="0"/>
              <a:t>2/24/2022</a:t>
            </a:fld>
            <a:endParaRPr lang="en-US"/>
          </a:p>
        </p:txBody>
      </p:sp>
      <p:sp>
        <p:nvSpPr>
          <p:cNvPr id="5" name="Footer Placeholder 4">
            <a:extLst>
              <a:ext uri="{FF2B5EF4-FFF2-40B4-BE49-F238E27FC236}">
                <a16:creationId xmlns:a16="http://schemas.microsoft.com/office/drawing/2014/main" id="{CE146D93-D183-4C41-BCD4-C253B1218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E12AE7-F804-46F1-AE0F-7FD3EEF94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BAB17-93C0-4F8D-B0DE-1251BE934032}" type="slidenum">
              <a:rPr lang="en-US" smtClean="0"/>
              <a:t>‹#›</a:t>
            </a:fld>
            <a:endParaRPr lang="en-US"/>
          </a:p>
        </p:txBody>
      </p:sp>
    </p:spTree>
    <p:extLst>
      <p:ext uri="{BB962C8B-B14F-4D97-AF65-F5344CB8AC3E}">
        <p14:creationId xmlns:p14="http://schemas.microsoft.com/office/powerpoint/2010/main" val="65129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q.opengenus.org/vgg19-architecture/" TargetMode="External"/><Relationship Id="rId2" Type="http://schemas.openxmlformats.org/officeDocument/2006/relationships/hyperlink" Target="https://iq.opengenus.org/architecture-and-use-of-alexnet/" TargetMode="External"/><Relationship Id="rId1" Type="http://schemas.openxmlformats.org/officeDocument/2006/relationships/slideLayout" Target="../slideLayouts/slideLayout2.xml"/><Relationship Id="rId6" Type="http://schemas.openxmlformats.org/officeDocument/2006/relationships/hyperlink" Target="https://iq.opengenus.org/resnet50-architecture/" TargetMode="External"/><Relationship Id="rId5" Type="http://schemas.openxmlformats.org/officeDocument/2006/relationships/hyperlink" Target="https://iq.opengenus.org/mobilenet/" TargetMode="External"/><Relationship Id="rId4" Type="http://schemas.openxmlformats.org/officeDocument/2006/relationships/hyperlink" Target="https://iq.opengenus.org/inception-v3-model-archite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44924316_Exterior_Vehicular_Damage_Detection_using_Deep_Learning" TargetMode="External"/><Relationship Id="rId2" Type="http://schemas.openxmlformats.org/officeDocument/2006/relationships/hyperlink" Target="https://medium.com/analytics-vidhya/car-damage-classification-using-deep-learning-d29fa1e9a520" TargetMode="External"/><Relationship Id="rId1" Type="http://schemas.openxmlformats.org/officeDocument/2006/relationships/slideLayout" Target="../slideLayouts/slideLayout2.xml"/><Relationship Id="rId5" Type="http://schemas.openxmlformats.org/officeDocument/2006/relationships/hyperlink" Target="https://journals.flvc.org/FLAIRS/article/download/128473/130087/218198" TargetMode="External"/><Relationship Id="rId4" Type="http://schemas.openxmlformats.org/officeDocument/2006/relationships/hyperlink" Target="https://easychair.org/publications/preprint/RlQ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BA9B9658-17B6-4B90-BC8E-44B01D36F32F}"/>
              </a:ext>
            </a:extLst>
          </p:cNvPr>
          <p:cNvSpPr>
            <a:spLocks noGrp="1"/>
          </p:cNvSpPr>
          <p:nvPr>
            <p:ph type="subTitle" idx="1"/>
          </p:nvPr>
        </p:nvSpPr>
        <p:spPr>
          <a:xfrm>
            <a:off x="4439633" y="3902874"/>
            <a:ext cx="3312734" cy="1141851"/>
          </a:xfrm>
          <a:noFill/>
        </p:spPr>
        <p:txBody>
          <a:bodyPr>
            <a:normAutofit/>
          </a:bodyPr>
          <a:lstStyle/>
          <a:p>
            <a:r>
              <a:rPr lang="en-US" sz="2800" b="1" dirty="0">
                <a:solidFill>
                  <a:srgbClr val="080808"/>
                </a:solidFill>
              </a:rPr>
              <a:t>Section B</a:t>
            </a:r>
          </a:p>
        </p:txBody>
      </p:sp>
      <p:sp>
        <p:nvSpPr>
          <p:cNvPr id="2" name="Title 1">
            <a:extLst>
              <a:ext uri="{FF2B5EF4-FFF2-40B4-BE49-F238E27FC236}">
                <a16:creationId xmlns:a16="http://schemas.microsoft.com/office/drawing/2014/main" id="{413717AA-1B9A-4AE6-8120-C2EFF920ECA6}"/>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Datium Data Science Test</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211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E00B24E-4A28-4DD5-84AE-A6A763E10421}"/>
              </a:ext>
            </a:extLst>
          </p:cNvPr>
          <p:cNvGraphicFramePr>
            <a:graphicFrameLocks noGrp="1"/>
          </p:cNvGraphicFramePr>
          <p:nvPr>
            <p:ph idx="1"/>
            <p:extLst>
              <p:ext uri="{D42A27DB-BD31-4B8C-83A1-F6EECF244321}">
                <p14:modId xmlns:p14="http://schemas.microsoft.com/office/powerpoint/2010/main" val="985920915"/>
              </p:ext>
            </p:extLst>
          </p:nvPr>
        </p:nvGraphicFramePr>
        <p:xfrm>
          <a:off x="6460145" y="1050868"/>
          <a:ext cx="5206492" cy="4575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D08DD97B-7D93-44B8-AE5B-95947030A8D4}"/>
              </a:ext>
            </a:extLst>
          </p:cNvPr>
          <p:cNvSpPr txBox="1">
            <a:spLocks/>
          </p:cNvSpPr>
          <p:nvPr/>
        </p:nvSpPr>
        <p:spPr>
          <a:xfrm>
            <a:off x="525363" y="326763"/>
            <a:ext cx="10515600" cy="724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Goals &amp; Instructions</a:t>
            </a:r>
          </a:p>
        </p:txBody>
      </p:sp>
      <p:sp>
        <p:nvSpPr>
          <p:cNvPr id="7" name="Content Placeholder 2">
            <a:extLst>
              <a:ext uri="{FF2B5EF4-FFF2-40B4-BE49-F238E27FC236}">
                <a16:creationId xmlns:a16="http://schemas.microsoft.com/office/drawing/2014/main" id="{5811D68A-A7C8-4356-BB9A-9190234E49E4}"/>
              </a:ext>
            </a:extLst>
          </p:cNvPr>
          <p:cNvSpPr txBox="1">
            <a:spLocks/>
          </p:cNvSpPr>
          <p:nvPr/>
        </p:nvSpPr>
        <p:spPr>
          <a:xfrm>
            <a:off x="525363" y="1393825"/>
            <a:ext cx="54055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Bef>
                <a:spcPts val="0"/>
              </a:spcBef>
              <a:buNone/>
            </a:pPr>
            <a:r>
              <a:rPr lang="en-MY" sz="1400" dirty="0">
                <a:latin typeface="Calibri" panose="020F0502020204030204" pitchFamily="34" charset="0"/>
                <a:ea typeface="DengXian" panose="02010600030101010101" pitchFamily="2" charset="-122"/>
                <a:cs typeface="Times New Roman" panose="02020603050405020304" pitchFamily="18" charset="0"/>
              </a:rPr>
              <a:t>We have an app that allows users to take full-sized images of a vehicle to be valued and sold accordingly. The goal of this exercise is to build an algorithm to identify damaged areas of the vehicle. You are expected to spend more time researching and understanding existing deep-learning architectures and research work in the field. In the report, you should be explicit about:</a:t>
            </a:r>
            <a:endParaRPr lang="en-US" sz="1400" dirty="0">
              <a:latin typeface="Calibri" panose="020F0502020204030204" pitchFamily="34" charset="0"/>
              <a:ea typeface="DengXian" panose="02010600030101010101" pitchFamily="2" charset="-122"/>
              <a:cs typeface="Times New Roman" panose="02020603050405020304" pitchFamily="18" charset="0"/>
            </a:endParaRPr>
          </a:p>
          <a:p>
            <a:pPr marL="342900" indent="-342900" algn="just">
              <a:lnSpc>
                <a:spcPct val="107000"/>
              </a:lnSpc>
              <a:spcBef>
                <a:spcPts val="0"/>
              </a:spcBef>
              <a:buFont typeface="Symbol" panose="05050102010706020507" pitchFamily="18" charset="2"/>
              <a:buChar char=""/>
              <a:tabLst>
                <a:tab pos="540385" algn="l"/>
              </a:tabLst>
            </a:pPr>
            <a:r>
              <a:rPr lang="en-MY" sz="1400" dirty="0" err="1">
                <a:latin typeface="Calibri" panose="020F0502020204030204" pitchFamily="34" charset="0"/>
                <a:ea typeface="DengXian" panose="02010600030101010101" pitchFamily="2" charset="-122"/>
                <a:cs typeface="Times New Roman" panose="02020603050405020304" pitchFamily="18" charset="0"/>
              </a:rPr>
              <a:t>Preprocessing</a:t>
            </a:r>
            <a:r>
              <a:rPr lang="en-MY" sz="1400" dirty="0">
                <a:latin typeface="Calibri" panose="020F0502020204030204" pitchFamily="34" charset="0"/>
                <a:ea typeface="DengXian" panose="02010600030101010101" pitchFamily="2" charset="-122"/>
                <a:cs typeface="Times New Roman" panose="02020603050405020304" pitchFamily="18" charset="0"/>
              </a:rPr>
              <a:t> techniques</a:t>
            </a:r>
            <a:endParaRPr lang="en-US" sz="1400" dirty="0">
              <a:latin typeface="Calibri" panose="020F0502020204030204" pitchFamily="34" charset="0"/>
              <a:ea typeface="DengXian" panose="02010600030101010101" pitchFamily="2" charset="-122"/>
              <a:cs typeface="Times New Roman" panose="02020603050405020304" pitchFamily="18" charset="0"/>
            </a:endParaRPr>
          </a:p>
          <a:p>
            <a:pPr marL="342900" indent="-342900" algn="just">
              <a:lnSpc>
                <a:spcPct val="107000"/>
              </a:lnSpc>
              <a:spcBef>
                <a:spcPts val="0"/>
              </a:spcBef>
              <a:buFont typeface="Symbol" panose="05050102010706020507" pitchFamily="18" charset="2"/>
              <a:buChar char=""/>
              <a:tabLst>
                <a:tab pos="540385" algn="l"/>
              </a:tabLst>
            </a:pPr>
            <a:r>
              <a:rPr lang="en-MY" sz="1400" dirty="0">
                <a:latin typeface="Calibri" panose="020F0502020204030204" pitchFamily="34" charset="0"/>
                <a:ea typeface="DengXian" panose="02010600030101010101" pitchFamily="2" charset="-122"/>
                <a:cs typeface="Times New Roman" panose="02020603050405020304" pitchFamily="18" charset="0"/>
              </a:rPr>
              <a:t>Trade-offs between different deep-learning architectures and/or transfer learning options</a:t>
            </a:r>
            <a:endParaRPr lang="en-US" sz="1400" dirty="0">
              <a:latin typeface="Calibri" panose="020F0502020204030204" pitchFamily="34" charset="0"/>
              <a:ea typeface="DengXian" panose="02010600030101010101" pitchFamily="2" charset="-122"/>
              <a:cs typeface="Times New Roman" panose="02020603050405020304" pitchFamily="18" charset="0"/>
            </a:endParaRPr>
          </a:p>
          <a:p>
            <a:pPr marL="342900" indent="-342900" algn="just">
              <a:lnSpc>
                <a:spcPct val="107000"/>
              </a:lnSpc>
              <a:spcBef>
                <a:spcPts val="0"/>
              </a:spcBef>
              <a:buFont typeface="Symbol" panose="05050102010706020507" pitchFamily="18" charset="2"/>
              <a:buChar char=""/>
              <a:tabLst>
                <a:tab pos="540385" algn="l"/>
              </a:tabLst>
            </a:pPr>
            <a:r>
              <a:rPr lang="en-MY" sz="1400" dirty="0">
                <a:latin typeface="Calibri" panose="020F0502020204030204" pitchFamily="34" charset="0"/>
                <a:ea typeface="DengXian" panose="02010600030101010101" pitchFamily="2" charset="-122"/>
                <a:cs typeface="Times New Roman" panose="02020603050405020304" pitchFamily="18" charset="0"/>
              </a:rPr>
              <a:t>Flowchart or plan on the detection architecture and the number of models required. For example, the images may contain multiple vehicles or no vehicle at all.</a:t>
            </a:r>
            <a:endParaRPr lang="en-US" sz="1400" dirty="0">
              <a:latin typeface="Calibri" panose="020F0502020204030204" pitchFamily="34" charset="0"/>
              <a:ea typeface="DengXian" panose="02010600030101010101" pitchFamily="2" charset="-122"/>
              <a:cs typeface="Times New Roman" panose="02020603050405020304" pitchFamily="18" charset="0"/>
            </a:endParaRPr>
          </a:p>
          <a:p>
            <a:endParaRPr lang="en-US" sz="2000" dirty="0"/>
          </a:p>
        </p:txBody>
      </p:sp>
    </p:spTree>
    <p:extLst>
      <p:ext uri="{BB962C8B-B14F-4D97-AF65-F5344CB8AC3E}">
        <p14:creationId xmlns:p14="http://schemas.microsoft.com/office/powerpoint/2010/main" val="229617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EDBD78C6-E2E3-487F-92ED-BFD1190A75B2}"/>
              </a:ext>
            </a:extLst>
          </p:cNvPr>
          <p:cNvSpPr/>
          <p:nvPr/>
        </p:nvSpPr>
        <p:spPr>
          <a:xfrm>
            <a:off x="525363" y="1660145"/>
            <a:ext cx="2651816"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2" name="Title 1">
            <a:extLst>
              <a:ext uri="{FF2B5EF4-FFF2-40B4-BE49-F238E27FC236}">
                <a16:creationId xmlns:a16="http://schemas.microsoft.com/office/drawing/2014/main" id="{149DAE36-CFD8-4452-8782-659A301AFEDF}"/>
              </a:ext>
            </a:extLst>
          </p:cNvPr>
          <p:cNvSpPr>
            <a:spLocks noGrp="1"/>
          </p:cNvSpPr>
          <p:nvPr>
            <p:ph type="title"/>
          </p:nvPr>
        </p:nvSpPr>
        <p:spPr>
          <a:xfrm>
            <a:off x="525363" y="326763"/>
            <a:ext cx="10515600" cy="724105"/>
          </a:xfrm>
        </p:spPr>
        <p:txBody>
          <a:bodyPr>
            <a:normAutofit/>
          </a:bodyPr>
          <a:lstStyle/>
          <a:p>
            <a:r>
              <a:rPr lang="en-US" sz="3600" dirty="0"/>
              <a:t>Proposed Preprocessing Steps  </a:t>
            </a:r>
          </a:p>
        </p:txBody>
      </p:sp>
      <p:sp>
        <p:nvSpPr>
          <p:cNvPr id="5" name="Rectangle: Rounded Corners 4">
            <a:extLst>
              <a:ext uri="{FF2B5EF4-FFF2-40B4-BE49-F238E27FC236}">
                <a16:creationId xmlns:a16="http://schemas.microsoft.com/office/drawing/2014/main" id="{6547EF9E-27F1-460F-BC39-D7521EBB207A}"/>
              </a:ext>
            </a:extLst>
          </p:cNvPr>
          <p:cNvSpPr/>
          <p:nvPr/>
        </p:nvSpPr>
        <p:spPr>
          <a:xfrm>
            <a:off x="3939471" y="1862598"/>
            <a:ext cx="2240922" cy="324103"/>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Vehicle Segmentation</a:t>
            </a:r>
          </a:p>
        </p:txBody>
      </p:sp>
      <p:sp>
        <p:nvSpPr>
          <p:cNvPr id="8" name="Rectangle: Rounded Corners 7">
            <a:extLst>
              <a:ext uri="{FF2B5EF4-FFF2-40B4-BE49-F238E27FC236}">
                <a16:creationId xmlns:a16="http://schemas.microsoft.com/office/drawing/2014/main" id="{1F7A9E44-3322-4827-AF9C-42E311984425}"/>
              </a:ext>
            </a:extLst>
          </p:cNvPr>
          <p:cNvSpPr/>
          <p:nvPr/>
        </p:nvSpPr>
        <p:spPr>
          <a:xfrm>
            <a:off x="689682" y="1862598"/>
            <a:ext cx="2281693" cy="324103"/>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Data Sourcing</a:t>
            </a:r>
          </a:p>
        </p:txBody>
      </p:sp>
      <p:sp>
        <p:nvSpPr>
          <p:cNvPr id="9" name="Rectangle: Rounded Corners 8">
            <a:extLst>
              <a:ext uri="{FF2B5EF4-FFF2-40B4-BE49-F238E27FC236}">
                <a16:creationId xmlns:a16="http://schemas.microsoft.com/office/drawing/2014/main" id="{DFAA2A5D-9C24-4335-A2A8-7ABFB513F800}"/>
              </a:ext>
            </a:extLst>
          </p:cNvPr>
          <p:cNvSpPr/>
          <p:nvPr/>
        </p:nvSpPr>
        <p:spPr>
          <a:xfrm>
            <a:off x="7050899" y="1862598"/>
            <a:ext cx="2281693" cy="324104"/>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Image Augmentation</a:t>
            </a:r>
          </a:p>
        </p:txBody>
      </p:sp>
      <p:sp>
        <p:nvSpPr>
          <p:cNvPr id="11" name="Rectangle: Rounded Corners 10">
            <a:extLst>
              <a:ext uri="{FF2B5EF4-FFF2-40B4-BE49-F238E27FC236}">
                <a16:creationId xmlns:a16="http://schemas.microsoft.com/office/drawing/2014/main" id="{C17248E3-BD86-40CC-B358-26583B5CFB0B}"/>
              </a:ext>
            </a:extLst>
          </p:cNvPr>
          <p:cNvSpPr/>
          <p:nvPr/>
        </p:nvSpPr>
        <p:spPr>
          <a:xfrm>
            <a:off x="689681" y="3602805"/>
            <a:ext cx="2281693" cy="324103"/>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Image set selection</a:t>
            </a:r>
          </a:p>
        </p:txBody>
      </p:sp>
      <p:sp>
        <p:nvSpPr>
          <p:cNvPr id="12" name="Arrow: Down 11">
            <a:extLst>
              <a:ext uri="{FF2B5EF4-FFF2-40B4-BE49-F238E27FC236}">
                <a16:creationId xmlns:a16="http://schemas.microsoft.com/office/drawing/2014/main" id="{57B4441B-99BA-4C3F-B4ED-BC304E612E33}"/>
              </a:ext>
            </a:extLst>
          </p:cNvPr>
          <p:cNvSpPr/>
          <p:nvPr/>
        </p:nvSpPr>
        <p:spPr>
          <a:xfrm rot="16200000">
            <a:off x="3252919" y="3205782"/>
            <a:ext cx="453291" cy="340754"/>
          </a:xfrm>
          <a:prstGeom prst="downArrow">
            <a:avLst>
              <a:gd name="adj1" fmla="val 50000"/>
              <a:gd name="adj2" fmla="val 6856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8" name="Content Placeholder 2">
            <a:extLst>
              <a:ext uri="{FF2B5EF4-FFF2-40B4-BE49-F238E27FC236}">
                <a16:creationId xmlns:a16="http://schemas.microsoft.com/office/drawing/2014/main" id="{23FEA7B9-82F7-4754-AD94-F9B37211B4BB}"/>
              </a:ext>
            </a:extLst>
          </p:cNvPr>
          <p:cNvSpPr>
            <a:spLocks noGrp="1"/>
          </p:cNvSpPr>
          <p:nvPr>
            <p:ph idx="1"/>
          </p:nvPr>
        </p:nvSpPr>
        <p:spPr>
          <a:xfrm>
            <a:off x="525363" y="1355604"/>
            <a:ext cx="2150104" cy="255351"/>
          </a:xfrm>
        </p:spPr>
        <p:txBody>
          <a:bodyPr>
            <a:noAutofit/>
          </a:bodyPr>
          <a:lstStyle/>
          <a:p>
            <a:pPr marL="0" indent="0">
              <a:buNone/>
            </a:pPr>
            <a:r>
              <a:rPr lang="en-US" sz="1400" b="1" dirty="0"/>
              <a:t>Data Collection</a:t>
            </a:r>
          </a:p>
        </p:txBody>
      </p:sp>
      <p:sp>
        <p:nvSpPr>
          <p:cNvPr id="19" name="Rectangle: Rounded Corners 18">
            <a:extLst>
              <a:ext uri="{FF2B5EF4-FFF2-40B4-BE49-F238E27FC236}">
                <a16:creationId xmlns:a16="http://schemas.microsoft.com/office/drawing/2014/main" id="{F3B66519-479D-471C-8427-1BE81DE1E8BD}"/>
              </a:ext>
            </a:extLst>
          </p:cNvPr>
          <p:cNvSpPr/>
          <p:nvPr/>
        </p:nvSpPr>
        <p:spPr>
          <a:xfrm>
            <a:off x="3720794" y="1660145"/>
            <a:ext cx="2651816"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20" name="Content Placeholder 2">
            <a:extLst>
              <a:ext uri="{FF2B5EF4-FFF2-40B4-BE49-F238E27FC236}">
                <a16:creationId xmlns:a16="http://schemas.microsoft.com/office/drawing/2014/main" id="{76AC298A-5CFD-49B9-9682-8665E312A6AB}"/>
              </a:ext>
            </a:extLst>
          </p:cNvPr>
          <p:cNvSpPr txBox="1">
            <a:spLocks/>
          </p:cNvSpPr>
          <p:nvPr/>
        </p:nvSpPr>
        <p:spPr>
          <a:xfrm>
            <a:off x="3686090" y="1404569"/>
            <a:ext cx="2732410" cy="2922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Image Annotation</a:t>
            </a:r>
          </a:p>
        </p:txBody>
      </p:sp>
      <p:sp>
        <p:nvSpPr>
          <p:cNvPr id="22" name="TextBox 21">
            <a:extLst>
              <a:ext uri="{FF2B5EF4-FFF2-40B4-BE49-F238E27FC236}">
                <a16:creationId xmlns:a16="http://schemas.microsoft.com/office/drawing/2014/main" id="{EAB7FFF6-3A2B-46A2-9B17-0584457AD31B}"/>
              </a:ext>
            </a:extLst>
          </p:cNvPr>
          <p:cNvSpPr txBox="1"/>
          <p:nvPr/>
        </p:nvSpPr>
        <p:spPr>
          <a:xfrm>
            <a:off x="713187" y="2273277"/>
            <a:ext cx="2281693"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Web Scrapping for damaged car (E.g., Google Images)</a:t>
            </a:r>
          </a:p>
          <a:p>
            <a:pPr marL="171450" indent="-171450">
              <a:buFont typeface="Arial" panose="020B0604020202020204" pitchFamily="34" charset="0"/>
              <a:buChar char="•"/>
            </a:pPr>
            <a:r>
              <a:rPr lang="en-US" sz="1100" dirty="0"/>
              <a:t>Diversify damaged type, damaged area &amp; vehicle type</a:t>
            </a:r>
          </a:p>
        </p:txBody>
      </p:sp>
      <p:sp>
        <p:nvSpPr>
          <p:cNvPr id="23" name="TextBox 22">
            <a:extLst>
              <a:ext uri="{FF2B5EF4-FFF2-40B4-BE49-F238E27FC236}">
                <a16:creationId xmlns:a16="http://schemas.microsoft.com/office/drawing/2014/main" id="{C4677FB7-3EBB-45C9-B354-DC5B1BDB5C82}"/>
              </a:ext>
            </a:extLst>
          </p:cNvPr>
          <p:cNvSpPr txBox="1"/>
          <p:nvPr/>
        </p:nvSpPr>
        <p:spPr>
          <a:xfrm>
            <a:off x="713187" y="4023760"/>
            <a:ext cx="2281693" cy="1446550"/>
          </a:xfrm>
          <a:prstGeom prst="rect">
            <a:avLst/>
          </a:prstGeom>
          <a:noFill/>
        </p:spPr>
        <p:txBody>
          <a:bodyPr wrap="square" rtlCol="0">
            <a:spAutoFit/>
          </a:bodyPr>
          <a:lstStyle/>
          <a:p>
            <a:pPr marL="171450" indent="-171450">
              <a:buFont typeface="Arial" panose="020B0604020202020204" pitchFamily="34" charset="0"/>
              <a:buChar char="•"/>
            </a:pPr>
            <a:r>
              <a:rPr lang="en-US" sz="1100" dirty="0"/>
              <a:t>Select and labels the image of vehicles with damages and no damages</a:t>
            </a:r>
          </a:p>
          <a:p>
            <a:pPr marL="171450" indent="-171450">
              <a:buFont typeface="Arial" panose="020B0604020202020204" pitchFamily="34" charset="0"/>
              <a:buChar char="•"/>
            </a:pPr>
            <a:r>
              <a:rPr lang="en-US" sz="1100" dirty="0"/>
              <a:t>Annotate images to common car damage types  (smashed, scratch, bumper dent, door dent…) &amp; car damaged areas (glass, bumper, door…)</a:t>
            </a:r>
          </a:p>
        </p:txBody>
      </p:sp>
      <p:sp>
        <p:nvSpPr>
          <p:cNvPr id="24" name="TextBox 23">
            <a:extLst>
              <a:ext uri="{FF2B5EF4-FFF2-40B4-BE49-F238E27FC236}">
                <a16:creationId xmlns:a16="http://schemas.microsoft.com/office/drawing/2014/main" id="{F7C793D3-A03B-4CEA-97AB-BA0A0254BB34}"/>
              </a:ext>
            </a:extLst>
          </p:cNvPr>
          <p:cNvSpPr txBox="1"/>
          <p:nvPr/>
        </p:nvSpPr>
        <p:spPr>
          <a:xfrm>
            <a:off x="3880631" y="2223692"/>
            <a:ext cx="2467843" cy="1277273"/>
          </a:xfrm>
          <a:prstGeom prst="rect">
            <a:avLst/>
          </a:prstGeom>
          <a:noFill/>
        </p:spPr>
        <p:txBody>
          <a:bodyPr wrap="square" rtlCol="0">
            <a:spAutoFit/>
          </a:bodyPr>
          <a:lstStyle/>
          <a:p>
            <a:pPr marL="171450" indent="-171450">
              <a:buFont typeface="Arial" panose="020B0604020202020204" pitchFamily="34" charset="0"/>
              <a:buChar char="•"/>
            </a:pPr>
            <a:r>
              <a:rPr lang="en-US" sz="1100" dirty="0"/>
              <a:t>Detect and segmentize image to only vehicle [reduce background noise]</a:t>
            </a:r>
          </a:p>
          <a:p>
            <a:pPr marL="171450" indent="-171450">
              <a:buFont typeface="Arial" panose="020B0604020202020204" pitchFamily="34" charset="0"/>
              <a:buChar char="•"/>
            </a:pPr>
            <a:r>
              <a:rPr lang="en-US" sz="1100" dirty="0"/>
              <a:t>Approaches: Mask R-CNN</a:t>
            </a:r>
          </a:p>
          <a:p>
            <a:pPr marL="171450" indent="-171450">
              <a:buFont typeface="Arial" panose="020B0604020202020204" pitchFamily="34" charset="0"/>
              <a:buChar char="•"/>
            </a:pPr>
            <a:r>
              <a:rPr lang="en-US" sz="1100" dirty="0"/>
              <a:t>Annotate the detected Vehicles based on object boundaries and pixel coordinates. </a:t>
            </a:r>
          </a:p>
          <a:p>
            <a:pPr marL="171450" indent="-171450">
              <a:buFont typeface="Arial" panose="020B0604020202020204" pitchFamily="34" charset="0"/>
              <a:buChar char="•"/>
            </a:pPr>
            <a:r>
              <a:rPr lang="en-US" sz="1100" dirty="0"/>
              <a:t>Crop image to only vehicle</a:t>
            </a:r>
          </a:p>
        </p:txBody>
      </p:sp>
      <p:sp>
        <p:nvSpPr>
          <p:cNvPr id="27" name="Rectangle: Rounded Corners 26">
            <a:extLst>
              <a:ext uri="{FF2B5EF4-FFF2-40B4-BE49-F238E27FC236}">
                <a16:creationId xmlns:a16="http://schemas.microsoft.com/office/drawing/2014/main" id="{5C84F460-D532-4820-9043-C328C816104A}"/>
              </a:ext>
            </a:extLst>
          </p:cNvPr>
          <p:cNvSpPr/>
          <p:nvPr/>
        </p:nvSpPr>
        <p:spPr>
          <a:xfrm>
            <a:off x="3858401" y="3602805"/>
            <a:ext cx="2281693" cy="324103"/>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Damage Part Segmentation</a:t>
            </a:r>
          </a:p>
        </p:txBody>
      </p:sp>
      <p:sp>
        <p:nvSpPr>
          <p:cNvPr id="28" name="TextBox 27">
            <a:extLst>
              <a:ext uri="{FF2B5EF4-FFF2-40B4-BE49-F238E27FC236}">
                <a16:creationId xmlns:a16="http://schemas.microsoft.com/office/drawing/2014/main" id="{E9B0E3C2-1513-4F9F-84BD-2EAC8A09C98A}"/>
              </a:ext>
            </a:extLst>
          </p:cNvPr>
          <p:cNvSpPr txBox="1"/>
          <p:nvPr/>
        </p:nvSpPr>
        <p:spPr>
          <a:xfrm>
            <a:off x="3899172" y="3958993"/>
            <a:ext cx="2281693"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t>Group images with similar shooting angles (45 degrees, horizontal tilt…)</a:t>
            </a:r>
          </a:p>
          <a:p>
            <a:pPr marL="171450" indent="-171450">
              <a:buFont typeface="Arial" panose="020B0604020202020204" pitchFamily="34" charset="0"/>
              <a:buChar char="•"/>
            </a:pPr>
            <a:r>
              <a:rPr lang="en-US" sz="1100" dirty="0"/>
              <a:t>Annotate the detected damaged area from vehicles</a:t>
            </a:r>
          </a:p>
          <a:p>
            <a:pPr marL="171450" indent="-171450">
              <a:buFont typeface="Arial" panose="020B0604020202020204" pitchFamily="34" charset="0"/>
              <a:buChar char="•"/>
            </a:pPr>
            <a:endParaRPr lang="en-US" sz="1100" dirty="0"/>
          </a:p>
        </p:txBody>
      </p:sp>
      <p:sp>
        <p:nvSpPr>
          <p:cNvPr id="29" name="Rectangle: Rounded Corners 28">
            <a:extLst>
              <a:ext uri="{FF2B5EF4-FFF2-40B4-BE49-F238E27FC236}">
                <a16:creationId xmlns:a16="http://schemas.microsoft.com/office/drawing/2014/main" id="{F73E0247-D0A1-4E56-AB21-846CD5299267}"/>
              </a:ext>
            </a:extLst>
          </p:cNvPr>
          <p:cNvSpPr/>
          <p:nvPr/>
        </p:nvSpPr>
        <p:spPr>
          <a:xfrm>
            <a:off x="6878623" y="1660145"/>
            <a:ext cx="2651816"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31" name="Content Placeholder 2">
            <a:extLst>
              <a:ext uri="{FF2B5EF4-FFF2-40B4-BE49-F238E27FC236}">
                <a16:creationId xmlns:a16="http://schemas.microsoft.com/office/drawing/2014/main" id="{02E55F3B-54AE-47DD-9043-AD251782DCDF}"/>
              </a:ext>
            </a:extLst>
          </p:cNvPr>
          <p:cNvSpPr txBox="1">
            <a:spLocks/>
          </p:cNvSpPr>
          <p:nvPr/>
        </p:nvSpPr>
        <p:spPr>
          <a:xfrm>
            <a:off x="6878623" y="1404569"/>
            <a:ext cx="2732410" cy="2922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Dataset Size Boosting</a:t>
            </a:r>
          </a:p>
        </p:txBody>
      </p:sp>
      <p:sp>
        <p:nvSpPr>
          <p:cNvPr id="32" name="TextBox 31">
            <a:extLst>
              <a:ext uri="{FF2B5EF4-FFF2-40B4-BE49-F238E27FC236}">
                <a16:creationId xmlns:a16="http://schemas.microsoft.com/office/drawing/2014/main" id="{D284F4B4-D936-4F70-A6D0-F59F7249BEBE}"/>
              </a:ext>
            </a:extLst>
          </p:cNvPr>
          <p:cNvSpPr txBox="1"/>
          <p:nvPr/>
        </p:nvSpPr>
        <p:spPr>
          <a:xfrm>
            <a:off x="6991743" y="2223692"/>
            <a:ext cx="2467843" cy="1277273"/>
          </a:xfrm>
          <a:prstGeom prst="rect">
            <a:avLst/>
          </a:prstGeom>
          <a:noFill/>
        </p:spPr>
        <p:txBody>
          <a:bodyPr wrap="square" rtlCol="0">
            <a:spAutoFit/>
          </a:bodyPr>
          <a:lstStyle/>
          <a:p>
            <a:pPr marL="171450" indent="-171450">
              <a:buFont typeface="Arial" panose="020B0604020202020204" pitchFamily="34" charset="0"/>
              <a:buChar char="•"/>
            </a:pPr>
            <a:r>
              <a:rPr lang="en-US" sz="1100" dirty="0"/>
              <a:t>While usually damaged vehicles is relevantly lesser, data augmentation is needed to increase dataset size</a:t>
            </a:r>
          </a:p>
          <a:p>
            <a:pPr marL="171450" indent="-171450">
              <a:buFont typeface="Arial" panose="020B0604020202020204" pitchFamily="34" charset="0"/>
              <a:buChar char="•"/>
            </a:pPr>
            <a:r>
              <a:rPr lang="en-US" sz="1100" dirty="0"/>
              <a:t>Approaches: Additional damaged data creation using Noise, Gaussian Blur, Flip, Contrast, Hue, Adding random pixel intensities. </a:t>
            </a:r>
          </a:p>
        </p:txBody>
      </p:sp>
      <p:sp>
        <p:nvSpPr>
          <p:cNvPr id="33" name="Rectangle: Rounded Corners 32">
            <a:extLst>
              <a:ext uri="{FF2B5EF4-FFF2-40B4-BE49-F238E27FC236}">
                <a16:creationId xmlns:a16="http://schemas.microsoft.com/office/drawing/2014/main" id="{903B1FB8-D0D2-467D-AE07-6323B752BB62}"/>
              </a:ext>
            </a:extLst>
          </p:cNvPr>
          <p:cNvSpPr/>
          <p:nvPr/>
        </p:nvSpPr>
        <p:spPr>
          <a:xfrm>
            <a:off x="10039572" y="3014106"/>
            <a:ext cx="1627065" cy="724105"/>
          </a:xfrm>
          <a:prstGeom prst="roundRect">
            <a:avLst>
              <a:gd name="adj" fmla="val 11162"/>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Deep Learning / Transfer Learning Model Training</a:t>
            </a:r>
          </a:p>
        </p:txBody>
      </p:sp>
      <p:sp>
        <p:nvSpPr>
          <p:cNvPr id="34" name="Arrow: Down 33">
            <a:extLst>
              <a:ext uri="{FF2B5EF4-FFF2-40B4-BE49-F238E27FC236}">
                <a16:creationId xmlns:a16="http://schemas.microsoft.com/office/drawing/2014/main" id="{C02285D4-C8F3-4E90-920B-C3910B7A4ABF}"/>
              </a:ext>
            </a:extLst>
          </p:cNvPr>
          <p:cNvSpPr/>
          <p:nvPr/>
        </p:nvSpPr>
        <p:spPr>
          <a:xfrm rot="16200000">
            <a:off x="6414773" y="3205783"/>
            <a:ext cx="453291" cy="340754"/>
          </a:xfrm>
          <a:prstGeom prst="downArrow">
            <a:avLst>
              <a:gd name="adj1" fmla="val 50000"/>
              <a:gd name="adj2" fmla="val 6856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35" name="Arrow: Down 34">
            <a:extLst>
              <a:ext uri="{FF2B5EF4-FFF2-40B4-BE49-F238E27FC236}">
                <a16:creationId xmlns:a16="http://schemas.microsoft.com/office/drawing/2014/main" id="{169F1FA1-D3AE-4602-B26A-CD0DB402424C}"/>
              </a:ext>
            </a:extLst>
          </p:cNvPr>
          <p:cNvSpPr/>
          <p:nvPr/>
        </p:nvSpPr>
        <p:spPr>
          <a:xfrm rot="16200000">
            <a:off x="9574881" y="3205783"/>
            <a:ext cx="453291" cy="340754"/>
          </a:xfrm>
          <a:prstGeom prst="downArrow">
            <a:avLst>
              <a:gd name="adj1" fmla="val 50000"/>
              <a:gd name="adj2" fmla="val 6856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298278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E36-CFD8-4452-8782-659A301AFEDF}"/>
              </a:ext>
            </a:extLst>
          </p:cNvPr>
          <p:cNvSpPr>
            <a:spLocks noGrp="1"/>
          </p:cNvSpPr>
          <p:nvPr>
            <p:ph type="title"/>
          </p:nvPr>
        </p:nvSpPr>
        <p:spPr>
          <a:xfrm>
            <a:off x="525363" y="326763"/>
            <a:ext cx="10515600" cy="724105"/>
          </a:xfrm>
        </p:spPr>
        <p:txBody>
          <a:bodyPr>
            <a:normAutofit/>
          </a:bodyPr>
          <a:lstStyle/>
          <a:p>
            <a:r>
              <a:rPr lang="en-US" sz="3600" dirty="0"/>
              <a:t>Deep Learning / Transfer Learning Algorithms Studies</a:t>
            </a:r>
          </a:p>
        </p:txBody>
      </p:sp>
      <p:sp>
        <p:nvSpPr>
          <p:cNvPr id="17" name="Rectangle: Rounded Corners 16">
            <a:extLst>
              <a:ext uri="{FF2B5EF4-FFF2-40B4-BE49-F238E27FC236}">
                <a16:creationId xmlns:a16="http://schemas.microsoft.com/office/drawing/2014/main" id="{EDBD78C6-E2E3-487F-92ED-BFD1190A75B2}"/>
              </a:ext>
            </a:extLst>
          </p:cNvPr>
          <p:cNvSpPr/>
          <p:nvPr/>
        </p:nvSpPr>
        <p:spPr>
          <a:xfrm>
            <a:off x="1436545" y="1447653"/>
            <a:ext cx="2049606"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5" name="Rectangle: Rounded Corners 4">
            <a:extLst>
              <a:ext uri="{FF2B5EF4-FFF2-40B4-BE49-F238E27FC236}">
                <a16:creationId xmlns:a16="http://schemas.microsoft.com/office/drawing/2014/main" id="{6547EF9E-27F1-460F-BC39-D7521EBB207A}"/>
              </a:ext>
            </a:extLst>
          </p:cNvPr>
          <p:cNvSpPr/>
          <p:nvPr/>
        </p:nvSpPr>
        <p:spPr>
          <a:xfrm>
            <a:off x="3722476" y="1650106"/>
            <a:ext cx="1732023" cy="324103"/>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VGG19</a:t>
            </a:r>
          </a:p>
        </p:txBody>
      </p:sp>
      <p:sp>
        <p:nvSpPr>
          <p:cNvPr id="8" name="Rectangle: Rounded Corners 7">
            <a:extLst>
              <a:ext uri="{FF2B5EF4-FFF2-40B4-BE49-F238E27FC236}">
                <a16:creationId xmlns:a16="http://schemas.microsoft.com/office/drawing/2014/main" id="{1F7A9E44-3322-4827-AF9C-42E311984425}"/>
              </a:ext>
            </a:extLst>
          </p:cNvPr>
          <p:cNvSpPr/>
          <p:nvPr/>
        </p:nvSpPr>
        <p:spPr>
          <a:xfrm>
            <a:off x="1563548" y="1650106"/>
            <a:ext cx="1763536" cy="324103"/>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err="1"/>
              <a:t>AlexNet</a:t>
            </a:r>
            <a:endParaRPr lang="en-US" sz="1400" b="1" dirty="0"/>
          </a:p>
        </p:txBody>
      </p:sp>
      <p:sp>
        <p:nvSpPr>
          <p:cNvPr id="9" name="Rectangle: Rounded Corners 8">
            <a:extLst>
              <a:ext uri="{FF2B5EF4-FFF2-40B4-BE49-F238E27FC236}">
                <a16:creationId xmlns:a16="http://schemas.microsoft.com/office/drawing/2014/main" id="{DFAA2A5D-9C24-4335-A2A8-7ABFB513F800}"/>
              </a:ext>
            </a:extLst>
          </p:cNvPr>
          <p:cNvSpPr/>
          <p:nvPr/>
        </p:nvSpPr>
        <p:spPr>
          <a:xfrm>
            <a:off x="5807449" y="1591814"/>
            <a:ext cx="1763536" cy="459735"/>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Inception v3 / GoogleNet</a:t>
            </a:r>
          </a:p>
        </p:txBody>
      </p:sp>
      <p:sp>
        <p:nvSpPr>
          <p:cNvPr id="19" name="Rectangle: Rounded Corners 18">
            <a:extLst>
              <a:ext uri="{FF2B5EF4-FFF2-40B4-BE49-F238E27FC236}">
                <a16:creationId xmlns:a16="http://schemas.microsoft.com/office/drawing/2014/main" id="{F3B66519-479D-471C-8427-1BE81DE1E8BD}"/>
              </a:ext>
            </a:extLst>
          </p:cNvPr>
          <p:cNvSpPr/>
          <p:nvPr/>
        </p:nvSpPr>
        <p:spPr>
          <a:xfrm>
            <a:off x="3553459" y="1447653"/>
            <a:ext cx="2049606"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22" name="TextBox 21">
            <a:extLst>
              <a:ext uri="{FF2B5EF4-FFF2-40B4-BE49-F238E27FC236}">
                <a16:creationId xmlns:a16="http://schemas.microsoft.com/office/drawing/2014/main" id="{EAB7FFF6-3A2B-46A2-9B17-0584457AD31B}"/>
              </a:ext>
            </a:extLst>
          </p:cNvPr>
          <p:cNvSpPr txBox="1"/>
          <p:nvPr/>
        </p:nvSpPr>
        <p:spPr>
          <a:xfrm>
            <a:off x="1445151" y="2060785"/>
            <a:ext cx="2160060" cy="2092881"/>
          </a:xfrm>
          <a:prstGeom prst="rect">
            <a:avLst/>
          </a:prstGeom>
          <a:noFill/>
        </p:spPr>
        <p:txBody>
          <a:bodyPr wrap="square" rtlCol="0">
            <a:spAutoFit/>
          </a:bodyPr>
          <a:lstStyle/>
          <a:p>
            <a:pPr marL="171450" indent="-171450">
              <a:buFont typeface="Arial" panose="020B0604020202020204" pitchFamily="34" charset="0"/>
              <a:buChar char="•"/>
            </a:pPr>
            <a:r>
              <a:rPr lang="en-US" sz="1000" dirty="0"/>
              <a:t>Algorithm with Deep ConvNets designed to deal with complex scene classification task on Imagenet data</a:t>
            </a:r>
          </a:p>
          <a:p>
            <a:endParaRPr lang="en-US" sz="1000" dirty="0"/>
          </a:p>
          <a:p>
            <a:pPr marL="171450" indent="-171450">
              <a:buFont typeface="Arial" panose="020B0604020202020204" pitchFamily="34" charset="0"/>
              <a:buChar char="•"/>
            </a:pPr>
            <a:r>
              <a:rPr lang="en-US" sz="1000" dirty="0"/>
              <a:t>Deep and featured Convolutional Layers stacked on top of each other (eight layers, the first five are convolutional layers, some of them followed by max-pooling layers, and the last three are fully connected layers) </a:t>
            </a:r>
          </a:p>
          <a:p>
            <a:pPr marL="171450" indent="-171450">
              <a:buFont typeface="Arial" panose="020B0604020202020204" pitchFamily="34" charset="0"/>
              <a:buChar char="•"/>
            </a:pPr>
            <a:endParaRPr lang="en-US" sz="1000" dirty="0"/>
          </a:p>
        </p:txBody>
      </p:sp>
      <p:sp>
        <p:nvSpPr>
          <p:cNvPr id="29" name="Rectangle: Rounded Corners 28">
            <a:extLst>
              <a:ext uri="{FF2B5EF4-FFF2-40B4-BE49-F238E27FC236}">
                <a16:creationId xmlns:a16="http://schemas.microsoft.com/office/drawing/2014/main" id="{F73E0247-D0A1-4E56-AB21-846CD5299267}"/>
              </a:ext>
            </a:extLst>
          </p:cNvPr>
          <p:cNvSpPr/>
          <p:nvPr/>
        </p:nvSpPr>
        <p:spPr>
          <a:xfrm>
            <a:off x="5674295" y="1447653"/>
            <a:ext cx="2049606"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25" name="Rectangle: Rounded Corners 24">
            <a:extLst>
              <a:ext uri="{FF2B5EF4-FFF2-40B4-BE49-F238E27FC236}">
                <a16:creationId xmlns:a16="http://schemas.microsoft.com/office/drawing/2014/main" id="{21E4B553-8890-4521-A358-07B2CFBFACC0}"/>
              </a:ext>
            </a:extLst>
          </p:cNvPr>
          <p:cNvSpPr/>
          <p:nvPr/>
        </p:nvSpPr>
        <p:spPr>
          <a:xfrm>
            <a:off x="7928285" y="1650106"/>
            <a:ext cx="1763536" cy="324104"/>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MobileNets</a:t>
            </a:r>
          </a:p>
        </p:txBody>
      </p:sp>
      <p:sp>
        <p:nvSpPr>
          <p:cNvPr id="26" name="Rectangle: Rounded Corners 25">
            <a:extLst>
              <a:ext uri="{FF2B5EF4-FFF2-40B4-BE49-F238E27FC236}">
                <a16:creationId xmlns:a16="http://schemas.microsoft.com/office/drawing/2014/main" id="{6FD90F61-07B5-4795-99A8-8AD983AAEF4B}"/>
              </a:ext>
            </a:extLst>
          </p:cNvPr>
          <p:cNvSpPr/>
          <p:nvPr/>
        </p:nvSpPr>
        <p:spPr>
          <a:xfrm>
            <a:off x="7795132" y="1447653"/>
            <a:ext cx="2049606"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36" name="Rectangle: Rounded Corners 35">
            <a:extLst>
              <a:ext uri="{FF2B5EF4-FFF2-40B4-BE49-F238E27FC236}">
                <a16:creationId xmlns:a16="http://schemas.microsoft.com/office/drawing/2014/main" id="{A6E5E90B-762E-4D49-8441-DEF18DEBA96B}"/>
              </a:ext>
            </a:extLst>
          </p:cNvPr>
          <p:cNvSpPr/>
          <p:nvPr/>
        </p:nvSpPr>
        <p:spPr>
          <a:xfrm>
            <a:off x="10035692" y="1650106"/>
            <a:ext cx="1763536" cy="324104"/>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ResNet50</a:t>
            </a:r>
          </a:p>
        </p:txBody>
      </p:sp>
      <p:sp>
        <p:nvSpPr>
          <p:cNvPr id="37" name="Rectangle: Rounded Corners 36">
            <a:extLst>
              <a:ext uri="{FF2B5EF4-FFF2-40B4-BE49-F238E27FC236}">
                <a16:creationId xmlns:a16="http://schemas.microsoft.com/office/drawing/2014/main" id="{181859D3-8536-44C8-BD17-E06CEECE3EE2}"/>
              </a:ext>
            </a:extLst>
          </p:cNvPr>
          <p:cNvSpPr/>
          <p:nvPr/>
        </p:nvSpPr>
        <p:spPr>
          <a:xfrm>
            <a:off x="9902538" y="1447653"/>
            <a:ext cx="2170713" cy="396269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39" name="TextBox 38">
            <a:extLst>
              <a:ext uri="{FF2B5EF4-FFF2-40B4-BE49-F238E27FC236}">
                <a16:creationId xmlns:a16="http://schemas.microsoft.com/office/drawing/2014/main" id="{6AF84540-1CCB-452A-859B-7A412F762F4F}"/>
              </a:ext>
            </a:extLst>
          </p:cNvPr>
          <p:cNvSpPr txBox="1"/>
          <p:nvPr/>
        </p:nvSpPr>
        <p:spPr>
          <a:xfrm>
            <a:off x="1491610" y="5397356"/>
            <a:ext cx="1907412" cy="430887"/>
          </a:xfrm>
          <a:prstGeom prst="rect">
            <a:avLst/>
          </a:prstGeom>
          <a:noFill/>
        </p:spPr>
        <p:txBody>
          <a:bodyPr wrap="square" rtlCol="0">
            <a:spAutoFit/>
          </a:bodyPr>
          <a:lstStyle/>
          <a:p>
            <a:r>
              <a:rPr lang="en-US" sz="1100" dirty="0"/>
              <a:t>Sources:</a:t>
            </a:r>
          </a:p>
          <a:p>
            <a:pPr marL="171450" indent="-171450">
              <a:buFont typeface="Arial" panose="020B0604020202020204" pitchFamily="34" charset="0"/>
              <a:buChar char="•"/>
            </a:pPr>
            <a:r>
              <a:rPr lang="en-US" sz="1100" dirty="0">
                <a:solidFill>
                  <a:srgbClr val="0563C1"/>
                </a:solidFill>
                <a:hlinkClick r:id="rId2">
                  <a:extLst>
                    <a:ext uri="{A12FA001-AC4F-418D-AE19-62706E023703}">
                      <ahyp:hlinkClr xmlns:ahyp="http://schemas.microsoft.com/office/drawing/2018/hyperlinkcolor" val="tx"/>
                    </a:ext>
                  </a:extLst>
                </a:hlinkClick>
              </a:rPr>
              <a:t>Alexnet</a:t>
            </a:r>
            <a:endParaRPr lang="en-US" sz="1100" dirty="0"/>
          </a:p>
        </p:txBody>
      </p:sp>
      <p:sp>
        <p:nvSpPr>
          <p:cNvPr id="40" name="TextBox 39">
            <a:extLst>
              <a:ext uri="{FF2B5EF4-FFF2-40B4-BE49-F238E27FC236}">
                <a16:creationId xmlns:a16="http://schemas.microsoft.com/office/drawing/2014/main" id="{F9EB3BF3-1EAF-4A08-8681-CC4A924AFDC3}"/>
              </a:ext>
            </a:extLst>
          </p:cNvPr>
          <p:cNvSpPr txBox="1"/>
          <p:nvPr/>
        </p:nvSpPr>
        <p:spPr>
          <a:xfrm>
            <a:off x="118748" y="2137728"/>
            <a:ext cx="1401198" cy="307777"/>
          </a:xfrm>
          <a:prstGeom prst="rect">
            <a:avLst/>
          </a:prstGeom>
          <a:noFill/>
        </p:spPr>
        <p:txBody>
          <a:bodyPr wrap="square" rtlCol="0">
            <a:spAutoFit/>
          </a:bodyPr>
          <a:lstStyle/>
          <a:p>
            <a:r>
              <a:rPr lang="en-US" sz="1400" b="1" dirty="0"/>
              <a:t>Description:</a:t>
            </a:r>
          </a:p>
        </p:txBody>
      </p:sp>
      <p:sp>
        <p:nvSpPr>
          <p:cNvPr id="41" name="TextBox 40">
            <a:extLst>
              <a:ext uri="{FF2B5EF4-FFF2-40B4-BE49-F238E27FC236}">
                <a16:creationId xmlns:a16="http://schemas.microsoft.com/office/drawing/2014/main" id="{AAEF7E8B-BAEF-4496-9FA1-15324DBF4195}"/>
              </a:ext>
            </a:extLst>
          </p:cNvPr>
          <p:cNvSpPr txBox="1"/>
          <p:nvPr/>
        </p:nvSpPr>
        <p:spPr>
          <a:xfrm>
            <a:off x="131908" y="1681352"/>
            <a:ext cx="1246836" cy="307777"/>
          </a:xfrm>
          <a:prstGeom prst="rect">
            <a:avLst/>
          </a:prstGeom>
          <a:noFill/>
        </p:spPr>
        <p:txBody>
          <a:bodyPr wrap="square" rtlCol="0">
            <a:spAutoFit/>
          </a:bodyPr>
          <a:lstStyle/>
          <a:p>
            <a:r>
              <a:rPr lang="en-US" sz="1400" dirty="0"/>
              <a:t>Algorithms:</a:t>
            </a:r>
          </a:p>
        </p:txBody>
      </p:sp>
      <p:sp>
        <p:nvSpPr>
          <p:cNvPr id="42" name="TextBox 41">
            <a:extLst>
              <a:ext uri="{FF2B5EF4-FFF2-40B4-BE49-F238E27FC236}">
                <a16:creationId xmlns:a16="http://schemas.microsoft.com/office/drawing/2014/main" id="{C0E1C36F-49F7-4687-891B-978360F5E4BB}"/>
              </a:ext>
            </a:extLst>
          </p:cNvPr>
          <p:cNvSpPr txBox="1"/>
          <p:nvPr/>
        </p:nvSpPr>
        <p:spPr>
          <a:xfrm>
            <a:off x="3537416" y="2060785"/>
            <a:ext cx="2165471" cy="1938992"/>
          </a:xfrm>
          <a:prstGeom prst="rect">
            <a:avLst/>
          </a:prstGeom>
          <a:noFill/>
        </p:spPr>
        <p:txBody>
          <a:bodyPr wrap="square" rtlCol="0">
            <a:spAutoFit/>
          </a:bodyPr>
          <a:lstStyle/>
          <a:p>
            <a:pPr marL="171450" indent="-171450">
              <a:buFont typeface="Arial" panose="020B0604020202020204" pitchFamily="34" charset="0"/>
              <a:buChar char="•"/>
            </a:pPr>
            <a:r>
              <a:rPr lang="en-US" sz="1000" dirty="0"/>
              <a:t>Algorithm that utilized smaller receptive window size and smaller stride of the first convolutional layer (improved on top of </a:t>
            </a:r>
            <a:r>
              <a:rPr lang="en-US" sz="1000" dirty="0" err="1"/>
              <a:t>AlexNet</a:t>
            </a:r>
            <a:r>
              <a:rPr lang="en-US" sz="1000" dirty="0"/>
              <a:t>)</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ConvNets architecture with fixed other parameters of the architecture, and steadily increase the depth of the network by adding more convolutional layers, ability to build significantly more accurate ConvNets architecture.</a:t>
            </a:r>
          </a:p>
        </p:txBody>
      </p:sp>
      <p:sp>
        <p:nvSpPr>
          <p:cNvPr id="43" name="TextBox 42">
            <a:extLst>
              <a:ext uri="{FF2B5EF4-FFF2-40B4-BE49-F238E27FC236}">
                <a16:creationId xmlns:a16="http://schemas.microsoft.com/office/drawing/2014/main" id="{0A33C015-C0AB-41AB-B34F-F3E9665277AF}"/>
              </a:ext>
            </a:extLst>
          </p:cNvPr>
          <p:cNvSpPr txBox="1"/>
          <p:nvPr/>
        </p:nvSpPr>
        <p:spPr>
          <a:xfrm>
            <a:off x="5641817" y="2060785"/>
            <a:ext cx="2185530" cy="1785104"/>
          </a:xfrm>
          <a:prstGeom prst="rect">
            <a:avLst/>
          </a:prstGeom>
          <a:noFill/>
        </p:spPr>
        <p:txBody>
          <a:bodyPr wrap="square" rtlCol="0">
            <a:spAutoFit/>
          </a:bodyPr>
          <a:lstStyle/>
          <a:p>
            <a:pPr marL="171450" indent="-171450">
              <a:buFont typeface="Arial" panose="020B0604020202020204" pitchFamily="34" charset="0"/>
              <a:buChar char="•"/>
            </a:pPr>
            <a:r>
              <a:rPr lang="en-US" sz="1000" dirty="0"/>
              <a:t>Algorithm with deep convolutional architecture, developed by Google, with 42 layers and lower error rate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Performed convolution on the spatial and channel wise domain together. Perform a series of convolutions at different scales and subsequently aggregate the results through “inception cell”.</a:t>
            </a:r>
          </a:p>
        </p:txBody>
      </p:sp>
      <p:sp>
        <p:nvSpPr>
          <p:cNvPr id="44" name="TextBox 43">
            <a:extLst>
              <a:ext uri="{FF2B5EF4-FFF2-40B4-BE49-F238E27FC236}">
                <a16:creationId xmlns:a16="http://schemas.microsoft.com/office/drawing/2014/main" id="{D096CC75-BDDE-4FA9-8F2E-93A34711EECC}"/>
              </a:ext>
            </a:extLst>
          </p:cNvPr>
          <p:cNvSpPr txBox="1"/>
          <p:nvPr/>
        </p:nvSpPr>
        <p:spPr>
          <a:xfrm>
            <a:off x="7744107" y="2060785"/>
            <a:ext cx="2243960" cy="1477328"/>
          </a:xfrm>
          <a:prstGeom prst="rect">
            <a:avLst/>
          </a:prstGeom>
          <a:noFill/>
        </p:spPr>
        <p:txBody>
          <a:bodyPr wrap="square" rtlCol="0">
            <a:spAutoFit/>
          </a:bodyPr>
          <a:lstStyle/>
          <a:p>
            <a:pPr marL="171450" indent="-171450">
              <a:buFont typeface="Arial" panose="020B0604020202020204" pitchFamily="34" charset="0"/>
              <a:buChar char="•"/>
            </a:pPr>
            <a:r>
              <a:rPr lang="en-US" sz="1000" dirty="0"/>
              <a:t>Algorithm based on concept of factorized convolution and efficient neural networks for mobile apps.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Factorizes a standard convolution into a depthwise convolution &amp; a point wise convolution.</a:t>
            </a:r>
          </a:p>
          <a:p>
            <a:pPr marL="171450" indent="-171450">
              <a:buFont typeface="Arial" panose="020B0604020202020204" pitchFamily="34" charset="0"/>
              <a:buChar char="•"/>
            </a:pPr>
            <a:endParaRPr lang="en-US" sz="1000" dirty="0"/>
          </a:p>
        </p:txBody>
      </p:sp>
      <p:sp>
        <p:nvSpPr>
          <p:cNvPr id="45" name="TextBox 44">
            <a:extLst>
              <a:ext uri="{FF2B5EF4-FFF2-40B4-BE49-F238E27FC236}">
                <a16:creationId xmlns:a16="http://schemas.microsoft.com/office/drawing/2014/main" id="{3B418DE8-76E2-4E32-9F27-3FE26FB28C96}"/>
              </a:ext>
            </a:extLst>
          </p:cNvPr>
          <p:cNvSpPr txBox="1"/>
          <p:nvPr/>
        </p:nvSpPr>
        <p:spPr>
          <a:xfrm>
            <a:off x="9844738" y="2060785"/>
            <a:ext cx="2347262" cy="1477328"/>
          </a:xfrm>
          <a:prstGeom prst="rect">
            <a:avLst/>
          </a:prstGeom>
          <a:noFill/>
        </p:spPr>
        <p:txBody>
          <a:bodyPr wrap="square" rtlCol="0">
            <a:spAutoFit/>
          </a:bodyPr>
          <a:lstStyle/>
          <a:p>
            <a:pPr marL="171450" indent="-171450">
              <a:buFont typeface="Arial" panose="020B0604020202020204" pitchFamily="34" charset="0"/>
              <a:buChar char="•"/>
            </a:pPr>
            <a:r>
              <a:rPr lang="en-US" sz="1000" dirty="0"/>
              <a:t>Algorithm with exotic architecture, relies on micro-architecture modules (network-in-network architectures)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Extremely deep networks trained using standard SGD (with reasonable initialization function) through the use of residual modules. </a:t>
            </a:r>
          </a:p>
        </p:txBody>
      </p:sp>
      <p:sp>
        <p:nvSpPr>
          <p:cNvPr id="46" name="TextBox 45">
            <a:extLst>
              <a:ext uri="{FF2B5EF4-FFF2-40B4-BE49-F238E27FC236}">
                <a16:creationId xmlns:a16="http://schemas.microsoft.com/office/drawing/2014/main" id="{E1630B68-FC75-4FEE-8BA3-3C66AA45A66F}"/>
              </a:ext>
            </a:extLst>
          </p:cNvPr>
          <p:cNvSpPr txBox="1"/>
          <p:nvPr/>
        </p:nvSpPr>
        <p:spPr>
          <a:xfrm>
            <a:off x="118748" y="2779160"/>
            <a:ext cx="1401198" cy="523220"/>
          </a:xfrm>
          <a:prstGeom prst="rect">
            <a:avLst/>
          </a:prstGeom>
          <a:noFill/>
        </p:spPr>
        <p:txBody>
          <a:bodyPr wrap="square" rtlCol="0">
            <a:spAutoFit/>
          </a:bodyPr>
          <a:lstStyle/>
          <a:p>
            <a:r>
              <a:rPr lang="en-US" sz="1400" b="1" dirty="0"/>
              <a:t>Features &amp; Abilities:</a:t>
            </a:r>
          </a:p>
        </p:txBody>
      </p:sp>
      <p:sp>
        <p:nvSpPr>
          <p:cNvPr id="48" name="TextBox 47">
            <a:extLst>
              <a:ext uri="{FF2B5EF4-FFF2-40B4-BE49-F238E27FC236}">
                <a16:creationId xmlns:a16="http://schemas.microsoft.com/office/drawing/2014/main" id="{5A54A1A7-58EF-4CEB-AE54-11D53580AAC7}"/>
              </a:ext>
            </a:extLst>
          </p:cNvPr>
          <p:cNvSpPr txBox="1"/>
          <p:nvPr/>
        </p:nvSpPr>
        <p:spPr>
          <a:xfrm>
            <a:off x="3582952" y="5397356"/>
            <a:ext cx="1907412" cy="430887"/>
          </a:xfrm>
          <a:prstGeom prst="rect">
            <a:avLst/>
          </a:prstGeom>
          <a:noFill/>
        </p:spPr>
        <p:txBody>
          <a:bodyPr wrap="square" rtlCol="0">
            <a:spAutoFit/>
          </a:bodyPr>
          <a:lstStyle/>
          <a:p>
            <a:r>
              <a:rPr lang="en-US" sz="1100" dirty="0"/>
              <a:t>Sources:</a:t>
            </a:r>
          </a:p>
          <a:p>
            <a:pPr marL="171450" indent="-171450">
              <a:buFont typeface="Arial" panose="020B0604020202020204" pitchFamily="34" charset="0"/>
              <a:buChar char="•"/>
            </a:pPr>
            <a:r>
              <a:rPr lang="en-US" sz="1100" dirty="0">
                <a:solidFill>
                  <a:srgbClr val="0563C1"/>
                </a:solidFill>
                <a:hlinkClick r:id="rId3"/>
              </a:rPr>
              <a:t>VGG19</a:t>
            </a:r>
            <a:endParaRPr lang="en-US" sz="1100" dirty="0"/>
          </a:p>
        </p:txBody>
      </p:sp>
      <p:sp>
        <p:nvSpPr>
          <p:cNvPr id="49" name="TextBox 48">
            <a:extLst>
              <a:ext uri="{FF2B5EF4-FFF2-40B4-BE49-F238E27FC236}">
                <a16:creationId xmlns:a16="http://schemas.microsoft.com/office/drawing/2014/main" id="{7D37F2AD-87D4-4F5E-B389-31484515AE5C}"/>
              </a:ext>
            </a:extLst>
          </p:cNvPr>
          <p:cNvSpPr txBox="1"/>
          <p:nvPr/>
        </p:nvSpPr>
        <p:spPr>
          <a:xfrm>
            <a:off x="5699866" y="5397356"/>
            <a:ext cx="1907412" cy="430887"/>
          </a:xfrm>
          <a:prstGeom prst="rect">
            <a:avLst/>
          </a:prstGeom>
          <a:noFill/>
        </p:spPr>
        <p:txBody>
          <a:bodyPr wrap="square" rtlCol="0">
            <a:spAutoFit/>
          </a:bodyPr>
          <a:lstStyle/>
          <a:p>
            <a:r>
              <a:rPr lang="en-US" sz="1100" dirty="0"/>
              <a:t>Sources:</a:t>
            </a:r>
          </a:p>
          <a:p>
            <a:pPr marL="171450" indent="-171450">
              <a:buFont typeface="Arial" panose="020B0604020202020204" pitchFamily="34" charset="0"/>
              <a:buChar char="•"/>
            </a:pPr>
            <a:r>
              <a:rPr lang="en-US" sz="1100" dirty="0">
                <a:solidFill>
                  <a:srgbClr val="0563C1"/>
                </a:solidFill>
                <a:hlinkClick r:id="rId4"/>
              </a:rPr>
              <a:t>Inception V3</a:t>
            </a:r>
            <a:endParaRPr lang="en-US" sz="1100" dirty="0"/>
          </a:p>
        </p:txBody>
      </p:sp>
      <p:sp>
        <p:nvSpPr>
          <p:cNvPr id="50" name="TextBox 49">
            <a:extLst>
              <a:ext uri="{FF2B5EF4-FFF2-40B4-BE49-F238E27FC236}">
                <a16:creationId xmlns:a16="http://schemas.microsoft.com/office/drawing/2014/main" id="{C9E10B2F-4468-4E59-B193-5A74A94A8879}"/>
              </a:ext>
            </a:extLst>
          </p:cNvPr>
          <p:cNvSpPr txBox="1"/>
          <p:nvPr/>
        </p:nvSpPr>
        <p:spPr>
          <a:xfrm>
            <a:off x="7781701" y="5397356"/>
            <a:ext cx="1907412" cy="430887"/>
          </a:xfrm>
          <a:prstGeom prst="rect">
            <a:avLst/>
          </a:prstGeom>
          <a:noFill/>
        </p:spPr>
        <p:txBody>
          <a:bodyPr wrap="square" rtlCol="0">
            <a:spAutoFit/>
          </a:bodyPr>
          <a:lstStyle/>
          <a:p>
            <a:r>
              <a:rPr lang="en-US" sz="1100" dirty="0"/>
              <a:t>Sources:</a:t>
            </a:r>
          </a:p>
          <a:p>
            <a:pPr marL="171450" indent="-171450">
              <a:buFont typeface="Arial" panose="020B0604020202020204" pitchFamily="34" charset="0"/>
              <a:buChar char="•"/>
            </a:pPr>
            <a:r>
              <a:rPr lang="en-US" sz="1100" dirty="0">
                <a:solidFill>
                  <a:srgbClr val="0563C1"/>
                </a:solidFill>
                <a:hlinkClick r:id="rId5"/>
              </a:rPr>
              <a:t>MobileNets</a:t>
            </a:r>
            <a:endParaRPr lang="en-US" sz="1100" dirty="0"/>
          </a:p>
        </p:txBody>
      </p:sp>
      <p:sp>
        <p:nvSpPr>
          <p:cNvPr id="51" name="TextBox 50">
            <a:extLst>
              <a:ext uri="{FF2B5EF4-FFF2-40B4-BE49-F238E27FC236}">
                <a16:creationId xmlns:a16="http://schemas.microsoft.com/office/drawing/2014/main" id="{19F49691-85F1-496B-AA31-7A30583759AF}"/>
              </a:ext>
            </a:extLst>
          </p:cNvPr>
          <p:cNvSpPr txBox="1"/>
          <p:nvPr/>
        </p:nvSpPr>
        <p:spPr>
          <a:xfrm>
            <a:off x="9895763" y="5397356"/>
            <a:ext cx="1907412" cy="430887"/>
          </a:xfrm>
          <a:prstGeom prst="rect">
            <a:avLst/>
          </a:prstGeom>
          <a:noFill/>
        </p:spPr>
        <p:txBody>
          <a:bodyPr wrap="square" rtlCol="0">
            <a:spAutoFit/>
          </a:bodyPr>
          <a:lstStyle/>
          <a:p>
            <a:r>
              <a:rPr lang="en-US" sz="1100" dirty="0"/>
              <a:t>Sources:</a:t>
            </a:r>
          </a:p>
          <a:p>
            <a:pPr marL="171450" indent="-171450">
              <a:buFont typeface="Arial" panose="020B0604020202020204" pitchFamily="34" charset="0"/>
              <a:buChar char="•"/>
            </a:pPr>
            <a:r>
              <a:rPr lang="en-US" sz="1100" dirty="0">
                <a:solidFill>
                  <a:srgbClr val="0563C1"/>
                </a:solidFill>
                <a:hlinkClick r:id="rId6"/>
              </a:rPr>
              <a:t>ResNet50</a:t>
            </a:r>
            <a:endParaRPr lang="en-US" sz="1100" dirty="0"/>
          </a:p>
        </p:txBody>
      </p:sp>
    </p:spTree>
    <p:extLst>
      <p:ext uri="{BB962C8B-B14F-4D97-AF65-F5344CB8AC3E}">
        <p14:creationId xmlns:p14="http://schemas.microsoft.com/office/powerpoint/2010/main" val="99898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E36-CFD8-4452-8782-659A301AFEDF}"/>
              </a:ext>
            </a:extLst>
          </p:cNvPr>
          <p:cNvSpPr>
            <a:spLocks noGrp="1"/>
          </p:cNvSpPr>
          <p:nvPr>
            <p:ph type="title"/>
          </p:nvPr>
        </p:nvSpPr>
        <p:spPr>
          <a:xfrm>
            <a:off x="525363" y="326763"/>
            <a:ext cx="10515600" cy="724105"/>
          </a:xfrm>
        </p:spPr>
        <p:txBody>
          <a:bodyPr>
            <a:normAutofit/>
          </a:bodyPr>
          <a:lstStyle/>
          <a:p>
            <a:r>
              <a:rPr lang="en-US" sz="3600" dirty="0"/>
              <a:t>Proposed Damaged Detection Architecture </a:t>
            </a:r>
          </a:p>
        </p:txBody>
      </p:sp>
      <p:grpSp>
        <p:nvGrpSpPr>
          <p:cNvPr id="95" name="Group 94">
            <a:extLst>
              <a:ext uri="{FF2B5EF4-FFF2-40B4-BE49-F238E27FC236}">
                <a16:creationId xmlns:a16="http://schemas.microsoft.com/office/drawing/2014/main" id="{7C476A20-BD40-4337-88EC-F51E7CDBCAB2}"/>
              </a:ext>
            </a:extLst>
          </p:cNvPr>
          <p:cNvGrpSpPr/>
          <p:nvPr/>
        </p:nvGrpSpPr>
        <p:grpSpPr>
          <a:xfrm>
            <a:off x="525363" y="1647007"/>
            <a:ext cx="10622607" cy="2958601"/>
            <a:chOff x="261291" y="1285057"/>
            <a:chExt cx="10622607" cy="2958601"/>
          </a:xfrm>
        </p:grpSpPr>
        <p:grpSp>
          <p:nvGrpSpPr>
            <p:cNvPr id="59" name="Group 58">
              <a:extLst>
                <a:ext uri="{FF2B5EF4-FFF2-40B4-BE49-F238E27FC236}">
                  <a16:creationId xmlns:a16="http://schemas.microsoft.com/office/drawing/2014/main" id="{A989AE66-930B-4F4A-9E90-E4E5CB55C1E2}"/>
                </a:ext>
              </a:extLst>
            </p:cNvPr>
            <p:cNvGrpSpPr/>
            <p:nvPr/>
          </p:nvGrpSpPr>
          <p:grpSpPr>
            <a:xfrm>
              <a:off x="7505914" y="3091178"/>
              <a:ext cx="3377984" cy="1152480"/>
              <a:chOff x="115949" y="2295246"/>
              <a:chExt cx="2144298" cy="1099184"/>
            </a:xfrm>
          </p:grpSpPr>
          <p:sp>
            <p:nvSpPr>
              <p:cNvPr id="60" name="Rectangle: Rounded Corners 59">
                <a:extLst>
                  <a:ext uri="{FF2B5EF4-FFF2-40B4-BE49-F238E27FC236}">
                    <a16:creationId xmlns:a16="http://schemas.microsoft.com/office/drawing/2014/main" id="{DF59449E-F6A1-4209-B2B5-04644ED012C2}"/>
                  </a:ext>
                </a:extLst>
              </p:cNvPr>
              <p:cNvSpPr/>
              <p:nvPr/>
            </p:nvSpPr>
            <p:spPr>
              <a:xfrm>
                <a:off x="115949" y="2295246"/>
                <a:ext cx="2081044" cy="109918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p>
            </p:txBody>
          </p:sp>
          <p:sp>
            <p:nvSpPr>
              <p:cNvPr id="61" name="Rectangle: Rounded Corners 60">
                <a:extLst>
                  <a:ext uri="{FF2B5EF4-FFF2-40B4-BE49-F238E27FC236}">
                    <a16:creationId xmlns:a16="http://schemas.microsoft.com/office/drawing/2014/main" id="{D4E5FFFA-B357-4807-98D9-D5054A10478C}"/>
                  </a:ext>
                </a:extLst>
              </p:cNvPr>
              <p:cNvSpPr/>
              <p:nvPr/>
            </p:nvSpPr>
            <p:spPr>
              <a:xfrm>
                <a:off x="310124" y="2387570"/>
                <a:ext cx="1771043" cy="489398"/>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Ensemble of Top 3 DL/TL Models</a:t>
                </a:r>
              </a:p>
            </p:txBody>
          </p:sp>
          <p:sp>
            <p:nvSpPr>
              <p:cNvPr id="62" name="TextBox 61">
                <a:extLst>
                  <a:ext uri="{FF2B5EF4-FFF2-40B4-BE49-F238E27FC236}">
                    <a16:creationId xmlns:a16="http://schemas.microsoft.com/office/drawing/2014/main" id="{B19C1D36-BDF0-4256-9157-0795EAAFF241}"/>
                  </a:ext>
                </a:extLst>
              </p:cNvPr>
              <p:cNvSpPr txBox="1"/>
              <p:nvPr/>
            </p:nvSpPr>
            <p:spPr>
              <a:xfrm>
                <a:off x="333630" y="2963543"/>
                <a:ext cx="1926617"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a:t>Select top 3 Models with best accuracy and least error rate.</a:t>
                </a:r>
              </a:p>
            </p:txBody>
          </p:sp>
        </p:grpSp>
        <p:sp>
          <p:nvSpPr>
            <p:cNvPr id="36" name="Rectangle: Rounded Corners 35">
              <a:extLst>
                <a:ext uri="{FF2B5EF4-FFF2-40B4-BE49-F238E27FC236}">
                  <a16:creationId xmlns:a16="http://schemas.microsoft.com/office/drawing/2014/main" id="{B4821FFD-37BE-4FA8-A09F-9AFFE32B880F}"/>
                </a:ext>
              </a:extLst>
            </p:cNvPr>
            <p:cNvSpPr/>
            <p:nvPr/>
          </p:nvSpPr>
          <p:spPr>
            <a:xfrm>
              <a:off x="5346368" y="2107145"/>
              <a:ext cx="1593268" cy="298139"/>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VGG19</a:t>
              </a:r>
            </a:p>
          </p:txBody>
        </p:sp>
        <p:sp>
          <p:nvSpPr>
            <p:cNvPr id="37" name="Rectangle: Rounded Corners 36">
              <a:extLst>
                <a:ext uri="{FF2B5EF4-FFF2-40B4-BE49-F238E27FC236}">
                  <a16:creationId xmlns:a16="http://schemas.microsoft.com/office/drawing/2014/main" id="{73642A82-F076-4A14-9630-1374338461B2}"/>
                </a:ext>
              </a:extLst>
            </p:cNvPr>
            <p:cNvSpPr/>
            <p:nvPr/>
          </p:nvSpPr>
          <p:spPr>
            <a:xfrm>
              <a:off x="5353387" y="1744421"/>
              <a:ext cx="1579229" cy="298139"/>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err="1"/>
                <a:t>AlexNet</a:t>
              </a:r>
              <a:endParaRPr lang="en-US" sz="1200" b="1" dirty="0"/>
            </a:p>
          </p:txBody>
        </p:sp>
        <p:sp>
          <p:nvSpPr>
            <p:cNvPr id="38" name="Rectangle: Rounded Corners 37">
              <a:extLst>
                <a:ext uri="{FF2B5EF4-FFF2-40B4-BE49-F238E27FC236}">
                  <a16:creationId xmlns:a16="http://schemas.microsoft.com/office/drawing/2014/main" id="{AE95F451-BEB5-4179-BA99-F6BCC4B39D2E}"/>
                </a:ext>
              </a:extLst>
            </p:cNvPr>
            <p:cNvSpPr/>
            <p:nvPr/>
          </p:nvSpPr>
          <p:spPr>
            <a:xfrm>
              <a:off x="5353386" y="2477590"/>
              <a:ext cx="1600743" cy="298139"/>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Inception v3</a:t>
              </a:r>
            </a:p>
          </p:txBody>
        </p:sp>
        <p:sp>
          <p:nvSpPr>
            <p:cNvPr id="39" name="Rectangle: Rounded Corners 38">
              <a:extLst>
                <a:ext uri="{FF2B5EF4-FFF2-40B4-BE49-F238E27FC236}">
                  <a16:creationId xmlns:a16="http://schemas.microsoft.com/office/drawing/2014/main" id="{EE6B8DB4-F64D-4E2B-8FF5-46897B249D9A}"/>
                </a:ext>
              </a:extLst>
            </p:cNvPr>
            <p:cNvSpPr/>
            <p:nvPr/>
          </p:nvSpPr>
          <p:spPr>
            <a:xfrm>
              <a:off x="5353386" y="2848036"/>
              <a:ext cx="1600753" cy="298139"/>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MobileNets</a:t>
              </a:r>
            </a:p>
          </p:txBody>
        </p:sp>
        <p:sp>
          <p:nvSpPr>
            <p:cNvPr id="40" name="Rectangle: Rounded Corners 39">
              <a:extLst>
                <a:ext uri="{FF2B5EF4-FFF2-40B4-BE49-F238E27FC236}">
                  <a16:creationId xmlns:a16="http://schemas.microsoft.com/office/drawing/2014/main" id="{7C7B3766-DE53-4AF8-B74A-132C4EEABB68}"/>
                </a:ext>
              </a:extLst>
            </p:cNvPr>
            <p:cNvSpPr/>
            <p:nvPr/>
          </p:nvSpPr>
          <p:spPr>
            <a:xfrm>
              <a:off x="5353386" y="3224884"/>
              <a:ext cx="1622256" cy="298140"/>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ResNet50</a:t>
              </a:r>
            </a:p>
          </p:txBody>
        </p:sp>
        <p:sp>
          <p:nvSpPr>
            <p:cNvPr id="41" name="Rectangle: Rounded Corners 40">
              <a:extLst>
                <a:ext uri="{FF2B5EF4-FFF2-40B4-BE49-F238E27FC236}">
                  <a16:creationId xmlns:a16="http://schemas.microsoft.com/office/drawing/2014/main" id="{A00C185D-6FD2-4561-AB45-2D207528C60F}"/>
                </a:ext>
              </a:extLst>
            </p:cNvPr>
            <p:cNvSpPr/>
            <p:nvPr/>
          </p:nvSpPr>
          <p:spPr>
            <a:xfrm>
              <a:off x="2531633" y="1344627"/>
              <a:ext cx="2439375" cy="1070811"/>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p:txBody>
        </p:sp>
        <p:sp>
          <p:nvSpPr>
            <p:cNvPr id="42" name="Rectangle: Rounded Corners 41">
              <a:extLst>
                <a:ext uri="{FF2B5EF4-FFF2-40B4-BE49-F238E27FC236}">
                  <a16:creationId xmlns:a16="http://schemas.microsoft.com/office/drawing/2014/main" id="{1E8C86E1-B5F4-4E03-8A48-60DF27B4892D}"/>
                </a:ext>
              </a:extLst>
            </p:cNvPr>
            <p:cNvSpPr/>
            <p:nvPr/>
          </p:nvSpPr>
          <p:spPr>
            <a:xfrm>
              <a:off x="2682788" y="1462074"/>
              <a:ext cx="2098903" cy="377779"/>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Dataset without Image Augmentation</a:t>
              </a:r>
            </a:p>
          </p:txBody>
        </p:sp>
        <p:sp>
          <p:nvSpPr>
            <p:cNvPr id="43" name="Rectangle: Rounded Corners 42">
              <a:extLst>
                <a:ext uri="{FF2B5EF4-FFF2-40B4-BE49-F238E27FC236}">
                  <a16:creationId xmlns:a16="http://schemas.microsoft.com/office/drawing/2014/main" id="{24ED9436-B38D-47A4-94F4-0294A41D845D}"/>
                </a:ext>
              </a:extLst>
            </p:cNvPr>
            <p:cNvSpPr/>
            <p:nvPr/>
          </p:nvSpPr>
          <p:spPr>
            <a:xfrm>
              <a:off x="2682787" y="2614852"/>
              <a:ext cx="2098903" cy="387232"/>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Dataset with Image Augmentation</a:t>
              </a:r>
            </a:p>
          </p:txBody>
        </p:sp>
        <p:sp>
          <p:nvSpPr>
            <p:cNvPr id="45" name="TextBox 44">
              <a:extLst>
                <a:ext uri="{FF2B5EF4-FFF2-40B4-BE49-F238E27FC236}">
                  <a16:creationId xmlns:a16="http://schemas.microsoft.com/office/drawing/2014/main" id="{A33ADC02-123C-4AD6-8473-1373525D86AB}"/>
                </a:ext>
              </a:extLst>
            </p:cNvPr>
            <p:cNvSpPr txBox="1"/>
            <p:nvPr/>
          </p:nvSpPr>
          <p:spPr>
            <a:xfrm>
              <a:off x="2704410" y="1908640"/>
              <a:ext cx="2098903" cy="406440"/>
            </a:xfrm>
            <a:prstGeom prst="rect">
              <a:avLst/>
            </a:prstGeom>
            <a:noFill/>
          </p:spPr>
          <p:txBody>
            <a:bodyPr wrap="square" rtlCol="0">
              <a:spAutoFit/>
            </a:bodyPr>
            <a:lstStyle/>
            <a:p>
              <a:pPr marL="171450" indent="-171450">
                <a:buFont typeface="Arial" panose="020B0604020202020204" pitchFamily="34" charset="0"/>
                <a:buChar char="•"/>
              </a:pPr>
              <a:r>
                <a:rPr lang="en-US" sz="1050" dirty="0"/>
                <a:t>Original images with just annotation &amp; labels</a:t>
              </a:r>
            </a:p>
          </p:txBody>
        </p:sp>
        <p:sp>
          <p:nvSpPr>
            <p:cNvPr id="46" name="TextBox 45">
              <a:extLst>
                <a:ext uri="{FF2B5EF4-FFF2-40B4-BE49-F238E27FC236}">
                  <a16:creationId xmlns:a16="http://schemas.microsoft.com/office/drawing/2014/main" id="{873EAF86-DA0C-4524-AC9E-5D38AFB254C4}"/>
                </a:ext>
              </a:extLst>
            </p:cNvPr>
            <p:cNvSpPr txBox="1"/>
            <p:nvPr/>
          </p:nvSpPr>
          <p:spPr>
            <a:xfrm>
              <a:off x="2704410" y="3091177"/>
              <a:ext cx="2098903" cy="880619"/>
            </a:xfrm>
            <a:prstGeom prst="rect">
              <a:avLst/>
            </a:prstGeom>
            <a:noFill/>
          </p:spPr>
          <p:txBody>
            <a:bodyPr wrap="square" rtlCol="0">
              <a:spAutoFit/>
            </a:bodyPr>
            <a:lstStyle/>
            <a:p>
              <a:pPr marL="171450" indent="-171450">
                <a:buFont typeface="Arial" panose="020B0604020202020204" pitchFamily="34" charset="0"/>
                <a:buChar char="•"/>
              </a:pPr>
              <a:r>
                <a:rPr lang="en-US" sz="1050" dirty="0"/>
                <a:t>Original images + Augmented Imaged boost (Additional image with Noise, Gaussian Blur, Flip, Contrast, Hue, Adding random pixel intensities.)</a:t>
              </a:r>
            </a:p>
          </p:txBody>
        </p:sp>
        <p:sp>
          <p:nvSpPr>
            <p:cNvPr id="47" name="Rectangle: Rounded Corners 46">
              <a:extLst>
                <a:ext uri="{FF2B5EF4-FFF2-40B4-BE49-F238E27FC236}">
                  <a16:creationId xmlns:a16="http://schemas.microsoft.com/office/drawing/2014/main" id="{4A5A7A85-51DA-41F2-A913-A50425259615}"/>
                </a:ext>
              </a:extLst>
            </p:cNvPr>
            <p:cNvSpPr/>
            <p:nvPr/>
          </p:nvSpPr>
          <p:spPr>
            <a:xfrm>
              <a:off x="2531633" y="2495077"/>
              <a:ext cx="2439375" cy="1459615"/>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p:txBody>
        </p:sp>
        <p:sp>
          <p:nvSpPr>
            <p:cNvPr id="25" name="Rectangle: Rounded Corners 24">
              <a:extLst>
                <a:ext uri="{FF2B5EF4-FFF2-40B4-BE49-F238E27FC236}">
                  <a16:creationId xmlns:a16="http://schemas.microsoft.com/office/drawing/2014/main" id="{9E4827EF-B199-4637-B238-AAFBD6ACB92E}"/>
                </a:ext>
              </a:extLst>
            </p:cNvPr>
            <p:cNvSpPr/>
            <p:nvPr/>
          </p:nvSpPr>
          <p:spPr>
            <a:xfrm>
              <a:off x="261291" y="1890029"/>
              <a:ext cx="1887964" cy="1148777"/>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p:txBody>
        </p:sp>
        <p:sp>
          <p:nvSpPr>
            <p:cNvPr id="26" name="Rectangle: Rounded Corners 25">
              <a:extLst>
                <a:ext uri="{FF2B5EF4-FFF2-40B4-BE49-F238E27FC236}">
                  <a16:creationId xmlns:a16="http://schemas.microsoft.com/office/drawing/2014/main" id="{8C929992-CB1C-46AA-A0AE-BF5D3DE2A519}"/>
                </a:ext>
              </a:extLst>
            </p:cNvPr>
            <p:cNvSpPr/>
            <p:nvPr/>
          </p:nvSpPr>
          <p:spPr>
            <a:xfrm>
              <a:off x="355361" y="1974958"/>
              <a:ext cx="1699551" cy="450192"/>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Dataset from Image set selection</a:t>
              </a:r>
            </a:p>
          </p:txBody>
        </p:sp>
        <p:sp>
          <p:nvSpPr>
            <p:cNvPr id="30" name="TextBox 29">
              <a:extLst>
                <a:ext uri="{FF2B5EF4-FFF2-40B4-BE49-F238E27FC236}">
                  <a16:creationId xmlns:a16="http://schemas.microsoft.com/office/drawing/2014/main" id="{77FF9590-9FC3-4796-82ED-64BAB8F17E1C}"/>
                </a:ext>
              </a:extLst>
            </p:cNvPr>
            <p:cNvSpPr txBox="1"/>
            <p:nvPr/>
          </p:nvSpPr>
          <p:spPr>
            <a:xfrm>
              <a:off x="376983" y="2504788"/>
              <a:ext cx="1772272" cy="564500"/>
            </a:xfrm>
            <a:prstGeom prst="rect">
              <a:avLst/>
            </a:prstGeom>
            <a:noFill/>
          </p:spPr>
          <p:txBody>
            <a:bodyPr wrap="square" rtlCol="0">
              <a:spAutoFit/>
            </a:bodyPr>
            <a:lstStyle/>
            <a:p>
              <a:pPr marL="171450" indent="-171450">
                <a:buFont typeface="Arial" panose="020B0604020202020204" pitchFamily="34" charset="0"/>
                <a:buChar char="•"/>
              </a:pPr>
              <a:r>
                <a:rPr lang="en-US" sz="1050" dirty="0"/>
                <a:t>Images with annotation of common car damage types</a:t>
              </a:r>
            </a:p>
          </p:txBody>
        </p:sp>
        <p:cxnSp>
          <p:nvCxnSpPr>
            <p:cNvPr id="10" name="Connector: Elbow 9">
              <a:extLst>
                <a:ext uri="{FF2B5EF4-FFF2-40B4-BE49-F238E27FC236}">
                  <a16:creationId xmlns:a16="http://schemas.microsoft.com/office/drawing/2014/main" id="{B7F3912B-83C9-4E83-9C4D-5274C77CC9B6}"/>
                </a:ext>
              </a:extLst>
            </p:cNvPr>
            <p:cNvCxnSpPr>
              <a:cxnSpLocks/>
              <a:stCxn id="25" idx="3"/>
              <a:endCxn id="41" idx="1"/>
            </p:cNvCxnSpPr>
            <p:nvPr/>
          </p:nvCxnSpPr>
          <p:spPr>
            <a:xfrm flipV="1">
              <a:off x="2149255" y="1880032"/>
              <a:ext cx="382378" cy="5843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AE684F0B-A7C4-4B91-83F2-B60B9C637CB4}"/>
                </a:ext>
              </a:extLst>
            </p:cNvPr>
            <p:cNvCxnSpPr>
              <a:cxnSpLocks/>
              <a:stCxn id="25" idx="3"/>
              <a:endCxn id="47" idx="1"/>
            </p:cNvCxnSpPr>
            <p:nvPr/>
          </p:nvCxnSpPr>
          <p:spPr>
            <a:xfrm>
              <a:off x="2149255" y="2464417"/>
              <a:ext cx="382378" cy="7604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ACC4F69-6EFD-499F-9CC9-70DDCEAAC657}"/>
                </a:ext>
              </a:extLst>
            </p:cNvPr>
            <p:cNvSpPr/>
            <p:nvPr/>
          </p:nvSpPr>
          <p:spPr>
            <a:xfrm>
              <a:off x="5211336" y="1580496"/>
              <a:ext cx="1887964" cy="2080654"/>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p:txBody>
        </p:sp>
        <p:cxnSp>
          <p:nvCxnSpPr>
            <p:cNvPr id="68" name="Connector: Elbow 67">
              <a:extLst>
                <a:ext uri="{FF2B5EF4-FFF2-40B4-BE49-F238E27FC236}">
                  <a16:creationId xmlns:a16="http://schemas.microsoft.com/office/drawing/2014/main" id="{399F4277-913B-4BA0-B5BD-A0B3F381AC5B}"/>
                </a:ext>
              </a:extLst>
            </p:cNvPr>
            <p:cNvCxnSpPr>
              <a:cxnSpLocks/>
              <a:stCxn id="41" idx="3"/>
              <a:endCxn id="66" idx="1"/>
            </p:cNvCxnSpPr>
            <p:nvPr/>
          </p:nvCxnSpPr>
          <p:spPr>
            <a:xfrm>
              <a:off x="4971008" y="1880033"/>
              <a:ext cx="240328" cy="7407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15DBAA4E-7B31-4393-AFEA-A534A4B41A78}"/>
                </a:ext>
              </a:extLst>
            </p:cNvPr>
            <p:cNvCxnSpPr>
              <a:cxnSpLocks/>
              <a:stCxn id="47" idx="3"/>
              <a:endCxn id="66" idx="1"/>
            </p:cNvCxnSpPr>
            <p:nvPr/>
          </p:nvCxnSpPr>
          <p:spPr>
            <a:xfrm flipV="1">
              <a:off x="4971008" y="2620823"/>
              <a:ext cx="240328" cy="60406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E9E650A9-3B0A-4350-8102-FF43286428D9}"/>
                </a:ext>
              </a:extLst>
            </p:cNvPr>
            <p:cNvGrpSpPr/>
            <p:nvPr/>
          </p:nvGrpSpPr>
          <p:grpSpPr>
            <a:xfrm>
              <a:off x="7505913" y="1285057"/>
              <a:ext cx="3265640" cy="1515005"/>
              <a:chOff x="7775323" y="1940498"/>
              <a:chExt cx="3265640" cy="1515005"/>
            </a:xfrm>
          </p:grpSpPr>
          <p:sp>
            <p:nvSpPr>
              <p:cNvPr id="78" name="Rectangle: Rounded Corners 77">
                <a:extLst>
                  <a:ext uri="{FF2B5EF4-FFF2-40B4-BE49-F238E27FC236}">
                    <a16:creationId xmlns:a16="http://schemas.microsoft.com/office/drawing/2014/main" id="{E757219D-E35E-472B-A85E-5A348BDA715B}"/>
                  </a:ext>
                </a:extLst>
              </p:cNvPr>
              <p:cNvSpPr/>
              <p:nvPr/>
            </p:nvSpPr>
            <p:spPr>
              <a:xfrm>
                <a:off x="7775323" y="1940498"/>
                <a:ext cx="3265640" cy="1515005"/>
              </a:xfrm>
              <a:prstGeom prst="roundRect">
                <a:avLst>
                  <a:gd name="adj" fmla="val 2532"/>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p:txBody>
          </p:sp>
          <p:sp>
            <p:nvSpPr>
              <p:cNvPr id="79" name="Rectangle: Rounded Corners 78">
                <a:extLst>
                  <a:ext uri="{FF2B5EF4-FFF2-40B4-BE49-F238E27FC236}">
                    <a16:creationId xmlns:a16="http://schemas.microsoft.com/office/drawing/2014/main" id="{E1008F40-F98E-453E-88A6-DA164602F0B1}"/>
                  </a:ext>
                </a:extLst>
              </p:cNvPr>
              <p:cNvSpPr/>
              <p:nvPr/>
            </p:nvSpPr>
            <p:spPr>
              <a:xfrm>
                <a:off x="7920193" y="2025427"/>
                <a:ext cx="3001806" cy="450192"/>
              </a:xfrm>
              <a:prstGeom prst="roundRect">
                <a:avLst>
                  <a:gd name="adj" fmla="val 11162"/>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t>Model Evaluation</a:t>
                </a:r>
              </a:p>
            </p:txBody>
          </p:sp>
          <p:sp>
            <p:nvSpPr>
              <p:cNvPr id="80" name="TextBox 79">
                <a:extLst>
                  <a:ext uri="{FF2B5EF4-FFF2-40B4-BE49-F238E27FC236}">
                    <a16:creationId xmlns:a16="http://schemas.microsoft.com/office/drawing/2014/main" id="{09E3D8EA-314C-4410-A4CC-A71BF666FB18}"/>
                  </a:ext>
                </a:extLst>
              </p:cNvPr>
              <p:cNvSpPr txBox="1"/>
              <p:nvPr/>
            </p:nvSpPr>
            <p:spPr>
              <a:xfrm>
                <a:off x="7891014" y="2555257"/>
                <a:ext cx="2980185" cy="900246"/>
              </a:xfrm>
              <a:prstGeom prst="rect">
                <a:avLst/>
              </a:prstGeom>
              <a:noFill/>
            </p:spPr>
            <p:txBody>
              <a:bodyPr wrap="square" rtlCol="0">
                <a:spAutoFit/>
              </a:bodyPr>
              <a:lstStyle/>
              <a:p>
                <a:pPr marL="171450" indent="-171450">
                  <a:buFont typeface="Arial" panose="020B0604020202020204" pitchFamily="34" charset="0"/>
                  <a:buChar char="•"/>
                </a:pPr>
                <a:r>
                  <a:rPr lang="en-US" sz="1050" dirty="0"/>
                  <a:t>Justify whether Image Augmentation is significant for objective.</a:t>
                </a:r>
              </a:p>
              <a:p>
                <a:pPr marL="171450" indent="-171450">
                  <a:buFont typeface="Arial" panose="020B0604020202020204" pitchFamily="34" charset="0"/>
                  <a:buChar char="•"/>
                </a:pPr>
                <a:r>
                  <a:rPr lang="en-US" sz="1050" dirty="0"/>
                  <a:t>Compare Model trained with dataset applied with and without Image augmentation on accuracy &amp; error rate.</a:t>
                </a:r>
              </a:p>
            </p:txBody>
          </p:sp>
        </p:grpSp>
        <p:cxnSp>
          <p:nvCxnSpPr>
            <p:cNvPr id="83" name="Connector: Elbow 82">
              <a:extLst>
                <a:ext uri="{FF2B5EF4-FFF2-40B4-BE49-F238E27FC236}">
                  <a16:creationId xmlns:a16="http://schemas.microsoft.com/office/drawing/2014/main" id="{864F7DB3-35D2-45FD-B7F0-6559DFC4A089}"/>
                </a:ext>
              </a:extLst>
            </p:cNvPr>
            <p:cNvCxnSpPr>
              <a:cxnSpLocks/>
              <a:stCxn id="66" idx="3"/>
              <a:endCxn id="78" idx="1"/>
            </p:cNvCxnSpPr>
            <p:nvPr/>
          </p:nvCxnSpPr>
          <p:spPr>
            <a:xfrm flipV="1">
              <a:off x="7099300" y="2042560"/>
              <a:ext cx="406613" cy="5782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6532B43D-1190-49BF-8CAF-2982373780EC}"/>
                </a:ext>
              </a:extLst>
            </p:cNvPr>
            <p:cNvCxnSpPr>
              <a:cxnSpLocks/>
            </p:cNvCxnSpPr>
            <p:nvPr/>
          </p:nvCxnSpPr>
          <p:spPr>
            <a:xfrm rot="5400000">
              <a:off x="8992541" y="2944984"/>
              <a:ext cx="291115" cy="12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853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68B4-1333-4459-BFCF-BAA007A8491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A96447-4895-4AAE-BC26-3ACA91ACD088}"/>
              </a:ext>
            </a:extLst>
          </p:cNvPr>
          <p:cNvSpPr>
            <a:spLocks noGrp="1"/>
          </p:cNvSpPr>
          <p:nvPr>
            <p:ph idx="1"/>
          </p:nvPr>
        </p:nvSpPr>
        <p:spPr/>
        <p:txBody>
          <a:bodyPr>
            <a:normAutofit/>
          </a:bodyPr>
          <a:lstStyle/>
          <a:p>
            <a:r>
              <a:rPr lang="en-US" sz="1400" dirty="0">
                <a:hlinkClick r:id="rId2"/>
              </a:rPr>
              <a:t>Car Damage Assessment using Deep Learning</a:t>
            </a:r>
            <a:endParaRPr lang="en-US" sz="1400" dirty="0">
              <a:hlinkClick r:id="rId3"/>
            </a:endParaRPr>
          </a:p>
          <a:p>
            <a:r>
              <a:rPr lang="en-US" sz="1400" dirty="0">
                <a:hlinkClick r:id="rId3"/>
              </a:rPr>
              <a:t>Exterior Vehicular Damage Detection using Deep learning</a:t>
            </a:r>
            <a:endParaRPr lang="en-US" sz="1400" dirty="0"/>
          </a:p>
          <a:p>
            <a:r>
              <a:rPr lang="en-US" sz="1400" dirty="0">
                <a:hlinkClick r:id="rId4"/>
              </a:rPr>
              <a:t>Deep Learning Based Car Damage Classification and Detection</a:t>
            </a:r>
            <a:endParaRPr lang="en-US" sz="1400" dirty="0"/>
          </a:p>
          <a:p>
            <a:r>
              <a:rPr lang="en-US" sz="1400" dirty="0">
                <a:hlinkClick r:id="rId5"/>
              </a:rPr>
              <a:t>A Deep Learning and Transfer Learning Approach for Vehicle Damage Detection</a:t>
            </a:r>
            <a:endParaRPr lang="en-US" sz="1400" dirty="0"/>
          </a:p>
          <a:p>
            <a:endParaRPr lang="en-US" sz="1400" dirty="0"/>
          </a:p>
          <a:p>
            <a:endParaRPr lang="en-US" sz="1400" dirty="0"/>
          </a:p>
        </p:txBody>
      </p:sp>
    </p:spTree>
    <p:extLst>
      <p:ext uri="{BB962C8B-B14F-4D97-AF65-F5344CB8AC3E}">
        <p14:creationId xmlns:p14="http://schemas.microsoft.com/office/powerpoint/2010/main" val="2444057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754</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Datium Data Science Test</vt:lpstr>
      <vt:lpstr>PowerPoint Presentation</vt:lpstr>
      <vt:lpstr>Proposed Preprocessing Steps  </vt:lpstr>
      <vt:lpstr>Deep Learning / Transfer Learning Algorithms Studies</vt:lpstr>
      <vt:lpstr>Proposed Damaged Detection Architecture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Zhong-Heng Lim</dc:creator>
  <cp:lastModifiedBy>Zhong-Heng Lim</cp:lastModifiedBy>
  <cp:revision>80</cp:revision>
  <dcterms:created xsi:type="dcterms:W3CDTF">2022-02-24T01:25:56Z</dcterms:created>
  <dcterms:modified xsi:type="dcterms:W3CDTF">2022-02-24T04:55:02Z</dcterms:modified>
</cp:coreProperties>
</file>