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69" r:id="rId4"/>
    <p:sldId id="258" r:id="rId5"/>
    <p:sldId id="270" r:id="rId6"/>
    <p:sldId id="261" r:id="rId7"/>
    <p:sldId id="271" r:id="rId8"/>
    <p:sldId id="272" r:id="rId9"/>
    <p:sldId id="273" r:id="rId10"/>
    <p:sldId id="278" r:id="rId11"/>
    <p:sldId id="274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B66"/>
    <a:srgbClr val="00A9BE"/>
    <a:srgbClr val="A5A5A5"/>
    <a:srgbClr val="F2F2F2"/>
    <a:srgbClr val="273238"/>
    <a:srgbClr val="26C2D8"/>
    <a:srgbClr val="57B787"/>
    <a:srgbClr val="7CB042"/>
    <a:srgbClr val="FA7D47"/>
    <a:srgbClr val="F2B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82EAA-8165-4BBC-A2B4-FB7695CBB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90A9D-455F-4C3C-96F5-E94396362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66965-9FB7-4E4F-AB4C-9A09973D8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5084-0A7E-4F66-90F9-02B8F17E1B11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2811B-801D-462F-A4DC-68082D0C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6C31C-39FA-431D-8E0E-68CC67E9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B0B8-751D-43C8-86CE-1607B67D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7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D14B-8CB8-45AD-A589-E2174947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54DD5-C38F-4EB8-A3E5-B074B8080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33507-17A5-4A00-A78C-54315078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5084-0A7E-4F66-90F9-02B8F17E1B11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31BB2-8945-452E-A337-309B6D140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FB015-E418-44A6-91B9-B502728B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B0B8-751D-43C8-86CE-1607B67D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1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0DE110-8B6A-434A-ACEC-237A625C2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02181-95F6-43E1-B7AB-456AF035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08898-9C36-420A-8D4A-B26C88992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5084-0A7E-4F66-90F9-02B8F17E1B11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91640-35A4-4822-81DB-D9B584EA1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9F2C0-F642-433F-BC15-C6931ADA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B0B8-751D-43C8-86CE-1607B67D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1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FE79-0295-42C3-8F79-919B14BD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B9883-47DA-444A-9FD8-EF628320A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F78E1-A40A-46CF-9566-CC89A68B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5084-0A7E-4F66-90F9-02B8F17E1B11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58A12-3433-4B08-9292-BE346687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9FBD-1162-4CEE-8030-171C1BD7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B0B8-751D-43C8-86CE-1607B67D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3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BE47A-46D8-4F64-AC8F-B269D932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F9C22-F5C3-475D-BF8C-0F01BC47F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FF463-527E-4246-B2E1-5C610C978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5084-0A7E-4F66-90F9-02B8F17E1B11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B4C5F-B7D3-48A1-89FE-20C61C9F6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311DE-F3B9-4DEA-B31D-C0894C27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B0B8-751D-43C8-86CE-1607B67D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1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A53B-C231-46DB-8407-3DAB144D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88A30-DB57-4645-8F3F-B6E6FC48A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3E076-385B-4834-88AC-530EB5DB4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4E967-1AD6-4BBA-BE6B-176433EE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5084-0A7E-4F66-90F9-02B8F17E1B11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B8842-7E45-4BE3-9534-C5D11173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2325C-6FB6-43B1-9183-5E4DE3BD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B0B8-751D-43C8-86CE-1607B67D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1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2D2F-1AA6-41DC-A063-022843E5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5F71C-45F1-4043-9304-353FE9DA2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2F302-3DE0-4CB8-BE5B-A3B3BE42A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6EA18-703D-46D7-BC5F-FB35A0462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4A1F37-C84E-48BF-897E-75F1B126D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E6191-6E47-403B-88F2-5F329468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5084-0A7E-4F66-90F9-02B8F17E1B11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ED5EB-B30C-49A8-AF28-BB3B031F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F1E58-A318-4D0A-958B-676C9FDEB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B0B8-751D-43C8-86CE-1607B67D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3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DD7A-29AB-497E-8BD5-BEB9497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B5AE1-9619-4581-9AEC-ACDB32DA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5084-0A7E-4F66-90F9-02B8F17E1B11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0F389-CD4D-4936-B1D1-C7EC39C9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5556D-E7AA-4793-BE6B-32E50D33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B0B8-751D-43C8-86CE-1607B67D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7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5CCA5B-8410-4383-A890-9C1839E4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5084-0A7E-4F66-90F9-02B8F17E1B11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DFB265-E3A0-48D3-AE19-FABC03F8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BA05D-9D0A-4928-ABD5-8A92B798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B0B8-751D-43C8-86CE-1607B67D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7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2E35-B75C-4EC8-8442-C397D6B30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9CD45-0C37-4BBE-BA4A-FDCF8EE05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9193D-D353-4C3F-A6AA-B4E5DA39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342CF-8ABD-4D65-87B9-DC08F12C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5084-0A7E-4F66-90F9-02B8F17E1B11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2F0EB-5A21-4BB9-AAC7-AC8464DD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2C726-A4A9-4D9F-9E14-B9A34664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B0B8-751D-43C8-86CE-1607B67D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1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3D52B-B2F8-462D-ACB3-0329B28B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4D8734-0295-4FB3-939F-D74268C10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97A33-71BA-404D-8A12-148DAE16D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2D979-FB68-4512-A196-EAB3764F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5084-0A7E-4F66-90F9-02B8F17E1B11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FC44C-9529-4FAF-A95D-488EE10C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986FC-8291-4A7B-962A-217DE1A2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B0B8-751D-43C8-86CE-1607B67D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9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9EE4A-16E7-44E7-A0D6-22D0910FD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BB562-8F16-4443-9304-EB9247256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0FC8E-D8D3-4645-8059-A5626F674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F5084-0A7E-4F66-90F9-02B8F17E1B11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40059-52CE-48ED-B41A-E98EA93D9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E1451-4A80-480F-A16E-C9AA2FDA5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1B0B8-751D-43C8-86CE-1607B67D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6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zomedia.com/blog/resampling-to-properly-handle-imbalanced-datasets-in-machine-learning/" TargetMode="External"/><Relationship Id="rId7" Type="http://schemas.openxmlformats.org/officeDocument/2006/relationships/hyperlink" Target="https://www.geeksforgeeks.org/ml-handling-imbalanced-data-with-smote-and-near-miss-algorithm-in-python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ublication/220543125_SMOTE_Synthetic_Minority_Over-sampling_Technique" TargetMode="External"/><Relationship Id="rId5" Type="http://schemas.openxmlformats.org/officeDocument/2006/relationships/hyperlink" Target="https://medium.com/analytics-vidhya/bank-data-smote-b5cb01a5e0a2" TargetMode="Externa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DAA3F-5B44-46AB-A394-6FAC024DA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3429000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Risk Data Scientist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9D233-B69C-47D0-81D5-362CA3577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2"/>
            <a:ext cx="5782716" cy="1322394"/>
          </a:xfrm>
          <a:noFill/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080808"/>
                </a:solidFill>
              </a:rPr>
              <a:t>Case Study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99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3A8CA-7D20-4C68-9358-5EF4EA3D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Imbalanced Handling Approach Comparison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F45E68-AAF0-4227-A38D-2797C37711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59"/>
          <a:stretch/>
        </p:blipFill>
        <p:spPr>
          <a:xfrm>
            <a:off x="1856862" y="2440735"/>
            <a:ext cx="2661174" cy="9856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956D35-E035-47C1-8936-A893F2132B1F}"/>
              </a:ext>
            </a:extLst>
          </p:cNvPr>
          <p:cNvSpPr txBox="1"/>
          <p:nvPr/>
        </p:nvSpPr>
        <p:spPr>
          <a:xfrm>
            <a:off x="59578" y="1531220"/>
            <a:ext cx="26611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Image Source: </a:t>
            </a:r>
            <a:r>
              <a:rPr lang="en-US" sz="900" dirty="0">
                <a:hlinkClick r:id="rId3"/>
              </a:rPr>
              <a:t>NearMiss</a:t>
            </a:r>
            <a:endParaRPr lang="en-US" sz="9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2D2BC34-800B-4589-9CE1-F87560DC3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0" t="22824" r="990"/>
          <a:stretch/>
        </p:blipFill>
        <p:spPr bwMode="auto">
          <a:xfrm>
            <a:off x="7213644" y="2456999"/>
            <a:ext cx="2884920" cy="98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B82036-B63C-4C35-819D-B67B4DBEDB5B}"/>
              </a:ext>
            </a:extLst>
          </p:cNvPr>
          <p:cNvSpPr txBox="1"/>
          <p:nvPr/>
        </p:nvSpPr>
        <p:spPr>
          <a:xfrm>
            <a:off x="9471247" y="1537798"/>
            <a:ext cx="26611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Image Source: </a:t>
            </a:r>
            <a:r>
              <a:rPr lang="en-US" sz="900" dirty="0">
                <a:hlinkClick r:id="rId5"/>
              </a:rPr>
              <a:t>SMOTE</a:t>
            </a:r>
            <a:endParaRPr lang="en-US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C73C63-914C-4BCF-A4BE-A7C1BE780785}"/>
              </a:ext>
            </a:extLst>
          </p:cNvPr>
          <p:cNvSpPr txBox="1"/>
          <p:nvPr/>
        </p:nvSpPr>
        <p:spPr>
          <a:xfrm>
            <a:off x="7253503" y="1743002"/>
            <a:ext cx="28849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Over-sampling :</a:t>
            </a:r>
          </a:p>
          <a:p>
            <a:pPr algn="ctr"/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SMOTE (Synthetic Minority Over-sampling Technique)</a:t>
            </a:r>
            <a:endParaRPr lang="en-US" sz="14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7F2D8F-CC91-4ABE-8FC8-7DCB75A5EA55}"/>
              </a:ext>
            </a:extLst>
          </p:cNvPr>
          <p:cNvSpPr txBox="1"/>
          <p:nvPr/>
        </p:nvSpPr>
        <p:spPr>
          <a:xfrm>
            <a:off x="6459911" y="3813262"/>
            <a:ext cx="4739385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000" b="1" i="0" dirty="0">
                <a:solidFill>
                  <a:srgbClr val="000000"/>
                </a:solidFill>
                <a:effectLst/>
                <a:latin typeface="Helvetica Neue"/>
              </a:rPr>
              <a:t>SMOTE Approach (Over-Sampling)</a:t>
            </a:r>
          </a:p>
          <a:p>
            <a:pPr marL="228600" indent="-2286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SMOTE (Synthetic Minority Over-sampling Technique) are used to create synthetic points from the minority class in order to have equally balance between the minority and majority class</a:t>
            </a:r>
          </a:p>
          <a:p>
            <a:pPr marL="228600" indent="-22860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28600" indent="-2286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SMOTE picks the distance between the closest neighbors of the minority class, in between these distances it creates synthetic points.</a:t>
            </a:r>
          </a:p>
          <a:p>
            <a:pPr marL="228600" indent="-22860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28600" indent="-2286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Advantage of using SMOTE: More data &amp; information is retained as no rows are removed like under-sampling</a:t>
            </a:r>
          </a:p>
          <a:p>
            <a:pPr marL="228600" indent="-228600" algn="l">
              <a:spcBef>
                <a:spcPts val="300"/>
              </a:spcBef>
              <a:buFont typeface="+mj-lt"/>
              <a:buAutoNum type="arabicPeriod"/>
            </a:pPr>
            <a:endParaRPr lang="en-US" sz="1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850DEE-2587-4FE9-B632-74F8E30CD57B}"/>
              </a:ext>
            </a:extLst>
          </p:cNvPr>
          <p:cNvSpPr txBox="1"/>
          <p:nvPr/>
        </p:nvSpPr>
        <p:spPr>
          <a:xfrm>
            <a:off x="1064738" y="3784452"/>
            <a:ext cx="48291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000" b="1" i="0" dirty="0">
                <a:solidFill>
                  <a:srgbClr val="000000"/>
                </a:solidFill>
                <a:effectLst/>
                <a:latin typeface="Helvetica Neue"/>
              </a:rPr>
              <a:t>NearMiss Approach (Under-Sampling)</a:t>
            </a:r>
          </a:p>
          <a:p>
            <a:pPr marL="171450" indent="-1714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Near-Miss algorithm are used to randomly eliminating samples from the larger class to balance an imbalanced dataset.</a:t>
            </a:r>
          </a:p>
          <a:p>
            <a:pPr marL="171450" indent="-1714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If simply randomly sample from majority class, the extracted dataset might lead to information loss, Near-Miss algorithm could help in prevent problem of information loss as it reduced sample size based on near-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Helvetica Neue"/>
              </a:rPr>
              <a:t>neighbour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 methods.</a:t>
            </a:r>
          </a:p>
          <a:p>
            <a:pPr marL="171450" indent="-1714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In later approach, Near-miss version 1 is used as our goal is to reduce samples of majority class that are similar.</a:t>
            </a:r>
          </a:p>
          <a:p>
            <a:pPr marL="228600" indent="-228600" algn="l">
              <a:spcBef>
                <a:spcPts val="300"/>
              </a:spcBef>
              <a:buFont typeface="+mj-lt"/>
              <a:buAutoNum type="arabicPeriod"/>
            </a:pPr>
            <a:endParaRPr lang="en-US" sz="1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spcBef>
                <a:spcPts val="300"/>
              </a:spcBef>
            </a:pPr>
            <a:r>
              <a:rPr lang="en-US" sz="1000" b="1" i="0" dirty="0">
                <a:solidFill>
                  <a:srgbClr val="000000"/>
                </a:solidFill>
                <a:effectLst/>
                <a:latin typeface="Helvetica Neue"/>
              </a:rPr>
              <a:t>Near-Miss version definition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</a:p>
          <a:p>
            <a:pPr marL="228600" indent="-2286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00" b="1" i="0" dirty="0">
                <a:solidFill>
                  <a:srgbClr val="00A9BE"/>
                </a:solidFill>
                <a:effectLst/>
                <a:latin typeface="Helvetica Neue"/>
              </a:rPr>
              <a:t>Version 1 : Selects samples of the majority class for which average distances to the k closest instances of the minority class is smallest.</a:t>
            </a:r>
          </a:p>
          <a:p>
            <a:pPr marL="228600" indent="-2286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Version 2 : Selects samples of the majority class for which average distances to the k farthest instances of the minority class is smallest.</a:t>
            </a:r>
          </a:p>
          <a:p>
            <a:pPr marL="228600" indent="-2286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Version 3 : Combination of Version 1 and Version 2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E6FBAE-427E-48EB-BBD6-3031F8BA84AF}"/>
              </a:ext>
            </a:extLst>
          </p:cNvPr>
          <p:cNvSpPr txBox="1"/>
          <p:nvPr/>
        </p:nvSpPr>
        <p:spPr>
          <a:xfrm>
            <a:off x="1714867" y="1904969"/>
            <a:ext cx="28031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Under-Sampling :</a:t>
            </a:r>
          </a:p>
          <a:p>
            <a:pPr algn="ctr"/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NearMiss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C001F6-68A2-43AB-9259-5145DF93269F}"/>
              </a:ext>
            </a:extLst>
          </p:cNvPr>
          <p:cNvSpPr txBox="1"/>
          <p:nvPr/>
        </p:nvSpPr>
        <p:spPr>
          <a:xfrm>
            <a:off x="9471247" y="6470380"/>
            <a:ext cx="26611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Reference: </a:t>
            </a:r>
            <a:r>
              <a:rPr lang="en-US" sz="900" dirty="0">
                <a:hlinkClick r:id="rId6"/>
              </a:rPr>
              <a:t>SMOTE</a:t>
            </a:r>
            <a:endParaRPr 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82F19-74DE-409C-96CD-8AF5D730223F}"/>
              </a:ext>
            </a:extLst>
          </p:cNvPr>
          <p:cNvSpPr txBox="1"/>
          <p:nvPr/>
        </p:nvSpPr>
        <p:spPr>
          <a:xfrm>
            <a:off x="59578" y="6470380"/>
            <a:ext cx="26611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Reference: </a:t>
            </a:r>
            <a:r>
              <a:rPr lang="en-US" sz="900" dirty="0">
                <a:hlinkClick r:id="rId7"/>
              </a:rPr>
              <a:t>NearMiss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5406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43C55-5F47-4EBD-BC4E-97F546830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936106" cy="1781175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Machine Learning Modelling (Training Set)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2829B72-036E-481B-A519-43274AEA7CA9}"/>
              </a:ext>
            </a:extLst>
          </p:cNvPr>
          <p:cNvGrpSpPr/>
          <p:nvPr/>
        </p:nvGrpSpPr>
        <p:grpSpPr>
          <a:xfrm>
            <a:off x="8190821" y="537796"/>
            <a:ext cx="1773930" cy="1963429"/>
            <a:chOff x="7922520" y="2465280"/>
            <a:chExt cx="1559454" cy="1402373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B7520B20-8BCF-4202-A0A9-BFCBA9ADE0F3}"/>
                </a:ext>
              </a:extLst>
            </p:cNvPr>
            <p:cNvSpPr/>
            <p:nvPr/>
          </p:nvSpPr>
          <p:spPr>
            <a:xfrm>
              <a:off x="8094492" y="3021767"/>
              <a:ext cx="1316036" cy="298139"/>
            </a:xfrm>
            <a:prstGeom prst="roundRect">
              <a:avLst>
                <a:gd name="adj" fmla="val 1116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Support Vector Machine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964D3E0A-1122-4457-B79B-0467C9DA3051}"/>
                </a:ext>
              </a:extLst>
            </p:cNvPr>
            <p:cNvSpPr/>
            <p:nvPr/>
          </p:nvSpPr>
          <p:spPr>
            <a:xfrm>
              <a:off x="8103272" y="2659043"/>
              <a:ext cx="1304440" cy="298139"/>
            </a:xfrm>
            <a:prstGeom prst="roundRect">
              <a:avLst>
                <a:gd name="adj" fmla="val 1116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Logistic Regression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C7D7711D-2881-4E08-B3B0-D773B419AEAA}"/>
                </a:ext>
              </a:extLst>
            </p:cNvPr>
            <p:cNvSpPr/>
            <p:nvPr/>
          </p:nvSpPr>
          <p:spPr>
            <a:xfrm>
              <a:off x="8069571" y="3384491"/>
              <a:ext cx="1322210" cy="298139"/>
            </a:xfrm>
            <a:prstGeom prst="roundRect">
              <a:avLst>
                <a:gd name="adj" fmla="val 1116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Decision Tree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875AC9D6-BF0E-4DD5-B64C-218E233F5465}"/>
                </a:ext>
              </a:extLst>
            </p:cNvPr>
            <p:cNvSpPr/>
            <p:nvPr/>
          </p:nvSpPr>
          <p:spPr>
            <a:xfrm>
              <a:off x="7922520" y="2465280"/>
              <a:ext cx="1559454" cy="1402373"/>
            </a:xfrm>
            <a:prstGeom prst="roundRect">
              <a:avLst>
                <a:gd name="adj" fmla="val 2532"/>
              </a:avLst>
            </a:prstGeom>
            <a:noFill/>
            <a:ln>
              <a:prstDash val="sys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C66425C-5E6B-4DD1-AA89-9E9708BAC05D}"/>
              </a:ext>
            </a:extLst>
          </p:cNvPr>
          <p:cNvSpPr/>
          <p:nvPr/>
        </p:nvSpPr>
        <p:spPr>
          <a:xfrm>
            <a:off x="8435628" y="3109693"/>
            <a:ext cx="1319376" cy="419450"/>
          </a:xfrm>
          <a:prstGeom prst="roundRect">
            <a:avLst/>
          </a:prstGeom>
          <a:solidFill>
            <a:srgbClr val="455B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Best ML Model Pipeline</a:t>
            </a: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A6D15F6C-4894-4CE2-819D-7F1CB0C0A1F7}"/>
              </a:ext>
            </a:extLst>
          </p:cNvPr>
          <p:cNvSpPr/>
          <p:nvPr/>
        </p:nvSpPr>
        <p:spPr>
          <a:xfrm>
            <a:off x="8907037" y="2675099"/>
            <a:ext cx="381000" cy="202185"/>
          </a:xfrm>
          <a:prstGeom prst="downArrow">
            <a:avLst/>
          </a:prstGeom>
          <a:solidFill>
            <a:srgbClr val="F2F2F2"/>
          </a:solidFill>
          <a:ln>
            <a:solidFill>
              <a:srgbClr val="455B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E8B8F01-5093-4504-A6B2-152749F904BD}"/>
              </a:ext>
            </a:extLst>
          </p:cNvPr>
          <p:cNvSpPr/>
          <p:nvPr/>
        </p:nvSpPr>
        <p:spPr>
          <a:xfrm>
            <a:off x="4677141" y="333638"/>
            <a:ext cx="2476500" cy="419450"/>
          </a:xfrm>
          <a:prstGeom prst="roundRect">
            <a:avLst/>
          </a:prstGeom>
          <a:solidFill>
            <a:srgbClr val="455B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Baseline model </a:t>
            </a:r>
          </a:p>
          <a:p>
            <a:pPr algn="ctr"/>
            <a:r>
              <a:rPr lang="en-US" sz="1200" dirty="0"/>
              <a:t>(use full &amp; raw dataset)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06C6546-9B0C-4C69-A559-1AD0455CCAAB}"/>
              </a:ext>
            </a:extLst>
          </p:cNvPr>
          <p:cNvSpPr/>
          <p:nvPr/>
        </p:nvSpPr>
        <p:spPr>
          <a:xfrm>
            <a:off x="4677141" y="1013575"/>
            <a:ext cx="2476500" cy="419450"/>
          </a:xfrm>
          <a:prstGeom prst="roundRect">
            <a:avLst/>
          </a:prstGeom>
          <a:solidFill>
            <a:srgbClr val="455B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using Selected Features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D42DB27-8FA6-4B5B-BB93-73328518419C}"/>
              </a:ext>
            </a:extLst>
          </p:cNvPr>
          <p:cNvSpPr/>
          <p:nvPr/>
        </p:nvSpPr>
        <p:spPr>
          <a:xfrm>
            <a:off x="4677141" y="1702223"/>
            <a:ext cx="2476500" cy="419450"/>
          </a:xfrm>
          <a:prstGeom prst="roundRect">
            <a:avLst/>
          </a:prstGeom>
          <a:solidFill>
            <a:srgbClr val="455B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Apply GridSearchCV </a:t>
            </a:r>
          </a:p>
          <a:p>
            <a:pPr algn="ctr"/>
            <a:r>
              <a:rPr lang="en-US" sz="1200" dirty="0"/>
              <a:t>(Optimized Hyperparameter)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F6803CB-614C-4A11-8F14-A8C8F80CA8FB}"/>
              </a:ext>
            </a:extLst>
          </p:cNvPr>
          <p:cNvSpPr/>
          <p:nvPr/>
        </p:nvSpPr>
        <p:spPr>
          <a:xfrm>
            <a:off x="5836999" y="781663"/>
            <a:ext cx="209184" cy="188379"/>
          </a:xfrm>
          <a:prstGeom prst="downArrow">
            <a:avLst/>
          </a:prstGeom>
          <a:solidFill>
            <a:srgbClr val="F2F2F2"/>
          </a:solidFill>
          <a:ln>
            <a:solidFill>
              <a:srgbClr val="455B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2D2A9892-C380-467E-BB9F-ECA4E21F0B8C}"/>
              </a:ext>
            </a:extLst>
          </p:cNvPr>
          <p:cNvSpPr/>
          <p:nvPr/>
        </p:nvSpPr>
        <p:spPr>
          <a:xfrm>
            <a:off x="5836999" y="1466270"/>
            <a:ext cx="209184" cy="188379"/>
          </a:xfrm>
          <a:prstGeom prst="downArrow">
            <a:avLst/>
          </a:prstGeom>
          <a:solidFill>
            <a:srgbClr val="F2F2F2"/>
          </a:solidFill>
          <a:ln>
            <a:solidFill>
              <a:srgbClr val="455B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E778E46-1F67-4AEF-AB32-E6FB2F59F730}"/>
              </a:ext>
            </a:extLst>
          </p:cNvPr>
          <p:cNvSpPr/>
          <p:nvPr/>
        </p:nvSpPr>
        <p:spPr>
          <a:xfrm>
            <a:off x="4677141" y="2390871"/>
            <a:ext cx="2476500" cy="419450"/>
          </a:xfrm>
          <a:prstGeom prst="roundRect">
            <a:avLst/>
          </a:prstGeom>
          <a:solidFill>
            <a:srgbClr val="455B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Apply NearMiss Approach </a:t>
            </a:r>
          </a:p>
          <a:p>
            <a:pPr algn="ctr"/>
            <a:r>
              <a:rPr lang="en-US" sz="1200" dirty="0"/>
              <a:t>(Under-Sampling)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5B6E686-0905-41DC-A4E8-A93AE313F782}"/>
              </a:ext>
            </a:extLst>
          </p:cNvPr>
          <p:cNvSpPr/>
          <p:nvPr/>
        </p:nvSpPr>
        <p:spPr>
          <a:xfrm>
            <a:off x="4677141" y="3079519"/>
            <a:ext cx="2476500" cy="419450"/>
          </a:xfrm>
          <a:prstGeom prst="roundRect">
            <a:avLst/>
          </a:prstGeom>
          <a:solidFill>
            <a:srgbClr val="455B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Apply SMOTE Approach</a:t>
            </a:r>
          </a:p>
          <a:p>
            <a:pPr algn="ctr"/>
            <a:r>
              <a:rPr lang="en-US" sz="1200" dirty="0"/>
              <a:t>(Over-Sampling)</a:t>
            </a: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11F18830-105A-40F5-85B3-07905386BC77}"/>
              </a:ext>
            </a:extLst>
          </p:cNvPr>
          <p:cNvSpPr/>
          <p:nvPr/>
        </p:nvSpPr>
        <p:spPr>
          <a:xfrm>
            <a:off x="5836999" y="2854641"/>
            <a:ext cx="209184" cy="188379"/>
          </a:xfrm>
          <a:prstGeom prst="downArrow">
            <a:avLst/>
          </a:prstGeom>
          <a:solidFill>
            <a:srgbClr val="F2F2F2"/>
          </a:solidFill>
          <a:ln>
            <a:solidFill>
              <a:srgbClr val="455B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AA625DAE-2E28-4543-B791-B0C170EC62EA}"/>
              </a:ext>
            </a:extLst>
          </p:cNvPr>
          <p:cNvSpPr/>
          <p:nvPr/>
        </p:nvSpPr>
        <p:spPr>
          <a:xfrm>
            <a:off x="5836999" y="2158966"/>
            <a:ext cx="209184" cy="188379"/>
          </a:xfrm>
          <a:prstGeom prst="downArrow">
            <a:avLst/>
          </a:prstGeom>
          <a:solidFill>
            <a:srgbClr val="F2F2F2"/>
          </a:solidFill>
          <a:ln>
            <a:solidFill>
              <a:srgbClr val="455B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D7AB369-B0F1-455C-B423-75C5E1F15477}"/>
              </a:ext>
            </a:extLst>
          </p:cNvPr>
          <p:cNvCxnSpPr>
            <a:cxnSpLocks/>
            <a:stCxn id="39" idx="3"/>
            <a:endCxn id="54" idx="1"/>
          </p:cNvCxnSpPr>
          <p:nvPr/>
        </p:nvCxnSpPr>
        <p:spPr>
          <a:xfrm>
            <a:off x="7153641" y="543363"/>
            <a:ext cx="1037180" cy="976148"/>
          </a:xfrm>
          <a:prstGeom prst="bentConnector3">
            <a:avLst>
              <a:gd name="adj1" fmla="val 50000"/>
            </a:avLst>
          </a:prstGeom>
          <a:ln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CE8EF24-DB44-42C4-882F-7BF0F2CAD0BD}"/>
              </a:ext>
            </a:extLst>
          </p:cNvPr>
          <p:cNvCxnSpPr>
            <a:cxnSpLocks/>
            <a:stCxn id="40" idx="3"/>
            <a:endCxn id="54" idx="1"/>
          </p:cNvCxnSpPr>
          <p:nvPr/>
        </p:nvCxnSpPr>
        <p:spPr>
          <a:xfrm>
            <a:off x="7153641" y="1223300"/>
            <a:ext cx="1037180" cy="296211"/>
          </a:xfrm>
          <a:prstGeom prst="bentConnector3">
            <a:avLst>
              <a:gd name="adj1" fmla="val 50000"/>
            </a:avLst>
          </a:prstGeom>
          <a:ln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780AAF10-BD85-4F96-A659-DD3466074C45}"/>
              </a:ext>
            </a:extLst>
          </p:cNvPr>
          <p:cNvCxnSpPr>
            <a:cxnSpLocks/>
            <a:stCxn id="42" idx="3"/>
            <a:endCxn id="54" idx="1"/>
          </p:cNvCxnSpPr>
          <p:nvPr/>
        </p:nvCxnSpPr>
        <p:spPr>
          <a:xfrm flipV="1">
            <a:off x="7153641" y="1519511"/>
            <a:ext cx="1037180" cy="392437"/>
          </a:xfrm>
          <a:prstGeom prst="bentConnector3">
            <a:avLst>
              <a:gd name="adj1" fmla="val 50000"/>
            </a:avLst>
          </a:prstGeom>
          <a:ln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873BFE7E-D9DA-4030-B615-8DBDCB16E1D7}"/>
              </a:ext>
            </a:extLst>
          </p:cNvPr>
          <p:cNvCxnSpPr>
            <a:cxnSpLocks/>
            <a:stCxn id="56" idx="3"/>
            <a:endCxn id="54" idx="1"/>
          </p:cNvCxnSpPr>
          <p:nvPr/>
        </p:nvCxnSpPr>
        <p:spPr>
          <a:xfrm flipV="1">
            <a:off x="7153641" y="1519511"/>
            <a:ext cx="1037180" cy="1081085"/>
          </a:xfrm>
          <a:prstGeom prst="bentConnector3">
            <a:avLst>
              <a:gd name="adj1" fmla="val 50000"/>
            </a:avLst>
          </a:prstGeom>
          <a:ln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605FAFA0-3D70-4AA3-824F-89DB217E0C8B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 flipV="1">
            <a:off x="7153641" y="1519511"/>
            <a:ext cx="1037180" cy="1769733"/>
          </a:xfrm>
          <a:prstGeom prst="bentConnector3">
            <a:avLst>
              <a:gd name="adj1" fmla="val 50000"/>
            </a:avLst>
          </a:prstGeom>
          <a:ln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30541E6B-C03D-4676-BCB9-59C85AD7113B}"/>
              </a:ext>
            </a:extLst>
          </p:cNvPr>
          <p:cNvSpPr/>
          <p:nvPr/>
        </p:nvSpPr>
        <p:spPr>
          <a:xfrm>
            <a:off x="8907037" y="3802223"/>
            <a:ext cx="381000" cy="202185"/>
          </a:xfrm>
          <a:prstGeom prst="downArrow">
            <a:avLst/>
          </a:prstGeom>
          <a:solidFill>
            <a:srgbClr val="F2F2F2"/>
          </a:solidFill>
          <a:ln>
            <a:solidFill>
              <a:srgbClr val="455B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130" name="Table 5">
            <a:extLst>
              <a:ext uri="{FF2B5EF4-FFF2-40B4-BE49-F238E27FC236}">
                <a16:creationId xmlns:a16="http://schemas.microsoft.com/office/drawing/2014/main" id="{18C6FC66-B50C-435E-836F-B1DB665EF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260889"/>
              </p:ext>
            </p:extLst>
          </p:nvPr>
        </p:nvGraphicFramePr>
        <p:xfrm>
          <a:off x="4841832" y="4372516"/>
          <a:ext cx="6011505" cy="1743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990">
                  <a:extLst>
                    <a:ext uri="{9D8B030D-6E8A-4147-A177-3AD203B41FA5}">
                      <a16:colId xmlns:a16="http://schemas.microsoft.com/office/drawing/2014/main" val="3921444992"/>
                    </a:ext>
                  </a:extLst>
                </a:gridCol>
                <a:gridCol w="852540">
                  <a:extLst>
                    <a:ext uri="{9D8B030D-6E8A-4147-A177-3AD203B41FA5}">
                      <a16:colId xmlns:a16="http://schemas.microsoft.com/office/drawing/2014/main" val="1940651767"/>
                    </a:ext>
                  </a:extLst>
                </a:gridCol>
                <a:gridCol w="688473">
                  <a:extLst>
                    <a:ext uri="{9D8B030D-6E8A-4147-A177-3AD203B41FA5}">
                      <a16:colId xmlns:a16="http://schemas.microsoft.com/office/drawing/2014/main" val="1671557506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1030136947"/>
                    </a:ext>
                  </a:extLst>
                </a:gridCol>
                <a:gridCol w="895352">
                  <a:extLst>
                    <a:ext uri="{9D8B030D-6E8A-4147-A177-3AD203B41FA5}">
                      <a16:colId xmlns:a16="http://schemas.microsoft.com/office/drawing/2014/main" val="3350244015"/>
                    </a:ext>
                  </a:extLst>
                </a:gridCol>
              </a:tblGrid>
              <a:tr h="164053">
                <a:tc rowSpan="2"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B6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/>
                        <a:t>F1 Score</a:t>
                      </a:r>
                      <a:endParaRPr lang="en-US" sz="1100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B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B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B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B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211307"/>
                  </a:ext>
                </a:extLst>
              </a:tr>
              <a:tr h="432811">
                <a:tc vMerge="1"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>
                    <a:solidFill>
                      <a:srgbClr val="455B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Logistic Regression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B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SVM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B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Decision Tree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B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Comments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B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004293"/>
                  </a:ext>
                </a:extLst>
              </a:tr>
              <a:tr h="262778"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Baseline model (use full &amp; raw dataset)</a:t>
                      </a:r>
                      <a:endParaRPr lang="en-US" sz="1100" dirty="0"/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0.4</a:t>
                      </a: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</a:t>
                      </a: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0.58</a:t>
                      </a:r>
                    </a:p>
                  </a:txBody>
                  <a:tcPr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Underfit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104549"/>
                  </a:ext>
                </a:extLst>
              </a:tr>
              <a:tr h="26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Model using Selected Features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0.58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Underfit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431667"/>
                  </a:ext>
                </a:extLst>
              </a:tr>
              <a:tr h="262778"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Apply NearMiss Approach (Under-Sampling)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0.8</a:t>
                      </a:r>
                    </a:p>
                  </a:txBody>
                  <a:tcPr>
                    <a:solidFill>
                      <a:srgbClr val="00A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0.67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Acceptable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315453"/>
                  </a:ext>
                </a:extLst>
              </a:tr>
              <a:tr h="262778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Apply SMOTE Approach (Over-Sampling)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0.79</a:t>
                      </a:r>
                    </a:p>
                  </a:txBody>
                  <a:tcPr>
                    <a:solidFill>
                      <a:srgbClr val="00A9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0.14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Acceptable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434960"/>
                  </a:ext>
                </a:extLst>
              </a:tr>
            </a:tbl>
          </a:graphicData>
        </a:graphic>
      </p:graphicFrame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5559A091-1A75-4BF4-A6B7-DE7D01761409}"/>
              </a:ext>
            </a:extLst>
          </p:cNvPr>
          <p:cNvSpPr/>
          <p:nvPr/>
        </p:nvSpPr>
        <p:spPr>
          <a:xfrm rot="14994960">
            <a:off x="8930604" y="6040283"/>
            <a:ext cx="231776" cy="247474"/>
          </a:xfrm>
          <a:prstGeom prst="rightArrow">
            <a:avLst>
              <a:gd name="adj1" fmla="val 50000"/>
              <a:gd name="adj2" fmla="val 69334"/>
            </a:avLst>
          </a:prstGeom>
          <a:solidFill>
            <a:srgbClr val="455B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Arrow: Right 156">
            <a:extLst>
              <a:ext uri="{FF2B5EF4-FFF2-40B4-BE49-F238E27FC236}">
                <a16:creationId xmlns:a16="http://schemas.microsoft.com/office/drawing/2014/main" id="{6575676C-5040-4E53-BA6A-DE8AC5297ABC}"/>
              </a:ext>
            </a:extLst>
          </p:cNvPr>
          <p:cNvSpPr/>
          <p:nvPr/>
        </p:nvSpPr>
        <p:spPr>
          <a:xfrm rot="14994960">
            <a:off x="8158311" y="5737619"/>
            <a:ext cx="231776" cy="247474"/>
          </a:xfrm>
          <a:prstGeom prst="rightArrow">
            <a:avLst>
              <a:gd name="adj1" fmla="val 50000"/>
              <a:gd name="adj2" fmla="val 69334"/>
            </a:avLst>
          </a:prstGeom>
          <a:solidFill>
            <a:srgbClr val="455B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06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10C19-FCC0-4FC7-8A3C-ADCF24AE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Evaluation &amp; Model Selection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3100FF-01DF-4981-9189-80569EF665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242" r="76212"/>
          <a:stretch/>
        </p:blipFill>
        <p:spPr>
          <a:xfrm>
            <a:off x="7703836" y="5346917"/>
            <a:ext cx="835279" cy="74749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A57CB7-EB52-49C3-B0B7-54F42F75DC62}"/>
              </a:ext>
            </a:extLst>
          </p:cNvPr>
          <p:cNvSpPr txBox="1"/>
          <p:nvPr/>
        </p:nvSpPr>
        <p:spPr>
          <a:xfrm>
            <a:off x="9417753" y="2883357"/>
            <a:ext cx="2595904" cy="2316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Conclusion:</a:t>
            </a:r>
          </a:p>
          <a:p>
            <a:pPr algn="l">
              <a:spcBef>
                <a:spcPts val="300"/>
              </a:spcBef>
            </a:pP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Model with highest performance scores and more robust in both Training &amp; Testing Set :</a:t>
            </a:r>
          </a:p>
          <a:p>
            <a:pPr marL="171450" indent="-1714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Under-sampling (NearMiss v1)</a:t>
            </a:r>
          </a:p>
          <a:p>
            <a:pPr marL="171450" indent="-1714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Logistic Regression Model</a:t>
            </a:r>
          </a:p>
          <a:p>
            <a:pPr marL="171450" indent="-1714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H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yperparameters = C=0.001</a:t>
            </a:r>
          </a:p>
          <a:p>
            <a:pPr marL="171450" indent="-1714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Feature Set of ['V4', 'V11', 'V2', 'V8', 'V21', 'V14', 'V12', 'V10', 'V16', 'V9', 'V17', 'V3', 'V6', 'V7', 'V18']</a:t>
            </a:r>
          </a:p>
        </p:txBody>
      </p: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08AA968B-8541-4943-B610-83A77CED3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037110"/>
              </p:ext>
            </p:extLst>
          </p:nvPr>
        </p:nvGraphicFramePr>
        <p:xfrm>
          <a:off x="1071342" y="2559090"/>
          <a:ext cx="8093662" cy="2640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948">
                  <a:extLst>
                    <a:ext uri="{9D8B030D-6E8A-4147-A177-3AD203B41FA5}">
                      <a16:colId xmlns:a16="http://schemas.microsoft.com/office/drawing/2014/main" val="2463967345"/>
                    </a:ext>
                  </a:extLst>
                </a:gridCol>
                <a:gridCol w="1723274">
                  <a:extLst>
                    <a:ext uri="{9D8B030D-6E8A-4147-A177-3AD203B41FA5}">
                      <a16:colId xmlns:a16="http://schemas.microsoft.com/office/drawing/2014/main" val="3921444992"/>
                    </a:ext>
                  </a:extLst>
                </a:gridCol>
                <a:gridCol w="2217234">
                  <a:extLst>
                    <a:ext uri="{9D8B030D-6E8A-4147-A177-3AD203B41FA5}">
                      <a16:colId xmlns:a16="http://schemas.microsoft.com/office/drawing/2014/main" val="1940651767"/>
                    </a:ext>
                  </a:extLst>
                </a:gridCol>
                <a:gridCol w="2140206">
                  <a:extLst>
                    <a:ext uri="{9D8B030D-6E8A-4147-A177-3AD203B41FA5}">
                      <a16:colId xmlns:a16="http://schemas.microsoft.com/office/drawing/2014/main" val="1671557506"/>
                    </a:ext>
                  </a:extLst>
                </a:gridCol>
              </a:tblGrid>
              <a:tr h="533506"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Evaluation Metrics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B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Under-sampling (NearMiss)</a:t>
                      </a:r>
                    </a:p>
                    <a:p>
                      <a:pPr algn="ctr">
                        <a:spcBef>
                          <a:spcPts val="25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Logistic Regression Model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B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Over-sampling (SMOTE)</a:t>
                      </a:r>
                    </a:p>
                    <a:p>
                      <a:pPr algn="ctr">
                        <a:spcBef>
                          <a:spcPts val="25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SVM Model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B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004293"/>
                  </a:ext>
                </a:extLst>
              </a:tr>
              <a:tr h="262778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Training Set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Accuracy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99.87%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98.47%</a:t>
                      </a:r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368308"/>
                  </a:ext>
                </a:extLst>
              </a:tr>
              <a:tr h="262778">
                <a:tc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Precision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0.82</a:t>
                      </a: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0.80</a:t>
                      </a:r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310030"/>
                  </a:ext>
                </a:extLst>
              </a:tr>
              <a:tr h="262778">
                <a:tc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Recall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0.82</a:t>
                      </a: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0.83</a:t>
                      </a:r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598294"/>
                  </a:ext>
                </a:extLst>
              </a:tr>
              <a:tr h="262778">
                <a:tc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F1 Score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0.80</a:t>
                      </a: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0.79</a:t>
                      </a:r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80322"/>
                  </a:ext>
                </a:extLst>
              </a:tr>
              <a:tr h="262778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Testing Set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Accuracy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99.66%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99.66%</a:t>
                      </a:r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104549"/>
                  </a:ext>
                </a:extLst>
              </a:tr>
              <a:tr h="26277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Precision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0.94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0.94</a:t>
                      </a:r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431667"/>
                  </a:ext>
                </a:extLst>
              </a:tr>
              <a:tr h="26277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Recall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1.00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1.00</a:t>
                      </a:r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006636"/>
                  </a:ext>
                </a:extLst>
              </a:tr>
              <a:tr h="26733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F1 Score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0.97</a:t>
                      </a:r>
                    </a:p>
                  </a:txBody>
                  <a:tcP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0.97</a:t>
                      </a:r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827666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9F46CBD0-3CDF-4C03-88D0-75EF0EBBD7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70319" r="77561" b="-1"/>
          <a:stretch/>
        </p:blipFill>
        <p:spPr>
          <a:xfrm>
            <a:off x="5467547" y="5337870"/>
            <a:ext cx="835280" cy="756539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46738FC-F94F-4B50-80FB-8EA30D0A1DA9}"/>
              </a:ext>
            </a:extLst>
          </p:cNvPr>
          <p:cNvSpPr/>
          <p:nvPr/>
        </p:nvSpPr>
        <p:spPr>
          <a:xfrm>
            <a:off x="4739311" y="2514599"/>
            <a:ext cx="2307364" cy="3718303"/>
          </a:xfrm>
          <a:prstGeom prst="roundRect">
            <a:avLst>
              <a:gd name="adj" fmla="val 5006"/>
            </a:avLst>
          </a:prstGeom>
          <a:noFill/>
          <a:ln w="28575">
            <a:solidFill>
              <a:srgbClr val="00A9B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30876FD-15BE-443D-9CB3-0BAB8762384E}"/>
              </a:ext>
            </a:extLst>
          </p:cNvPr>
          <p:cNvSpPr/>
          <p:nvPr/>
        </p:nvSpPr>
        <p:spPr>
          <a:xfrm rot="13843270">
            <a:off x="6613875" y="5091905"/>
            <a:ext cx="446958" cy="362483"/>
          </a:xfrm>
          <a:prstGeom prst="rightArrow">
            <a:avLst>
              <a:gd name="adj1" fmla="val 50000"/>
              <a:gd name="adj2" fmla="val 77114"/>
            </a:avLst>
          </a:prstGeom>
          <a:solidFill>
            <a:srgbClr val="455B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4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81E78-91CF-4861-86EC-5F9C9A0F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/>
              <a:t>Instruction &amp;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BF834-22C0-4357-86F2-15F2FC25D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463641" cy="4003675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3800" i="0" dirty="0">
                <a:solidFill>
                  <a:srgbClr val="000000"/>
                </a:solidFill>
                <a:effectLst/>
                <a:latin typeface="Helvetica Neue"/>
              </a:rPr>
              <a:t>Data description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</a:pPr>
            <a:r>
              <a:rPr lang="en-US" sz="2500" i="0" dirty="0">
                <a:solidFill>
                  <a:srgbClr val="000000"/>
                </a:solidFill>
                <a:effectLst/>
                <a:latin typeface="Helvetica Neue"/>
              </a:rPr>
              <a:t>Dataset presents transactions that occurred, where 148 frauds out of 50,000 transactions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</a:pPr>
            <a:r>
              <a:rPr lang="en-US" sz="2500" i="0" dirty="0">
                <a:solidFill>
                  <a:srgbClr val="000000"/>
                </a:solidFill>
                <a:effectLst/>
                <a:latin typeface="Helvetica Neue"/>
              </a:rPr>
              <a:t>Features V1, V2, … V28 are the 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Helvetica Neue"/>
              </a:rPr>
              <a:t>principal components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</a:pPr>
            <a:r>
              <a:rPr lang="en-US" sz="2500" i="0" dirty="0">
                <a:solidFill>
                  <a:srgbClr val="000000"/>
                </a:solidFill>
                <a:effectLst/>
                <a:latin typeface="Helvetica Neue"/>
              </a:rPr>
              <a:t>Feature 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Helvetica Neue"/>
              </a:rPr>
              <a:t>'Time' </a:t>
            </a:r>
            <a:r>
              <a:rPr lang="en-US" sz="2500" i="0" dirty="0">
                <a:solidFill>
                  <a:srgbClr val="000000"/>
                </a:solidFill>
                <a:effectLst/>
                <a:latin typeface="Helvetica Neue"/>
              </a:rPr>
              <a:t>contains the seconds elapsed between each transaction and the first transaction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</a:pPr>
            <a:r>
              <a:rPr lang="en-US" sz="2500" i="0" dirty="0">
                <a:solidFill>
                  <a:srgbClr val="000000"/>
                </a:solidFill>
                <a:effectLst/>
                <a:latin typeface="Helvetica Neue"/>
              </a:rPr>
              <a:t>Feature 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Helvetica Neue"/>
              </a:rPr>
              <a:t>'Amount' </a:t>
            </a:r>
            <a:r>
              <a:rPr lang="en-US" sz="2500" i="0" dirty="0">
                <a:solidFill>
                  <a:srgbClr val="000000"/>
                </a:solidFill>
                <a:effectLst/>
                <a:latin typeface="Helvetica Neue"/>
              </a:rPr>
              <a:t>is the transaction Amount, can be used for dependent cost-sensitive learning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</a:pPr>
            <a:r>
              <a:rPr lang="en-US" sz="2500" i="0" dirty="0">
                <a:solidFill>
                  <a:srgbClr val="000000"/>
                </a:solidFill>
                <a:effectLst/>
                <a:latin typeface="Helvetica Neue"/>
              </a:rPr>
              <a:t>Feature 'Class' is the response variable and it takes value 1 in case of fraud and 0 otherwise</a:t>
            </a:r>
          </a:p>
          <a:p>
            <a:pPr algn="just">
              <a:lnSpc>
                <a:spcPct val="120000"/>
              </a:lnSpc>
            </a:pPr>
            <a:endParaRPr lang="en-US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just">
              <a:lnSpc>
                <a:spcPct val="120000"/>
              </a:lnSpc>
            </a:pPr>
            <a:endParaRPr lang="en-US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3800" i="0" dirty="0">
                <a:solidFill>
                  <a:srgbClr val="000000"/>
                </a:solidFill>
                <a:effectLst/>
                <a:latin typeface="Helvetica Neue"/>
              </a:rPr>
              <a:t>Case requirements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</a:pPr>
            <a:r>
              <a:rPr lang="en-US" sz="2500" i="0" dirty="0">
                <a:solidFill>
                  <a:srgbClr val="000000"/>
                </a:solidFill>
                <a:effectLst/>
                <a:latin typeface="Helvetica Neue"/>
              </a:rPr>
              <a:t>The requirement is to build the final model with the highest performance scores - to detect fraudulent transactions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</a:pPr>
            <a:r>
              <a:rPr lang="en-US" sz="2500" i="0" dirty="0">
                <a:solidFill>
                  <a:srgbClr val="000000"/>
                </a:solidFill>
                <a:effectLst/>
                <a:latin typeface="Helvetica Neue"/>
              </a:rPr>
              <a:t>Require to showcase features importance and imbalanced handling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1439E5-5629-4563-A559-2C9B805B8ACD}"/>
              </a:ext>
            </a:extLst>
          </p:cNvPr>
          <p:cNvGrpSpPr/>
          <p:nvPr/>
        </p:nvGrpSpPr>
        <p:grpSpPr>
          <a:xfrm>
            <a:off x="6890160" y="1825625"/>
            <a:ext cx="3473044" cy="1367680"/>
            <a:chOff x="6890160" y="1825625"/>
            <a:chExt cx="3473044" cy="136768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5225CD2-AB53-4ABA-89D1-DD0EE9C368CE}"/>
                </a:ext>
              </a:extLst>
            </p:cNvPr>
            <p:cNvSpPr/>
            <p:nvPr/>
          </p:nvSpPr>
          <p:spPr>
            <a:xfrm>
              <a:off x="6890160" y="2047284"/>
              <a:ext cx="3473044" cy="1146021"/>
            </a:xfrm>
            <a:prstGeom prst="roundRect">
              <a:avLst>
                <a:gd name="adj" fmla="val 3329"/>
              </a:avLst>
            </a:prstGeom>
            <a:noFill/>
            <a:ln>
              <a:solidFill>
                <a:srgbClr val="455B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2365E43-46ED-4C63-A7AC-17DFA0E811E4}"/>
                </a:ext>
              </a:extLst>
            </p:cNvPr>
            <p:cNvSpPr/>
            <p:nvPr/>
          </p:nvSpPr>
          <p:spPr>
            <a:xfrm>
              <a:off x="7175387" y="1825625"/>
              <a:ext cx="2902591" cy="443317"/>
            </a:xfrm>
            <a:prstGeom prst="roundRect">
              <a:avLst>
                <a:gd name="adj" fmla="val 50000"/>
              </a:avLst>
            </a:prstGeom>
            <a:solidFill>
              <a:srgbClr val="455B66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Goal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5E8855-FF76-4F56-B870-88CB61C6F8CA}"/>
                </a:ext>
              </a:extLst>
            </p:cNvPr>
            <p:cNvSpPr txBox="1"/>
            <p:nvPr/>
          </p:nvSpPr>
          <p:spPr>
            <a:xfrm>
              <a:off x="7087832" y="2341374"/>
              <a:ext cx="30776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Build classification model to detect fraudulent transactions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92D139-89E5-44F4-B3CD-AA403E47024A}"/>
              </a:ext>
            </a:extLst>
          </p:cNvPr>
          <p:cNvGrpSpPr/>
          <p:nvPr/>
        </p:nvGrpSpPr>
        <p:grpSpPr>
          <a:xfrm>
            <a:off x="6890160" y="3414964"/>
            <a:ext cx="3473044" cy="1426145"/>
            <a:chOff x="6890160" y="3767519"/>
            <a:chExt cx="3473044" cy="142614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584BE8E-71AD-461C-A67D-18265CF87CD2}"/>
                </a:ext>
              </a:extLst>
            </p:cNvPr>
            <p:cNvSpPr/>
            <p:nvPr/>
          </p:nvSpPr>
          <p:spPr>
            <a:xfrm>
              <a:off x="6890160" y="3989115"/>
              <a:ext cx="3473044" cy="1204549"/>
            </a:xfrm>
            <a:prstGeom prst="roundRect">
              <a:avLst>
                <a:gd name="adj" fmla="val 5819"/>
              </a:avLst>
            </a:prstGeom>
            <a:noFill/>
            <a:ln>
              <a:solidFill>
                <a:srgbClr val="00A9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4EC8D28-3D0C-47E5-B57C-D15E5BA36A00}"/>
                </a:ext>
              </a:extLst>
            </p:cNvPr>
            <p:cNvSpPr/>
            <p:nvPr/>
          </p:nvSpPr>
          <p:spPr>
            <a:xfrm>
              <a:off x="7175387" y="3767519"/>
              <a:ext cx="2902591" cy="443317"/>
            </a:xfrm>
            <a:prstGeom prst="roundRect">
              <a:avLst>
                <a:gd name="adj" fmla="val 50000"/>
              </a:avLst>
            </a:prstGeom>
            <a:solidFill>
              <a:srgbClr val="00A9BE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Scope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523820-8382-4BDB-874E-501ACA382F28}"/>
                </a:ext>
              </a:extLst>
            </p:cNvPr>
            <p:cNvSpPr txBox="1"/>
            <p:nvPr/>
          </p:nvSpPr>
          <p:spPr>
            <a:xfrm>
              <a:off x="7087832" y="4336402"/>
              <a:ext cx="30776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Feature Importance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Imbalanced class handling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Classification ML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451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Right 8">
            <a:extLst>
              <a:ext uri="{FF2B5EF4-FFF2-40B4-BE49-F238E27FC236}">
                <a16:creationId xmlns:a16="http://schemas.microsoft.com/office/drawing/2014/main" id="{0641BEAE-5862-4A58-8E1F-45DAB6C9BDF9}"/>
              </a:ext>
            </a:extLst>
          </p:cNvPr>
          <p:cNvSpPr/>
          <p:nvPr/>
        </p:nvSpPr>
        <p:spPr>
          <a:xfrm>
            <a:off x="1057275" y="2376074"/>
            <a:ext cx="9906000" cy="419450"/>
          </a:xfrm>
          <a:prstGeom prst="rightArrow">
            <a:avLst/>
          </a:prstGeom>
          <a:solidFill>
            <a:srgbClr val="00A9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4B431-24A9-4AA6-A5E9-545730BD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Analysis Flow Chart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7416DC-E366-4570-9265-5DD3C560CE48}"/>
              </a:ext>
            </a:extLst>
          </p:cNvPr>
          <p:cNvSpPr/>
          <p:nvPr/>
        </p:nvSpPr>
        <p:spPr>
          <a:xfrm>
            <a:off x="1543049" y="2063328"/>
            <a:ext cx="1323975" cy="1118022"/>
          </a:xfrm>
          <a:prstGeom prst="roundRect">
            <a:avLst/>
          </a:prstGeom>
          <a:solidFill>
            <a:srgbClr val="455B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Exploratory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458B4E0-17EB-4B47-A9B3-B6DFCDB86488}"/>
              </a:ext>
            </a:extLst>
          </p:cNvPr>
          <p:cNvSpPr/>
          <p:nvPr/>
        </p:nvSpPr>
        <p:spPr>
          <a:xfrm>
            <a:off x="3333749" y="2063328"/>
            <a:ext cx="1323975" cy="1118022"/>
          </a:xfrm>
          <a:prstGeom prst="roundRect">
            <a:avLst/>
          </a:prstGeom>
          <a:solidFill>
            <a:srgbClr val="455B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Feature Importance &amp; Selection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423F8FF-59E0-4982-862C-C3068B6F2966}"/>
              </a:ext>
            </a:extLst>
          </p:cNvPr>
          <p:cNvSpPr/>
          <p:nvPr/>
        </p:nvSpPr>
        <p:spPr>
          <a:xfrm>
            <a:off x="5124449" y="2063328"/>
            <a:ext cx="1323975" cy="1118022"/>
          </a:xfrm>
          <a:prstGeom prst="roundRect">
            <a:avLst/>
          </a:prstGeom>
          <a:solidFill>
            <a:srgbClr val="455B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Imbalanced Handling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BD33E99-DBE0-48EB-A42B-EF39672F9CF4}"/>
              </a:ext>
            </a:extLst>
          </p:cNvPr>
          <p:cNvSpPr/>
          <p:nvPr/>
        </p:nvSpPr>
        <p:spPr>
          <a:xfrm>
            <a:off x="6915149" y="2063328"/>
            <a:ext cx="1323975" cy="1118022"/>
          </a:xfrm>
          <a:prstGeom prst="roundRect">
            <a:avLst/>
          </a:prstGeom>
          <a:solidFill>
            <a:srgbClr val="455B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Machine Learning Modelling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3757FAC-E41A-4CA7-9C61-C08EC547D64E}"/>
              </a:ext>
            </a:extLst>
          </p:cNvPr>
          <p:cNvSpPr/>
          <p:nvPr/>
        </p:nvSpPr>
        <p:spPr>
          <a:xfrm>
            <a:off x="8705849" y="2063328"/>
            <a:ext cx="1323975" cy="1118022"/>
          </a:xfrm>
          <a:prstGeom prst="roundRect">
            <a:avLst/>
          </a:prstGeom>
          <a:solidFill>
            <a:srgbClr val="455B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Evaluation &amp; 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200690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B921-ED17-4F62-85D1-D5A4956E8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Exploratory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CC01888-DF91-498F-AC49-E9BFB74400FA}"/>
              </a:ext>
            </a:extLst>
          </p:cNvPr>
          <p:cNvGrpSpPr/>
          <p:nvPr/>
        </p:nvGrpSpPr>
        <p:grpSpPr>
          <a:xfrm>
            <a:off x="7512404" y="3007018"/>
            <a:ext cx="2618217" cy="2532448"/>
            <a:chOff x="838200" y="1934777"/>
            <a:chExt cx="3089659" cy="2988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F1C6052-F2CE-45D9-85EA-2F002D66D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934777"/>
              <a:ext cx="3089659" cy="298844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C36F6D7-F31C-42CF-B888-E0DB136A8E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286" b="15789"/>
            <a:stretch/>
          </p:blipFill>
          <p:spPr>
            <a:xfrm>
              <a:off x="2985058" y="2513320"/>
              <a:ext cx="942801" cy="446950"/>
            </a:xfrm>
            <a:prstGeom prst="rect">
              <a:avLst/>
            </a:prstGeom>
          </p:spPr>
        </p:pic>
      </p:grp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3A4EFF4-C5F4-4FD0-9B0D-02155F818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860874"/>
              </p:ext>
            </p:extLst>
          </p:nvPr>
        </p:nvGraphicFramePr>
        <p:xfrm>
          <a:off x="7512404" y="1901831"/>
          <a:ext cx="374072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103">
                  <a:extLst>
                    <a:ext uri="{9D8B030D-6E8A-4147-A177-3AD203B41FA5}">
                      <a16:colId xmlns:a16="http://schemas.microsoft.com/office/drawing/2014/main" val="3921444992"/>
                    </a:ext>
                  </a:extLst>
                </a:gridCol>
                <a:gridCol w="934859">
                  <a:extLst>
                    <a:ext uri="{9D8B030D-6E8A-4147-A177-3AD203B41FA5}">
                      <a16:colId xmlns:a16="http://schemas.microsoft.com/office/drawing/2014/main" val="1940651767"/>
                    </a:ext>
                  </a:extLst>
                </a:gridCol>
                <a:gridCol w="1372765">
                  <a:extLst>
                    <a:ext uri="{9D8B030D-6E8A-4147-A177-3AD203B41FA5}">
                      <a16:colId xmlns:a16="http://schemas.microsoft.com/office/drawing/2014/main" val="16715575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Class</a:t>
                      </a:r>
                    </a:p>
                  </a:txBody>
                  <a:tcPr>
                    <a:solidFill>
                      <a:srgbClr val="455B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</a:t>
                      </a:r>
                    </a:p>
                  </a:txBody>
                  <a:tcPr>
                    <a:solidFill>
                      <a:srgbClr val="455B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Distribution (%)</a:t>
                      </a:r>
                    </a:p>
                  </a:txBody>
                  <a:tcPr>
                    <a:solidFill>
                      <a:srgbClr val="455B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211307"/>
                  </a:ext>
                </a:extLst>
              </a:tr>
              <a:tr h="299603">
                <a:tc>
                  <a:txBody>
                    <a:bodyPr/>
                    <a:lstStyle/>
                    <a:p>
                      <a:r>
                        <a:rPr lang="en-US" sz="1400" dirty="0"/>
                        <a:t>0 (No Fraud)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49852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99.7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104549"/>
                  </a:ext>
                </a:extLst>
              </a:tr>
              <a:tr h="299603">
                <a:tc>
                  <a:txBody>
                    <a:bodyPr/>
                    <a:lstStyle/>
                    <a:p>
                      <a:r>
                        <a:rPr lang="en-US" sz="1400" dirty="0"/>
                        <a:t>1 (with Fraud)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4316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AD75C6B-412D-445E-BAB7-1BEF40E45BB8}"/>
              </a:ext>
            </a:extLst>
          </p:cNvPr>
          <p:cNvSpPr txBox="1"/>
          <p:nvPr/>
        </p:nvSpPr>
        <p:spPr>
          <a:xfrm>
            <a:off x="838200" y="1525484"/>
            <a:ext cx="4975371" cy="1476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1400" b="1" dirty="0">
                <a:solidFill>
                  <a:srgbClr val="000000"/>
                </a:solidFill>
                <a:latin typeface="Helvetica Neue"/>
              </a:rPr>
              <a:t>Descriptions</a:t>
            </a:r>
            <a:r>
              <a:rPr lang="en-US" sz="1400" dirty="0">
                <a:solidFill>
                  <a:srgbClr val="000000"/>
                </a:solidFill>
                <a:latin typeface="Helvetica Neue"/>
              </a:rPr>
              <a:t>:</a:t>
            </a:r>
            <a:endParaRPr lang="en-US" sz="14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V1, V2, … V28 =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principal components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Helvetica Neue"/>
              </a:rPr>
              <a:t>‘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Time’</a:t>
            </a:r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 = seconds elapsed between each transaction &amp; first transaction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Helvetica Neue"/>
              </a:rPr>
              <a:t>‘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Amount</a:t>
            </a:r>
            <a:r>
              <a:rPr lang="en-US" sz="1400" b="1" dirty="0">
                <a:solidFill>
                  <a:srgbClr val="000000"/>
                </a:solidFill>
                <a:latin typeface="Helvetica Neue"/>
              </a:rPr>
              <a:t>’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= transaction Amount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CD160E-CF9E-4978-B418-C0D11E140E7E}"/>
              </a:ext>
            </a:extLst>
          </p:cNvPr>
          <p:cNvSpPr txBox="1"/>
          <p:nvPr/>
        </p:nvSpPr>
        <p:spPr>
          <a:xfrm>
            <a:off x="7454677" y="1525484"/>
            <a:ext cx="876300" cy="360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</a:pP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Scope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3CCE30-CECF-4BB4-8A55-7A62008CD690}"/>
              </a:ext>
            </a:extLst>
          </p:cNvPr>
          <p:cNvSpPr/>
          <p:nvPr/>
        </p:nvSpPr>
        <p:spPr>
          <a:xfrm>
            <a:off x="10337267" y="3524449"/>
            <a:ext cx="1744910" cy="5152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455B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rgbClr val="455B66"/>
                </a:solidFill>
                <a:effectLst/>
                <a:latin typeface="Helvetica Neue"/>
              </a:rPr>
              <a:t>Imbalanced Class Distribution</a:t>
            </a:r>
            <a:endParaRPr lang="en-US" sz="12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632257A-F6AB-43C9-91B1-1CB38EF21385}"/>
              </a:ext>
            </a:extLst>
          </p:cNvPr>
          <p:cNvSpPr/>
          <p:nvPr/>
        </p:nvSpPr>
        <p:spPr>
          <a:xfrm rot="13745882">
            <a:off x="10093977" y="2999473"/>
            <a:ext cx="824955" cy="224862"/>
          </a:xfrm>
          <a:prstGeom prst="rightArrow">
            <a:avLst>
              <a:gd name="adj1" fmla="val 50000"/>
              <a:gd name="adj2" fmla="val 64923"/>
            </a:avLst>
          </a:prstGeom>
          <a:solidFill>
            <a:srgbClr val="455B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A2A1DE1-5DB0-495D-8E71-AF997E73AE59}"/>
              </a:ext>
            </a:extLst>
          </p:cNvPr>
          <p:cNvSpPr/>
          <p:nvPr/>
        </p:nvSpPr>
        <p:spPr>
          <a:xfrm rot="7787050">
            <a:off x="9708568" y="4526119"/>
            <a:ext cx="1300742" cy="224862"/>
          </a:xfrm>
          <a:prstGeom prst="rightArrow">
            <a:avLst>
              <a:gd name="adj1" fmla="val 50000"/>
              <a:gd name="adj2" fmla="val 64923"/>
            </a:avLst>
          </a:prstGeom>
          <a:solidFill>
            <a:srgbClr val="455B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C6BCEC-E3F3-48D0-AB4F-7FCD94F10FE4}"/>
              </a:ext>
            </a:extLst>
          </p:cNvPr>
          <p:cNvSpPr txBox="1"/>
          <p:nvPr/>
        </p:nvSpPr>
        <p:spPr>
          <a:xfrm>
            <a:off x="838200" y="3855894"/>
            <a:ext cx="5762625" cy="2329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Preliminary</a:t>
            </a:r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Assumptions</a:t>
            </a:r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With the 2 labels Time, Amount that are not principal component, are they contributing/useful for Fraud detection?</a:t>
            </a:r>
            <a:endParaRPr lang="en-US" sz="14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Will Fraud transaction usually happen within a </a:t>
            </a:r>
            <a:r>
              <a:rPr lang="en-US" sz="1400" i="0" dirty="0">
                <a:solidFill>
                  <a:srgbClr val="00A9BE"/>
                </a:solidFill>
                <a:effectLst/>
                <a:latin typeface="Helvetica Neue"/>
              </a:rPr>
              <a:t>specific timeframe</a:t>
            </a:r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?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Will Fraud transaction have </a:t>
            </a:r>
            <a:r>
              <a:rPr lang="en-US" sz="1400" i="0" dirty="0">
                <a:solidFill>
                  <a:srgbClr val="00A9BE"/>
                </a:solidFill>
                <a:effectLst/>
                <a:latin typeface="Helvetica Neue"/>
              </a:rPr>
              <a:t>typically</a:t>
            </a:r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400" i="0" dirty="0">
                <a:solidFill>
                  <a:srgbClr val="00A9BE"/>
                </a:solidFill>
                <a:effectLst/>
                <a:latin typeface="Helvetica Neue"/>
              </a:rPr>
              <a:t>unusual amount</a:t>
            </a:r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? Will Fraud amount </a:t>
            </a:r>
            <a:r>
              <a:rPr lang="en-US" sz="1400" i="0" dirty="0">
                <a:solidFill>
                  <a:srgbClr val="00A9BE"/>
                </a:solidFill>
                <a:effectLst/>
                <a:latin typeface="Helvetica Neue"/>
              </a:rPr>
              <a:t>usually high</a:t>
            </a:r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?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sz="1400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sz="140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13034F1-34AD-43F6-ABD9-F2B99380C9B5}"/>
              </a:ext>
            </a:extLst>
          </p:cNvPr>
          <p:cNvSpPr/>
          <p:nvPr/>
        </p:nvSpPr>
        <p:spPr>
          <a:xfrm>
            <a:off x="2997272" y="3264551"/>
            <a:ext cx="657225" cy="340940"/>
          </a:xfrm>
          <a:prstGeom prst="downArrow">
            <a:avLst>
              <a:gd name="adj1" fmla="val 50000"/>
              <a:gd name="adj2" fmla="val 56052"/>
            </a:avLst>
          </a:prstGeom>
          <a:solidFill>
            <a:srgbClr val="455B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3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A6C9-BB0C-495C-A6C3-8AFF168B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1"/>
            <a:ext cx="10515600" cy="1042324"/>
          </a:xfrm>
        </p:spPr>
        <p:txBody>
          <a:bodyPr>
            <a:normAutofit/>
          </a:bodyPr>
          <a:lstStyle/>
          <a:p>
            <a:r>
              <a:rPr lang="en-US" sz="4000" dirty="0"/>
              <a:t>Quick Glance into Features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41DFB32-EF02-4FDB-97BA-1478E84F1655}"/>
              </a:ext>
            </a:extLst>
          </p:cNvPr>
          <p:cNvGrpSpPr/>
          <p:nvPr/>
        </p:nvGrpSpPr>
        <p:grpSpPr>
          <a:xfrm>
            <a:off x="600075" y="1365706"/>
            <a:ext cx="8381999" cy="2433717"/>
            <a:chOff x="591294" y="1606879"/>
            <a:chExt cx="9389515" cy="27262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1986F9-6A81-40B5-82D3-331FD111C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1294" y="1606879"/>
              <a:ext cx="5448037" cy="27262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488C96-90CD-4A7F-A3B6-5311C9E92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0782" y="2302946"/>
              <a:ext cx="3790027" cy="1901206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66E80C6-D159-41F9-AD96-E3598AFDC0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96501" y="2243471"/>
              <a:ext cx="3684067" cy="13441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959ACDB-2FFD-462A-A527-6DBA8C7DB559}"/>
              </a:ext>
            </a:extLst>
          </p:cNvPr>
          <p:cNvSpPr txBox="1"/>
          <p:nvPr/>
        </p:nvSpPr>
        <p:spPr>
          <a:xfrm>
            <a:off x="695325" y="1042325"/>
            <a:ext cx="5762625" cy="553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Will Fraud transaction usually happen within a </a:t>
            </a:r>
            <a:r>
              <a:rPr lang="en-US" sz="1200" b="1" i="0" dirty="0">
                <a:solidFill>
                  <a:srgbClr val="00A9BE"/>
                </a:solidFill>
                <a:effectLst/>
                <a:latin typeface="Helvetica Neue"/>
              </a:rPr>
              <a:t>specific timeframe</a:t>
            </a:r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?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sz="120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FCCF9C-DEA6-4031-9B96-EDFC042510FA}"/>
              </a:ext>
            </a:extLst>
          </p:cNvPr>
          <p:cNvSpPr txBox="1"/>
          <p:nvPr/>
        </p:nvSpPr>
        <p:spPr>
          <a:xfrm>
            <a:off x="9269676" y="1933990"/>
            <a:ext cx="2619375" cy="1702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</a:pPr>
            <a:r>
              <a:rPr lang="en-US" sz="1050" i="0" dirty="0">
                <a:solidFill>
                  <a:srgbClr val="000000"/>
                </a:solidFill>
                <a:effectLst/>
                <a:latin typeface="Helvetica Neue"/>
              </a:rPr>
              <a:t>Although there </a:t>
            </a:r>
            <a:r>
              <a:rPr lang="en-US" sz="1050" dirty="0">
                <a:solidFill>
                  <a:srgbClr val="000000"/>
                </a:solidFill>
                <a:latin typeface="Helvetica Neue"/>
              </a:rPr>
              <a:t>is window of high occurrence of fraud transaction, but more likely </a:t>
            </a:r>
            <a:r>
              <a:rPr lang="en-US" sz="1050" b="1" dirty="0">
                <a:solidFill>
                  <a:srgbClr val="00A9BE"/>
                </a:solidFill>
                <a:latin typeface="Helvetica Neue"/>
              </a:rPr>
              <a:t>due to typical peak </a:t>
            </a:r>
            <a:r>
              <a:rPr lang="en-US" sz="1050" dirty="0">
                <a:solidFill>
                  <a:srgbClr val="000000"/>
                </a:solidFill>
                <a:latin typeface="Helvetica Neue"/>
              </a:rPr>
              <a:t>hours (usually more transaction), there is</a:t>
            </a:r>
            <a:r>
              <a:rPr lang="en-US" sz="1050" dirty="0">
                <a:solidFill>
                  <a:srgbClr val="00A9BE"/>
                </a:solidFill>
                <a:latin typeface="Helvetica Neue"/>
              </a:rPr>
              <a:t> </a:t>
            </a:r>
            <a:r>
              <a:rPr lang="en-US" sz="1050" b="1" dirty="0">
                <a:solidFill>
                  <a:srgbClr val="00A9BE"/>
                </a:solidFill>
                <a:latin typeface="Helvetica Neue"/>
              </a:rPr>
              <a:t>n</a:t>
            </a:r>
            <a:r>
              <a:rPr lang="en-US" sz="1050" b="1" i="0" dirty="0">
                <a:solidFill>
                  <a:srgbClr val="00A9BE"/>
                </a:solidFill>
                <a:effectLst/>
                <a:latin typeface="Helvetica Neue"/>
              </a:rPr>
              <a:t>o </a:t>
            </a:r>
            <a:r>
              <a:rPr lang="en-US" sz="1050" b="1" dirty="0">
                <a:solidFill>
                  <a:srgbClr val="00A9BE"/>
                </a:solidFill>
                <a:latin typeface="Helvetica Neue"/>
              </a:rPr>
              <a:t>s</a:t>
            </a:r>
            <a:r>
              <a:rPr lang="en-US" sz="1050" b="1" i="0" dirty="0">
                <a:solidFill>
                  <a:srgbClr val="00A9BE"/>
                </a:solidFill>
                <a:effectLst/>
                <a:latin typeface="Helvetica Neue"/>
              </a:rPr>
              <a:t>ignificant seasonal traces of high occurrence in any timeframe</a:t>
            </a:r>
            <a:r>
              <a:rPr lang="en-US" sz="105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</a:pPr>
            <a:endParaRPr lang="en-US" sz="1050" dirty="0">
              <a:solidFill>
                <a:srgbClr val="000000"/>
              </a:solidFill>
              <a:latin typeface="Helvetica Neue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</a:pPr>
            <a:endParaRPr lang="en-US" sz="105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BC80BD-F7B5-4193-95E5-97937BF04D2F}"/>
              </a:ext>
            </a:extLst>
          </p:cNvPr>
          <p:cNvSpPr txBox="1"/>
          <p:nvPr/>
        </p:nvSpPr>
        <p:spPr>
          <a:xfrm>
            <a:off x="695325" y="4032857"/>
            <a:ext cx="10191750" cy="813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Will Fraud transaction have </a:t>
            </a:r>
            <a:r>
              <a:rPr lang="en-US" sz="1200" i="0" dirty="0">
                <a:solidFill>
                  <a:srgbClr val="00A9BE"/>
                </a:solidFill>
                <a:effectLst/>
                <a:latin typeface="Helvetica Neue"/>
              </a:rPr>
              <a:t>typically</a:t>
            </a:r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200" i="0" dirty="0">
                <a:solidFill>
                  <a:srgbClr val="00A9BE"/>
                </a:solidFill>
                <a:effectLst/>
                <a:latin typeface="Helvetica Neue"/>
              </a:rPr>
              <a:t>unusual amount</a:t>
            </a:r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?  Will Fraud amount </a:t>
            </a:r>
            <a:r>
              <a:rPr lang="en-US" sz="1200" i="0" dirty="0">
                <a:solidFill>
                  <a:srgbClr val="00A9BE"/>
                </a:solidFill>
                <a:effectLst/>
                <a:latin typeface="Helvetica Neue"/>
              </a:rPr>
              <a:t>usually high</a:t>
            </a:r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?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sz="1200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sz="120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7717F0-4F70-41C1-8288-32C36E966910}"/>
              </a:ext>
            </a:extLst>
          </p:cNvPr>
          <p:cNvGrpSpPr/>
          <p:nvPr/>
        </p:nvGrpSpPr>
        <p:grpSpPr>
          <a:xfrm>
            <a:off x="695325" y="4367364"/>
            <a:ext cx="2424225" cy="2337373"/>
            <a:chOff x="266700" y="994349"/>
            <a:chExt cx="5522322" cy="532447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04B0FA8-BE26-4370-8325-E99DF0FC0E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45283"/>
            <a:stretch/>
          </p:blipFill>
          <p:spPr>
            <a:xfrm>
              <a:off x="266700" y="994350"/>
              <a:ext cx="3189564" cy="532447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0CB39AE-7565-42DF-834F-C9CBEB476C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0449" r="-467"/>
            <a:stretch/>
          </p:blipFill>
          <p:spPr>
            <a:xfrm>
              <a:off x="3456264" y="994349"/>
              <a:ext cx="2332758" cy="5324475"/>
            </a:xfrm>
            <a:prstGeom prst="rect">
              <a:avLst/>
            </a:prstGeom>
          </p:spPr>
        </p:pic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14073B1F-5504-4623-AFD4-7825233F82A7}"/>
              </a:ext>
            </a:extLst>
          </p:cNvPr>
          <p:cNvSpPr/>
          <p:nvPr/>
        </p:nvSpPr>
        <p:spPr>
          <a:xfrm>
            <a:off x="2095501" y="6282044"/>
            <a:ext cx="352408" cy="137126"/>
          </a:xfrm>
          <a:prstGeom prst="ellipse">
            <a:avLst/>
          </a:prstGeom>
          <a:solidFill>
            <a:srgbClr val="FF0000">
              <a:alpha val="1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1A31186-A58A-4F31-B528-3F696309E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3043" y="4459301"/>
            <a:ext cx="1586771" cy="233348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47F163-4F8F-40D5-9E84-12D638C99C44}"/>
              </a:ext>
            </a:extLst>
          </p:cNvPr>
          <p:cNvCxnSpPr>
            <a:cxnSpLocks/>
          </p:cNvCxnSpPr>
          <p:nvPr/>
        </p:nvCxnSpPr>
        <p:spPr>
          <a:xfrm flipH="1">
            <a:off x="2490072" y="5962650"/>
            <a:ext cx="1544608" cy="34490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C1F3227-BAF0-4F0C-A259-9D31FD5CB223}"/>
              </a:ext>
            </a:extLst>
          </p:cNvPr>
          <p:cNvSpPr txBox="1"/>
          <p:nvPr/>
        </p:nvSpPr>
        <p:spPr>
          <a:xfrm>
            <a:off x="5791200" y="4868504"/>
            <a:ext cx="5571281" cy="1094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</a:pPr>
            <a:r>
              <a:rPr lang="en-US" sz="1050" b="1" i="0" dirty="0">
                <a:solidFill>
                  <a:srgbClr val="000000"/>
                </a:solidFill>
                <a:effectLst/>
                <a:latin typeface="Helvetica Neue"/>
              </a:rPr>
              <a:t>As observed: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50" i="0" dirty="0">
                <a:solidFill>
                  <a:srgbClr val="000000"/>
                </a:solidFill>
                <a:effectLst/>
                <a:latin typeface="Helvetica Neue"/>
              </a:rPr>
              <a:t>Fraud amount </a:t>
            </a:r>
            <a:r>
              <a:rPr lang="en-US" sz="1050" b="1" i="0" dirty="0">
                <a:solidFill>
                  <a:srgbClr val="00A9BE"/>
                </a:solidFill>
                <a:effectLst/>
                <a:latin typeface="Helvetica Neue"/>
              </a:rPr>
              <a:t>doesn't usually big</a:t>
            </a:r>
            <a:r>
              <a:rPr lang="en-US" sz="1050" i="0" dirty="0">
                <a:solidFill>
                  <a:srgbClr val="000000"/>
                </a:solidFill>
                <a:effectLst/>
                <a:latin typeface="Helvetica Neue"/>
              </a:rPr>
              <a:t> as per assumptions made.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50" i="0" dirty="0">
                <a:solidFill>
                  <a:srgbClr val="000000"/>
                </a:solidFill>
                <a:effectLst/>
                <a:latin typeface="Helvetica Neue"/>
              </a:rPr>
              <a:t>Where most of the time happened below 240, and </a:t>
            </a:r>
            <a:r>
              <a:rPr lang="en-US" sz="1050" b="1" i="0" dirty="0">
                <a:solidFill>
                  <a:srgbClr val="00A9BE"/>
                </a:solidFill>
                <a:effectLst/>
                <a:latin typeface="Helvetica Neue"/>
              </a:rPr>
              <a:t>frequent occurrence is near 100</a:t>
            </a:r>
            <a:r>
              <a:rPr lang="en-US" sz="105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50" i="0" dirty="0">
                <a:solidFill>
                  <a:srgbClr val="000000"/>
                </a:solidFill>
                <a:effectLst/>
                <a:latin typeface="Helvetica Neue"/>
              </a:rPr>
              <a:t>Although frequent occurrence is near 100, but there are </a:t>
            </a:r>
            <a:r>
              <a:rPr lang="en-US" sz="1050" b="1" i="0" dirty="0">
                <a:solidFill>
                  <a:srgbClr val="00A9BE"/>
                </a:solidFill>
                <a:effectLst/>
                <a:latin typeface="Helvetica Neue"/>
              </a:rPr>
              <a:t>no significant segregation points </a:t>
            </a:r>
            <a:r>
              <a:rPr lang="en-US" sz="1050" i="0" dirty="0">
                <a:effectLst/>
                <a:latin typeface="Helvetica Neue"/>
              </a:rPr>
              <a:t>from the majority no-fraud cases </a:t>
            </a:r>
            <a:r>
              <a:rPr lang="en-US" sz="105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Helvetica Neue"/>
              </a:rPr>
              <a:t>less correlation from bare-eye observations</a:t>
            </a:r>
            <a:r>
              <a:rPr lang="en-US" sz="105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225BA3-D5AF-42BF-8B5C-480CBB45A934}"/>
              </a:ext>
            </a:extLst>
          </p:cNvPr>
          <p:cNvCxnSpPr>
            <a:cxnSpLocks/>
          </p:cNvCxnSpPr>
          <p:nvPr/>
        </p:nvCxnSpPr>
        <p:spPr>
          <a:xfrm flipH="1">
            <a:off x="4422426" y="5578345"/>
            <a:ext cx="234666" cy="27704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93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BFCE812A-9235-4644-9898-567998D98A07}"/>
              </a:ext>
            </a:extLst>
          </p:cNvPr>
          <p:cNvSpPr/>
          <p:nvPr/>
        </p:nvSpPr>
        <p:spPr>
          <a:xfrm>
            <a:off x="272150" y="4178742"/>
            <a:ext cx="11788106" cy="2479233"/>
          </a:xfrm>
          <a:prstGeom prst="roundRect">
            <a:avLst>
              <a:gd name="adj" fmla="val 5149"/>
            </a:avLst>
          </a:prstGeom>
          <a:solidFill>
            <a:srgbClr val="00A9BE">
              <a:alpha val="5098"/>
            </a:srgbClr>
          </a:solidFill>
          <a:ln>
            <a:solidFill>
              <a:srgbClr val="455B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FFD4801-CEA0-44D9-B001-741D74483A14}"/>
              </a:ext>
            </a:extLst>
          </p:cNvPr>
          <p:cNvSpPr/>
          <p:nvPr/>
        </p:nvSpPr>
        <p:spPr>
          <a:xfrm>
            <a:off x="272150" y="1165032"/>
            <a:ext cx="11788106" cy="2599902"/>
          </a:xfrm>
          <a:prstGeom prst="roundRect">
            <a:avLst>
              <a:gd name="adj" fmla="val 5149"/>
            </a:avLst>
          </a:prstGeom>
          <a:solidFill>
            <a:srgbClr val="455B66">
              <a:alpha val="5098"/>
            </a:srgbClr>
          </a:solidFill>
          <a:ln>
            <a:solidFill>
              <a:srgbClr val="455B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72B0BE-4904-4BE6-8327-63B93B2B4864}"/>
              </a:ext>
            </a:extLst>
          </p:cNvPr>
          <p:cNvGrpSpPr/>
          <p:nvPr/>
        </p:nvGrpSpPr>
        <p:grpSpPr>
          <a:xfrm>
            <a:off x="523875" y="1864279"/>
            <a:ext cx="590551" cy="1505438"/>
            <a:chOff x="952499" y="744721"/>
            <a:chExt cx="590551" cy="150543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42DDFD8-2065-4020-A8FA-CA961A9EF156}"/>
                </a:ext>
              </a:extLst>
            </p:cNvPr>
            <p:cNvSpPr/>
            <p:nvPr/>
          </p:nvSpPr>
          <p:spPr>
            <a:xfrm>
              <a:off x="952499" y="744721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346AB8-0B16-488E-9DBB-608CF98405E8}"/>
                </a:ext>
              </a:extLst>
            </p:cNvPr>
            <p:cNvSpPr/>
            <p:nvPr/>
          </p:nvSpPr>
          <p:spPr>
            <a:xfrm>
              <a:off x="952499" y="843848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465DF28-9376-436B-80FF-BF9A9D549308}"/>
                </a:ext>
              </a:extLst>
            </p:cNvPr>
            <p:cNvSpPr/>
            <p:nvPr/>
          </p:nvSpPr>
          <p:spPr>
            <a:xfrm>
              <a:off x="952499" y="942975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82CF711-038E-45F0-B5E2-DC80FD9D2F7E}"/>
                </a:ext>
              </a:extLst>
            </p:cNvPr>
            <p:cNvSpPr/>
            <p:nvPr/>
          </p:nvSpPr>
          <p:spPr>
            <a:xfrm>
              <a:off x="952499" y="1043944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260825-E84D-410D-9A5A-BA26D96B148D}"/>
                </a:ext>
              </a:extLst>
            </p:cNvPr>
            <p:cNvSpPr/>
            <p:nvPr/>
          </p:nvSpPr>
          <p:spPr>
            <a:xfrm>
              <a:off x="952499" y="1146076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1F7FE9-D181-4BFC-8159-AC9D1BE04287}"/>
                </a:ext>
              </a:extLst>
            </p:cNvPr>
            <p:cNvSpPr/>
            <p:nvPr/>
          </p:nvSpPr>
          <p:spPr>
            <a:xfrm>
              <a:off x="952499" y="1246674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618D5FC-765F-44CF-A45A-F523807E7655}"/>
                </a:ext>
              </a:extLst>
            </p:cNvPr>
            <p:cNvSpPr/>
            <p:nvPr/>
          </p:nvSpPr>
          <p:spPr>
            <a:xfrm>
              <a:off x="952499" y="1345801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2C34A4F-7990-40DD-95EE-F592DA0000B4}"/>
                </a:ext>
              </a:extLst>
            </p:cNvPr>
            <p:cNvSpPr/>
            <p:nvPr/>
          </p:nvSpPr>
          <p:spPr>
            <a:xfrm>
              <a:off x="952499" y="1444927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12F418F-9BE0-4667-AF70-CC6065DE71C3}"/>
                </a:ext>
              </a:extLst>
            </p:cNvPr>
            <p:cNvSpPr/>
            <p:nvPr/>
          </p:nvSpPr>
          <p:spPr>
            <a:xfrm>
              <a:off x="952499" y="1545897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89F297E-41F7-49F5-8F16-094F904D71BD}"/>
                </a:ext>
              </a:extLst>
            </p:cNvPr>
            <p:cNvSpPr/>
            <p:nvPr/>
          </p:nvSpPr>
          <p:spPr>
            <a:xfrm>
              <a:off x="952499" y="1648029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9CABB21-3E94-4FD3-8BE5-2AB5F5E4EC0D}"/>
                </a:ext>
              </a:extLst>
            </p:cNvPr>
            <p:cNvSpPr/>
            <p:nvPr/>
          </p:nvSpPr>
          <p:spPr>
            <a:xfrm>
              <a:off x="952499" y="1747835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1F5671A-8814-4289-871B-3EDDAB7569EF}"/>
                </a:ext>
              </a:extLst>
            </p:cNvPr>
            <p:cNvSpPr/>
            <p:nvPr/>
          </p:nvSpPr>
          <p:spPr>
            <a:xfrm>
              <a:off x="952499" y="1846962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A5B7ACE-CCA5-4DF9-B8C0-44695371D12C}"/>
                </a:ext>
              </a:extLst>
            </p:cNvPr>
            <p:cNvSpPr/>
            <p:nvPr/>
          </p:nvSpPr>
          <p:spPr>
            <a:xfrm>
              <a:off x="952499" y="1946088"/>
              <a:ext cx="590551" cy="100969"/>
            </a:xfrm>
            <a:prstGeom prst="rect">
              <a:avLst/>
            </a:prstGeom>
            <a:solidFill>
              <a:srgbClr val="00A9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E2ACC0B-244A-4C65-9A95-68D5D26ED201}"/>
                </a:ext>
              </a:extLst>
            </p:cNvPr>
            <p:cNvSpPr/>
            <p:nvPr/>
          </p:nvSpPr>
          <p:spPr>
            <a:xfrm>
              <a:off x="952499" y="2047058"/>
              <a:ext cx="590551" cy="100969"/>
            </a:xfrm>
            <a:prstGeom prst="rect">
              <a:avLst/>
            </a:prstGeom>
            <a:solidFill>
              <a:srgbClr val="00A9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499938F-6F05-4BEB-B49F-D71A6B5543DA}"/>
                </a:ext>
              </a:extLst>
            </p:cNvPr>
            <p:cNvSpPr/>
            <p:nvPr/>
          </p:nvSpPr>
          <p:spPr>
            <a:xfrm>
              <a:off x="952499" y="2149190"/>
              <a:ext cx="590551" cy="100969"/>
            </a:xfrm>
            <a:prstGeom prst="rect">
              <a:avLst/>
            </a:prstGeom>
            <a:solidFill>
              <a:srgbClr val="00A9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7DA8FA3-954B-4DCC-A039-4381C1F581EA}"/>
              </a:ext>
            </a:extLst>
          </p:cNvPr>
          <p:cNvGrpSpPr/>
          <p:nvPr/>
        </p:nvGrpSpPr>
        <p:grpSpPr>
          <a:xfrm>
            <a:off x="361951" y="4938174"/>
            <a:ext cx="1998181" cy="1555635"/>
            <a:chOff x="361951" y="4618415"/>
            <a:chExt cx="1998181" cy="1555635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17F3DA8-B521-4A89-862D-1FC4007F51E1}"/>
                </a:ext>
              </a:extLst>
            </p:cNvPr>
            <p:cNvSpPr/>
            <p:nvPr/>
          </p:nvSpPr>
          <p:spPr>
            <a:xfrm>
              <a:off x="523875" y="4641309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F21FF9A-CA2D-42A5-970C-12EDAA6FF2CD}"/>
                </a:ext>
              </a:extLst>
            </p:cNvPr>
            <p:cNvSpPr/>
            <p:nvPr/>
          </p:nvSpPr>
          <p:spPr>
            <a:xfrm>
              <a:off x="523875" y="4740436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BA3DC04-875B-4A0E-A7C8-5044D1196741}"/>
                </a:ext>
              </a:extLst>
            </p:cNvPr>
            <p:cNvSpPr/>
            <p:nvPr/>
          </p:nvSpPr>
          <p:spPr>
            <a:xfrm>
              <a:off x="523875" y="4839563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C5276F8-2D83-4A6E-9C28-52EF2BBC3C2D}"/>
                </a:ext>
              </a:extLst>
            </p:cNvPr>
            <p:cNvSpPr/>
            <p:nvPr/>
          </p:nvSpPr>
          <p:spPr>
            <a:xfrm>
              <a:off x="523875" y="4940532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A6FF8A6-FCB6-4ABD-A7EB-2A953AC5CD2D}"/>
                </a:ext>
              </a:extLst>
            </p:cNvPr>
            <p:cNvSpPr/>
            <p:nvPr/>
          </p:nvSpPr>
          <p:spPr>
            <a:xfrm>
              <a:off x="523875" y="5042664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2F9DF2F-96ED-4DE9-A55F-211128DC5CC7}"/>
                </a:ext>
              </a:extLst>
            </p:cNvPr>
            <p:cNvSpPr/>
            <p:nvPr/>
          </p:nvSpPr>
          <p:spPr>
            <a:xfrm>
              <a:off x="523875" y="5143262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3B36FFC-3024-4E7E-BCD6-F710639A32C8}"/>
                </a:ext>
              </a:extLst>
            </p:cNvPr>
            <p:cNvSpPr/>
            <p:nvPr/>
          </p:nvSpPr>
          <p:spPr>
            <a:xfrm>
              <a:off x="523875" y="5242389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9BEEBD1-4564-4E3D-812F-DA97606B2DF7}"/>
                </a:ext>
              </a:extLst>
            </p:cNvPr>
            <p:cNvSpPr/>
            <p:nvPr/>
          </p:nvSpPr>
          <p:spPr>
            <a:xfrm>
              <a:off x="523875" y="5341515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5C2681D-8C9E-48F2-873B-4F411C1B6D74}"/>
                </a:ext>
              </a:extLst>
            </p:cNvPr>
            <p:cNvSpPr/>
            <p:nvPr/>
          </p:nvSpPr>
          <p:spPr>
            <a:xfrm>
              <a:off x="523875" y="5442485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EF34C65-109C-4C1E-9B09-379A5EFA892F}"/>
                </a:ext>
              </a:extLst>
            </p:cNvPr>
            <p:cNvSpPr/>
            <p:nvPr/>
          </p:nvSpPr>
          <p:spPr>
            <a:xfrm>
              <a:off x="523875" y="5544617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508FB6E-1625-4A31-AAD6-A83694055DEE}"/>
                </a:ext>
              </a:extLst>
            </p:cNvPr>
            <p:cNvSpPr/>
            <p:nvPr/>
          </p:nvSpPr>
          <p:spPr>
            <a:xfrm>
              <a:off x="523875" y="5644423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74729B5-C608-4D9B-89DD-60490C738AED}"/>
                </a:ext>
              </a:extLst>
            </p:cNvPr>
            <p:cNvSpPr/>
            <p:nvPr/>
          </p:nvSpPr>
          <p:spPr>
            <a:xfrm>
              <a:off x="523875" y="5743550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C6A7CE1-7F83-4064-A0BC-281A365878FE}"/>
                </a:ext>
              </a:extLst>
            </p:cNvPr>
            <p:cNvSpPr/>
            <p:nvPr/>
          </p:nvSpPr>
          <p:spPr>
            <a:xfrm>
              <a:off x="523875" y="5842676"/>
              <a:ext cx="590551" cy="100969"/>
            </a:xfrm>
            <a:prstGeom prst="rect">
              <a:avLst/>
            </a:prstGeom>
            <a:solidFill>
              <a:srgbClr val="00A9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8D77A4C-7371-4AEB-902D-4D4900190703}"/>
                </a:ext>
              </a:extLst>
            </p:cNvPr>
            <p:cNvSpPr/>
            <p:nvPr/>
          </p:nvSpPr>
          <p:spPr>
            <a:xfrm>
              <a:off x="523875" y="5943646"/>
              <a:ext cx="590551" cy="100969"/>
            </a:xfrm>
            <a:prstGeom prst="rect">
              <a:avLst/>
            </a:prstGeom>
            <a:solidFill>
              <a:srgbClr val="00A9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ADA7F11-06A7-4457-ACA4-66399A2602A9}"/>
                </a:ext>
              </a:extLst>
            </p:cNvPr>
            <p:cNvSpPr/>
            <p:nvPr/>
          </p:nvSpPr>
          <p:spPr>
            <a:xfrm>
              <a:off x="523875" y="6045778"/>
              <a:ext cx="590551" cy="100969"/>
            </a:xfrm>
            <a:prstGeom prst="rect">
              <a:avLst/>
            </a:prstGeom>
            <a:solidFill>
              <a:srgbClr val="00A9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2C29C0C-2B4D-4524-9FF5-4697ADC3E764}"/>
                </a:ext>
              </a:extLst>
            </p:cNvPr>
            <p:cNvSpPr/>
            <p:nvPr/>
          </p:nvSpPr>
          <p:spPr>
            <a:xfrm>
              <a:off x="1769581" y="5106272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F6EAFD1-2C94-4EC9-8214-AAAE76D439E0}"/>
                </a:ext>
              </a:extLst>
            </p:cNvPr>
            <p:cNvSpPr/>
            <p:nvPr/>
          </p:nvSpPr>
          <p:spPr>
            <a:xfrm>
              <a:off x="1769581" y="5206078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B3A95AC-6F9A-4322-9301-2021426B4165}"/>
                </a:ext>
              </a:extLst>
            </p:cNvPr>
            <p:cNvSpPr/>
            <p:nvPr/>
          </p:nvSpPr>
          <p:spPr>
            <a:xfrm>
              <a:off x="1769581" y="5305205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700EB6A-70D2-49A7-8174-619E5B994A3E}"/>
                </a:ext>
              </a:extLst>
            </p:cNvPr>
            <p:cNvSpPr/>
            <p:nvPr/>
          </p:nvSpPr>
          <p:spPr>
            <a:xfrm>
              <a:off x="1769581" y="5404331"/>
              <a:ext cx="590551" cy="100969"/>
            </a:xfrm>
            <a:prstGeom prst="rect">
              <a:avLst/>
            </a:prstGeom>
            <a:solidFill>
              <a:srgbClr val="00A9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6D64C1C-367D-4CC8-9D01-67212A338E04}"/>
                </a:ext>
              </a:extLst>
            </p:cNvPr>
            <p:cNvSpPr/>
            <p:nvPr/>
          </p:nvSpPr>
          <p:spPr>
            <a:xfrm>
              <a:off x="1769581" y="5505301"/>
              <a:ext cx="590551" cy="100969"/>
            </a:xfrm>
            <a:prstGeom prst="rect">
              <a:avLst/>
            </a:prstGeom>
            <a:solidFill>
              <a:srgbClr val="00A9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CB1778B-9F62-4D2F-935C-F259AC9DDB6E}"/>
                </a:ext>
              </a:extLst>
            </p:cNvPr>
            <p:cNvSpPr/>
            <p:nvPr/>
          </p:nvSpPr>
          <p:spPr>
            <a:xfrm>
              <a:off x="1769581" y="5607433"/>
              <a:ext cx="590551" cy="100969"/>
            </a:xfrm>
            <a:prstGeom prst="rect">
              <a:avLst/>
            </a:prstGeom>
            <a:solidFill>
              <a:srgbClr val="00A9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6B430FA-4539-47E4-A0F6-8D319B312EDE}"/>
                </a:ext>
              </a:extLst>
            </p:cNvPr>
            <p:cNvSpPr/>
            <p:nvPr/>
          </p:nvSpPr>
          <p:spPr>
            <a:xfrm>
              <a:off x="361951" y="4618415"/>
              <a:ext cx="866775" cy="347009"/>
            </a:xfrm>
            <a:prstGeom prst="rect">
              <a:avLst/>
            </a:prstGeom>
            <a:solidFill>
              <a:schemeClr val="bg1">
                <a:lumMod val="50000"/>
                <a:alpha val="14902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A658411-5B6B-4EC6-9D8A-CDE363E9FF4C}"/>
                </a:ext>
              </a:extLst>
            </p:cNvPr>
            <p:cNvSpPr/>
            <p:nvPr/>
          </p:nvSpPr>
          <p:spPr>
            <a:xfrm>
              <a:off x="361951" y="5827041"/>
              <a:ext cx="866775" cy="347009"/>
            </a:xfrm>
            <a:prstGeom prst="rect">
              <a:avLst/>
            </a:prstGeom>
            <a:solidFill>
              <a:srgbClr val="00A9BE">
                <a:alpha val="14902"/>
              </a:srgbClr>
            </a:solidFill>
            <a:ln>
              <a:solidFill>
                <a:srgbClr val="00A9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Connector: Elbow 99">
              <a:extLst>
                <a:ext uri="{FF2B5EF4-FFF2-40B4-BE49-F238E27FC236}">
                  <a16:creationId xmlns:a16="http://schemas.microsoft.com/office/drawing/2014/main" id="{589813CC-CB5F-44F4-BE44-349FEDB6B809}"/>
                </a:ext>
              </a:extLst>
            </p:cNvPr>
            <p:cNvCxnSpPr>
              <a:cxnSpLocks/>
              <a:stCxn id="96" idx="3"/>
              <a:endCxn id="91" idx="1"/>
            </p:cNvCxnSpPr>
            <p:nvPr/>
          </p:nvCxnSpPr>
          <p:spPr>
            <a:xfrm>
              <a:off x="1228726" y="4791920"/>
              <a:ext cx="540855" cy="4646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Elbow 101">
              <a:extLst>
                <a:ext uri="{FF2B5EF4-FFF2-40B4-BE49-F238E27FC236}">
                  <a16:creationId xmlns:a16="http://schemas.microsoft.com/office/drawing/2014/main" id="{E3B12AE4-E5DC-469F-8159-8FCC51BB204A}"/>
                </a:ext>
              </a:extLst>
            </p:cNvPr>
            <p:cNvCxnSpPr>
              <a:cxnSpLocks/>
              <a:stCxn id="98" idx="3"/>
              <a:endCxn id="94" idx="1"/>
            </p:cNvCxnSpPr>
            <p:nvPr/>
          </p:nvCxnSpPr>
          <p:spPr>
            <a:xfrm flipV="1">
              <a:off x="1228726" y="5555786"/>
              <a:ext cx="540855" cy="44476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itle 1">
            <a:extLst>
              <a:ext uri="{FF2B5EF4-FFF2-40B4-BE49-F238E27FC236}">
                <a16:creationId xmlns:a16="http://schemas.microsoft.com/office/drawing/2014/main" id="{6B6CF0B1-9840-4F1B-8E91-359D259F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1"/>
            <a:ext cx="10515600" cy="1042324"/>
          </a:xfrm>
        </p:spPr>
        <p:txBody>
          <a:bodyPr>
            <a:normAutofit/>
          </a:bodyPr>
          <a:lstStyle/>
          <a:p>
            <a:r>
              <a:rPr lang="en-US" sz="4000" dirty="0"/>
              <a:t>Feature Importance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3634A99-09A1-4A81-A1EB-3A47062DA034}"/>
              </a:ext>
            </a:extLst>
          </p:cNvPr>
          <p:cNvSpPr txBox="1"/>
          <p:nvPr/>
        </p:nvSpPr>
        <p:spPr>
          <a:xfrm>
            <a:off x="272150" y="4599092"/>
            <a:ext cx="1132102" cy="293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Full Dataset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D88BE9B-E2D2-4432-BD00-8BC19F8CCE27}"/>
              </a:ext>
            </a:extLst>
          </p:cNvPr>
          <p:cNvSpPr txBox="1"/>
          <p:nvPr/>
        </p:nvSpPr>
        <p:spPr>
          <a:xfrm>
            <a:off x="1502837" y="4776726"/>
            <a:ext cx="1132103" cy="575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sz="900" b="1" i="0" dirty="0">
                <a:solidFill>
                  <a:srgbClr val="000000"/>
                </a:solidFill>
                <a:effectLst/>
                <a:latin typeface="Helvetica Neue"/>
              </a:rPr>
              <a:t>Under-sampled but balanced class distribution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9DC7332-01DD-46B8-88D9-70F9B76BEB16}"/>
              </a:ext>
            </a:extLst>
          </p:cNvPr>
          <p:cNvSpPr/>
          <p:nvPr/>
        </p:nvSpPr>
        <p:spPr>
          <a:xfrm>
            <a:off x="2540707" y="5599044"/>
            <a:ext cx="1233915" cy="261069"/>
          </a:xfrm>
          <a:prstGeom prst="rightArrow">
            <a:avLst>
              <a:gd name="adj1" fmla="val 23015"/>
              <a:gd name="adj2" fmla="val 66865"/>
            </a:avLst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039541B3-7EEF-49B0-B02A-3726C1DC8123}"/>
              </a:ext>
            </a:extLst>
          </p:cNvPr>
          <p:cNvSpPr/>
          <p:nvPr/>
        </p:nvSpPr>
        <p:spPr>
          <a:xfrm>
            <a:off x="1319844" y="2183741"/>
            <a:ext cx="2454778" cy="261069"/>
          </a:xfrm>
          <a:prstGeom prst="rightArrow">
            <a:avLst>
              <a:gd name="adj1" fmla="val 23015"/>
              <a:gd name="adj2" fmla="val 66865"/>
            </a:avLst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BBF3FE6-E925-437E-8ADE-C7D21E02677E}"/>
              </a:ext>
            </a:extLst>
          </p:cNvPr>
          <p:cNvSpPr txBox="1"/>
          <p:nvPr/>
        </p:nvSpPr>
        <p:spPr>
          <a:xfrm>
            <a:off x="1307063" y="1960641"/>
            <a:ext cx="2285301" cy="276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sz="1050" b="1" i="0" dirty="0">
                <a:solidFill>
                  <a:srgbClr val="000000"/>
                </a:solidFill>
                <a:effectLst/>
                <a:latin typeface="Helvetica Neue"/>
              </a:rPr>
              <a:t>Compute Pearson Correlation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360E27-C743-429F-8B56-26AE0194A699}"/>
              </a:ext>
            </a:extLst>
          </p:cNvPr>
          <p:cNvSpPr txBox="1"/>
          <p:nvPr/>
        </p:nvSpPr>
        <p:spPr>
          <a:xfrm>
            <a:off x="2714701" y="5024230"/>
            <a:ext cx="1040619" cy="656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1050" b="1" i="0" dirty="0">
                <a:solidFill>
                  <a:srgbClr val="000000"/>
                </a:solidFill>
                <a:effectLst/>
                <a:latin typeface="Helvetica Neue"/>
              </a:rPr>
              <a:t>Compute Pearson Correlation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66203BE-D853-4DFF-8B27-2E682ECF51BE}"/>
              </a:ext>
            </a:extLst>
          </p:cNvPr>
          <p:cNvGrpSpPr/>
          <p:nvPr/>
        </p:nvGrpSpPr>
        <p:grpSpPr>
          <a:xfrm>
            <a:off x="3890692" y="4265530"/>
            <a:ext cx="4286147" cy="2366183"/>
            <a:chOff x="3773845" y="4051467"/>
            <a:chExt cx="4534342" cy="25032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518002-E5E8-4A05-8861-8DF88A3DCAE5}"/>
                </a:ext>
              </a:extLst>
            </p:cNvPr>
            <p:cNvGrpSpPr/>
            <p:nvPr/>
          </p:nvGrpSpPr>
          <p:grpSpPr>
            <a:xfrm>
              <a:off x="3773845" y="4075434"/>
              <a:ext cx="4534342" cy="2479233"/>
              <a:chOff x="3773845" y="4075434"/>
              <a:chExt cx="4534342" cy="2479233"/>
            </a:xfrm>
          </p:grpSpPr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B3DA0909-178A-48B0-A10F-B54B3DCD2E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1639"/>
              <a:stretch/>
            </p:blipFill>
            <p:spPr>
              <a:xfrm>
                <a:off x="3935309" y="4075434"/>
                <a:ext cx="4372878" cy="2479233"/>
              </a:xfrm>
              <a:prstGeom prst="rect">
                <a:avLst/>
              </a:prstGeom>
            </p:spPr>
          </p:pic>
          <p:sp>
            <p:nvSpPr>
              <p:cNvPr id="121" name="Star: 5 Points 120">
                <a:extLst>
                  <a:ext uri="{FF2B5EF4-FFF2-40B4-BE49-F238E27FC236}">
                    <a16:creationId xmlns:a16="http://schemas.microsoft.com/office/drawing/2014/main" id="{A03A0531-A081-4EB2-8EC7-BC27C67C641D}"/>
                  </a:ext>
                </a:extLst>
              </p:cNvPr>
              <p:cNvSpPr/>
              <p:nvPr/>
            </p:nvSpPr>
            <p:spPr>
              <a:xfrm>
                <a:off x="3773845" y="4075434"/>
                <a:ext cx="211302" cy="213042"/>
              </a:xfrm>
              <a:prstGeom prst="star5">
                <a:avLst/>
              </a:prstGeom>
              <a:solidFill>
                <a:srgbClr val="00A9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59CB482-20C7-4A1D-ABDB-CAD134978964}"/>
                </a:ext>
              </a:extLst>
            </p:cNvPr>
            <p:cNvSpPr/>
            <p:nvPr/>
          </p:nvSpPr>
          <p:spPr>
            <a:xfrm>
              <a:off x="3931184" y="4051467"/>
              <a:ext cx="408449" cy="2463320"/>
            </a:xfrm>
            <a:prstGeom prst="rect">
              <a:avLst/>
            </a:prstGeom>
            <a:solidFill>
              <a:schemeClr val="bg1">
                <a:lumMod val="50000"/>
                <a:alpha val="14902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0DDE951-248A-417A-8FD9-3898F28AB17A}"/>
              </a:ext>
            </a:extLst>
          </p:cNvPr>
          <p:cNvGrpSpPr/>
          <p:nvPr/>
        </p:nvGrpSpPr>
        <p:grpSpPr>
          <a:xfrm>
            <a:off x="3890099" y="1249677"/>
            <a:ext cx="4275884" cy="2435622"/>
            <a:chOff x="3773845" y="1043283"/>
            <a:chExt cx="4523485" cy="2576660"/>
          </a:xfrm>
        </p:grpSpPr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847CD4A6-64C7-4BEB-BF4A-0635C4724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4452" y="1153567"/>
              <a:ext cx="4372878" cy="2466376"/>
            </a:xfrm>
            <a:prstGeom prst="rect">
              <a:avLst/>
            </a:prstGeom>
          </p:spPr>
        </p:pic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3FFD802-4787-4739-A2EB-770A062D9A3E}"/>
                </a:ext>
              </a:extLst>
            </p:cNvPr>
            <p:cNvSpPr/>
            <p:nvPr/>
          </p:nvSpPr>
          <p:spPr>
            <a:xfrm>
              <a:off x="3931184" y="1043283"/>
              <a:ext cx="408449" cy="2463320"/>
            </a:xfrm>
            <a:prstGeom prst="rect">
              <a:avLst/>
            </a:prstGeom>
            <a:solidFill>
              <a:schemeClr val="bg1">
                <a:lumMod val="50000"/>
                <a:alpha val="14902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Star: 5 Points 121">
              <a:extLst>
                <a:ext uri="{FF2B5EF4-FFF2-40B4-BE49-F238E27FC236}">
                  <a16:creationId xmlns:a16="http://schemas.microsoft.com/office/drawing/2014/main" id="{3B2EBA15-3736-493C-8BDF-621677D1DC4A}"/>
                </a:ext>
              </a:extLst>
            </p:cNvPr>
            <p:cNvSpPr/>
            <p:nvPr/>
          </p:nvSpPr>
          <p:spPr>
            <a:xfrm>
              <a:off x="3773845" y="1061347"/>
              <a:ext cx="211302" cy="213042"/>
            </a:xfrm>
            <a:prstGeom prst="star5">
              <a:avLst/>
            </a:prstGeom>
            <a:solidFill>
              <a:srgbClr val="00A9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Content Placeholder 2">
            <a:extLst>
              <a:ext uri="{FF2B5EF4-FFF2-40B4-BE49-F238E27FC236}">
                <a16:creationId xmlns:a16="http://schemas.microsoft.com/office/drawing/2014/main" id="{B1B4160B-EB91-4741-8FC7-250409AA0FF9}"/>
              </a:ext>
            </a:extLst>
          </p:cNvPr>
          <p:cNvSpPr txBox="1">
            <a:spLocks/>
          </p:cNvSpPr>
          <p:nvPr/>
        </p:nvSpPr>
        <p:spPr>
          <a:xfrm>
            <a:off x="9650442" y="1721851"/>
            <a:ext cx="2333210" cy="1675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000" b="1" dirty="0">
                <a:solidFill>
                  <a:srgbClr val="000000"/>
                </a:solidFill>
                <a:latin typeface="Helvetica Neue"/>
              </a:rPr>
              <a:t>Findings:</a:t>
            </a:r>
          </a:p>
          <a:p>
            <a:pPr algn="just"/>
            <a:r>
              <a:rPr lang="en-US" sz="1000" dirty="0">
                <a:solidFill>
                  <a:srgbClr val="000000"/>
                </a:solidFill>
                <a:latin typeface="Helvetica Neue"/>
              </a:rPr>
              <a:t>Due to dataset is </a:t>
            </a:r>
            <a:r>
              <a:rPr lang="en-US" sz="1000" b="1" dirty="0">
                <a:solidFill>
                  <a:srgbClr val="00A9BE"/>
                </a:solidFill>
                <a:latin typeface="Helvetica Neue"/>
              </a:rPr>
              <a:t>highly imbalanced</a:t>
            </a:r>
            <a:r>
              <a:rPr lang="en-US" sz="1000" dirty="0">
                <a:solidFill>
                  <a:srgbClr val="000000"/>
                </a:solidFill>
                <a:latin typeface="Helvetica Neue"/>
              </a:rPr>
              <a:t>, Pearson correlation wouldn't perform well</a:t>
            </a:r>
          </a:p>
          <a:p>
            <a:pPr algn="just"/>
            <a:r>
              <a:rPr lang="en-US" sz="1000" dirty="0">
                <a:solidFill>
                  <a:srgbClr val="000000"/>
                </a:solidFill>
                <a:latin typeface="Helvetica Neue"/>
              </a:rPr>
              <a:t>Output of correlation matrices subjected that most features does not show sign of significantly correlated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63DD5AA-7150-4EA9-9304-A5936E6036A9}"/>
              </a:ext>
            </a:extLst>
          </p:cNvPr>
          <p:cNvGrpSpPr/>
          <p:nvPr/>
        </p:nvGrpSpPr>
        <p:grpSpPr>
          <a:xfrm>
            <a:off x="8612386" y="1435583"/>
            <a:ext cx="717362" cy="2209199"/>
            <a:chOff x="1312339" y="1870745"/>
            <a:chExt cx="843983" cy="2599142"/>
          </a:xfrm>
        </p:grpSpPr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6DC0CB98-3367-47FE-8669-EE3E2ACFB3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293"/>
            <a:stretch/>
          </p:blipFill>
          <p:spPr>
            <a:xfrm>
              <a:off x="1312339" y="3409032"/>
              <a:ext cx="843983" cy="1060855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81176FB0-9A5D-4253-8625-E592F9724A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45530"/>
            <a:stretch/>
          </p:blipFill>
          <p:spPr>
            <a:xfrm>
              <a:off x="1320727" y="1870745"/>
              <a:ext cx="817609" cy="1253455"/>
            </a:xfrm>
            <a:prstGeom prst="rect">
              <a:avLst/>
            </a:prstGeom>
          </p:spPr>
        </p:pic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9A59710-6F54-4BF1-80CD-EB9FD52D47B3}"/>
                </a:ext>
              </a:extLst>
            </p:cNvPr>
            <p:cNvCxnSpPr/>
            <p:nvPr/>
          </p:nvCxnSpPr>
          <p:spPr>
            <a:xfrm>
              <a:off x="1793053" y="3181350"/>
              <a:ext cx="0" cy="22915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B4CB7C32-0617-4420-A384-15CA550DB6E4}"/>
              </a:ext>
            </a:extLst>
          </p:cNvPr>
          <p:cNvSpPr txBox="1"/>
          <p:nvPr/>
        </p:nvSpPr>
        <p:spPr>
          <a:xfrm>
            <a:off x="8179316" y="1110344"/>
            <a:ext cx="1502640" cy="243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sz="900" b="1" i="0" dirty="0">
                <a:solidFill>
                  <a:srgbClr val="000000"/>
                </a:solidFill>
                <a:effectLst/>
                <a:latin typeface="Helvetica Neue"/>
              </a:rPr>
              <a:t>Pearson Correlation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A2CCCD-7E11-4DD8-AD71-26E3FDC52158}"/>
              </a:ext>
            </a:extLst>
          </p:cNvPr>
          <p:cNvGrpSpPr/>
          <p:nvPr/>
        </p:nvGrpSpPr>
        <p:grpSpPr>
          <a:xfrm>
            <a:off x="8432690" y="4408771"/>
            <a:ext cx="943965" cy="2207670"/>
            <a:chOff x="8304810" y="4393499"/>
            <a:chExt cx="1013968" cy="2371387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E78504D-50D1-472B-ADBB-B500C16207A5}"/>
                </a:ext>
              </a:extLst>
            </p:cNvPr>
            <p:cNvGrpSpPr/>
            <p:nvPr/>
          </p:nvGrpSpPr>
          <p:grpSpPr>
            <a:xfrm>
              <a:off x="8511766" y="4393499"/>
              <a:ext cx="783011" cy="2265865"/>
              <a:chOff x="2726375" y="2417664"/>
              <a:chExt cx="1264600" cy="3659483"/>
            </a:xfrm>
          </p:grpSpPr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72A7804E-7FA9-40BB-9755-5697CC01FA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6494" r="60644"/>
              <a:stretch/>
            </p:blipFill>
            <p:spPr>
              <a:xfrm>
                <a:off x="2726375" y="4534098"/>
                <a:ext cx="1264599" cy="1543049"/>
              </a:xfrm>
              <a:prstGeom prst="rect">
                <a:avLst/>
              </a:prstGeom>
            </p:spPr>
          </p:pic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E845E9DD-E0CC-4B8F-97D3-E37AAF55BC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6927"/>
              <a:stretch/>
            </p:blipFill>
            <p:spPr>
              <a:xfrm>
                <a:off x="2740766" y="2417664"/>
                <a:ext cx="1250209" cy="1828800"/>
              </a:xfrm>
              <a:prstGeom prst="rect">
                <a:avLst/>
              </a:prstGeom>
            </p:spPr>
          </p:pic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3EA0D0C6-D1E4-47CD-8D8E-B1E8883D8625}"/>
                  </a:ext>
                </a:extLst>
              </p:cNvPr>
              <p:cNvCxnSpPr/>
              <p:nvPr/>
            </p:nvCxnSpPr>
            <p:spPr>
              <a:xfrm>
                <a:off x="3257281" y="4312474"/>
                <a:ext cx="0" cy="194225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944C701-63C9-4C21-BF96-654F5551233F}"/>
                </a:ext>
              </a:extLst>
            </p:cNvPr>
            <p:cNvSpPr/>
            <p:nvPr/>
          </p:nvSpPr>
          <p:spPr>
            <a:xfrm>
              <a:off x="8452003" y="4617076"/>
              <a:ext cx="866775" cy="295766"/>
            </a:xfrm>
            <a:prstGeom prst="rect">
              <a:avLst/>
            </a:prstGeom>
            <a:solidFill>
              <a:schemeClr val="bg1">
                <a:lumMod val="50000"/>
                <a:alpha val="14902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984B7B8-A683-4295-A9E3-10FAA95D36BD}"/>
                </a:ext>
              </a:extLst>
            </p:cNvPr>
            <p:cNvSpPr/>
            <p:nvPr/>
          </p:nvSpPr>
          <p:spPr>
            <a:xfrm>
              <a:off x="8452003" y="5896922"/>
              <a:ext cx="866775" cy="734791"/>
            </a:xfrm>
            <a:prstGeom prst="rect">
              <a:avLst/>
            </a:prstGeom>
            <a:solidFill>
              <a:schemeClr val="bg1">
                <a:lumMod val="50000"/>
                <a:alpha val="14902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tar: 5 Points 10">
              <a:extLst>
                <a:ext uri="{FF2B5EF4-FFF2-40B4-BE49-F238E27FC236}">
                  <a16:creationId xmlns:a16="http://schemas.microsoft.com/office/drawing/2014/main" id="{A156F0DC-D3C0-475C-B51B-BF575B87B841}"/>
                </a:ext>
              </a:extLst>
            </p:cNvPr>
            <p:cNvSpPr/>
            <p:nvPr/>
          </p:nvSpPr>
          <p:spPr>
            <a:xfrm>
              <a:off x="8304810" y="6522568"/>
              <a:ext cx="240339" cy="242318"/>
            </a:xfrm>
            <a:prstGeom prst="star5">
              <a:avLst/>
            </a:prstGeom>
            <a:solidFill>
              <a:srgbClr val="00A9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Star: 5 Points 104">
              <a:extLst>
                <a:ext uri="{FF2B5EF4-FFF2-40B4-BE49-F238E27FC236}">
                  <a16:creationId xmlns:a16="http://schemas.microsoft.com/office/drawing/2014/main" id="{1B7762CB-698A-4784-BEAB-23FE53FD0785}"/>
                </a:ext>
              </a:extLst>
            </p:cNvPr>
            <p:cNvSpPr/>
            <p:nvPr/>
          </p:nvSpPr>
          <p:spPr>
            <a:xfrm>
              <a:off x="8305568" y="4779976"/>
              <a:ext cx="240339" cy="242318"/>
            </a:xfrm>
            <a:prstGeom prst="star5">
              <a:avLst/>
            </a:prstGeom>
            <a:solidFill>
              <a:srgbClr val="00A9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B98B9150-6505-453C-9448-AB6DF56E3C84}"/>
              </a:ext>
            </a:extLst>
          </p:cNvPr>
          <p:cNvSpPr txBox="1"/>
          <p:nvPr/>
        </p:nvSpPr>
        <p:spPr>
          <a:xfrm>
            <a:off x="8179316" y="4150291"/>
            <a:ext cx="1502640" cy="243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sz="900" b="1" i="0" dirty="0">
                <a:solidFill>
                  <a:srgbClr val="000000"/>
                </a:solidFill>
                <a:effectLst/>
                <a:latin typeface="Helvetica Neue"/>
              </a:rPr>
              <a:t>Pearson Correlation</a:t>
            </a:r>
          </a:p>
        </p:txBody>
      </p:sp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04CD9391-7182-4C46-9C1D-B8487F3DE04B}"/>
              </a:ext>
            </a:extLst>
          </p:cNvPr>
          <p:cNvSpPr txBox="1">
            <a:spLocks/>
          </p:cNvSpPr>
          <p:nvPr/>
        </p:nvSpPr>
        <p:spPr>
          <a:xfrm>
            <a:off x="9701031" y="4776726"/>
            <a:ext cx="2333210" cy="1675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000" b="1" dirty="0">
                <a:solidFill>
                  <a:srgbClr val="000000"/>
                </a:solidFill>
                <a:latin typeface="Helvetica Neue"/>
              </a:rPr>
              <a:t>Findings:</a:t>
            </a:r>
          </a:p>
          <a:p>
            <a:pPr algn="just"/>
            <a:r>
              <a:rPr lang="en-US" sz="1000" dirty="0">
                <a:solidFill>
                  <a:srgbClr val="000000"/>
                </a:solidFill>
                <a:latin typeface="Helvetica Neue"/>
              </a:rPr>
              <a:t>As observed, Pearson correlation is </a:t>
            </a:r>
            <a:r>
              <a:rPr lang="en-US" sz="1000" b="1" dirty="0">
                <a:solidFill>
                  <a:srgbClr val="00A9BE"/>
                </a:solidFill>
                <a:latin typeface="Helvetica Neue"/>
              </a:rPr>
              <a:t>better measured </a:t>
            </a:r>
            <a:r>
              <a:rPr lang="en-US" sz="1000" dirty="0">
                <a:solidFill>
                  <a:srgbClr val="000000"/>
                </a:solidFill>
                <a:latin typeface="Helvetica Neue"/>
              </a:rPr>
              <a:t>when there is more balanced class distributions</a:t>
            </a:r>
          </a:p>
          <a:p>
            <a:pPr algn="just"/>
            <a:r>
              <a:rPr lang="en-US" sz="1000" dirty="0">
                <a:solidFill>
                  <a:srgbClr val="000000"/>
                </a:solidFill>
                <a:latin typeface="Helvetica Neue"/>
              </a:rPr>
              <a:t>initial assumptions on important features are: 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51708E9-2CF9-4AE8-87BD-6A5B4C1E054D}"/>
              </a:ext>
            </a:extLst>
          </p:cNvPr>
          <p:cNvSpPr txBox="1"/>
          <p:nvPr/>
        </p:nvSpPr>
        <p:spPr>
          <a:xfrm>
            <a:off x="272150" y="1557648"/>
            <a:ext cx="1132102" cy="293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Full Dataset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1509D969-07CE-49BF-965A-319DBD5DA42F}"/>
              </a:ext>
            </a:extLst>
          </p:cNvPr>
          <p:cNvSpPr/>
          <p:nvPr/>
        </p:nvSpPr>
        <p:spPr>
          <a:xfrm>
            <a:off x="10481873" y="3509864"/>
            <a:ext cx="771525" cy="601926"/>
          </a:xfrm>
          <a:prstGeom prst="downArrow">
            <a:avLst>
              <a:gd name="adj1" fmla="val 54938"/>
              <a:gd name="adj2" fmla="val 51547"/>
            </a:avLst>
          </a:prstGeom>
          <a:solidFill>
            <a:srgbClr val="455B66"/>
          </a:solidFill>
          <a:ln>
            <a:solidFill>
              <a:srgbClr val="455B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64B176D-06CA-4EE9-99CE-5F86E618A346}"/>
              </a:ext>
            </a:extLst>
          </p:cNvPr>
          <p:cNvSpPr txBox="1"/>
          <p:nvPr/>
        </p:nvSpPr>
        <p:spPr>
          <a:xfrm>
            <a:off x="311679" y="813826"/>
            <a:ext cx="2977060" cy="293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1200" b="1" i="0" dirty="0">
                <a:solidFill>
                  <a:srgbClr val="455B66"/>
                </a:solidFill>
                <a:effectLst/>
                <a:latin typeface="Helvetica Neue"/>
              </a:rPr>
              <a:t>Full Dataset for Correlation Analysis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CED00A-4BC1-4BF4-905A-ED51E3482BF4}"/>
              </a:ext>
            </a:extLst>
          </p:cNvPr>
          <p:cNvSpPr txBox="1"/>
          <p:nvPr/>
        </p:nvSpPr>
        <p:spPr>
          <a:xfrm>
            <a:off x="281051" y="3908260"/>
            <a:ext cx="3583870" cy="293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1200" b="1" i="0" dirty="0">
                <a:solidFill>
                  <a:srgbClr val="273238"/>
                </a:solidFill>
                <a:effectLst/>
                <a:latin typeface="Helvetica Neue"/>
              </a:rPr>
              <a:t>Under-sample dataset for Correlation Analysis</a:t>
            </a:r>
          </a:p>
        </p:txBody>
      </p:sp>
    </p:spTree>
    <p:extLst>
      <p:ext uri="{BB962C8B-B14F-4D97-AF65-F5344CB8AC3E}">
        <p14:creationId xmlns:p14="http://schemas.microsoft.com/office/powerpoint/2010/main" val="160891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E1E8F817-53AE-42AC-A61B-DF3D513A587B}"/>
              </a:ext>
            </a:extLst>
          </p:cNvPr>
          <p:cNvSpPr txBox="1"/>
          <p:nvPr/>
        </p:nvSpPr>
        <p:spPr>
          <a:xfrm>
            <a:off x="6223098" y="5576050"/>
            <a:ext cx="1132103" cy="409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sz="900" b="1" i="0" dirty="0">
                <a:solidFill>
                  <a:srgbClr val="000000"/>
                </a:solidFill>
                <a:effectLst/>
                <a:latin typeface="Helvetica Neue"/>
              </a:rPr>
              <a:t>Pearson Correlation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2AB4AC-A2D1-4EF4-9746-62A0C9E2F956}"/>
              </a:ext>
            </a:extLst>
          </p:cNvPr>
          <p:cNvGrpSpPr/>
          <p:nvPr/>
        </p:nvGrpSpPr>
        <p:grpSpPr>
          <a:xfrm>
            <a:off x="1208895" y="1356425"/>
            <a:ext cx="1761331" cy="1371241"/>
            <a:chOff x="361951" y="4618415"/>
            <a:chExt cx="1998181" cy="15556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F394DF-B56D-4ECE-9174-5DF3DBE7CCD6}"/>
                </a:ext>
              </a:extLst>
            </p:cNvPr>
            <p:cNvSpPr/>
            <p:nvPr/>
          </p:nvSpPr>
          <p:spPr>
            <a:xfrm>
              <a:off x="523875" y="4641309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6B6A9D-BF26-4A5D-B864-F12531513605}"/>
                </a:ext>
              </a:extLst>
            </p:cNvPr>
            <p:cNvSpPr/>
            <p:nvPr/>
          </p:nvSpPr>
          <p:spPr>
            <a:xfrm>
              <a:off x="523875" y="4740436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2EAFE4-52D1-4BAB-90C4-C9C03AFDA6C0}"/>
                </a:ext>
              </a:extLst>
            </p:cNvPr>
            <p:cNvSpPr/>
            <p:nvPr/>
          </p:nvSpPr>
          <p:spPr>
            <a:xfrm>
              <a:off x="523875" y="4839563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95B060-C222-4B40-972B-E508EE7497C5}"/>
                </a:ext>
              </a:extLst>
            </p:cNvPr>
            <p:cNvSpPr/>
            <p:nvPr/>
          </p:nvSpPr>
          <p:spPr>
            <a:xfrm>
              <a:off x="523875" y="4940532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241052-582A-4506-8215-8A44FF7D3D34}"/>
                </a:ext>
              </a:extLst>
            </p:cNvPr>
            <p:cNvSpPr/>
            <p:nvPr/>
          </p:nvSpPr>
          <p:spPr>
            <a:xfrm>
              <a:off x="523875" y="5042664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9B00AE-9652-4F07-83F6-1A4C258C1271}"/>
                </a:ext>
              </a:extLst>
            </p:cNvPr>
            <p:cNvSpPr/>
            <p:nvPr/>
          </p:nvSpPr>
          <p:spPr>
            <a:xfrm>
              <a:off x="523875" y="5143262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15897BD-A49B-4F08-95F9-E92C2D7F50F5}"/>
                </a:ext>
              </a:extLst>
            </p:cNvPr>
            <p:cNvSpPr/>
            <p:nvPr/>
          </p:nvSpPr>
          <p:spPr>
            <a:xfrm>
              <a:off x="523875" y="5242389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1AD55A-4DD4-413D-8D72-98FEA946806E}"/>
                </a:ext>
              </a:extLst>
            </p:cNvPr>
            <p:cNvSpPr/>
            <p:nvPr/>
          </p:nvSpPr>
          <p:spPr>
            <a:xfrm>
              <a:off x="523875" y="5341515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9FCA69-8D76-49DF-AD1B-BC69D5096707}"/>
                </a:ext>
              </a:extLst>
            </p:cNvPr>
            <p:cNvSpPr/>
            <p:nvPr/>
          </p:nvSpPr>
          <p:spPr>
            <a:xfrm>
              <a:off x="523875" y="5442485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F9922D-3D1D-4CFC-9A3A-892DB9E5C5FA}"/>
                </a:ext>
              </a:extLst>
            </p:cNvPr>
            <p:cNvSpPr/>
            <p:nvPr/>
          </p:nvSpPr>
          <p:spPr>
            <a:xfrm>
              <a:off x="523875" y="5544617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1DE9EA-F787-4979-A591-5DD0BB4DEF3A}"/>
                </a:ext>
              </a:extLst>
            </p:cNvPr>
            <p:cNvSpPr/>
            <p:nvPr/>
          </p:nvSpPr>
          <p:spPr>
            <a:xfrm>
              <a:off x="523875" y="5644423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CDD3D5B-350E-4D46-88D4-A3AB261D4ED0}"/>
                </a:ext>
              </a:extLst>
            </p:cNvPr>
            <p:cNvSpPr/>
            <p:nvPr/>
          </p:nvSpPr>
          <p:spPr>
            <a:xfrm>
              <a:off x="523875" y="5743550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231668-EB94-49BA-8CBE-627D0BC24350}"/>
                </a:ext>
              </a:extLst>
            </p:cNvPr>
            <p:cNvSpPr/>
            <p:nvPr/>
          </p:nvSpPr>
          <p:spPr>
            <a:xfrm>
              <a:off x="523875" y="5842676"/>
              <a:ext cx="590551" cy="100969"/>
            </a:xfrm>
            <a:prstGeom prst="rect">
              <a:avLst/>
            </a:prstGeom>
            <a:solidFill>
              <a:srgbClr val="00A9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5D782D0-53D6-4A03-86B8-DB37ADA0F52A}"/>
                </a:ext>
              </a:extLst>
            </p:cNvPr>
            <p:cNvSpPr/>
            <p:nvPr/>
          </p:nvSpPr>
          <p:spPr>
            <a:xfrm>
              <a:off x="523875" y="5943646"/>
              <a:ext cx="590551" cy="100969"/>
            </a:xfrm>
            <a:prstGeom prst="rect">
              <a:avLst/>
            </a:prstGeom>
            <a:solidFill>
              <a:srgbClr val="00A9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8FE04A7-A224-407D-A5C5-CA2AAF679908}"/>
                </a:ext>
              </a:extLst>
            </p:cNvPr>
            <p:cNvSpPr/>
            <p:nvPr/>
          </p:nvSpPr>
          <p:spPr>
            <a:xfrm>
              <a:off x="523875" y="6045778"/>
              <a:ext cx="590551" cy="100969"/>
            </a:xfrm>
            <a:prstGeom prst="rect">
              <a:avLst/>
            </a:prstGeom>
            <a:solidFill>
              <a:srgbClr val="00A9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347C9D-B4ED-4E20-9277-32EEC28C1E76}"/>
                </a:ext>
              </a:extLst>
            </p:cNvPr>
            <p:cNvSpPr/>
            <p:nvPr/>
          </p:nvSpPr>
          <p:spPr>
            <a:xfrm>
              <a:off x="1769581" y="5106272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38D816-14DF-4F05-BA5E-7BDB24EC0815}"/>
                </a:ext>
              </a:extLst>
            </p:cNvPr>
            <p:cNvSpPr/>
            <p:nvPr/>
          </p:nvSpPr>
          <p:spPr>
            <a:xfrm>
              <a:off x="1769581" y="5206078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6CA547C-AD07-44EA-98EC-296FCAD5987E}"/>
                </a:ext>
              </a:extLst>
            </p:cNvPr>
            <p:cNvSpPr/>
            <p:nvPr/>
          </p:nvSpPr>
          <p:spPr>
            <a:xfrm>
              <a:off x="1769581" y="5305205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2F68EE2-6666-48B1-ACEA-CDAE18CF5190}"/>
                </a:ext>
              </a:extLst>
            </p:cNvPr>
            <p:cNvSpPr/>
            <p:nvPr/>
          </p:nvSpPr>
          <p:spPr>
            <a:xfrm>
              <a:off x="1769581" y="5404331"/>
              <a:ext cx="590551" cy="100969"/>
            </a:xfrm>
            <a:prstGeom prst="rect">
              <a:avLst/>
            </a:prstGeom>
            <a:solidFill>
              <a:srgbClr val="00A9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278ACC5-0524-49A5-8834-EFF43D14813F}"/>
                </a:ext>
              </a:extLst>
            </p:cNvPr>
            <p:cNvSpPr/>
            <p:nvPr/>
          </p:nvSpPr>
          <p:spPr>
            <a:xfrm>
              <a:off x="1769581" y="5505301"/>
              <a:ext cx="590551" cy="100969"/>
            </a:xfrm>
            <a:prstGeom prst="rect">
              <a:avLst/>
            </a:prstGeom>
            <a:solidFill>
              <a:srgbClr val="00A9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2F6F2B0-B0A8-4BE1-AC30-5C9B7A1B59B7}"/>
                </a:ext>
              </a:extLst>
            </p:cNvPr>
            <p:cNvSpPr/>
            <p:nvPr/>
          </p:nvSpPr>
          <p:spPr>
            <a:xfrm>
              <a:off x="1769581" y="5607433"/>
              <a:ext cx="590551" cy="100969"/>
            </a:xfrm>
            <a:prstGeom prst="rect">
              <a:avLst/>
            </a:prstGeom>
            <a:solidFill>
              <a:srgbClr val="00A9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A1DAD86-1108-4A3F-8D14-FB7D37242422}"/>
                </a:ext>
              </a:extLst>
            </p:cNvPr>
            <p:cNvSpPr/>
            <p:nvPr/>
          </p:nvSpPr>
          <p:spPr>
            <a:xfrm>
              <a:off x="361951" y="4618415"/>
              <a:ext cx="866775" cy="347009"/>
            </a:xfrm>
            <a:prstGeom prst="rect">
              <a:avLst/>
            </a:prstGeom>
            <a:solidFill>
              <a:schemeClr val="bg1">
                <a:lumMod val="50000"/>
                <a:alpha val="14902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4C29E0D-DB38-4EDF-97C6-D00A0FF55EFD}"/>
                </a:ext>
              </a:extLst>
            </p:cNvPr>
            <p:cNvSpPr/>
            <p:nvPr/>
          </p:nvSpPr>
          <p:spPr>
            <a:xfrm>
              <a:off x="361951" y="5827041"/>
              <a:ext cx="866775" cy="347009"/>
            </a:xfrm>
            <a:prstGeom prst="rect">
              <a:avLst/>
            </a:prstGeom>
            <a:solidFill>
              <a:srgbClr val="00A9BE">
                <a:alpha val="14902"/>
              </a:srgbClr>
            </a:solidFill>
            <a:ln>
              <a:solidFill>
                <a:srgbClr val="00A9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0C242F34-9A7B-4563-B1D7-7F971AE3680F}"/>
                </a:ext>
              </a:extLst>
            </p:cNvPr>
            <p:cNvCxnSpPr>
              <a:cxnSpLocks/>
              <a:stCxn id="26" idx="3"/>
              <a:endCxn id="21" idx="1"/>
            </p:cNvCxnSpPr>
            <p:nvPr/>
          </p:nvCxnSpPr>
          <p:spPr>
            <a:xfrm>
              <a:off x="1228726" y="4791920"/>
              <a:ext cx="540855" cy="4646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45D62FFF-6443-405F-9C31-EB7700B64335}"/>
                </a:ext>
              </a:extLst>
            </p:cNvPr>
            <p:cNvCxnSpPr>
              <a:cxnSpLocks/>
              <a:stCxn id="27" idx="3"/>
              <a:endCxn id="24" idx="1"/>
            </p:cNvCxnSpPr>
            <p:nvPr/>
          </p:nvCxnSpPr>
          <p:spPr>
            <a:xfrm flipV="1">
              <a:off x="1228726" y="5555786"/>
              <a:ext cx="540855" cy="44476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29FAF89-338F-48CE-B331-7A0B1D6882BC}"/>
              </a:ext>
            </a:extLst>
          </p:cNvPr>
          <p:cNvSpPr txBox="1"/>
          <p:nvPr/>
        </p:nvSpPr>
        <p:spPr>
          <a:xfrm>
            <a:off x="1129738" y="1057535"/>
            <a:ext cx="997911" cy="268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1050" b="1" i="0" dirty="0">
                <a:solidFill>
                  <a:srgbClr val="000000"/>
                </a:solidFill>
                <a:effectLst/>
                <a:latin typeface="Helvetica Neue"/>
              </a:rPr>
              <a:t>Full Dataset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10B633D-6854-41E9-B384-D8CA02F5B810}"/>
              </a:ext>
            </a:extLst>
          </p:cNvPr>
          <p:cNvGrpSpPr/>
          <p:nvPr/>
        </p:nvGrpSpPr>
        <p:grpSpPr>
          <a:xfrm>
            <a:off x="7144819" y="1057535"/>
            <a:ext cx="1840487" cy="1670131"/>
            <a:chOff x="3841459" y="1780392"/>
            <a:chExt cx="2087982" cy="189471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2BFEA0-7599-4337-A403-E67F00648355}"/>
                </a:ext>
              </a:extLst>
            </p:cNvPr>
            <p:cNvSpPr/>
            <p:nvPr/>
          </p:nvSpPr>
          <p:spPr>
            <a:xfrm>
              <a:off x="4093184" y="2142368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D8DF53E-8DC4-4C4F-A0AB-6FCF3EEB5AB7}"/>
                </a:ext>
              </a:extLst>
            </p:cNvPr>
            <p:cNvSpPr/>
            <p:nvPr/>
          </p:nvSpPr>
          <p:spPr>
            <a:xfrm>
              <a:off x="4093184" y="2241495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C862AE-D25B-4791-829E-09C86BE2C575}"/>
                </a:ext>
              </a:extLst>
            </p:cNvPr>
            <p:cNvSpPr/>
            <p:nvPr/>
          </p:nvSpPr>
          <p:spPr>
            <a:xfrm>
              <a:off x="4093184" y="2340622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FFA9513-F732-4634-85D3-A71791D9F192}"/>
                </a:ext>
              </a:extLst>
            </p:cNvPr>
            <p:cNvSpPr/>
            <p:nvPr/>
          </p:nvSpPr>
          <p:spPr>
            <a:xfrm>
              <a:off x="4093184" y="2441591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8FCA673-4085-4EF6-9E36-605B388B9A7F}"/>
                </a:ext>
              </a:extLst>
            </p:cNvPr>
            <p:cNvSpPr/>
            <p:nvPr/>
          </p:nvSpPr>
          <p:spPr>
            <a:xfrm>
              <a:off x="4093184" y="2543723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721E209-7BC4-4A56-BC53-E1630F01A19D}"/>
                </a:ext>
              </a:extLst>
            </p:cNvPr>
            <p:cNvSpPr/>
            <p:nvPr/>
          </p:nvSpPr>
          <p:spPr>
            <a:xfrm>
              <a:off x="4093184" y="2644321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7E4E6ED-604D-46AC-9062-1DFCC01E7058}"/>
                </a:ext>
              </a:extLst>
            </p:cNvPr>
            <p:cNvSpPr/>
            <p:nvPr/>
          </p:nvSpPr>
          <p:spPr>
            <a:xfrm>
              <a:off x="4093184" y="2743448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312F70F-AB01-425E-A747-D6C6E546E460}"/>
                </a:ext>
              </a:extLst>
            </p:cNvPr>
            <p:cNvSpPr/>
            <p:nvPr/>
          </p:nvSpPr>
          <p:spPr>
            <a:xfrm>
              <a:off x="4093184" y="2842574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5B91507-BFC3-4383-8F1B-D9A7FDC29C02}"/>
                </a:ext>
              </a:extLst>
            </p:cNvPr>
            <p:cNvSpPr/>
            <p:nvPr/>
          </p:nvSpPr>
          <p:spPr>
            <a:xfrm>
              <a:off x="4093184" y="2943544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EB0E3F7-DEFC-4C28-B8FA-C791B4A78388}"/>
                </a:ext>
              </a:extLst>
            </p:cNvPr>
            <p:cNvSpPr/>
            <p:nvPr/>
          </p:nvSpPr>
          <p:spPr>
            <a:xfrm>
              <a:off x="4093184" y="3045676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0CD0910-0319-413E-AFB4-52B27BEF09BE}"/>
                </a:ext>
              </a:extLst>
            </p:cNvPr>
            <p:cNvSpPr/>
            <p:nvPr/>
          </p:nvSpPr>
          <p:spPr>
            <a:xfrm>
              <a:off x="4093184" y="3145482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592BA88-FE32-43D9-8128-4A9579738DF2}"/>
                </a:ext>
              </a:extLst>
            </p:cNvPr>
            <p:cNvSpPr/>
            <p:nvPr/>
          </p:nvSpPr>
          <p:spPr>
            <a:xfrm>
              <a:off x="4093184" y="3244609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CD7BD99-5AFA-4F0B-BA14-52F149ECD276}"/>
                </a:ext>
              </a:extLst>
            </p:cNvPr>
            <p:cNvSpPr/>
            <p:nvPr/>
          </p:nvSpPr>
          <p:spPr>
            <a:xfrm>
              <a:off x="4093184" y="3343735"/>
              <a:ext cx="590551" cy="100969"/>
            </a:xfrm>
            <a:prstGeom prst="rect">
              <a:avLst/>
            </a:prstGeom>
            <a:solidFill>
              <a:srgbClr val="00A9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DC663C8-AEC4-4394-BFAF-4A313941B4A3}"/>
                </a:ext>
              </a:extLst>
            </p:cNvPr>
            <p:cNvSpPr/>
            <p:nvPr/>
          </p:nvSpPr>
          <p:spPr>
            <a:xfrm>
              <a:off x="4093184" y="3444705"/>
              <a:ext cx="590551" cy="100969"/>
            </a:xfrm>
            <a:prstGeom prst="rect">
              <a:avLst/>
            </a:prstGeom>
            <a:solidFill>
              <a:srgbClr val="00A9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45DBB67-C31B-4C85-8ABA-F83C3E1A8AF5}"/>
                </a:ext>
              </a:extLst>
            </p:cNvPr>
            <p:cNvSpPr/>
            <p:nvPr/>
          </p:nvSpPr>
          <p:spPr>
            <a:xfrm>
              <a:off x="4093184" y="3546837"/>
              <a:ext cx="590551" cy="100969"/>
            </a:xfrm>
            <a:prstGeom prst="rect">
              <a:avLst/>
            </a:prstGeom>
            <a:solidFill>
              <a:srgbClr val="00A9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F1FB414-9729-41BC-9664-C9A0C5E67861}"/>
                </a:ext>
              </a:extLst>
            </p:cNvPr>
            <p:cNvSpPr/>
            <p:nvPr/>
          </p:nvSpPr>
          <p:spPr>
            <a:xfrm>
              <a:off x="5338890" y="2607331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E1C65E0-423F-4482-8EE3-D1DB6FCA5418}"/>
                </a:ext>
              </a:extLst>
            </p:cNvPr>
            <p:cNvSpPr/>
            <p:nvPr/>
          </p:nvSpPr>
          <p:spPr>
            <a:xfrm>
              <a:off x="5338890" y="2707137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787DA2D-125A-4583-AD52-12E7A925F18E}"/>
                </a:ext>
              </a:extLst>
            </p:cNvPr>
            <p:cNvSpPr/>
            <p:nvPr/>
          </p:nvSpPr>
          <p:spPr>
            <a:xfrm>
              <a:off x="5338890" y="2806264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4E04A5C-2A9E-4FB0-A4BF-F580156B6D82}"/>
                </a:ext>
              </a:extLst>
            </p:cNvPr>
            <p:cNvSpPr/>
            <p:nvPr/>
          </p:nvSpPr>
          <p:spPr>
            <a:xfrm>
              <a:off x="5338890" y="2905390"/>
              <a:ext cx="590551" cy="100969"/>
            </a:xfrm>
            <a:prstGeom prst="rect">
              <a:avLst/>
            </a:prstGeom>
            <a:solidFill>
              <a:srgbClr val="00A9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E26F024-F569-4CA7-BEFB-03C992059DDF}"/>
                </a:ext>
              </a:extLst>
            </p:cNvPr>
            <p:cNvSpPr/>
            <p:nvPr/>
          </p:nvSpPr>
          <p:spPr>
            <a:xfrm>
              <a:off x="5338890" y="3006360"/>
              <a:ext cx="590551" cy="100969"/>
            </a:xfrm>
            <a:prstGeom prst="rect">
              <a:avLst/>
            </a:prstGeom>
            <a:solidFill>
              <a:srgbClr val="00A9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92BB382-C6F5-4FC4-A63B-8766518D583D}"/>
                </a:ext>
              </a:extLst>
            </p:cNvPr>
            <p:cNvSpPr/>
            <p:nvPr/>
          </p:nvSpPr>
          <p:spPr>
            <a:xfrm>
              <a:off x="5338890" y="3108492"/>
              <a:ext cx="590551" cy="100969"/>
            </a:xfrm>
            <a:prstGeom prst="rect">
              <a:avLst/>
            </a:prstGeom>
            <a:solidFill>
              <a:srgbClr val="00A9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1385635-BA7E-4FC2-8F1D-CC6391381128}"/>
                </a:ext>
              </a:extLst>
            </p:cNvPr>
            <p:cNvSpPr/>
            <p:nvPr/>
          </p:nvSpPr>
          <p:spPr>
            <a:xfrm>
              <a:off x="3931260" y="2413492"/>
              <a:ext cx="866775" cy="347009"/>
            </a:xfrm>
            <a:prstGeom prst="rect">
              <a:avLst/>
            </a:prstGeom>
            <a:solidFill>
              <a:schemeClr val="bg1">
                <a:lumMod val="50000"/>
                <a:alpha val="14902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9C12042-73BB-4546-B299-88BF99FFC84A}"/>
                </a:ext>
              </a:extLst>
            </p:cNvPr>
            <p:cNvSpPr/>
            <p:nvPr/>
          </p:nvSpPr>
          <p:spPr>
            <a:xfrm>
              <a:off x="3931260" y="3328100"/>
              <a:ext cx="866775" cy="347009"/>
            </a:xfrm>
            <a:prstGeom prst="rect">
              <a:avLst/>
            </a:prstGeom>
            <a:solidFill>
              <a:srgbClr val="00A9BE">
                <a:alpha val="14902"/>
              </a:srgbClr>
            </a:solidFill>
            <a:ln>
              <a:solidFill>
                <a:srgbClr val="00A9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805B1621-6B92-4860-AE1F-AD4AD117681D}"/>
                </a:ext>
              </a:extLst>
            </p:cNvPr>
            <p:cNvCxnSpPr>
              <a:cxnSpLocks/>
              <a:stCxn id="54" idx="3"/>
              <a:endCxn id="49" idx="1"/>
            </p:cNvCxnSpPr>
            <p:nvPr/>
          </p:nvCxnSpPr>
          <p:spPr>
            <a:xfrm>
              <a:off x="4798035" y="2586997"/>
              <a:ext cx="540855" cy="17062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2E65796C-C3AE-4E0E-9D38-DB630E032BD5}"/>
                </a:ext>
              </a:extLst>
            </p:cNvPr>
            <p:cNvCxnSpPr>
              <a:cxnSpLocks/>
              <a:stCxn id="55" idx="3"/>
              <a:endCxn id="52" idx="1"/>
            </p:cNvCxnSpPr>
            <p:nvPr/>
          </p:nvCxnSpPr>
          <p:spPr>
            <a:xfrm flipV="1">
              <a:off x="4798035" y="3056845"/>
              <a:ext cx="540855" cy="44476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C51F2EB-E6F6-433D-8595-96B3564EE34D}"/>
                </a:ext>
              </a:extLst>
            </p:cNvPr>
            <p:cNvSpPr txBox="1"/>
            <p:nvPr/>
          </p:nvSpPr>
          <p:spPr>
            <a:xfrm>
              <a:off x="3841459" y="1780392"/>
              <a:ext cx="1132102" cy="2768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300"/>
                </a:spcBef>
              </a:pPr>
              <a:r>
                <a:rPr lang="en-US" sz="1050" b="1" i="0" dirty="0">
                  <a:solidFill>
                    <a:srgbClr val="000000"/>
                  </a:solidFill>
                  <a:effectLst/>
                  <a:latin typeface="Helvetica Neue"/>
                </a:rPr>
                <a:t>Full Dataset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A6EBBE2-D3B3-4999-8403-7EA63B533E48}"/>
              </a:ext>
            </a:extLst>
          </p:cNvPr>
          <p:cNvGrpSpPr/>
          <p:nvPr/>
        </p:nvGrpSpPr>
        <p:grpSpPr>
          <a:xfrm>
            <a:off x="3312664" y="1057535"/>
            <a:ext cx="1840487" cy="1670131"/>
            <a:chOff x="6682794" y="1780392"/>
            <a:chExt cx="2087982" cy="18947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FF21018-6992-4DB5-B3A0-E56388C99A20}"/>
                </a:ext>
              </a:extLst>
            </p:cNvPr>
            <p:cNvSpPr/>
            <p:nvPr/>
          </p:nvSpPr>
          <p:spPr>
            <a:xfrm>
              <a:off x="6934519" y="2142368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79F7A8A-F0EE-4E4B-8B26-CBBB4BC0090E}"/>
                </a:ext>
              </a:extLst>
            </p:cNvPr>
            <p:cNvSpPr/>
            <p:nvPr/>
          </p:nvSpPr>
          <p:spPr>
            <a:xfrm>
              <a:off x="6934519" y="2241495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C273FAA-C801-4B12-9843-C675FD5117B5}"/>
                </a:ext>
              </a:extLst>
            </p:cNvPr>
            <p:cNvSpPr/>
            <p:nvPr/>
          </p:nvSpPr>
          <p:spPr>
            <a:xfrm>
              <a:off x="6934519" y="2340622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163C74F-5E6C-4B14-82B0-327445653935}"/>
                </a:ext>
              </a:extLst>
            </p:cNvPr>
            <p:cNvSpPr/>
            <p:nvPr/>
          </p:nvSpPr>
          <p:spPr>
            <a:xfrm>
              <a:off x="6934519" y="2441591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18135C2-3937-4546-8242-A6954DEA95F4}"/>
                </a:ext>
              </a:extLst>
            </p:cNvPr>
            <p:cNvSpPr/>
            <p:nvPr/>
          </p:nvSpPr>
          <p:spPr>
            <a:xfrm>
              <a:off x="6934519" y="2543723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B0EECB6-FB18-40B6-859D-DA8122EB4006}"/>
                </a:ext>
              </a:extLst>
            </p:cNvPr>
            <p:cNvSpPr/>
            <p:nvPr/>
          </p:nvSpPr>
          <p:spPr>
            <a:xfrm>
              <a:off x="6934519" y="2644321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50F1885-CF53-4CE8-9166-32303131263E}"/>
                </a:ext>
              </a:extLst>
            </p:cNvPr>
            <p:cNvSpPr/>
            <p:nvPr/>
          </p:nvSpPr>
          <p:spPr>
            <a:xfrm>
              <a:off x="6934519" y="2743448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BF0D100-8CC6-4AC9-A6FA-FF394C329E1E}"/>
                </a:ext>
              </a:extLst>
            </p:cNvPr>
            <p:cNvSpPr/>
            <p:nvPr/>
          </p:nvSpPr>
          <p:spPr>
            <a:xfrm>
              <a:off x="6934519" y="2842574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C091B1A-22E5-4053-8507-328E05769F28}"/>
                </a:ext>
              </a:extLst>
            </p:cNvPr>
            <p:cNvSpPr/>
            <p:nvPr/>
          </p:nvSpPr>
          <p:spPr>
            <a:xfrm>
              <a:off x="6934519" y="2943544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06F77DF-3724-4C53-B068-FDC2B480BC7E}"/>
                </a:ext>
              </a:extLst>
            </p:cNvPr>
            <p:cNvSpPr/>
            <p:nvPr/>
          </p:nvSpPr>
          <p:spPr>
            <a:xfrm>
              <a:off x="6934519" y="3045676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9534052-C112-4368-9855-CBC26B01F572}"/>
                </a:ext>
              </a:extLst>
            </p:cNvPr>
            <p:cNvSpPr/>
            <p:nvPr/>
          </p:nvSpPr>
          <p:spPr>
            <a:xfrm>
              <a:off x="6934519" y="3145482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29DFBDC-E3CF-40E5-9B1D-D4A69325544A}"/>
                </a:ext>
              </a:extLst>
            </p:cNvPr>
            <p:cNvSpPr/>
            <p:nvPr/>
          </p:nvSpPr>
          <p:spPr>
            <a:xfrm>
              <a:off x="6934519" y="3244609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AB1E939-5418-436D-BB5E-58F79173628F}"/>
                </a:ext>
              </a:extLst>
            </p:cNvPr>
            <p:cNvSpPr/>
            <p:nvPr/>
          </p:nvSpPr>
          <p:spPr>
            <a:xfrm>
              <a:off x="6934519" y="3343735"/>
              <a:ext cx="590551" cy="100969"/>
            </a:xfrm>
            <a:prstGeom prst="rect">
              <a:avLst/>
            </a:prstGeom>
            <a:solidFill>
              <a:srgbClr val="00A9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EEB3F70-84FE-4060-94C5-865AC86181C1}"/>
                </a:ext>
              </a:extLst>
            </p:cNvPr>
            <p:cNvSpPr/>
            <p:nvPr/>
          </p:nvSpPr>
          <p:spPr>
            <a:xfrm>
              <a:off x="6934519" y="3444705"/>
              <a:ext cx="590551" cy="100969"/>
            </a:xfrm>
            <a:prstGeom prst="rect">
              <a:avLst/>
            </a:prstGeom>
            <a:solidFill>
              <a:srgbClr val="00A9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65D1ECE-900F-4E7B-9648-80BF0F3FA3C9}"/>
                </a:ext>
              </a:extLst>
            </p:cNvPr>
            <p:cNvSpPr/>
            <p:nvPr/>
          </p:nvSpPr>
          <p:spPr>
            <a:xfrm>
              <a:off x="6934519" y="3546837"/>
              <a:ext cx="590551" cy="100969"/>
            </a:xfrm>
            <a:prstGeom prst="rect">
              <a:avLst/>
            </a:prstGeom>
            <a:solidFill>
              <a:srgbClr val="00A9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2F43B79-D375-416A-9884-0984F860C8E1}"/>
                </a:ext>
              </a:extLst>
            </p:cNvPr>
            <p:cNvSpPr/>
            <p:nvPr/>
          </p:nvSpPr>
          <p:spPr>
            <a:xfrm>
              <a:off x="8180225" y="2607331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4F42631-0807-4526-A166-A46EB2FB7548}"/>
                </a:ext>
              </a:extLst>
            </p:cNvPr>
            <p:cNvSpPr/>
            <p:nvPr/>
          </p:nvSpPr>
          <p:spPr>
            <a:xfrm>
              <a:off x="8180225" y="2707137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21B7F53-0250-4650-9A36-70C34A6743D3}"/>
                </a:ext>
              </a:extLst>
            </p:cNvPr>
            <p:cNvSpPr/>
            <p:nvPr/>
          </p:nvSpPr>
          <p:spPr>
            <a:xfrm>
              <a:off x="8180225" y="2806264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4DF67A2-5B0A-4F95-A605-C7F6AD70585E}"/>
                </a:ext>
              </a:extLst>
            </p:cNvPr>
            <p:cNvSpPr/>
            <p:nvPr/>
          </p:nvSpPr>
          <p:spPr>
            <a:xfrm>
              <a:off x="8180225" y="2905390"/>
              <a:ext cx="590551" cy="100969"/>
            </a:xfrm>
            <a:prstGeom prst="rect">
              <a:avLst/>
            </a:prstGeom>
            <a:solidFill>
              <a:srgbClr val="00A9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B568453-A217-4DFF-9CD9-6C8A48FD2CA2}"/>
                </a:ext>
              </a:extLst>
            </p:cNvPr>
            <p:cNvSpPr/>
            <p:nvPr/>
          </p:nvSpPr>
          <p:spPr>
            <a:xfrm>
              <a:off x="8180225" y="3006360"/>
              <a:ext cx="590551" cy="100969"/>
            </a:xfrm>
            <a:prstGeom prst="rect">
              <a:avLst/>
            </a:prstGeom>
            <a:solidFill>
              <a:srgbClr val="00A9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A42F76-935C-4A18-B688-04AFB6AB5232}"/>
                </a:ext>
              </a:extLst>
            </p:cNvPr>
            <p:cNvSpPr/>
            <p:nvPr/>
          </p:nvSpPr>
          <p:spPr>
            <a:xfrm>
              <a:off x="8180225" y="3108492"/>
              <a:ext cx="590551" cy="100969"/>
            </a:xfrm>
            <a:prstGeom prst="rect">
              <a:avLst/>
            </a:prstGeom>
            <a:solidFill>
              <a:srgbClr val="00A9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4996B6F-1CF6-4E9B-A325-BE6C6D39F6D3}"/>
                </a:ext>
              </a:extLst>
            </p:cNvPr>
            <p:cNvSpPr/>
            <p:nvPr/>
          </p:nvSpPr>
          <p:spPr>
            <a:xfrm>
              <a:off x="6772595" y="2791299"/>
              <a:ext cx="866775" cy="347009"/>
            </a:xfrm>
            <a:prstGeom prst="rect">
              <a:avLst/>
            </a:prstGeom>
            <a:solidFill>
              <a:schemeClr val="bg1">
                <a:lumMod val="50000"/>
                <a:alpha val="14902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5D3776C-FE7F-473C-A080-07CA15BEA90B}"/>
                </a:ext>
              </a:extLst>
            </p:cNvPr>
            <p:cNvSpPr/>
            <p:nvPr/>
          </p:nvSpPr>
          <p:spPr>
            <a:xfrm>
              <a:off x="6772595" y="3328100"/>
              <a:ext cx="866775" cy="347009"/>
            </a:xfrm>
            <a:prstGeom prst="rect">
              <a:avLst/>
            </a:prstGeom>
            <a:solidFill>
              <a:srgbClr val="00A9BE">
                <a:alpha val="14902"/>
              </a:srgbClr>
            </a:solidFill>
            <a:ln>
              <a:solidFill>
                <a:srgbClr val="00A9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2358B1A8-C3DE-43F1-984B-4207A7587329}"/>
                </a:ext>
              </a:extLst>
            </p:cNvPr>
            <p:cNvCxnSpPr>
              <a:cxnSpLocks/>
              <a:stCxn id="81" idx="3"/>
              <a:endCxn id="76" idx="1"/>
            </p:cNvCxnSpPr>
            <p:nvPr/>
          </p:nvCxnSpPr>
          <p:spPr>
            <a:xfrm flipV="1">
              <a:off x="7639370" y="2757622"/>
              <a:ext cx="540855" cy="2071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2B1F89AF-5A6B-4089-953D-CB9AF44DD82D}"/>
                </a:ext>
              </a:extLst>
            </p:cNvPr>
            <p:cNvCxnSpPr>
              <a:cxnSpLocks/>
              <a:stCxn id="82" idx="3"/>
              <a:endCxn id="79" idx="1"/>
            </p:cNvCxnSpPr>
            <p:nvPr/>
          </p:nvCxnSpPr>
          <p:spPr>
            <a:xfrm flipV="1">
              <a:off x="7639370" y="3056845"/>
              <a:ext cx="540855" cy="44476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24DD094-8369-4682-9F5E-3EBF4D01F3DD}"/>
                </a:ext>
              </a:extLst>
            </p:cNvPr>
            <p:cNvSpPr txBox="1"/>
            <p:nvPr/>
          </p:nvSpPr>
          <p:spPr>
            <a:xfrm>
              <a:off x="6682794" y="1780392"/>
              <a:ext cx="1132102" cy="2768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300"/>
                </a:spcBef>
              </a:pPr>
              <a:r>
                <a:rPr lang="en-US" sz="1050" b="1" i="0" dirty="0">
                  <a:solidFill>
                    <a:srgbClr val="000000"/>
                  </a:solidFill>
                  <a:effectLst/>
                  <a:latin typeface="Helvetica Neue"/>
                </a:rPr>
                <a:t>Full Dataset</a:t>
              </a:r>
            </a:p>
          </p:txBody>
        </p:sp>
      </p:grpSp>
      <p:sp>
        <p:nvSpPr>
          <p:cNvPr id="90" name="Title 1">
            <a:extLst>
              <a:ext uri="{FF2B5EF4-FFF2-40B4-BE49-F238E27FC236}">
                <a16:creationId xmlns:a16="http://schemas.microsoft.com/office/drawing/2014/main" id="{AAE5D8D6-426D-49DD-B3E7-0D66C9CF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1"/>
            <a:ext cx="10515600" cy="1042324"/>
          </a:xfrm>
        </p:spPr>
        <p:txBody>
          <a:bodyPr>
            <a:normAutofit/>
          </a:bodyPr>
          <a:lstStyle/>
          <a:p>
            <a:r>
              <a:rPr lang="en-US" sz="4000" dirty="0"/>
              <a:t>Feature Selection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AE8D195-B9DD-4C22-BB9D-A88567415A6A}"/>
              </a:ext>
            </a:extLst>
          </p:cNvPr>
          <p:cNvGrpSpPr/>
          <p:nvPr/>
        </p:nvGrpSpPr>
        <p:grpSpPr>
          <a:xfrm>
            <a:off x="5140246" y="3939694"/>
            <a:ext cx="3020504" cy="1667480"/>
            <a:chOff x="3773845" y="4051467"/>
            <a:chExt cx="4534342" cy="250320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DA2D2EF8-592C-481E-8F95-5657E8FF9046}"/>
                </a:ext>
              </a:extLst>
            </p:cNvPr>
            <p:cNvGrpSpPr/>
            <p:nvPr/>
          </p:nvGrpSpPr>
          <p:grpSpPr>
            <a:xfrm>
              <a:off x="3773845" y="4075434"/>
              <a:ext cx="4534342" cy="2479233"/>
              <a:chOff x="3773845" y="4075434"/>
              <a:chExt cx="4534342" cy="2479233"/>
            </a:xfrm>
          </p:grpSpPr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0E1E56DE-0F95-4AA1-9150-954C3D9182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1639"/>
              <a:stretch/>
            </p:blipFill>
            <p:spPr>
              <a:xfrm>
                <a:off x="3935309" y="4075434"/>
                <a:ext cx="4372878" cy="2479233"/>
              </a:xfrm>
              <a:prstGeom prst="rect">
                <a:avLst/>
              </a:prstGeom>
            </p:spPr>
          </p:pic>
          <p:sp>
            <p:nvSpPr>
              <p:cNvPr id="98" name="Star: 5 Points 97">
                <a:extLst>
                  <a:ext uri="{FF2B5EF4-FFF2-40B4-BE49-F238E27FC236}">
                    <a16:creationId xmlns:a16="http://schemas.microsoft.com/office/drawing/2014/main" id="{ADF7E652-D22A-4321-9E43-F1983533D5A4}"/>
                  </a:ext>
                </a:extLst>
              </p:cNvPr>
              <p:cNvSpPr/>
              <p:nvPr/>
            </p:nvSpPr>
            <p:spPr>
              <a:xfrm>
                <a:off x="3773845" y="4075434"/>
                <a:ext cx="211302" cy="213042"/>
              </a:xfrm>
              <a:prstGeom prst="star5">
                <a:avLst/>
              </a:prstGeom>
              <a:solidFill>
                <a:srgbClr val="00A9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EA56ACA-ED79-417D-B218-3BE725F4E07B}"/>
                </a:ext>
              </a:extLst>
            </p:cNvPr>
            <p:cNvSpPr/>
            <p:nvPr/>
          </p:nvSpPr>
          <p:spPr>
            <a:xfrm>
              <a:off x="3931184" y="4051467"/>
              <a:ext cx="408449" cy="2463320"/>
            </a:xfrm>
            <a:prstGeom prst="rect">
              <a:avLst/>
            </a:prstGeom>
            <a:solidFill>
              <a:schemeClr val="bg1">
                <a:lumMod val="50000"/>
                <a:alpha val="14902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123A8432-7270-4022-B768-B4E033F11651}"/>
              </a:ext>
            </a:extLst>
          </p:cNvPr>
          <p:cNvCxnSpPr>
            <a:cxnSpLocks/>
            <a:stCxn id="25" idx="2"/>
            <a:endCxn id="97" idx="0"/>
          </p:cNvCxnSpPr>
          <p:nvPr/>
        </p:nvCxnSpPr>
        <p:spPr>
          <a:xfrm rot="16200000" flipH="1">
            <a:off x="3887891" y="1139273"/>
            <a:ext cx="1638446" cy="39943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46ADBC02-E087-4CAC-B94D-795719BC6747}"/>
              </a:ext>
            </a:extLst>
          </p:cNvPr>
          <p:cNvCxnSpPr>
            <a:cxnSpLocks/>
            <a:stCxn id="53" idx="2"/>
            <a:endCxn id="97" idx="0"/>
          </p:cNvCxnSpPr>
          <p:nvPr/>
        </p:nvCxnSpPr>
        <p:spPr>
          <a:xfrm rot="5400000">
            <a:off x="6895431" y="2126059"/>
            <a:ext cx="1638446" cy="20207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9841F75-14A2-4ED4-95E1-6280AAD1990D}"/>
              </a:ext>
            </a:extLst>
          </p:cNvPr>
          <p:cNvCxnSpPr>
            <a:cxnSpLocks/>
            <a:stCxn id="80" idx="2"/>
            <a:endCxn id="97" idx="0"/>
          </p:cNvCxnSpPr>
          <p:nvPr/>
        </p:nvCxnSpPr>
        <p:spPr>
          <a:xfrm rot="16200000" flipH="1">
            <a:off x="4979353" y="2230735"/>
            <a:ext cx="1638446" cy="18114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B00F142-E6E9-4B72-8363-6198555168B3}"/>
              </a:ext>
            </a:extLst>
          </p:cNvPr>
          <p:cNvGrpSpPr/>
          <p:nvPr/>
        </p:nvGrpSpPr>
        <p:grpSpPr>
          <a:xfrm>
            <a:off x="9299450" y="1057535"/>
            <a:ext cx="1840487" cy="1670131"/>
            <a:chOff x="3841459" y="1780392"/>
            <a:chExt cx="2087982" cy="189471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D688F24-C092-416A-861B-82D421140BC9}"/>
                </a:ext>
              </a:extLst>
            </p:cNvPr>
            <p:cNvSpPr/>
            <p:nvPr/>
          </p:nvSpPr>
          <p:spPr>
            <a:xfrm>
              <a:off x="4093184" y="2142368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8B18972-B71E-4E3F-BF51-FDA07C7B08CF}"/>
                </a:ext>
              </a:extLst>
            </p:cNvPr>
            <p:cNvSpPr/>
            <p:nvPr/>
          </p:nvSpPr>
          <p:spPr>
            <a:xfrm>
              <a:off x="4093184" y="2241495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3B947B8-A73F-4B87-8E3A-33A02DD571B1}"/>
                </a:ext>
              </a:extLst>
            </p:cNvPr>
            <p:cNvSpPr/>
            <p:nvPr/>
          </p:nvSpPr>
          <p:spPr>
            <a:xfrm>
              <a:off x="4093184" y="2340622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6873BB21-CC32-48EB-8D9C-1FCAAC57EF24}"/>
                </a:ext>
              </a:extLst>
            </p:cNvPr>
            <p:cNvSpPr/>
            <p:nvPr/>
          </p:nvSpPr>
          <p:spPr>
            <a:xfrm>
              <a:off x="4093184" y="2441591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B8C1A9C-3F72-4F29-A8AB-6F67ACF5522B}"/>
                </a:ext>
              </a:extLst>
            </p:cNvPr>
            <p:cNvSpPr/>
            <p:nvPr/>
          </p:nvSpPr>
          <p:spPr>
            <a:xfrm>
              <a:off x="4093184" y="2543723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287BB3A-10A9-4679-9E87-594BF63FA159}"/>
                </a:ext>
              </a:extLst>
            </p:cNvPr>
            <p:cNvSpPr/>
            <p:nvPr/>
          </p:nvSpPr>
          <p:spPr>
            <a:xfrm>
              <a:off x="4093184" y="2644321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E1AC420-F527-4C30-BF77-E645BA0BE42D}"/>
                </a:ext>
              </a:extLst>
            </p:cNvPr>
            <p:cNvSpPr/>
            <p:nvPr/>
          </p:nvSpPr>
          <p:spPr>
            <a:xfrm>
              <a:off x="4093184" y="2743448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DFB45B0-0097-4706-814A-57E2F6F2EDEF}"/>
                </a:ext>
              </a:extLst>
            </p:cNvPr>
            <p:cNvSpPr/>
            <p:nvPr/>
          </p:nvSpPr>
          <p:spPr>
            <a:xfrm>
              <a:off x="4093184" y="2842574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2F93F2F-B8C5-4E34-ABE6-40753AD54CBE}"/>
                </a:ext>
              </a:extLst>
            </p:cNvPr>
            <p:cNvSpPr/>
            <p:nvPr/>
          </p:nvSpPr>
          <p:spPr>
            <a:xfrm>
              <a:off x="4093184" y="2943544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9A9610C-4DF5-4443-BAAD-DB76923755E8}"/>
                </a:ext>
              </a:extLst>
            </p:cNvPr>
            <p:cNvSpPr/>
            <p:nvPr/>
          </p:nvSpPr>
          <p:spPr>
            <a:xfrm>
              <a:off x="4093184" y="3045676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D32356E-C650-4396-ABDB-870D2B386D70}"/>
                </a:ext>
              </a:extLst>
            </p:cNvPr>
            <p:cNvSpPr/>
            <p:nvPr/>
          </p:nvSpPr>
          <p:spPr>
            <a:xfrm>
              <a:off x="4093184" y="3145482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36CE432-D191-45D2-A7B6-C839AA8359A3}"/>
                </a:ext>
              </a:extLst>
            </p:cNvPr>
            <p:cNvSpPr/>
            <p:nvPr/>
          </p:nvSpPr>
          <p:spPr>
            <a:xfrm>
              <a:off x="4093184" y="3244609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9C6BFCE-9FBA-448A-9936-92E0454C230C}"/>
                </a:ext>
              </a:extLst>
            </p:cNvPr>
            <p:cNvSpPr/>
            <p:nvPr/>
          </p:nvSpPr>
          <p:spPr>
            <a:xfrm>
              <a:off x="4093184" y="3343735"/>
              <a:ext cx="590551" cy="100969"/>
            </a:xfrm>
            <a:prstGeom prst="rect">
              <a:avLst/>
            </a:prstGeom>
            <a:solidFill>
              <a:srgbClr val="00A9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A2C3C14-4459-428C-A26A-0EB5AB756B91}"/>
                </a:ext>
              </a:extLst>
            </p:cNvPr>
            <p:cNvSpPr/>
            <p:nvPr/>
          </p:nvSpPr>
          <p:spPr>
            <a:xfrm>
              <a:off x="4093184" y="3444705"/>
              <a:ext cx="590551" cy="100969"/>
            </a:xfrm>
            <a:prstGeom prst="rect">
              <a:avLst/>
            </a:prstGeom>
            <a:solidFill>
              <a:srgbClr val="00A9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E6C4C48-6C7D-4968-9F4F-D9809B0D31AC}"/>
                </a:ext>
              </a:extLst>
            </p:cNvPr>
            <p:cNvSpPr/>
            <p:nvPr/>
          </p:nvSpPr>
          <p:spPr>
            <a:xfrm>
              <a:off x="4093184" y="3546837"/>
              <a:ext cx="590551" cy="100969"/>
            </a:xfrm>
            <a:prstGeom prst="rect">
              <a:avLst/>
            </a:prstGeom>
            <a:solidFill>
              <a:srgbClr val="00A9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6010AE8-431B-4928-8D09-7831E80F7061}"/>
                </a:ext>
              </a:extLst>
            </p:cNvPr>
            <p:cNvSpPr/>
            <p:nvPr/>
          </p:nvSpPr>
          <p:spPr>
            <a:xfrm>
              <a:off x="5338890" y="2607331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BD3E396-30E9-454C-9A09-63571940FD59}"/>
                </a:ext>
              </a:extLst>
            </p:cNvPr>
            <p:cNvSpPr/>
            <p:nvPr/>
          </p:nvSpPr>
          <p:spPr>
            <a:xfrm>
              <a:off x="5338890" y="2707137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280B570-67A1-4516-B402-B96EADF555EF}"/>
                </a:ext>
              </a:extLst>
            </p:cNvPr>
            <p:cNvSpPr/>
            <p:nvPr/>
          </p:nvSpPr>
          <p:spPr>
            <a:xfrm>
              <a:off x="5338890" y="2806264"/>
              <a:ext cx="590551" cy="100969"/>
            </a:xfrm>
            <a:prstGeom prst="rect">
              <a:avLst/>
            </a:prstGeom>
            <a:solidFill>
              <a:srgbClr val="455B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48FAA73-AA48-4E82-B178-808F93855B48}"/>
                </a:ext>
              </a:extLst>
            </p:cNvPr>
            <p:cNvSpPr/>
            <p:nvPr/>
          </p:nvSpPr>
          <p:spPr>
            <a:xfrm>
              <a:off x="5338890" y="2905390"/>
              <a:ext cx="590551" cy="100969"/>
            </a:xfrm>
            <a:prstGeom prst="rect">
              <a:avLst/>
            </a:prstGeom>
            <a:solidFill>
              <a:srgbClr val="00A9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428619C-4A04-4AA8-B61C-5B1B9144FFB1}"/>
                </a:ext>
              </a:extLst>
            </p:cNvPr>
            <p:cNvSpPr/>
            <p:nvPr/>
          </p:nvSpPr>
          <p:spPr>
            <a:xfrm>
              <a:off x="5338890" y="3006360"/>
              <a:ext cx="590551" cy="100969"/>
            </a:xfrm>
            <a:prstGeom prst="rect">
              <a:avLst/>
            </a:prstGeom>
            <a:solidFill>
              <a:srgbClr val="00A9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1D14DF8-5BAF-4212-82F8-2BD97B84244A}"/>
                </a:ext>
              </a:extLst>
            </p:cNvPr>
            <p:cNvSpPr/>
            <p:nvPr/>
          </p:nvSpPr>
          <p:spPr>
            <a:xfrm>
              <a:off x="5338890" y="3108492"/>
              <a:ext cx="590551" cy="100969"/>
            </a:xfrm>
            <a:prstGeom prst="rect">
              <a:avLst/>
            </a:prstGeom>
            <a:solidFill>
              <a:srgbClr val="00A9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F498A45-6959-4DCD-B32F-E16BE1B5F613}"/>
                </a:ext>
              </a:extLst>
            </p:cNvPr>
            <p:cNvSpPr/>
            <p:nvPr/>
          </p:nvSpPr>
          <p:spPr>
            <a:xfrm>
              <a:off x="3931260" y="2450357"/>
              <a:ext cx="866774" cy="347009"/>
            </a:xfrm>
            <a:prstGeom prst="rect">
              <a:avLst/>
            </a:prstGeom>
            <a:solidFill>
              <a:schemeClr val="bg1">
                <a:lumMod val="50000"/>
                <a:alpha val="14902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9810030-FF13-4544-A7AC-56D323BEDA7B}"/>
                </a:ext>
              </a:extLst>
            </p:cNvPr>
            <p:cNvSpPr/>
            <p:nvPr/>
          </p:nvSpPr>
          <p:spPr>
            <a:xfrm>
              <a:off x="3931260" y="3328100"/>
              <a:ext cx="866775" cy="347009"/>
            </a:xfrm>
            <a:prstGeom prst="rect">
              <a:avLst/>
            </a:prstGeom>
            <a:solidFill>
              <a:srgbClr val="00A9BE">
                <a:alpha val="14902"/>
              </a:srgbClr>
            </a:solidFill>
            <a:ln>
              <a:solidFill>
                <a:srgbClr val="00A9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31" name="Connector: Elbow 130">
              <a:extLst>
                <a:ext uri="{FF2B5EF4-FFF2-40B4-BE49-F238E27FC236}">
                  <a16:creationId xmlns:a16="http://schemas.microsoft.com/office/drawing/2014/main" id="{EDF16CD5-7EE6-4060-B7AB-433363992957}"/>
                </a:ext>
              </a:extLst>
            </p:cNvPr>
            <p:cNvCxnSpPr>
              <a:cxnSpLocks/>
              <a:stCxn id="129" idx="3"/>
              <a:endCxn id="124" idx="1"/>
            </p:cNvCxnSpPr>
            <p:nvPr/>
          </p:nvCxnSpPr>
          <p:spPr>
            <a:xfrm>
              <a:off x="4798035" y="2623862"/>
              <a:ext cx="540855" cy="13376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or: Elbow 131">
              <a:extLst>
                <a:ext uri="{FF2B5EF4-FFF2-40B4-BE49-F238E27FC236}">
                  <a16:creationId xmlns:a16="http://schemas.microsoft.com/office/drawing/2014/main" id="{A06354AC-7629-4A93-9A84-105978F6F682}"/>
                </a:ext>
              </a:extLst>
            </p:cNvPr>
            <p:cNvCxnSpPr>
              <a:cxnSpLocks/>
              <a:stCxn id="130" idx="3"/>
              <a:endCxn id="127" idx="1"/>
            </p:cNvCxnSpPr>
            <p:nvPr/>
          </p:nvCxnSpPr>
          <p:spPr>
            <a:xfrm flipV="1">
              <a:off x="4798035" y="3056845"/>
              <a:ext cx="540855" cy="44476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BFACB7C-C505-4917-917C-AE4CC82F596C}"/>
                </a:ext>
              </a:extLst>
            </p:cNvPr>
            <p:cNvSpPr txBox="1"/>
            <p:nvPr/>
          </p:nvSpPr>
          <p:spPr>
            <a:xfrm>
              <a:off x="3841459" y="1780392"/>
              <a:ext cx="1132102" cy="2768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300"/>
                </a:spcBef>
              </a:pPr>
              <a:r>
                <a:rPr lang="en-US" sz="1050" b="1" i="0" dirty="0">
                  <a:solidFill>
                    <a:srgbClr val="000000"/>
                  </a:solidFill>
                  <a:effectLst/>
                  <a:latin typeface="Helvetica Neue"/>
                </a:rPr>
                <a:t>Full Dataset</a:t>
              </a:r>
            </a:p>
          </p:txBody>
        </p:sp>
      </p:grp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8AE72466-EC01-4101-A049-7451FB00D301}"/>
              </a:ext>
            </a:extLst>
          </p:cNvPr>
          <p:cNvCxnSpPr>
            <a:cxnSpLocks/>
            <a:stCxn id="128" idx="2"/>
            <a:endCxn id="97" idx="0"/>
          </p:cNvCxnSpPr>
          <p:nvPr/>
        </p:nvCxnSpPr>
        <p:spPr>
          <a:xfrm rot="5400000">
            <a:off x="7972747" y="1048744"/>
            <a:ext cx="1638446" cy="41753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CB175F4-F660-4472-B1F6-F98413C3DFC7}"/>
              </a:ext>
            </a:extLst>
          </p:cNvPr>
          <p:cNvCxnSpPr>
            <a:cxnSpLocks/>
          </p:cNvCxnSpPr>
          <p:nvPr/>
        </p:nvCxnSpPr>
        <p:spPr>
          <a:xfrm>
            <a:off x="5319776" y="2049184"/>
            <a:ext cx="1825043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915286A6-7B95-4454-AB42-F1E038F173C5}"/>
              </a:ext>
            </a:extLst>
          </p:cNvPr>
          <p:cNvSpPr txBox="1"/>
          <p:nvPr/>
        </p:nvSpPr>
        <p:spPr>
          <a:xfrm>
            <a:off x="1271817" y="5216902"/>
            <a:ext cx="34891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en-US" sz="1000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1000" b="1" i="0" dirty="0">
                <a:solidFill>
                  <a:srgbClr val="000000"/>
                </a:solidFill>
                <a:effectLst/>
                <a:latin typeface="Helvetica Neue"/>
              </a:rPr>
              <a:t>Positive Correlated </a:t>
            </a:r>
            <a:r>
              <a:rPr lang="en-US" sz="1000" b="1" dirty="0">
                <a:solidFill>
                  <a:srgbClr val="000000"/>
                </a:solidFill>
                <a:latin typeface="Helvetica Neue"/>
              </a:rPr>
              <a:t>F</a:t>
            </a:r>
            <a:r>
              <a:rPr lang="en-US" sz="1000" b="1" i="0" dirty="0">
                <a:solidFill>
                  <a:srgbClr val="000000"/>
                </a:solidFill>
                <a:effectLst/>
                <a:latin typeface="Helvetica Neue"/>
              </a:rPr>
              <a:t>eatures: </a:t>
            </a:r>
          </a:p>
          <a:p>
            <a:pPr marL="228600" indent="-228600" algn="l">
              <a:buAutoNum type="arabicPeriod"/>
            </a:pPr>
            <a:r>
              <a:rPr lang="en-US" sz="1000" i="0" dirty="0">
                <a:solidFill>
                  <a:srgbClr val="000000"/>
                </a:solidFill>
                <a:effectLst/>
                <a:latin typeface="Helvetica Neue"/>
              </a:rPr>
              <a:t>Features V4, V11, V2, V8, V21 always occurs in top 5 correlated features </a:t>
            </a:r>
          </a:p>
          <a:p>
            <a:pPr marL="228600" indent="-228600" algn="l">
              <a:buAutoNum type="arabicPeriod"/>
            </a:pPr>
            <a:r>
              <a:rPr lang="en-US" sz="1000" i="0" dirty="0">
                <a:solidFill>
                  <a:srgbClr val="000000"/>
                </a:solidFill>
                <a:effectLst/>
                <a:latin typeface="Helvetica Neue"/>
              </a:rPr>
              <a:t>Although their correlation coefficient is not statistically significant, but they are positively correlated 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8CE5D0C-62A6-40CC-89A6-1B4D0EA97245}"/>
              </a:ext>
            </a:extLst>
          </p:cNvPr>
          <p:cNvSpPr txBox="1"/>
          <p:nvPr/>
        </p:nvSpPr>
        <p:spPr>
          <a:xfrm>
            <a:off x="8619473" y="5323738"/>
            <a:ext cx="33557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000000"/>
                </a:solidFill>
                <a:effectLst/>
                <a:latin typeface="Helvetica Neue"/>
              </a:rPr>
              <a:t>Negative Correlated Features: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Helvetica Neue"/>
              </a:rPr>
              <a:t>N</a:t>
            </a:r>
            <a:r>
              <a:rPr lang="en-US" sz="1000" i="0" dirty="0">
                <a:solidFill>
                  <a:srgbClr val="000000"/>
                </a:solidFill>
                <a:effectLst/>
                <a:latin typeface="Helvetica Neue"/>
              </a:rPr>
              <a:t>egatively correlated features are observed to be more than positive correlated features 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000" i="0" dirty="0">
                <a:solidFill>
                  <a:srgbClr val="000000"/>
                </a:solidFill>
                <a:effectLst/>
                <a:latin typeface="Helvetica Neue"/>
              </a:rPr>
              <a:t>Features V14, V12, V10, V16, V9, V17, V3, V6, V7, V18 always occurs in top 10 correlated features 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000" i="0" dirty="0">
                <a:solidFill>
                  <a:srgbClr val="000000"/>
                </a:solidFill>
                <a:effectLst/>
                <a:latin typeface="Helvetica Neue"/>
              </a:rPr>
              <a:t>Although their correlation coefficient is not statistically significant, but they are positively correlated </a:t>
            </a:r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940ED646-EBBF-484D-BFC4-7DFE21B82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262" y="3631526"/>
            <a:ext cx="2378234" cy="1384995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24DCEDD4-DBE8-4AEA-847A-C70B59A51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5501" y="3381892"/>
            <a:ext cx="2099629" cy="1600566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976E6B33-9FB3-4555-9F99-C774C66611B0}"/>
              </a:ext>
            </a:extLst>
          </p:cNvPr>
          <p:cNvSpPr txBox="1"/>
          <p:nvPr/>
        </p:nvSpPr>
        <p:spPr>
          <a:xfrm>
            <a:off x="5319776" y="1550263"/>
            <a:ext cx="1705566" cy="409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sz="900" b="1" i="0" dirty="0">
                <a:solidFill>
                  <a:srgbClr val="000000"/>
                </a:solidFill>
                <a:effectLst/>
                <a:latin typeface="Helvetica Neue"/>
              </a:rPr>
              <a:t>Random Under-sampling (1000 loops)</a:t>
            </a:r>
          </a:p>
        </p:txBody>
      </p:sp>
    </p:spTree>
    <p:extLst>
      <p:ext uri="{BB962C8B-B14F-4D97-AF65-F5344CB8AC3E}">
        <p14:creationId xmlns:p14="http://schemas.microsoft.com/office/powerpoint/2010/main" val="169099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2BCB56-E98A-4F05-BB36-B2CDBE144B02}"/>
              </a:ext>
            </a:extLst>
          </p:cNvPr>
          <p:cNvSpPr txBox="1">
            <a:spLocks/>
          </p:cNvSpPr>
          <p:nvPr/>
        </p:nvSpPr>
        <p:spPr>
          <a:xfrm>
            <a:off x="523875" y="1"/>
            <a:ext cx="10515600" cy="1042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Quick Peek into Selected Features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BA32A98-D361-4762-8545-B55FAFA3A043}"/>
              </a:ext>
            </a:extLst>
          </p:cNvPr>
          <p:cNvGrpSpPr/>
          <p:nvPr/>
        </p:nvGrpSpPr>
        <p:grpSpPr>
          <a:xfrm>
            <a:off x="262062" y="1434922"/>
            <a:ext cx="8353110" cy="2196180"/>
            <a:chOff x="481012" y="372611"/>
            <a:chExt cx="11159231" cy="293395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3F93B8A-3AC1-445F-B8A8-A7D00B130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012" y="381000"/>
              <a:ext cx="2089729" cy="286621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6813E93-A6BA-4C85-946A-1B0E58043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4518" y="372611"/>
              <a:ext cx="2152265" cy="293395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7A6AAED-B85F-4570-BD6C-D3B163FA2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827" y="377822"/>
              <a:ext cx="2152265" cy="292874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6D79CD1-43B1-41CC-8AC7-60A75492B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8641" y="409090"/>
              <a:ext cx="2157476" cy="289748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A87BDAC-BA2D-44B1-9D9A-53BB4D0FE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35865" y="411695"/>
              <a:ext cx="2204378" cy="2892269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E9FBD7-6BF8-46F1-B337-7C419A8CFC8B}"/>
              </a:ext>
            </a:extLst>
          </p:cNvPr>
          <p:cNvGrpSpPr/>
          <p:nvPr/>
        </p:nvGrpSpPr>
        <p:grpSpPr>
          <a:xfrm>
            <a:off x="272334" y="4390421"/>
            <a:ext cx="8370508" cy="2198113"/>
            <a:chOff x="705329" y="3776722"/>
            <a:chExt cx="10698583" cy="280947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89E9F86-8CE4-42A1-B25D-F83B85394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5329" y="3798832"/>
              <a:ext cx="2127170" cy="276431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5126D93-8DD1-44A9-9315-0E975432D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79687" y="3791773"/>
              <a:ext cx="2041882" cy="279441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257BB13-9847-4EDA-8BB2-059E4BBCC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78282" y="3791773"/>
              <a:ext cx="2102085" cy="277936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D41813A-A8D1-4CCF-A564-495367F04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187914" y="3782763"/>
              <a:ext cx="2087035" cy="279943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F441642-8BB3-4982-8322-1967269BB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341962" y="3776722"/>
              <a:ext cx="2061950" cy="2794419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CF54CA0-9BA4-44BA-B96D-019D1E9D9BFC}"/>
              </a:ext>
            </a:extLst>
          </p:cNvPr>
          <p:cNvSpPr txBox="1"/>
          <p:nvPr/>
        </p:nvSpPr>
        <p:spPr>
          <a:xfrm>
            <a:off x="262062" y="1113429"/>
            <a:ext cx="526942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50" b="1" i="0" dirty="0">
                <a:solidFill>
                  <a:srgbClr val="000000"/>
                </a:solidFill>
                <a:effectLst/>
                <a:latin typeface="Helvetica Neue"/>
              </a:rPr>
              <a:t>Features with Positive Correlation (Top 5) </a:t>
            </a:r>
            <a:endParaRPr lang="en-US" sz="105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3AA238-4FD5-4CA6-A706-7B85CDB399FE}"/>
              </a:ext>
            </a:extLst>
          </p:cNvPr>
          <p:cNvSpPr txBox="1"/>
          <p:nvPr/>
        </p:nvSpPr>
        <p:spPr>
          <a:xfrm>
            <a:off x="262061" y="4051005"/>
            <a:ext cx="526942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50" b="1" i="0" dirty="0">
                <a:solidFill>
                  <a:srgbClr val="000000"/>
                </a:solidFill>
                <a:effectLst/>
                <a:latin typeface="Helvetica Neue"/>
              </a:rPr>
              <a:t>Features with Negative Correlation (Top 10) </a:t>
            </a:r>
            <a:endParaRPr lang="en-US" sz="105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ACE337-BB85-4AB7-87F7-CDCF7658CC8D}"/>
              </a:ext>
            </a:extLst>
          </p:cNvPr>
          <p:cNvSpPr txBox="1"/>
          <p:nvPr/>
        </p:nvSpPr>
        <p:spPr>
          <a:xfrm>
            <a:off x="8939135" y="1367345"/>
            <a:ext cx="3059269" cy="3931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50" b="1" i="0" dirty="0">
                <a:solidFill>
                  <a:srgbClr val="000000"/>
                </a:solidFill>
                <a:effectLst/>
                <a:latin typeface="Helvetica Neue"/>
              </a:rPr>
              <a:t>Observations &amp; Validations: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Top 5 positive correlated features shown more significant segregation points  (V4,V11,V2 more obvious).</a:t>
            </a:r>
          </a:p>
          <a:p>
            <a:pPr marL="342900" indent="-342900" algn="l">
              <a:spcBef>
                <a:spcPts val="600"/>
              </a:spcBef>
              <a:buFont typeface="+mj-lt"/>
              <a:buAutoNum type="arabicPeriod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Top 10 </a:t>
            </a:r>
            <a:r>
              <a:rPr lang="en-US" sz="1050" dirty="0">
                <a:solidFill>
                  <a:srgbClr val="000000"/>
                </a:solidFill>
                <a:latin typeface="Helvetica Neue"/>
              </a:rPr>
              <a:t>negative correlated features s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hown more significant segregation points  (V14, V12, V10, V16 more obvious).</a:t>
            </a:r>
          </a:p>
          <a:p>
            <a:pPr marL="342900" indent="-342900" algn="l">
              <a:spcBef>
                <a:spcPts val="600"/>
              </a:spcBef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latin typeface="Helvetica Neue"/>
              </a:rPr>
              <a:t>O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verall, they would still potentially give good clues for our classifier later for fraud classification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Initial assumptions of Time &amp; Amount features are not among the most correlated features</a:t>
            </a:r>
          </a:p>
          <a:p>
            <a:pPr marL="342900" indent="-342900" algn="l">
              <a:spcBef>
                <a:spcPts val="600"/>
              </a:spcBef>
              <a:buFont typeface="+mj-lt"/>
              <a:buAutoNum type="arabicPeriod"/>
            </a:pPr>
            <a:endParaRPr lang="en-US" sz="1050" dirty="0">
              <a:solidFill>
                <a:srgbClr val="000000"/>
              </a:solidFill>
              <a:latin typeface="Helvetica Neue"/>
            </a:endParaRPr>
          </a:p>
          <a:p>
            <a:pPr algn="l">
              <a:spcBef>
                <a:spcPts val="600"/>
              </a:spcBef>
            </a:pPr>
            <a:endParaRPr lang="en-US" sz="1050" dirty="0">
              <a:solidFill>
                <a:srgbClr val="000000"/>
              </a:solidFill>
              <a:latin typeface="Helvetica Neue"/>
            </a:endParaRPr>
          </a:p>
          <a:p>
            <a:pPr algn="l">
              <a:spcBef>
                <a:spcPts val="600"/>
              </a:spcBef>
            </a:pPr>
            <a:r>
              <a:rPr lang="en-US" sz="1050" b="1" i="0" dirty="0">
                <a:solidFill>
                  <a:srgbClr val="000000"/>
                </a:solidFill>
                <a:effectLst/>
                <a:latin typeface="Helvetica Neue"/>
              </a:rPr>
              <a:t>Selected Important Features for Modelling: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i="0" dirty="0">
                <a:solidFill>
                  <a:srgbClr val="000000"/>
                </a:solidFill>
                <a:effectLst/>
                <a:latin typeface="Helvetica Neue"/>
              </a:rPr>
              <a:t>Top 5 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positive correlated features +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Top 10 negative correlated features</a:t>
            </a:r>
          </a:p>
          <a:p>
            <a:pPr algn="l">
              <a:spcBef>
                <a:spcPts val="600"/>
              </a:spcBef>
            </a:pPr>
            <a:endParaRPr lang="en-US" sz="105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67577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C79CA9-9C9C-4A77-B24E-56CD5B8DC32E}"/>
              </a:ext>
            </a:extLst>
          </p:cNvPr>
          <p:cNvSpPr txBox="1">
            <a:spLocks/>
          </p:cNvSpPr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Dealing with Imbalanced Data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9EC182-6F8D-4C05-A045-E49F45381ED7}"/>
              </a:ext>
            </a:extLst>
          </p:cNvPr>
          <p:cNvGrpSpPr/>
          <p:nvPr/>
        </p:nvGrpSpPr>
        <p:grpSpPr>
          <a:xfrm>
            <a:off x="4612057" y="4274077"/>
            <a:ext cx="7351343" cy="736461"/>
            <a:chOff x="3764628" y="2922450"/>
            <a:chExt cx="8871138" cy="88871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00231A-D19E-4511-A56D-0451F59CEB76}"/>
                </a:ext>
              </a:extLst>
            </p:cNvPr>
            <p:cNvSpPr txBox="1"/>
            <p:nvPr/>
          </p:nvSpPr>
          <p:spPr>
            <a:xfrm>
              <a:off x="3764628" y="2922450"/>
              <a:ext cx="3652487" cy="8542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000" b="1" i="0" dirty="0">
                  <a:solidFill>
                    <a:srgbClr val="000000"/>
                  </a:solidFill>
                  <a:effectLst/>
                  <a:latin typeface="Helvetica Neue"/>
                </a:rPr>
                <a:t>Proposed Under-sampling Approach:</a:t>
              </a:r>
            </a:p>
            <a:p>
              <a:pPr algn="just"/>
              <a:r>
                <a:rPr lang="en-US" sz="1000" b="0" i="0" dirty="0">
                  <a:solidFill>
                    <a:srgbClr val="000000"/>
                  </a:solidFill>
                  <a:effectLst/>
                  <a:latin typeface="Helvetica Neue"/>
                </a:rPr>
                <a:t>Under-Sampling approach (NearMiss) is applied to randomly eliminating samples from the majority class to balance the class distribution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FA2C5D-2859-4960-88E1-599F1DDA269D}"/>
                </a:ext>
              </a:extLst>
            </p:cNvPr>
            <p:cNvSpPr txBox="1"/>
            <p:nvPr/>
          </p:nvSpPr>
          <p:spPr>
            <a:xfrm>
              <a:off x="8436768" y="2956933"/>
              <a:ext cx="4198998" cy="8542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1000" b="1" i="0" dirty="0">
                  <a:solidFill>
                    <a:srgbClr val="000000"/>
                  </a:solidFill>
                  <a:effectLst/>
                  <a:latin typeface="Helvetica Neue"/>
                </a:rPr>
                <a:t>Proposed Over-sampling Approach:</a:t>
              </a:r>
            </a:p>
            <a:p>
              <a:pPr algn="just"/>
              <a:r>
                <a:rPr lang="en-US" sz="1000" b="0" i="0" dirty="0">
                  <a:solidFill>
                    <a:srgbClr val="000000"/>
                  </a:solidFill>
                  <a:effectLst/>
                  <a:latin typeface="Helvetica Neue"/>
                </a:rPr>
                <a:t>Over-Sampling approach (SMOTE) is applied to boost minority class to have a more equal balance of the classes.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D30CB38-55F7-4F56-80C9-D02CFD6421CB}"/>
              </a:ext>
            </a:extLst>
          </p:cNvPr>
          <p:cNvSpPr txBox="1"/>
          <p:nvPr/>
        </p:nvSpPr>
        <p:spPr>
          <a:xfrm>
            <a:off x="8747165" y="1422926"/>
            <a:ext cx="25390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Dataset split to K-fold to perform cross validation</a:t>
            </a: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4118DD8-5876-4251-AA29-3E5299B9D623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 rot="5400000">
            <a:off x="8835392" y="4301191"/>
            <a:ext cx="678847" cy="2097540"/>
          </a:xfrm>
          <a:prstGeom prst="bentConnector3">
            <a:avLst>
              <a:gd name="adj1" fmla="val 50000"/>
            </a:avLst>
          </a:prstGeom>
          <a:ln>
            <a:solidFill>
              <a:srgbClr val="455B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E7FAAE3-13ED-4A42-B308-B934B24914D0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rot="16200000" flipH="1">
            <a:off x="6772026" y="4335366"/>
            <a:ext cx="707422" cy="2000615"/>
          </a:xfrm>
          <a:prstGeom prst="bentConnector3">
            <a:avLst>
              <a:gd name="adj1" fmla="val 50000"/>
            </a:avLst>
          </a:prstGeom>
          <a:ln>
            <a:solidFill>
              <a:srgbClr val="455B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Remote learning science with solid fill">
            <a:extLst>
              <a:ext uri="{FF2B5EF4-FFF2-40B4-BE49-F238E27FC236}">
                <a16:creationId xmlns:a16="http://schemas.microsoft.com/office/drawing/2014/main" id="{172B5A1C-FE0A-4E12-B715-D17FF4573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8046" y="5689385"/>
            <a:ext cx="735998" cy="7359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CC85458-58A1-44BE-A18C-598BFF931C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823"/>
          <a:stretch/>
        </p:blipFill>
        <p:spPr>
          <a:xfrm>
            <a:off x="4961470" y="2612496"/>
            <a:ext cx="2327921" cy="156769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92F0516-7FD8-456E-978B-6A4607FDAB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148" r="675"/>
          <a:stretch/>
        </p:blipFill>
        <p:spPr>
          <a:xfrm>
            <a:off x="8951243" y="2612496"/>
            <a:ext cx="2327921" cy="156769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04622B6-C73D-4C88-AD40-0E73C3E15D59}"/>
              </a:ext>
            </a:extLst>
          </p:cNvPr>
          <p:cNvSpPr txBox="1"/>
          <p:nvPr/>
        </p:nvSpPr>
        <p:spPr>
          <a:xfrm>
            <a:off x="8494044" y="5932939"/>
            <a:ext cx="1824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Machine Learning Modelling</a:t>
            </a: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57FBCE8-D90D-42DA-9681-35FADAA7B3F2}"/>
              </a:ext>
            </a:extLst>
          </p:cNvPr>
          <p:cNvCxnSpPr>
            <a:cxnSpLocks/>
            <a:endCxn id="30" idx="0"/>
          </p:cNvCxnSpPr>
          <p:nvPr/>
        </p:nvCxnSpPr>
        <p:spPr>
          <a:xfrm rot="5400000">
            <a:off x="6816069" y="1391721"/>
            <a:ext cx="530137" cy="1911412"/>
          </a:xfrm>
          <a:prstGeom prst="bentConnector3">
            <a:avLst>
              <a:gd name="adj1" fmla="val 50000"/>
            </a:avLst>
          </a:prstGeom>
          <a:ln>
            <a:solidFill>
              <a:srgbClr val="455B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B26F347-79EB-4D13-96CE-707621ADB6DB}"/>
              </a:ext>
            </a:extLst>
          </p:cNvPr>
          <p:cNvCxnSpPr>
            <a:cxnSpLocks/>
            <a:endCxn id="31" idx="0"/>
          </p:cNvCxnSpPr>
          <p:nvPr/>
        </p:nvCxnSpPr>
        <p:spPr>
          <a:xfrm rot="16200000" flipH="1">
            <a:off x="8810955" y="1308246"/>
            <a:ext cx="530137" cy="2078361"/>
          </a:xfrm>
          <a:prstGeom prst="bentConnector3">
            <a:avLst>
              <a:gd name="adj1" fmla="val 50000"/>
            </a:avLst>
          </a:prstGeom>
          <a:ln>
            <a:solidFill>
              <a:srgbClr val="455B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A1D7B43-7641-492A-BBA6-D26794004253}"/>
              </a:ext>
            </a:extLst>
          </p:cNvPr>
          <p:cNvGrpSpPr/>
          <p:nvPr/>
        </p:nvGrpSpPr>
        <p:grpSpPr>
          <a:xfrm>
            <a:off x="7568254" y="436520"/>
            <a:ext cx="1025878" cy="1613180"/>
            <a:chOff x="7315262" y="38694"/>
            <a:chExt cx="1278870" cy="2011007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048272E-AF3F-431D-923D-A6CCED3A3381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>
              <a:off x="7858563" y="906365"/>
              <a:ext cx="0" cy="231707"/>
            </a:xfrm>
            <a:prstGeom prst="straightConnector1">
              <a:avLst/>
            </a:prstGeom>
            <a:ln>
              <a:solidFill>
                <a:srgbClr val="455B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Graphic 62" descr="Database with solid fill">
              <a:extLst>
                <a:ext uri="{FF2B5EF4-FFF2-40B4-BE49-F238E27FC236}">
                  <a16:creationId xmlns:a16="http://schemas.microsoft.com/office/drawing/2014/main" id="{A72581B1-67A2-46BF-8AD4-BC5467C2D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24727" y="38694"/>
              <a:ext cx="867671" cy="867671"/>
            </a:xfrm>
            <a:prstGeom prst="rect">
              <a:avLst/>
            </a:prstGeom>
          </p:spPr>
        </p:pic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8889292-C599-4514-BBFE-52121C01AD86}"/>
                </a:ext>
              </a:extLst>
            </p:cNvPr>
            <p:cNvGrpSpPr/>
            <p:nvPr/>
          </p:nvGrpSpPr>
          <p:grpSpPr>
            <a:xfrm>
              <a:off x="8015306" y="1467767"/>
              <a:ext cx="250545" cy="443374"/>
              <a:chOff x="5139164" y="793690"/>
              <a:chExt cx="317564" cy="561975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73352E0-7477-41F2-AA1A-D706CD3E42EE}"/>
                  </a:ext>
                </a:extLst>
              </p:cNvPr>
              <p:cNvSpPr/>
              <p:nvPr/>
            </p:nvSpPr>
            <p:spPr>
              <a:xfrm>
                <a:off x="5139164" y="924469"/>
                <a:ext cx="135731" cy="104965"/>
              </a:xfrm>
              <a:custGeom>
                <a:avLst/>
                <a:gdLst>
                  <a:gd name="connsiteX0" fmla="*/ 116586 w 135731"/>
                  <a:gd name="connsiteY0" fmla="*/ 0 h 104965"/>
                  <a:gd name="connsiteX1" fmla="*/ 0 w 135731"/>
                  <a:gd name="connsiteY1" fmla="*/ 69914 h 104965"/>
                  <a:gd name="connsiteX2" fmla="*/ 15621 w 135731"/>
                  <a:gd name="connsiteY2" fmla="*/ 104966 h 104965"/>
                  <a:gd name="connsiteX3" fmla="*/ 135731 w 135731"/>
                  <a:gd name="connsiteY3" fmla="*/ 33147 h 104965"/>
                  <a:gd name="connsiteX4" fmla="*/ 116586 w 135731"/>
                  <a:gd name="connsiteY4" fmla="*/ 0 h 104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731" h="104965">
                    <a:moveTo>
                      <a:pt x="116586" y="0"/>
                    </a:moveTo>
                    <a:lnTo>
                      <a:pt x="0" y="69914"/>
                    </a:lnTo>
                    <a:cubicBezTo>
                      <a:pt x="6567" y="80942"/>
                      <a:pt x="11810" y="92708"/>
                      <a:pt x="15621" y="104966"/>
                    </a:cubicBezTo>
                    <a:lnTo>
                      <a:pt x="135731" y="33147"/>
                    </a:lnTo>
                    <a:cubicBezTo>
                      <a:pt x="127696" y="23139"/>
                      <a:pt x="121240" y="11961"/>
                      <a:pt x="116586" y="0"/>
                    </a:cubicBezTo>
                    <a:close/>
                  </a:path>
                </a:pathLst>
              </a:custGeom>
              <a:solidFill>
                <a:srgbClr val="455B6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D493F67-1D33-41A4-883E-BB6F65995AE3}"/>
                  </a:ext>
                </a:extLst>
              </p:cNvPr>
              <p:cNvSpPr/>
              <p:nvPr/>
            </p:nvSpPr>
            <p:spPr>
              <a:xfrm>
                <a:off x="5285278" y="793690"/>
                <a:ext cx="171450" cy="171450"/>
              </a:xfrm>
              <a:custGeom>
                <a:avLst/>
                <a:gdLst>
                  <a:gd name="connsiteX0" fmla="*/ 171450 w 171450"/>
                  <a:gd name="connsiteY0" fmla="*/ 85725 h 171450"/>
                  <a:gd name="connsiteX1" fmla="*/ 85725 w 171450"/>
                  <a:gd name="connsiteY1" fmla="*/ 171450 h 171450"/>
                  <a:gd name="connsiteX2" fmla="*/ 0 w 171450"/>
                  <a:gd name="connsiteY2" fmla="*/ 85725 h 171450"/>
                  <a:gd name="connsiteX3" fmla="*/ 85725 w 171450"/>
                  <a:gd name="connsiteY3" fmla="*/ 0 h 171450"/>
                  <a:gd name="connsiteX4" fmla="*/ 171450 w 171450"/>
                  <a:gd name="connsiteY4" fmla="*/ 85725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71450">
                    <a:moveTo>
                      <a:pt x="171450" y="85725"/>
                    </a:moveTo>
                    <a:cubicBezTo>
                      <a:pt x="171450" y="133070"/>
                      <a:pt x="133070" y="171450"/>
                      <a:pt x="85725" y="171450"/>
                    </a:cubicBezTo>
                    <a:cubicBezTo>
                      <a:pt x="38380" y="171450"/>
                      <a:pt x="0" y="133070"/>
                      <a:pt x="0" y="85725"/>
                    </a:cubicBezTo>
                    <a:cubicBezTo>
                      <a:pt x="0" y="38380"/>
                      <a:pt x="38380" y="0"/>
                      <a:pt x="85725" y="0"/>
                    </a:cubicBezTo>
                    <a:cubicBezTo>
                      <a:pt x="133070" y="0"/>
                      <a:pt x="171450" y="38380"/>
                      <a:pt x="171450" y="85725"/>
                    </a:cubicBezTo>
                    <a:close/>
                  </a:path>
                </a:pathLst>
              </a:custGeom>
              <a:solidFill>
                <a:srgbClr val="455B6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73583536-6AE5-41FB-A3B4-28B0DAC22DBC}"/>
                  </a:ext>
                </a:extLst>
              </p:cNvPr>
              <p:cNvSpPr/>
              <p:nvPr/>
            </p:nvSpPr>
            <p:spPr>
              <a:xfrm>
                <a:off x="5139164" y="1119541"/>
                <a:ext cx="135731" cy="105346"/>
              </a:xfrm>
              <a:custGeom>
                <a:avLst/>
                <a:gdLst>
                  <a:gd name="connsiteX0" fmla="*/ 135731 w 135731"/>
                  <a:gd name="connsiteY0" fmla="*/ 72390 h 105346"/>
                  <a:gd name="connsiteX1" fmla="*/ 15621 w 135731"/>
                  <a:gd name="connsiteY1" fmla="*/ 0 h 105346"/>
                  <a:gd name="connsiteX2" fmla="*/ 0 w 135731"/>
                  <a:gd name="connsiteY2" fmla="*/ 35052 h 105346"/>
                  <a:gd name="connsiteX3" fmla="*/ 116586 w 135731"/>
                  <a:gd name="connsiteY3" fmla="*/ 105346 h 105346"/>
                  <a:gd name="connsiteX4" fmla="*/ 135731 w 135731"/>
                  <a:gd name="connsiteY4" fmla="*/ 72390 h 105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731" h="105346">
                    <a:moveTo>
                      <a:pt x="135731" y="72390"/>
                    </a:moveTo>
                    <a:lnTo>
                      <a:pt x="15621" y="0"/>
                    </a:lnTo>
                    <a:cubicBezTo>
                      <a:pt x="11810" y="12258"/>
                      <a:pt x="6567" y="24023"/>
                      <a:pt x="0" y="35052"/>
                    </a:cubicBezTo>
                    <a:lnTo>
                      <a:pt x="116586" y="105346"/>
                    </a:lnTo>
                    <a:cubicBezTo>
                      <a:pt x="121266" y="93456"/>
                      <a:pt x="127721" y="82345"/>
                      <a:pt x="135731" y="72390"/>
                    </a:cubicBezTo>
                    <a:close/>
                  </a:path>
                </a:pathLst>
              </a:custGeom>
              <a:solidFill>
                <a:srgbClr val="455B6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6CE77A57-AE19-4950-9DD0-4BF725093121}"/>
                  </a:ext>
                </a:extLst>
              </p:cNvPr>
              <p:cNvSpPr/>
              <p:nvPr/>
            </p:nvSpPr>
            <p:spPr>
              <a:xfrm>
                <a:off x="5285278" y="1184215"/>
                <a:ext cx="171450" cy="171450"/>
              </a:xfrm>
              <a:custGeom>
                <a:avLst/>
                <a:gdLst>
                  <a:gd name="connsiteX0" fmla="*/ 171450 w 171450"/>
                  <a:gd name="connsiteY0" fmla="*/ 85725 h 171450"/>
                  <a:gd name="connsiteX1" fmla="*/ 85725 w 171450"/>
                  <a:gd name="connsiteY1" fmla="*/ 171450 h 171450"/>
                  <a:gd name="connsiteX2" fmla="*/ 0 w 171450"/>
                  <a:gd name="connsiteY2" fmla="*/ 85725 h 171450"/>
                  <a:gd name="connsiteX3" fmla="*/ 85725 w 171450"/>
                  <a:gd name="connsiteY3" fmla="*/ 0 h 171450"/>
                  <a:gd name="connsiteX4" fmla="*/ 171450 w 171450"/>
                  <a:gd name="connsiteY4" fmla="*/ 85725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71450">
                    <a:moveTo>
                      <a:pt x="171450" y="85725"/>
                    </a:moveTo>
                    <a:cubicBezTo>
                      <a:pt x="171450" y="133070"/>
                      <a:pt x="133070" y="171450"/>
                      <a:pt x="85725" y="171450"/>
                    </a:cubicBezTo>
                    <a:cubicBezTo>
                      <a:pt x="38380" y="171450"/>
                      <a:pt x="0" y="133070"/>
                      <a:pt x="0" y="85725"/>
                    </a:cubicBezTo>
                    <a:cubicBezTo>
                      <a:pt x="0" y="38380"/>
                      <a:pt x="38380" y="0"/>
                      <a:pt x="85725" y="0"/>
                    </a:cubicBezTo>
                    <a:cubicBezTo>
                      <a:pt x="133070" y="0"/>
                      <a:pt x="171450" y="38380"/>
                      <a:pt x="171450" y="85725"/>
                    </a:cubicBezTo>
                    <a:close/>
                  </a:path>
                </a:pathLst>
              </a:custGeom>
              <a:solidFill>
                <a:srgbClr val="455B6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68" name="Graphic 67" descr="Database with solid fill">
              <a:extLst>
                <a:ext uri="{FF2B5EF4-FFF2-40B4-BE49-F238E27FC236}">
                  <a16:creationId xmlns:a16="http://schemas.microsoft.com/office/drawing/2014/main" id="{9799BF97-2179-4D49-AE59-B8C303A93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15262" y="1297148"/>
              <a:ext cx="752553" cy="752553"/>
            </a:xfrm>
            <a:prstGeom prst="rect">
              <a:avLst/>
            </a:prstGeom>
          </p:spPr>
        </p:pic>
        <p:pic>
          <p:nvPicPr>
            <p:cNvPr id="81" name="Graphic 80" descr="Database with solid fill">
              <a:extLst>
                <a:ext uri="{FF2B5EF4-FFF2-40B4-BE49-F238E27FC236}">
                  <a16:creationId xmlns:a16="http://schemas.microsoft.com/office/drawing/2014/main" id="{54E284D6-4530-4C74-B213-DBF131272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92398" y="1390032"/>
              <a:ext cx="284761" cy="284761"/>
            </a:xfrm>
            <a:prstGeom prst="rect">
              <a:avLst/>
            </a:prstGeom>
          </p:spPr>
        </p:pic>
        <p:pic>
          <p:nvPicPr>
            <p:cNvPr id="82" name="Graphic 81" descr="Database with solid fill">
              <a:extLst>
                <a:ext uri="{FF2B5EF4-FFF2-40B4-BE49-F238E27FC236}">
                  <a16:creationId xmlns:a16="http://schemas.microsoft.com/office/drawing/2014/main" id="{43BAC37C-2871-4582-8336-C16DD9F11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309371" y="1665197"/>
              <a:ext cx="284761" cy="284761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44727453-67CA-4CA5-AF90-EA8CA0415A59}"/>
              </a:ext>
            </a:extLst>
          </p:cNvPr>
          <p:cNvSpPr txBox="1"/>
          <p:nvPr/>
        </p:nvSpPr>
        <p:spPr>
          <a:xfrm>
            <a:off x="8494044" y="677225"/>
            <a:ext cx="25390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Dataset with selected Features</a:t>
            </a: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2200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</TotalTime>
  <Words>1208</Words>
  <Application>Microsoft Office PowerPoint</Application>
  <PresentationFormat>Widescreen</PresentationFormat>
  <Paragraphs>206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Office Theme</vt:lpstr>
      <vt:lpstr>Case Study</vt:lpstr>
      <vt:lpstr>Instruction &amp; Goals</vt:lpstr>
      <vt:lpstr>Analysis Flow Chart</vt:lpstr>
      <vt:lpstr>Data Exploratory</vt:lpstr>
      <vt:lpstr>Quick Glance into Features</vt:lpstr>
      <vt:lpstr>Feature Importance</vt:lpstr>
      <vt:lpstr>Feature Selection</vt:lpstr>
      <vt:lpstr>PowerPoint Presentation</vt:lpstr>
      <vt:lpstr>PowerPoint Presentation</vt:lpstr>
      <vt:lpstr>Imbalanced Handling Approach Comparison</vt:lpstr>
      <vt:lpstr>Machine Learning Modelling (Training Set)</vt:lpstr>
      <vt:lpstr>Evaluation &amp; Model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Zhong-Heng Lim</dc:creator>
  <cp:lastModifiedBy>Zhong-Heng Lim</cp:lastModifiedBy>
  <cp:revision>280</cp:revision>
  <dcterms:created xsi:type="dcterms:W3CDTF">2022-02-25T00:08:04Z</dcterms:created>
  <dcterms:modified xsi:type="dcterms:W3CDTF">2022-02-28T10:22:21Z</dcterms:modified>
</cp:coreProperties>
</file>