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34"/>
  </p:notesMasterIdLst>
  <p:sldIdLst>
    <p:sldId id="256" r:id="rId5"/>
    <p:sldId id="264" r:id="rId6"/>
    <p:sldId id="257" r:id="rId7"/>
    <p:sldId id="266" r:id="rId8"/>
    <p:sldId id="270" r:id="rId9"/>
    <p:sldId id="273" r:id="rId10"/>
    <p:sldId id="271" r:id="rId11"/>
    <p:sldId id="276" r:id="rId12"/>
    <p:sldId id="278" r:id="rId13"/>
    <p:sldId id="279" r:id="rId14"/>
    <p:sldId id="280" r:id="rId15"/>
    <p:sldId id="298" r:id="rId16"/>
    <p:sldId id="269" r:id="rId17"/>
    <p:sldId id="268" r:id="rId18"/>
    <p:sldId id="282" r:id="rId19"/>
    <p:sldId id="283" r:id="rId20"/>
    <p:sldId id="285" r:id="rId21"/>
    <p:sldId id="286" r:id="rId22"/>
    <p:sldId id="288" r:id="rId23"/>
    <p:sldId id="289" r:id="rId24"/>
    <p:sldId id="290" r:id="rId25"/>
    <p:sldId id="291" r:id="rId26"/>
    <p:sldId id="294" r:id="rId27"/>
    <p:sldId id="293" r:id="rId28"/>
    <p:sldId id="292" r:id="rId29"/>
    <p:sldId id="295" r:id="rId30"/>
    <p:sldId id="287" r:id="rId31"/>
    <p:sldId id="296" r:id="rId32"/>
    <p:sldId id="29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280B"/>
    <a:srgbClr val="000000"/>
    <a:srgbClr val="FFFFFF"/>
    <a:srgbClr val="942D0B"/>
    <a:srgbClr val="F6BF73"/>
    <a:srgbClr val="F9D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1678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7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89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51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43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61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58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14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43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06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69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9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20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14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75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2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67" r:id="rId9"/>
    <p:sldLayoutId id="2147483668" r:id="rId10"/>
    <p:sldLayoutId id="2147483681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8" r:id="rId17"/>
    <p:sldLayoutId id="214748367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hyperlink" Target="https://facebook.github.io/react-native/docs/components-and-api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672" y="1221715"/>
            <a:ext cx="5110728" cy="1154535"/>
          </a:xfrm>
        </p:spPr>
        <p:txBody>
          <a:bodyPr anchor="ctr" anchorCtr="0"/>
          <a:lstStyle/>
          <a:p>
            <a:r>
              <a:rPr lang="en-US" dirty="0"/>
              <a:t>Gap Analysis-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1408" y="5242178"/>
            <a:ext cx="8493957" cy="1117687"/>
          </a:xfrm>
        </p:spPr>
        <p:txBody>
          <a:bodyPr>
            <a:normAutofit/>
          </a:bodyPr>
          <a:lstStyle/>
          <a:p>
            <a:pPr algn="r"/>
            <a:r>
              <a:rPr lang="en-US" sz="2800" i="1" dirty="0"/>
              <a:t>Presented by Hanna Chen</a:t>
            </a:r>
          </a:p>
        </p:txBody>
      </p:sp>
      <p:pic>
        <p:nvPicPr>
          <p:cNvPr id="1032" name="Picture 8" descr="Image result for react native logo transparent">
            <a:extLst>
              <a:ext uri="{FF2B5EF4-FFF2-40B4-BE49-F238E27FC236}">
                <a16:creationId xmlns:a16="http://schemas.microsoft.com/office/drawing/2014/main" id="{EFE5F1CD-CAF8-42FD-A07C-30D680BB4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493925"/>
            <a:ext cx="5524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eact native transparent">
            <a:extLst>
              <a:ext uri="{FF2B5EF4-FFF2-40B4-BE49-F238E27FC236}">
                <a16:creationId xmlns:a16="http://schemas.microsoft.com/office/drawing/2014/main" id="{85E9FEE9-1350-49D6-86F5-D1165392C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1951">
            <a:off x="9054364" y="2737078"/>
            <a:ext cx="825673" cy="141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know from React to React Native?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01B7EA-A344-449F-84A8-AC19103DC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6460" y="2080589"/>
            <a:ext cx="1044875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>
                <a:highlight>
                  <a:srgbClr val="000000"/>
                </a:highlight>
              </a:rPr>
              <a:t>4.Other main differences: </a:t>
            </a:r>
            <a:r>
              <a:rPr lang="en-CA" dirty="0">
                <a:highlight>
                  <a:srgbClr val="000000"/>
                </a:highlight>
              </a:rPr>
              <a:t>Navigation</a:t>
            </a:r>
          </a:p>
          <a:p>
            <a:pPr marL="0" indent="0">
              <a:buNone/>
            </a:pPr>
            <a:r>
              <a:rPr lang="en-CA" dirty="0"/>
              <a:t>This is one aspect where though both of them take a different approach, Web pages built in </a:t>
            </a:r>
            <a:r>
              <a:rPr lang="en-CA" dirty="0">
                <a:solidFill>
                  <a:srgbClr val="FFFF00"/>
                </a:solidFill>
              </a:rPr>
              <a:t>ReactJS</a:t>
            </a:r>
            <a:r>
              <a:rPr lang="en-CA" dirty="0"/>
              <a:t> use React-router for navigation, while </a:t>
            </a:r>
            <a:r>
              <a:rPr lang="en-CA" dirty="0">
                <a:solidFill>
                  <a:srgbClr val="FFFF00"/>
                </a:solidFill>
              </a:rPr>
              <a:t>React Native</a:t>
            </a:r>
            <a:r>
              <a:rPr lang="en-CA" dirty="0">
                <a:solidFill>
                  <a:srgbClr val="C00000"/>
                </a:solidFill>
              </a:rPr>
              <a:t> </a:t>
            </a:r>
            <a:r>
              <a:rPr lang="en-CA" dirty="0"/>
              <a:t>has an entirely different library- Navigator from </a:t>
            </a:r>
            <a:r>
              <a:rPr lang="en-CA" dirty="0">
                <a:highlight>
                  <a:srgbClr val="76280B"/>
                </a:highlight>
              </a:rPr>
              <a:t>react-navigation</a:t>
            </a:r>
            <a:r>
              <a:rPr lang="en-CA" dirty="0"/>
              <a:t> to navigate between screens.</a:t>
            </a:r>
          </a:p>
        </p:txBody>
      </p:sp>
      <p:pic>
        <p:nvPicPr>
          <p:cNvPr id="8194" name="Picture 2" descr="Image result for react native logo transparent">
            <a:extLst>
              <a:ext uri="{FF2B5EF4-FFF2-40B4-BE49-F238E27FC236}">
                <a16:creationId xmlns:a16="http://schemas.microsoft.com/office/drawing/2014/main" id="{C555A7EA-31AA-41FB-B2AC-3346A4126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6" y="559858"/>
            <a:ext cx="1494228" cy="149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2B7386-DE56-4206-9B59-2682F709F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322" y="4055165"/>
            <a:ext cx="5454943" cy="2536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ABF0A4-EFCD-43EF-9CF7-08F805B7C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35" y="4055165"/>
            <a:ext cx="5203589" cy="25361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B5D646-8454-4834-AC6E-2338E31CFDC1}"/>
              </a:ext>
            </a:extLst>
          </p:cNvPr>
          <p:cNvSpPr txBox="1"/>
          <p:nvPr/>
        </p:nvSpPr>
        <p:spPr>
          <a:xfrm>
            <a:off x="5553098" y="4851810"/>
            <a:ext cx="1537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1384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know from React to React Native?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01B7EA-A344-449F-84A8-AC19103DC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8627" y="2125211"/>
            <a:ext cx="1044875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>
                <a:highlight>
                  <a:srgbClr val="000000"/>
                </a:highlight>
              </a:rPr>
              <a:t>4.Other main differences: Platform Specific Code</a:t>
            </a:r>
          </a:p>
          <a:p>
            <a:pPr marL="0" indent="0">
              <a:buNone/>
            </a:pPr>
            <a:r>
              <a:rPr lang="en-CA" dirty="0">
                <a:solidFill>
                  <a:srgbClr val="FFFF00"/>
                </a:solidFill>
              </a:rPr>
              <a:t>React Native </a:t>
            </a:r>
            <a:r>
              <a:rPr lang="en-CA" dirty="0"/>
              <a:t>can detect which platform an application is running on (iOS or Android) and serve a different set of code based on that platform.</a:t>
            </a:r>
          </a:p>
        </p:txBody>
      </p:sp>
      <p:pic>
        <p:nvPicPr>
          <p:cNvPr id="8194" name="Picture 2" descr="Image result for react native logo transparent">
            <a:extLst>
              <a:ext uri="{FF2B5EF4-FFF2-40B4-BE49-F238E27FC236}">
                <a16:creationId xmlns:a16="http://schemas.microsoft.com/office/drawing/2014/main" id="{C555A7EA-31AA-41FB-B2AC-3346A4126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6" y="559858"/>
            <a:ext cx="1494228" cy="149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cdn-images-1.medium.com/max/800/1*nT4w9a_MBxzOjtCVm7QJeg.png">
            <a:extLst>
              <a:ext uri="{FF2B5EF4-FFF2-40B4-BE49-F238E27FC236}">
                <a16:creationId xmlns:a16="http://schemas.microsoft.com/office/drawing/2014/main" id="{B0CB0A6F-2C51-428A-819F-ACC07CCDD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27" y="3831690"/>
            <a:ext cx="6705599" cy="196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15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61" y="2939348"/>
            <a:ext cx="6336112" cy="849613"/>
          </a:xfrm>
        </p:spPr>
        <p:txBody>
          <a:bodyPr/>
          <a:lstStyle/>
          <a:p>
            <a:r>
              <a:rPr lang="en-CA" dirty="0">
                <a:latin typeface="medium-content-title-font"/>
              </a:rPr>
              <a:t>Core Concepts in React Native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061" y="4158679"/>
            <a:ext cx="9613860" cy="1704017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146" name="Picture 2" descr="Image result for arrow symbol">
            <a:extLst>
              <a:ext uri="{FF2B5EF4-FFF2-40B4-BE49-F238E27FC236}">
                <a16:creationId xmlns:a16="http://schemas.microsoft.com/office/drawing/2014/main" id="{BAAA3CE4-0D66-458F-8422-1DEFB7F25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557" y="3180522"/>
            <a:ext cx="1519443" cy="60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859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React Concepts Used in React Native</a:t>
            </a:r>
          </a:p>
        </p:txBody>
      </p:sp>
      <p:pic>
        <p:nvPicPr>
          <p:cNvPr id="5" name="Picture 4" descr="Image result for react native logo transparent">
            <a:extLst>
              <a:ext uri="{FF2B5EF4-FFF2-40B4-BE49-F238E27FC236}">
                <a16:creationId xmlns:a16="http://schemas.microsoft.com/office/drawing/2014/main" id="{196126F7-4AD5-4479-BBF7-D26831898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187" y="551575"/>
            <a:ext cx="1484243" cy="148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87BD12-84C0-443E-BE03-A871D8A38ED4}"/>
              </a:ext>
            </a:extLst>
          </p:cNvPr>
          <p:cNvSpPr txBox="1"/>
          <p:nvPr/>
        </p:nvSpPr>
        <p:spPr>
          <a:xfrm>
            <a:off x="638311" y="2319120"/>
            <a:ext cx="100174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FF00"/>
                </a:solidFill>
              </a:rPr>
              <a:t>JSX:</a:t>
            </a:r>
            <a:r>
              <a:rPr lang="en-CA" sz="2400" dirty="0"/>
              <a:t>  JavaScript XML, an extension for XML-like code for elements and components</a:t>
            </a:r>
          </a:p>
          <a:p>
            <a:r>
              <a:rPr lang="en-CA" sz="2400" dirty="0">
                <a:solidFill>
                  <a:srgbClr val="FFFF00"/>
                </a:solidFill>
              </a:rPr>
              <a:t>Props:</a:t>
            </a:r>
            <a:r>
              <a:rPr lang="en-CA" sz="2400" dirty="0"/>
              <a:t>  Inputs to a React component, data passed down from a parent component to a child component, Unchangeable.</a:t>
            </a:r>
          </a:p>
          <a:p>
            <a:r>
              <a:rPr lang="en-CA" sz="2400" dirty="0">
                <a:solidFill>
                  <a:srgbClr val="FFFF00"/>
                </a:solidFill>
              </a:rPr>
              <a:t>State:</a:t>
            </a:r>
            <a:r>
              <a:rPr lang="en-CA" sz="2400" dirty="0"/>
              <a:t> Contains data specific to this component that may change over time</a:t>
            </a:r>
          </a:p>
          <a:p>
            <a:r>
              <a:rPr lang="en-CA" sz="2400" dirty="0">
                <a:solidFill>
                  <a:srgbClr val="FFFF00"/>
                </a:solidFill>
              </a:rPr>
              <a:t>Component:</a:t>
            </a:r>
            <a:r>
              <a:rPr lang="en-CA" sz="2400" dirty="0"/>
              <a:t> Small, reusable pieces of code that return a React element to be rendered </a:t>
            </a:r>
          </a:p>
          <a:p>
            <a:r>
              <a:rPr lang="en-CA" sz="2400" dirty="0">
                <a:solidFill>
                  <a:srgbClr val="FFFF00"/>
                </a:solidFill>
              </a:rPr>
              <a:t>Lifecycle methods: </a:t>
            </a:r>
            <a:r>
              <a:rPr lang="en-CA" sz="2400" dirty="0"/>
              <a:t>custom functionality that gets executed during the different phases of a component. 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99" y="4711617"/>
            <a:ext cx="9613859" cy="1090482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React-Native-specific concept: </a:t>
            </a:r>
            <a:br>
              <a:rPr lang="en-CA" b="0" dirty="0"/>
            </a:br>
            <a:br>
              <a:rPr lang="en-CA" b="0" dirty="0"/>
            </a:br>
            <a:r>
              <a:rPr lang="en-US" sz="3100" dirty="0"/>
              <a:t>Basic Components in React Native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97D99-84EA-4EAC-965B-B99BD9EC6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69" y="489785"/>
            <a:ext cx="7391400" cy="346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08B951-4437-49C6-9E5D-7BC645B6E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861" y="149393"/>
            <a:ext cx="3571870" cy="1996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5ECB9B-8CE2-44C7-AC63-E3BDAC5A2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861" y="2337259"/>
            <a:ext cx="3571870" cy="1996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8" name="Picture 57" descr="Image result for react native logo transparent">
            <a:extLst>
              <a:ext uri="{FF2B5EF4-FFF2-40B4-BE49-F238E27FC236}">
                <a16:creationId xmlns:a16="http://schemas.microsoft.com/office/drawing/2014/main" id="{D9AA88CB-CC8F-4711-ADFA-332D2DB19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244" y="4514736"/>
            <a:ext cx="1484243" cy="148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4715980"/>
            <a:ext cx="10095399" cy="1090482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React-Native-specific concept: </a:t>
            </a:r>
            <a:br>
              <a:rPr lang="en-CA" sz="4000" dirty="0"/>
            </a:br>
            <a:br>
              <a:rPr lang="en-CA" sz="3600" b="0" dirty="0"/>
            </a:br>
            <a:r>
              <a:rPr lang="en-US" sz="3100" dirty="0"/>
              <a:t>Components for Rendering User Interface in React Native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56AED4-FE5D-4B87-BACC-4FE32020B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78" y="448226"/>
            <a:ext cx="7515225" cy="285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091DB4-A4E4-4532-A301-42310B2437D6}"/>
              </a:ext>
            </a:extLst>
          </p:cNvPr>
          <p:cNvSpPr txBox="1"/>
          <p:nvPr/>
        </p:nvSpPr>
        <p:spPr>
          <a:xfrm>
            <a:off x="357809" y="3697357"/>
            <a:ext cx="9896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 get familiar with the usage of  the above and </a:t>
            </a:r>
            <a:r>
              <a:rPr lang="en-CA" b="1" dirty="0"/>
              <a:t>iOS/Android Components and APIs:</a:t>
            </a:r>
          </a:p>
          <a:p>
            <a:r>
              <a:rPr lang="en-CA" b="1" dirty="0">
                <a:hlinkClick r:id="rId4"/>
              </a:rPr>
              <a:t>https://facebook.github.io/react-native/docs/components-and-apis</a:t>
            </a:r>
            <a:endParaRPr lang="en-CA" b="1" dirty="0"/>
          </a:p>
          <a:p>
            <a:endParaRPr lang="en-CA" b="1" dirty="0"/>
          </a:p>
          <a:p>
            <a:r>
              <a:rPr lang="en-CA" dirty="0"/>
              <a:t> </a:t>
            </a:r>
          </a:p>
        </p:txBody>
      </p:sp>
      <p:pic>
        <p:nvPicPr>
          <p:cNvPr id="9" name="Picture 8" descr="Image result for react native logo transparent">
            <a:extLst>
              <a:ext uri="{FF2B5EF4-FFF2-40B4-BE49-F238E27FC236}">
                <a16:creationId xmlns:a16="http://schemas.microsoft.com/office/drawing/2014/main" id="{465EBD9E-1CFE-48DC-B4F8-D12644017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244" y="4514736"/>
            <a:ext cx="1484243" cy="148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456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1059" y="3059934"/>
            <a:ext cx="11131825" cy="849614"/>
          </a:xfrm>
        </p:spPr>
        <p:txBody>
          <a:bodyPr>
            <a:normAutofit/>
          </a:bodyPr>
          <a:lstStyle/>
          <a:p>
            <a:r>
              <a:rPr lang="en-US" dirty="0"/>
              <a:t>Mobile application from a React Native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061" y="4158679"/>
            <a:ext cx="9613860" cy="1704017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146" name="Picture 2" descr="Image result for arrow symbol">
            <a:extLst>
              <a:ext uri="{FF2B5EF4-FFF2-40B4-BE49-F238E27FC236}">
                <a16:creationId xmlns:a16="http://schemas.microsoft.com/office/drawing/2014/main" id="{BAAA3CE4-0D66-458F-8422-1DEFB7F25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557" y="3180522"/>
            <a:ext cx="1519443" cy="60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941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Lynda Tutorial:</a:t>
            </a:r>
            <a:br>
              <a:rPr lang="en-US" dirty="0"/>
            </a:br>
            <a:r>
              <a:rPr lang="en-US" i="1" dirty="0"/>
              <a:t>React Native: Building Mobile Apps </a:t>
            </a:r>
          </a:p>
        </p:txBody>
      </p:sp>
      <p:pic>
        <p:nvPicPr>
          <p:cNvPr id="7172" name="Picture 4" descr="Image result for react native logo transparent">
            <a:extLst>
              <a:ext uri="{FF2B5EF4-FFF2-40B4-BE49-F238E27FC236}">
                <a16:creationId xmlns:a16="http://schemas.microsoft.com/office/drawing/2014/main" id="{760AF318-A544-497A-9365-D7664D972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9" y="548268"/>
            <a:ext cx="1484243" cy="148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CD484C-BC11-489F-BA58-D63120533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55" y="2358928"/>
            <a:ext cx="6153150" cy="4000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759381-1561-4AE4-A6C7-0650D6E70325}"/>
              </a:ext>
            </a:extLst>
          </p:cNvPr>
          <p:cNvSpPr txBox="1"/>
          <p:nvPr/>
        </p:nvSpPr>
        <p:spPr>
          <a:xfrm>
            <a:off x="7033733" y="2703484"/>
            <a:ext cx="47177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FF00"/>
                </a:solidFill>
              </a:rPr>
              <a:t>App Description: (called </a:t>
            </a:r>
            <a:r>
              <a:rPr lang="en-CA" b="1" dirty="0" err="1">
                <a:solidFill>
                  <a:srgbClr val="FFFF00"/>
                </a:solidFill>
              </a:rPr>
              <a:t>Dinder</a:t>
            </a:r>
            <a:r>
              <a:rPr lang="en-CA" b="1" dirty="0">
                <a:solidFill>
                  <a:srgbClr val="FFFF00"/>
                </a:solidFill>
              </a:rPr>
              <a:t>)</a:t>
            </a:r>
          </a:p>
          <a:p>
            <a:r>
              <a:rPr lang="en-CA" dirty="0"/>
              <a:t>A meal discovery app, where users can dine somewhere, take a picture of their meal and share it, so other users can know how good the dish is that you posted. </a:t>
            </a:r>
          </a:p>
          <a:p>
            <a:endParaRPr lang="en-CA" dirty="0"/>
          </a:p>
          <a:p>
            <a:r>
              <a:rPr lang="en-CA" b="1" dirty="0">
                <a:solidFill>
                  <a:srgbClr val="FFFF00"/>
                </a:solidFill>
              </a:rPr>
              <a:t>Technologies &amp;libraries used for this app:</a:t>
            </a:r>
          </a:p>
          <a:p>
            <a:r>
              <a:rPr lang="en-CA" dirty="0"/>
              <a:t>React Native, Firebase(for storage and authentication),NativeBase (UI component library for RN),MobX (state management library)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3197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i="1" dirty="0"/>
          </a:p>
        </p:txBody>
      </p:sp>
      <p:pic>
        <p:nvPicPr>
          <p:cNvPr id="7172" name="Picture 4" descr="Image result for react native logo transparent">
            <a:extLst>
              <a:ext uri="{FF2B5EF4-FFF2-40B4-BE49-F238E27FC236}">
                <a16:creationId xmlns:a16="http://schemas.microsoft.com/office/drawing/2014/main" id="{760AF318-A544-497A-9365-D7664D972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9" y="548268"/>
            <a:ext cx="1484243" cy="148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A05635-0F09-4537-991E-B36B747EE65A}"/>
              </a:ext>
            </a:extLst>
          </p:cNvPr>
          <p:cNvSpPr txBox="1"/>
          <p:nvPr/>
        </p:nvSpPr>
        <p:spPr>
          <a:xfrm>
            <a:off x="2438399" y="967223"/>
            <a:ext cx="8468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What have I learned from the tutorial?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A177F-76DC-47C3-8D78-8338ED9752C2}"/>
              </a:ext>
            </a:extLst>
          </p:cNvPr>
          <p:cNvSpPr txBox="1"/>
          <p:nvPr/>
        </p:nvSpPr>
        <p:spPr>
          <a:xfrm>
            <a:off x="371061" y="2459504"/>
            <a:ext cx="1138044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400" dirty="0"/>
              <a:t>Building and running a react-native app for IOS (Installing all dependencies and setting up on macOS)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400" dirty="0"/>
              <a:t>Understanding of how a react Native app is structured (the usage of different folders and files)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400" dirty="0"/>
              <a:t>Creating  and connecting the app navigator, app screens  and screens’ config store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400" dirty="0"/>
              <a:t>Getting more familiar with how React Native Specific Components render UI elements on the page and how styling is applied.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2400" dirty="0"/>
          </a:p>
          <a:p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474338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Building and running a react-native app for IOS</a:t>
            </a:r>
            <a:endParaRPr lang="en-US" dirty="0"/>
          </a:p>
        </p:txBody>
      </p:sp>
      <p:pic>
        <p:nvPicPr>
          <p:cNvPr id="5" name="Picture 4" descr="Image result for react native logo transparent">
            <a:extLst>
              <a:ext uri="{FF2B5EF4-FFF2-40B4-BE49-F238E27FC236}">
                <a16:creationId xmlns:a16="http://schemas.microsoft.com/office/drawing/2014/main" id="{196126F7-4AD5-4479-BBF7-D26831898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187" y="551575"/>
            <a:ext cx="1484243" cy="148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87BD12-84C0-443E-BE03-A871D8A38ED4}"/>
              </a:ext>
            </a:extLst>
          </p:cNvPr>
          <p:cNvSpPr txBox="1"/>
          <p:nvPr/>
        </p:nvSpPr>
        <p:spPr>
          <a:xfrm>
            <a:off x="256272" y="2035818"/>
            <a:ext cx="612029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FF00"/>
                </a:solidFill>
              </a:rPr>
              <a:t>Dependencies:</a:t>
            </a:r>
            <a:r>
              <a:rPr lang="en-CA" dirty="0">
                <a:solidFill>
                  <a:srgbClr val="FFFF00"/>
                </a:solidFill>
              </a:rPr>
              <a:t> </a:t>
            </a:r>
          </a:p>
          <a:p>
            <a:r>
              <a:rPr lang="en-CA" sz="2000" dirty="0"/>
              <a:t>Node, Watchman, the React Native command line interface, and </a:t>
            </a:r>
            <a:r>
              <a:rPr lang="en-CA" sz="2000" dirty="0" err="1"/>
              <a:t>Xcode</a:t>
            </a:r>
            <a:r>
              <a:rPr lang="en-CA" sz="2000" dirty="0"/>
              <a:t> ( iOS Simulator and all the necessary tools ) on Mac</a:t>
            </a:r>
          </a:p>
          <a:p>
            <a:endParaRPr lang="en-CA" sz="2000" dirty="0">
              <a:solidFill>
                <a:srgbClr val="FFFF00"/>
              </a:solidFill>
            </a:endParaRPr>
          </a:p>
          <a:p>
            <a:r>
              <a:rPr lang="en-CA" sz="2400" dirty="0">
                <a:solidFill>
                  <a:srgbClr val="FFFF00"/>
                </a:solidFill>
              </a:rPr>
              <a:t>To build a new project:</a:t>
            </a:r>
          </a:p>
          <a:p>
            <a:r>
              <a:rPr lang="en-CA" sz="2000" dirty="0">
                <a:solidFill>
                  <a:schemeClr val="bg1"/>
                </a:solidFill>
              </a:rPr>
              <a:t> react-native init YourProjectName --version X.XX.X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rgbClr val="FFFF00"/>
                </a:solidFill>
              </a:rPr>
              <a:t>To  run react native app:</a:t>
            </a:r>
          </a:p>
          <a:p>
            <a:r>
              <a:rPr lang="en-CA" sz="2000" dirty="0">
                <a:solidFill>
                  <a:schemeClr val="bg1"/>
                </a:solidFill>
              </a:rPr>
              <a:t> cd YourProjectName</a:t>
            </a:r>
          </a:p>
          <a:p>
            <a:r>
              <a:rPr lang="en-CA" sz="2000" dirty="0">
                <a:solidFill>
                  <a:schemeClr val="bg1"/>
                </a:solidFill>
              </a:rPr>
              <a:t> react-native run-</a:t>
            </a:r>
            <a:r>
              <a:rPr lang="en-CA" sz="2000" dirty="0" err="1">
                <a:solidFill>
                  <a:schemeClr val="bg1"/>
                </a:solidFill>
              </a:rPr>
              <a:t>ios</a:t>
            </a:r>
            <a:r>
              <a:rPr lang="en-CA" sz="2000" dirty="0">
                <a:solidFill>
                  <a:schemeClr val="bg1"/>
                </a:solidFill>
              </a:rPr>
              <a:t> </a:t>
            </a:r>
          </a:p>
          <a:p>
            <a:endParaRPr lang="en-CA" sz="2000" dirty="0"/>
          </a:p>
          <a:p>
            <a:r>
              <a:rPr lang="en-CA" sz="2000" i="1" dirty="0"/>
              <a:t>*</a:t>
            </a:r>
            <a:r>
              <a:rPr lang="en-CA" i="1" dirty="0"/>
              <a:t> The above command will automatically run your app on the iOS Simulator by default.</a:t>
            </a:r>
            <a:endParaRPr lang="en-CA" sz="2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DA5C2E-B58C-4D17-A972-0420E0787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572" y="2597426"/>
            <a:ext cx="5484093" cy="350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6CA236DF-5114-4CA5-8620-41B943649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538" y="2360298"/>
            <a:ext cx="8212782" cy="8239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What is React Native and how is it different from React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covered in the presentation?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DB5B3156-755F-47BB-AFCD-9C4855B037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5537" y="3336137"/>
            <a:ext cx="9938504" cy="8239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Core concepts of React Native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20A0CD05-0AE4-492D-8051-9773BFFA7A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951" y="4347054"/>
            <a:ext cx="8273998" cy="8239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Mobile application sample from a React Native Tutorial 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32AB4371-99E9-4FD0-A119-1CF96F2D3E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9869" y="5250064"/>
            <a:ext cx="6975458" cy="8239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Brief Learning Reflection of this topic</a:t>
            </a:r>
          </a:p>
        </p:txBody>
      </p:sp>
      <p:grpSp>
        <p:nvGrpSpPr>
          <p:cNvPr id="44" name="Group 43" descr="steps">
            <a:extLst>
              <a:ext uri="{FF2B5EF4-FFF2-40B4-BE49-F238E27FC236}">
                <a16:creationId xmlns:a16="http://schemas.microsoft.com/office/drawing/2014/main" id="{6EB24599-0719-48BC-AB48-E49D34953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85667" y="3531010"/>
            <a:ext cx="4054413" cy="3279913"/>
            <a:chOff x="6431766" y="2076324"/>
            <a:chExt cx="5184000" cy="3831576"/>
          </a:xfrm>
        </p:grpSpPr>
        <p:grpSp>
          <p:nvGrpSpPr>
            <p:cNvPr id="9" name="Group 27">
              <a:extLst>
                <a:ext uri="{FF2B5EF4-FFF2-40B4-BE49-F238E27FC236}">
                  <a16:creationId xmlns:a16="http://schemas.microsoft.com/office/drawing/2014/main" id="{CFE45C63-A0CD-4ED2-9253-02A15CFBED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1766" y="4609130"/>
              <a:ext cx="2336870" cy="1298770"/>
              <a:chOff x="4808051" y="1842051"/>
              <a:chExt cx="2369874" cy="1397540"/>
            </a:xfrm>
          </p:grpSpPr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0F99B6D3-28DD-4E91-808E-0A9D8950E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2331219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550D5C59-96EE-4437-9C44-B45AA3D56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1842051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:a16="http://schemas.microsoft.com/office/drawing/2014/main" id="{163804A0-E4BE-4601-AEB6-7EC3284F5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2300082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35">
              <a:extLst>
                <a:ext uri="{FF2B5EF4-FFF2-40B4-BE49-F238E27FC236}">
                  <a16:creationId xmlns:a16="http://schemas.microsoft.com/office/drawing/2014/main" id="{BBFED9B2-8B04-4E8F-B036-2BB7CCF95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49331" y="3859410"/>
              <a:ext cx="2336870" cy="1307583"/>
              <a:chOff x="4808051" y="4299121"/>
              <a:chExt cx="2369874" cy="1405200"/>
            </a:xfrm>
          </p:grpSpPr>
          <p:sp>
            <p:nvSpPr>
              <p:cNvPr id="14" name="Freeform 8">
                <a:extLst>
                  <a:ext uri="{FF2B5EF4-FFF2-40B4-BE49-F238E27FC236}">
                    <a16:creationId xmlns:a16="http://schemas.microsoft.com/office/drawing/2014/main" id="{7DA26508-A6A4-4F4C-AC60-E9459BF28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795540"/>
                <a:ext cx="1133349" cy="908781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0FC13C28-081C-4595-9C9D-7D21EB3FA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299121"/>
                <a:ext cx="2369874" cy="961119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6" name="Freeform 10">
                <a:extLst>
                  <a:ext uri="{FF2B5EF4-FFF2-40B4-BE49-F238E27FC236}">
                    <a16:creationId xmlns:a16="http://schemas.microsoft.com/office/drawing/2014/main" id="{31980248-1ADA-45C6-923A-02F742326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4764813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DBAE3F99-4416-43BB-802B-06B8C3273C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9940" y="3145110"/>
              <a:ext cx="2335304" cy="1306106"/>
              <a:chOff x="4808051" y="5135743"/>
              <a:chExt cx="2369874" cy="1405200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86042750-61FD-40FA-B325-3248D0B0B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632723"/>
                <a:ext cx="1134109" cy="908220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D2485B1E-22DE-4313-87F3-58173AEAC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135743"/>
                <a:ext cx="2369874" cy="960617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" name="Freeform 7">
                <a:extLst>
                  <a:ext uri="{FF2B5EF4-FFF2-40B4-BE49-F238E27FC236}">
                    <a16:creationId xmlns:a16="http://schemas.microsoft.com/office/drawing/2014/main" id="{6D372190-F03C-4E10-9BB3-D0799862D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2160" y="5600967"/>
                <a:ext cx="1235765" cy="939976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21" name="Group 31">
              <a:extLst>
                <a:ext uri="{FF2B5EF4-FFF2-40B4-BE49-F238E27FC236}">
                  <a16:creationId xmlns:a16="http://schemas.microsoft.com/office/drawing/2014/main" id="{AAF307FC-5513-426F-BB40-B722D6DF2E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78897" y="2438188"/>
              <a:ext cx="2336869" cy="1304631"/>
              <a:chOff x="4808051" y="3515295"/>
              <a:chExt cx="2369874" cy="1403847"/>
            </a:xfrm>
          </p:grpSpPr>
          <p:sp>
            <p:nvSpPr>
              <p:cNvPr id="22" name="Freeform 11">
                <a:extLst>
                  <a:ext uri="{FF2B5EF4-FFF2-40B4-BE49-F238E27FC236}">
                    <a16:creationId xmlns:a16="http://schemas.microsoft.com/office/drawing/2014/main" id="{74A81D7B-94A3-42C9-80AC-62D5D011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010770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Freeform 12">
                <a:extLst>
                  <a:ext uri="{FF2B5EF4-FFF2-40B4-BE49-F238E27FC236}">
                    <a16:creationId xmlns:a16="http://schemas.microsoft.com/office/drawing/2014/main" id="{C157D7EE-659C-409B-A1E6-7D05687D7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3515295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13">
                <a:extLst>
                  <a:ext uri="{FF2B5EF4-FFF2-40B4-BE49-F238E27FC236}">
                    <a16:creationId xmlns:a16="http://schemas.microsoft.com/office/drawing/2014/main" id="{0F6A3B05-53B7-4EA3-88B4-ED578C58E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400" y="3976396"/>
                <a:ext cx="1236525" cy="940133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C384F39-BE7C-4DC7-9463-38206393DEC4}"/>
                </a:ext>
              </a:extLst>
            </p:cNvPr>
            <p:cNvGrpSpPr/>
            <p:nvPr/>
          </p:nvGrpSpPr>
          <p:grpSpPr>
            <a:xfrm>
              <a:off x="7668115" y="3549446"/>
              <a:ext cx="529043" cy="396000"/>
              <a:chOff x="7687796" y="3553060"/>
              <a:chExt cx="529043" cy="396000"/>
            </a:xfrm>
          </p:grpSpPr>
          <p:sp>
            <p:nvSpPr>
              <p:cNvPr id="26" name="Teardrop 25">
                <a:extLst>
                  <a:ext uri="{FF2B5EF4-FFF2-40B4-BE49-F238E27FC236}">
                    <a16:creationId xmlns:a16="http://schemas.microsoft.com/office/drawing/2014/main" id="{E668D9BC-775F-4484-A481-0A547E2A5D3E}"/>
                  </a:ext>
                </a:extLst>
              </p:cNvPr>
              <p:cNvSpPr/>
              <p:nvPr/>
            </p:nvSpPr>
            <p:spPr>
              <a:xfrm rot="7994273">
                <a:off x="7750851" y="3553060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j-lt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C18C2F6-BC37-4856-9C97-AB28F5F35F30}"/>
                  </a:ext>
                </a:extLst>
              </p:cNvPr>
              <p:cNvSpPr/>
              <p:nvPr/>
            </p:nvSpPr>
            <p:spPr>
              <a:xfrm>
                <a:off x="7800745" y="3600615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CF68FA9-42C6-4204-B804-635DC098A5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7796" y="3587891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id-ID" altLang="en-US" sz="1400" b="1" dirty="0">
                    <a:latin typeface="+mj-lt"/>
                  </a:rPr>
                  <a:t>2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A0B2E9-CE29-4F7C-AFC9-679B8873B095}"/>
                </a:ext>
              </a:extLst>
            </p:cNvPr>
            <p:cNvGrpSpPr/>
            <p:nvPr/>
          </p:nvGrpSpPr>
          <p:grpSpPr>
            <a:xfrm>
              <a:off x="6684936" y="4272888"/>
              <a:ext cx="527478" cy="396000"/>
              <a:chOff x="6684936" y="4272888"/>
              <a:chExt cx="527478" cy="396000"/>
            </a:xfrm>
          </p:grpSpPr>
          <p:sp>
            <p:nvSpPr>
              <p:cNvPr id="29" name="Teardrop 28">
                <a:extLst>
                  <a:ext uri="{FF2B5EF4-FFF2-40B4-BE49-F238E27FC236}">
                    <a16:creationId xmlns:a16="http://schemas.microsoft.com/office/drawing/2014/main" id="{714DA6B9-3503-4743-B96D-C0387E3433EB}"/>
                  </a:ext>
                </a:extLst>
              </p:cNvPr>
              <p:cNvSpPr/>
              <p:nvPr/>
            </p:nvSpPr>
            <p:spPr>
              <a:xfrm rot="7994273">
                <a:off x="6757610" y="4272888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j-lt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538BF2D-7205-429C-9920-69C767E77FD5}"/>
                  </a:ext>
                </a:extLst>
              </p:cNvPr>
              <p:cNvSpPr/>
              <p:nvPr/>
            </p:nvSpPr>
            <p:spPr>
              <a:xfrm>
                <a:off x="6807876" y="4320739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CC179C-E666-4CBA-8225-E9AE8F63B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84936" y="4305278"/>
                <a:ext cx="5274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id-ID" altLang="en-US" sz="1400" b="1" dirty="0"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F76D10B-6ACE-4638-AB7A-1EF3942918AD}"/>
                </a:ext>
              </a:extLst>
            </p:cNvPr>
            <p:cNvGrpSpPr/>
            <p:nvPr/>
          </p:nvGrpSpPr>
          <p:grpSpPr>
            <a:xfrm>
              <a:off x="8607357" y="2825895"/>
              <a:ext cx="529043" cy="396000"/>
              <a:chOff x="8505184" y="2844945"/>
              <a:chExt cx="529043" cy="39600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0767904-B09B-41EB-A4C9-DA5D7C8E09E8}"/>
                  </a:ext>
                </a:extLst>
              </p:cNvPr>
              <p:cNvSpPr/>
              <p:nvPr/>
            </p:nvSpPr>
            <p:spPr>
              <a:xfrm>
                <a:off x="8618133" y="2898296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736825B-C1D7-48B5-B010-D3116A534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05184" y="2872872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ZA" altLang="en-US" sz="1400" b="1" dirty="0">
                    <a:latin typeface="+mj-lt"/>
                  </a:rPr>
                  <a:t>3</a:t>
                </a:r>
                <a:endParaRPr lang="id-ID" altLang="en-US" sz="1400" b="1" dirty="0">
                  <a:latin typeface="+mj-lt"/>
                </a:endParaRPr>
              </a:p>
            </p:txBody>
          </p:sp>
          <p:sp>
            <p:nvSpPr>
              <p:cNvPr id="68" name="Teardrop 67">
                <a:extLst>
                  <a:ext uri="{FF2B5EF4-FFF2-40B4-BE49-F238E27FC236}">
                    <a16:creationId xmlns:a16="http://schemas.microsoft.com/office/drawing/2014/main" id="{6A511322-FCB6-4287-85D1-8002AF8690E8}"/>
                  </a:ext>
                </a:extLst>
              </p:cNvPr>
              <p:cNvSpPr/>
              <p:nvPr/>
            </p:nvSpPr>
            <p:spPr>
              <a:xfrm rot="7994273">
                <a:off x="8570636" y="2844945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j-lt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363545A-9938-4AE2-BE9F-9DD50FC1DC56}"/>
                </a:ext>
              </a:extLst>
            </p:cNvPr>
            <p:cNvGrpSpPr/>
            <p:nvPr/>
          </p:nvGrpSpPr>
          <p:grpSpPr>
            <a:xfrm>
              <a:off x="9564497" y="2076324"/>
              <a:ext cx="529043" cy="396000"/>
              <a:chOff x="9564497" y="2089024"/>
              <a:chExt cx="529043" cy="39600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D2B501A-72D7-40B8-9802-DE6E8019ADB1}"/>
                  </a:ext>
                </a:extLst>
              </p:cNvPr>
              <p:cNvGrpSpPr/>
              <p:nvPr/>
            </p:nvGrpSpPr>
            <p:grpSpPr>
              <a:xfrm>
                <a:off x="9564497" y="2116951"/>
                <a:ext cx="529043" cy="309240"/>
                <a:chOff x="9564497" y="2116951"/>
                <a:chExt cx="529043" cy="30924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A1A0480E-9E12-4EA2-BCCF-0C55EF3201CC}"/>
                    </a:ext>
                  </a:extLst>
                </p:cNvPr>
                <p:cNvSpPr/>
                <p:nvPr/>
              </p:nvSpPr>
              <p:spPr>
                <a:xfrm>
                  <a:off x="9683796" y="2142375"/>
                  <a:ext cx="301007" cy="28381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200" dirty="0">
                    <a:latin typeface="+mj-lt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5B3665F-4DAC-41AB-8260-BF53DC2396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564497" y="2116951"/>
                  <a:ext cx="529043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9pPr>
                </a:lstStyle>
                <a:p>
                  <a:pPr algn="ctr" eaLnBrk="1" hangingPunct="1"/>
                  <a:r>
                    <a:rPr lang="en-ZA" altLang="en-US" sz="1400" b="1" dirty="0">
                      <a:latin typeface="+mj-lt"/>
                    </a:rPr>
                    <a:t>4</a:t>
                  </a:r>
                  <a:endParaRPr lang="id-ID" altLang="en-US" sz="1400" b="1" dirty="0">
                    <a:latin typeface="+mj-lt"/>
                  </a:endParaRPr>
                </a:p>
              </p:txBody>
            </p:sp>
          </p:grpSp>
          <p:sp>
            <p:nvSpPr>
              <p:cNvPr id="71" name="Teardrop 70">
                <a:extLst>
                  <a:ext uri="{FF2B5EF4-FFF2-40B4-BE49-F238E27FC236}">
                    <a16:creationId xmlns:a16="http://schemas.microsoft.com/office/drawing/2014/main" id="{8FD8D4C2-2B0C-4395-B822-9A684D330211}"/>
                  </a:ext>
                </a:extLst>
              </p:cNvPr>
              <p:cNvSpPr/>
              <p:nvPr/>
            </p:nvSpPr>
            <p:spPr>
              <a:xfrm rot="7994273">
                <a:off x="9636299" y="2089024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j-lt"/>
                </a:endParaRPr>
              </a:p>
            </p:txBody>
          </p:sp>
        </p:grpSp>
      </p:grpSp>
      <p:pic>
        <p:nvPicPr>
          <p:cNvPr id="41" name="Picture 4" descr="Image result for react native logo transparent">
            <a:extLst>
              <a:ext uri="{FF2B5EF4-FFF2-40B4-BE49-F238E27FC236}">
                <a16:creationId xmlns:a16="http://schemas.microsoft.com/office/drawing/2014/main" id="{7C8FC930-2C6A-4156-B5FC-7A8B12A32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837" y="551575"/>
            <a:ext cx="1484243" cy="148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456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7" y="753228"/>
            <a:ext cx="10787268" cy="1080938"/>
          </a:xfrm>
        </p:spPr>
        <p:txBody>
          <a:bodyPr/>
          <a:lstStyle/>
          <a:p>
            <a:r>
              <a:rPr lang="en-CA" dirty="0"/>
              <a:t>React Native Application File/Folder Structure</a:t>
            </a:r>
            <a:endParaRPr lang="en-US" dirty="0"/>
          </a:p>
        </p:txBody>
      </p:sp>
      <p:pic>
        <p:nvPicPr>
          <p:cNvPr id="5" name="Picture 4" descr="Image result for react native logo transparent">
            <a:extLst>
              <a:ext uri="{FF2B5EF4-FFF2-40B4-BE49-F238E27FC236}">
                <a16:creationId xmlns:a16="http://schemas.microsoft.com/office/drawing/2014/main" id="{196126F7-4AD5-4479-BBF7-D26831898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187" y="551575"/>
            <a:ext cx="1484243" cy="148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F47F1B-1BB1-4C0D-A895-720C2FD20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83" y="2035818"/>
            <a:ext cx="2240859" cy="46983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951297-A4A9-4EEC-BD5A-30F03BB3CE28}"/>
              </a:ext>
            </a:extLst>
          </p:cNvPr>
          <p:cNvSpPr txBox="1"/>
          <p:nvPr/>
        </p:nvSpPr>
        <p:spPr>
          <a:xfrm>
            <a:off x="2503212" y="2748424"/>
            <a:ext cx="101128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FF00"/>
                </a:solidFill>
              </a:rPr>
              <a:t>App.js   </a:t>
            </a:r>
            <a:r>
              <a:rPr lang="en-CA" sz="2400" dirty="0"/>
              <a:t>- is main entry point to our application</a:t>
            </a:r>
          </a:p>
          <a:p>
            <a:r>
              <a:rPr lang="en-CA" sz="2400" dirty="0">
                <a:solidFill>
                  <a:srgbClr val="FFFF00"/>
                </a:solidFill>
              </a:rPr>
              <a:t>index.js </a:t>
            </a:r>
            <a:r>
              <a:rPr lang="en-CA" sz="2400" dirty="0"/>
              <a:t>- is where the application gets registered for React Native</a:t>
            </a:r>
          </a:p>
          <a:p>
            <a:r>
              <a:rPr lang="en-CA" sz="2400" dirty="0">
                <a:solidFill>
                  <a:srgbClr val="FFFF00"/>
                </a:solidFill>
              </a:rPr>
              <a:t>android folder </a:t>
            </a:r>
            <a:r>
              <a:rPr lang="en-CA" sz="2400" dirty="0"/>
              <a:t>- contains all of the Android specific Java</a:t>
            </a:r>
          </a:p>
          <a:p>
            <a:r>
              <a:rPr lang="en-CA" sz="2400" dirty="0" err="1">
                <a:solidFill>
                  <a:srgbClr val="FFFF00"/>
                </a:solidFill>
              </a:rPr>
              <a:t>ios</a:t>
            </a:r>
            <a:r>
              <a:rPr lang="en-CA" sz="2400" dirty="0">
                <a:solidFill>
                  <a:srgbClr val="FFFF00"/>
                </a:solidFill>
              </a:rPr>
              <a:t> folder </a:t>
            </a:r>
            <a:r>
              <a:rPr lang="en-CA" sz="2400" dirty="0"/>
              <a:t>- contains all the iOS specific swift code</a:t>
            </a:r>
          </a:p>
          <a:p>
            <a:r>
              <a:rPr lang="en-CA" sz="2400" dirty="0">
                <a:solidFill>
                  <a:srgbClr val="FFFF00"/>
                </a:solidFill>
              </a:rPr>
              <a:t>_test_ folder </a:t>
            </a:r>
            <a:r>
              <a:rPr lang="en-CA" sz="2400" dirty="0"/>
              <a:t>– contains our tests</a:t>
            </a:r>
          </a:p>
          <a:p>
            <a:r>
              <a:rPr lang="en-CA" sz="2400" dirty="0">
                <a:solidFill>
                  <a:srgbClr val="FFFF00"/>
                </a:solidFill>
              </a:rPr>
              <a:t>node_modules </a:t>
            </a:r>
            <a:r>
              <a:rPr lang="en-CA" sz="2400" dirty="0"/>
              <a:t>- contains all of our dependencies</a:t>
            </a:r>
          </a:p>
          <a:p>
            <a:r>
              <a:rPr lang="en-CA" sz="2400" dirty="0">
                <a:solidFill>
                  <a:srgbClr val="FFFF00"/>
                </a:solidFill>
              </a:rPr>
              <a:t>app.json </a:t>
            </a:r>
            <a:r>
              <a:rPr lang="en-CA" sz="2400" dirty="0"/>
              <a:t>-  contains some React Native specific configuration</a:t>
            </a:r>
          </a:p>
          <a:p>
            <a:r>
              <a:rPr lang="en-CA" sz="2400" dirty="0">
                <a:solidFill>
                  <a:srgbClr val="FFFF00"/>
                </a:solidFill>
              </a:rPr>
              <a:t>package.json </a:t>
            </a:r>
            <a:r>
              <a:rPr lang="en-CA" sz="2400" dirty="0"/>
              <a:t>- contains our package configuration</a:t>
            </a:r>
          </a:p>
          <a:p>
            <a:r>
              <a:rPr lang="en-CA" sz="2400" dirty="0">
                <a:solidFill>
                  <a:srgbClr val="FFFF00"/>
                </a:solidFill>
              </a:rPr>
              <a:t>yarn.lock </a:t>
            </a:r>
            <a:r>
              <a:rPr lang="en-CA" sz="2400" dirty="0"/>
              <a:t>- contains all of the versions for all of our dependencies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3378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1" y="868553"/>
            <a:ext cx="10501104" cy="850286"/>
          </a:xfrm>
        </p:spPr>
        <p:txBody>
          <a:bodyPr>
            <a:normAutofit fontScale="90000"/>
          </a:bodyPr>
          <a:lstStyle/>
          <a:p>
            <a:r>
              <a:rPr lang="en-CA" dirty="0"/>
              <a:t>App Navigator, App Screens  and Screens’ Config Store</a:t>
            </a:r>
            <a:endParaRPr lang="en-US" dirty="0"/>
          </a:p>
        </p:txBody>
      </p:sp>
      <p:pic>
        <p:nvPicPr>
          <p:cNvPr id="5" name="Picture 4" descr="Image result for react native logo transparent">
            <a:extLst>
              <a:ext uri="{FF2B5EF4-FFF2-40B4-BE49-F238E27FC236}">
                <a16:creationId xmlns:a16="http://schemas.microsoft.com/office/drawing/2014/main" id="{196126F7-4AD5-4479-BBF7-D26831898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187" y="551575"/>
            <a:ext cx="1484243" cy="148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951297-A4A9-4EEC-BD5A-30F03BB3CE28}"/>
              </a:ext>
            </a:extLst>
          </p:cNvPr>
          <p:cNvSpPr txBox="1"/>
          <p:nvPr/>
        </p:nvSpPr>
        <p:spPr>
          <a:xfrm>
            <a:off x="2015572" y="2402198"/>
            <a:ext cx="101128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Like many other mobile apps ,the app in the tutorial has more than one screen. In order to navigate between multiple screens, it uses a navigator from react-navigation library for this purpose. </a:t>
            </a:r>
          </a:p>
          <a:p>
            <a:r>
              <a:rPr lang="en-CA" dirty="0"/>
              <a:t>As is shown on the left, under the app folder I created, there is a </a:t>
            </a:r>
            <a:r>
              <a:rPr lang="en-CA" dirty="0">
                <a:solidFill>
                  <a:srgbClr val="FFFF00"/>
                </a:solidFill>
              </a:rPr>
              <a:t>screens </a:t>
            </a:r>
            <a:r>
              <a:rPr lang="en-CA" dirty="0"/>
              <a:t>folder which contains all four screens used in the application, and there is a file -</a:t>
            </a:r>
            <a:r>
              <a:rPr lang="en-CA" dirty="0">
                <a:solidFill>
                  <a:srgbClr val="FFFF00"/>
                </a:solidFill>
              </a:rPr>
              <a:t>app.navigator.js</a:t>
            </a:r>
            <a:r>
              <a:rPr lang="en-CA" dirty="0"/>
              <a:t>, which sets up a basic shell for navigation, and this navigator component will be called in app.js (entry point to our app)</a:t>
            </a:r>
          </a:p>
          <a:p>
            <a:r>
              <a:rPr lang="en-CA" dirty="0"/>
              <a:t>Under app folder, there is another folder called </a:t>
            </a:r>
            <a:r>
              <a:rPr lang="en-CA" dirty="0">
                <a:solidFill>
                  <a:srgbClr val="FFFF00"/>
                </a:solidFill>
              </a:rPr>
              <a:t>stores</a:t>
            </a:r>
            <a:r>
              <a:rPr lang="en-CA" dirty="0"/>
              <a:t> which will hold the information each screen requires, for example, the first screen of the app is a </a:t>
            </a:r>
            <a:r>
              <a:rPr lang="en-CA" dirty="0">
                <a:solidFill>
                  <a:schemeClr val="bg1"/>
                </a:solidFill>
              </a:rPr>
              <a:t>splash screen</a:t>
            </a:r>
            <a:r>
              <a:rPr lang="en-CA" dirty="0"/>
              <a:t>, and the information for rendering its image and its time will be defined here.</a:t>
            </a:r>
          </a:p>
          <a:p>
            <a:endParaRPr lang="en-CA" dirty="0"/>
          </a:p>
          <a:p>
            <a:r>
              <a:rPr lang="en-CA" dirty="0"/>
              <a:t>In this app, it uses </a:t>
            </a:r>
            <a:r>
              <a:rPr lang="en-CA" dirty="0" err="1">
                <a:solidFill>
                  <a:schemeClr val="bg1"/>
                </a:solidFill>
              </a:rPr>
              <a:t>mobX</a:t>
            </a:r>
            <a:r>
              <a:rPr lang="en-CA" dirty="0">
                <a:solidFill>
                  <a:schemeClr val="bg1"/>
                </a:solidFill>
              </a:rPr>
              <a:t>-react</a:t>
            </a:r>
            <a:r>
              <a:rPr lang="en-CA" dirty="0"/>
              <a:t> to connect screen with configuration store, how it works?  it uses a </a:t>
            </a:r>
            <a:r>
              <a:rPr lang="en-CA" dirty="0">
                <a:solidFill>
                  <a:schemeClr val="bg1"/>
                </a:solidFill>
              </a:rPr>
              <a:t>provider </a:t>
            </a:r>
            <a:r>
              <a:rPr lang="en-CA" dirty="0"/>
              <a:t>to provide screen components with store in app.js. And uses </a:t>
            </a:r>
            <a:r>
              <a:rPr lang="en-CA" dirty="0">
                <a:solidFill>
                  <a:schemeClr val="bg1"/>
                </a:solidFill>
              </a:rPr>
              <a:t>inject</a:t>
            </a:r>
            <a:r>
              <a:rPr lang="en-CA" dirty="0"/>
              <a:t> that takes that store and inject it into our class in the screen.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DF38DD-3DE2-46E5-A72E-FF00E89C9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68" y="2146852"/>
            <a:ext cx="1649020" cy="457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56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1" y="868553"/>
            <a:ext cx="10501104" cy="850286"/>
          </a:xfrm>
        </p:spPr>
        <p:txBody>
          <a:bodyPr>
            <a:normAutofit fontScale="90000"/>
          </a:bodyPr>
          <a:lstStyle/>
          <a:p>
            <a:r>
              <a:rPr lang="en-CA" dirty="0"/>
              <a:t>App Navigator, App Screens  and Screens’ Config Store</a:t>
            </a:r>
            <a:endParaRPr lang="en-US" dirty="0"/>
          </a:p>
        </p:txBody>
      </p:sp>
      <p:pic>
        <p:nvPicPr>
          <p:cNvPr id="5" name="Picture 4" descr="Image result for react native logo transparent">
            <a:extLst>
              <a:ext uri="{FF2B5EF4-FFF2-40B4-BE49-F238E27FC236}">
                <a16:creationId xmlns:a16="http://schemas.microsoft.com/office/drawing/2014/main" id="{196126F7-4AD5-4479-BBF7-D26831898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187" y="551575"/>
            <a:ext cx="1484243" cy="148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6337FD-B4B3-4D67-99A3-58D9FE0F8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00" y="3886585"/>
            <a:ext cx="5171199" cy="1639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557498-06D7-4AA2-A8E2-A8A18AB22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00" y="2138292"/>
            <a:ext cx="5171199" cy="13867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7E6D0-F2D4-4E59-A143-8E9BA6188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467" y="2138292"/>
            <a:ext cx="6412433" cy="33878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070F0D-2802-4B8E-84D6-C25F13F28D3E}"/>
              </a:ext>
            </a:extLst>
          </p:cNvPr>
          <p:cNvSpPr txBox="1"/>
          <p:nvPr/>
        </p:nvSpPr>
        <p:spPr>
          <a:xfrm>
            <a:off x="4850296" y="6054330"/>
            <a:ext cx="459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app.navigator.js</a:t>
            </a:r>
          </a:p>
        </p:txBody>
      </p:sp>
    </p:spTree>
    <p:extLst>
      <p:ext uri="{BB962C8B-B14F-4D97-AF65-F5344CB8AC3E}">
        <p14:creationId xmlns:p14="http://schemas.microsoft.com/office/powerpoint/2010/main" val="1127796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1" y="868553"/>
            <a:ext cx="10501104" cy="850286"/>
          </a:xfrm>
        </p:spPr>
        <p:txBody>
          <a:bodyPr>
            <a:normAutofit fontScale="90000"/>
          </a:bodyPr>
          <a:lstStyle/>
          <a:p>
            <a:r>
              <a:rPr lang="en-CA" dirty="0"/>
              <a:t>App Navigator, App Screens  and Screens’ Config Store</a:t>
            </a:r>
            <a:endParaRPr lang="en-US" dirty="0"/>
          </a:p>
        </p:txBody>
      </p:sp>
      <p:pic>
        <p:nvPicPr>
          <p:cNvPr id="5" name="Picture 4" descr="Image result for react native logo transparent">
            <a:extLst>
              <a:ext uri="{FF2B5EF4-FFF2-40B4-BE49-F238E27FC236}">
                <a16:creationId xmlns:a16="http://schemas.microsoft.com/office/drawing/2014/main" id="{196126F7-4AD5-4479-BBF7-D26831898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187" y="551575"/>
            <a:ext cx="1484243" cy="148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8A334F-AB57-46F4-94DA-D305BFC751CC}"/>
              </a:ext>
            </a:extLst>
          </p:cNvPr>
          <p:cNvSpPr txBox="1"/>
          <p:nvPr/>
        </p:nvSpPr>
        <p:spPr>
          <a:xfrm>
            <a:off x="1168882" y="5989447"/>
            <a:ext cx="340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config.store.js in stores folder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B0DCD7-34C9-4E64-B32A-D499D0440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7" y="2181510"/>
            <a:ext cx="5661164" cy="3279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A5E452-B28F-4D58-AEE8-B00868B2F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181509"/>
            <a:ext cx="5846693" cy="32799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B5913A-D706-4ED2-83EE-112E46B4895E}"/>
              </a:ext>
            </a:extLst>
          </p:cNvPr>
          <p:cNvSpPr txBox="1"/>
          <p:nvPr/>
        </p:nvSpPr>
        <p:spPr>
          <a:xfrm>
            <a:off x="6887195" y="5982285"/>
            <a:ext cx="340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index.js in stores folder</a:t>
            </a:r>
          </a:p>
        </p:txBody>
      </p:sp>
    </p:spTree>
    <p:extLst>
      <p:ext uri="{BB962C8B-B14F-4D97-AF65-F5344CB8AC3E}">
        <p14:creationId xmlns:p14="http://schemas.microsoft.com/office/powerpoint/2010/main" val="2748081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1" y="868553"/>
            <a:ext cx="10501104" cy="850286"/>
          </a:xfrm>
        </p:spPr>
        <p:txBody>
          <a:bodyPr>
            <a:normAutofit fontScale="90000"/>
          </a:bodyPr>
          <a:lstStyle/>
          <a:p>
            <a:r>
              <a:rPr lang="en-CA" dirty="0"/>
              <a:t>App Navigator, App Screens  and Screens’ Config Store</a:t>
            </a:r>
            <a:endParaRPr lang="en-US" dirty="0"/>
          </a:p>
        </p:txBody>
      </p:sp>
      <p:pic>
        <p:nvPicPr>
          <p:cNvPr id="5" name="Picture 4" descr="Image result for react native logo transparent">
            <a:extLst>
              <a:ext uri="{FF2B5EF4-FFF2-40B4-BE49-F238E27FC236}">
                <a16:creationId xmlns:a16="http://schemas.microsoft.com/office/drawing/2014/main" id="{196126F7-4AD5-4479-BBF7-D26831898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187" y="551575"/>
            <a:ext cx="1484243" cy="148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8A334F-AB57-46F4-94DA-D305BFC751CC}"/>
              </a:ext>
            </a:extLst>
          </p:cNvPr>
          <p:cNvSpPr txBox="1"/>
          <p:nvPr/>
        </p:nvSpPr>
        <p:spPr>
          <a:xfrm>
            <a:off x="9448800" y="3803374"/>
            <a:ext cx="340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App.js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190307-015E-453A-8BC1-1CA070331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72" y="2194550"/>
            <a:ext cx="7923558" cy="441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96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1" y="868553"/>
            <a:ext cx="10501104" cy="850286"/>
          </a:xfrm>
        </p:spPr>
        <p:txBody>
          <a:bodyPr>
            <a:normAutofit fontScale="90000"/>
          </a:bodyPr>
          <a:lstStyle/>
          <a:p>
            <a:r>
              <a:rPr lang="en-CA" dirty="0"/>
              <a:t>App Navigator, App Screens  and Screens’ Config Store</a:t>
            </a:r>
            <a:endParaRPr lang="en-US" dirty="0"/>
          </a:p>
        </p:txBody>
      </p:sp>
      <p:pic>
        <p:nvPicPr>
          <p:cNvPr id="5" name="Picture 4" descr="Image result for react native logo transparent">
            <a:extLst>
              <a:ext uri="{FF2B5EF4-FFF2-40B4-BE49-F238E27FC236}">
                <a16:creationId xmlns:a16="http://schemas.microsoft.com/office/drawing/2014/main" id="{196126F7-4AD5-4479-BBF7-D26831898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187" y="551575"/>
            <a:ext cx="1484243" cy="148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003915-8200-4B53-AB02-8DFC126AA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06" y="2035818"/>
            <a:ext cx="7867650" cy="47268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8A334F-AB57-46F4-94DA-D305BFC751CC}"/>
              </a:ext>
            </a:extLst>
          </p:cNvPr>
          <p:cNvSpPr txBox="1"/>
          <p:nvPr/>
        </p:nvSpPr>
        <p:spPr>
          <a:xfrm>
            <a:off x="9104244" y="4029890"/>
            <a:ext cx="340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Splash.screen.js</a:t>
            </a:r>
          </a:p>
        </p:txBody>
      </p:sp>
    </p:spTree>
    <p:extLst>
      <p:ext uri="{BB962C8B-B14F-4D97-AF65-F5344CB8AC3E}">
        <p14:creationId xmlns:p14="http://schemas.microsoft.com/office/powerpoint/2010/main" val="3901755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1" y="868553"/>
            <a:ext cx="10501104" cy="850286"/>
          </a:xfrm>
        </p:spPr>
        <p:txBody>
          <a:bodyPr>
            <a:normAutofit fontScale="90000"/>
          </a:bodyPr>
          <a:lstStyle/>
          <a:p>
            <a:r>
              <a:rPr lang="en-US" dirty="0"/>
              <a:t>UI Element Rendering and Styling in Login Screen</a:t>
            </a:r>
          </a:p>
        </p:txBody>
      </p:sp>
      <p:pic>
        <p:nvPicPr>
          <p:cNvPr id="5" name="Picture 4" descr="Image result for react native logo transparent">
            <a:extLst>
              <a:ext uri="{FF2B5EF4-FFF2-40B4-BE49-F238E27FC236}">
                <a16:creationId xmlns:a16="http://schemas.microsoft.com/office/drawing/2014/main" id="{196126F7-4AD5-4479-BBF7-D26831898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187" y="551575"/>
            <a:ext cx="1484243" cy="148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CD772E-BCFE-44DE-870E-10DCF0C2D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3" y="3866284"/>
            <a:ext cx="5886547" cy="2852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5E7E5F-F69D-45E0-B63C-B3933A417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242" y="3866285"/>
            <a:ext cx="5757657" cy="2852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B25202-A746-43EF-B2F0-958FF2BA0E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13" y="2156268"/>
            <a:ext cx="8210550" cy="152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79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i="1" dirty="0"/>
          </a:p>
        </p:txBody>
      </p:sp>
      <p:pic>
        <p:nvPicPr>
          <p:cNvPr id="7172" name="Picture 4" descr="Image result for react native logo transparent">
            <a:extLst>
              <a:ext uri="{FF2B5EF4-FFF2-40B4-BE49-F238E27FC236}">
                <a16:creationId xmlns:a16="http://schemas.microsoft.com/office/drawing/2014/main" id="{760AF318-A544-497A-9365-D7664D972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9" y="548268"/>
            <a:ext cx="1484243" cy="148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A05635-0F09-4537-991E-B36B747EE65A}"/>
              </a:ext>
            </a:extLst>
          </p:cNvPr>
          <p:cNvSpPr txBox="1"/>
          <p:nvPr/>
        </p:nvSpPr>
        <p:spPr>
          <a:xfrm>
            <a:off x="1762538" y="967223"/>
            <a:ext cx="10813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What are the challenges in learning the tutorial?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B63938-D0E7-4B47-A51A-433F472723DE}"/>
              </a:ext>
            </a:extLst>
          </p:cNvPr>
          <p:cNvSpPr/>
          <p:nvPr/>
        </p:nvSpPr>
        <p:spPr>
          <a:xfrm>
            <a:off x="410817" y="2673700"/>
            <a:ext cx="109860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400" dirty="0"/>
              <a:t>React Native has some compatibility issues with its packages and libraries if choosing wrong versions. Had to spend a lot of time in fixing building errors or making changes to the sample code when following the steps in the tutorial. </a:t>
            </a:r>
          </a:p>
          <a:p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400" dirty="0"/>
              <a:t>Some parts of the tutorial are demonstrated very fast and not explained in detail, and it has covered the usage of various technologies and libraries (mobX, Native Base), I need more time to fully understand how it works.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816676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79685" y="3004193"/>
            <a:ext cx="11131825" cy="849614"/>
          </a:xfrm>
        </p:spPr>
        <p:txBody>
          <a:bodyPr>
            <a:normAutofit/>
          </a:bodyPr>
          <a:lstStyle/>
          <a:p>
            <a:r>
              <a:rPr lang="en-US" dirty="0"/>
              <a:t>Brief reflection of Learning React Native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061" y="4158679"/>
            <a:ext cx="9613860" cy="1704017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146" name="Picture 2" descr="Image result for arrow symbol">
            <a:extLst>
              <a:ext uri="{FF2B5EF4-FFF2-40B4-BE49-F238E27FC236}">
                <a16:creationId xmlns:a16="http://schemas.microsoft.com/office/drawing/2014/main" id="{BAAA3CE4-0D66-458F-8422-1DEFB7F25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557" y="3180522"/>
            <a:ext cx="1519443" cy="60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031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i="1" dirty="0"/>
          </a:p>
        </p:txBody>
      </p:sp>
      <p:pic>
        <p:nvPicPr>
          <p:cNvPr id="7172" name="Picture 4" descr="Image result for react native logo transparent">
            <a:extLst>
              <a:ext uri="{FF2B5EF4-FFF2-40B4-BE49-F238E27FC236}">
                <a16:creationId xmlns:a16="http://schemas.microsoft.com/office/drawing/2014/main" id="{760AF318-A544-497A-9365-D7664D972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9" y="548268"/>
            <a:ext cx="1484243" cy="148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A05635-0F09-4537-991E-B36B747EE65A}"/>
              </a:ext>
            </a:extLst>
          </p:cNvPr>
          <p:cNvSpPr txBox="1"/>
          <p:nvPr/>
        </p:nvSpPr>
        <p:spPr>
          <a:xfrm>
            <a:off x="1762538" y="832182"/>
            <a:ext cx="10813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Some of my ideas/suggestions in learning React Native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B63938-D0E7-4B47-A51A-433F472723DE}"/>
              </a:ext>
            </a:extLst>
          </p:cNvPr>
          <p:cNvSpPr/>
          <p:nvPr/>
        </p:nvSpPr>
        <p:spPr>
          <a:xfrm>
            <a:off x="410817" y="2673700"/>
            <a:ext cx="10986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CA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7813E-74B6-406D-ADB2-0A1991FBBE48}"/>
              </a:ext>
            </a:extLst>
          </p:cNvPr>
          <p:cNvSpPr txBox="1"/>
          <p:nvPr/>
        </p:nvSpPr>
        <p:spPr>
          <a:xfrm>
            <a:off x="410817" y="2358887"/>
            <a:ext cx="1134069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Familiarity with the basic concepts in React is really important and helps to learn and understand React Native.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Read more React Native documentations before starting online tutorials is suggested. Start with basics and beginner course.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Check out the updates in the new version of react native first when creating a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It is worth learning further as react native is a good extension of our previous knowledge in React, which allows us to build the skills of mobile app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151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47" y="3180522"/>
            <a:ext cx="9613860" cy="1090788"/>
          </a:xfrm>
        </p:spPr>
        <p:txBody>
          <a:bodyPr/>
          <a:lstStyle/>
          <a:p>
            <a:r>
              <a:rPr lang="en-CA" dirty="0">
                <a:latin typeface="medium-content-title-font"/>
              </a:rPr>
              <a:t>React Native: What is it? and, Why is it used?</a:t>
            </a:r>
            <a:br>
              <a:rPr lang="en-CA" b="0" dirty="0">
                <a:latin typeface="medium-content-title-font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061" y="4158679"/>
            <a:ext cx="9613860" cy="1704017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2" descr="Image result for arrow symbol">
            <a:extLst>
              <a:ext uri="{FF2B5EF4-FFF2-40B4-BE49-F238E27FC236}">
                <a16:creationId xmlns:a16="http://schemas.microsoft.com/office/drawing/2014/main" id="{E61EE798-92CA-4D46-BDF4-F1185A283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557" y="3180522"/>
            <a:ext cx="1519443" cy="60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react native logo transparent">
            <a:extLst>
              <a:ext uri="{FF2B5EF4-FFF2-40B4-BE49-F238E27FC236}">
                <a16:creationId xmlns:a16="http://schemas.microsoft.com/office/drawing/2014/main" id="{1D69E1B9-56A4-490E-B171-7E5C06B16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60" y="620350"/>
            <a:ext cx="670560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9B4A86-972D-40B3-A71E-E5660FF97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90" y="2394707"/>
            <a:ext cx="5829410" cy="38429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24C50C-079A-4EED-9BA8-2FFF4685A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862" y="2394706"/>
            <a:ext cx="5710860" cy="384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t Reloading&#10; ">
            <a:extLst>
              <a:ext uri="{FF2B5EF4-FFF2-40B4-BE49-F238E27FC236}">
                <a16:creationId xmlns:a16="http://schemas.microsoft.com/office/drawing/2014/main" id="{FEFE0773-69AD-45DA-9A2B-0284826A2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52" y="2096793"/>
            <a:ext cx="7447723" cy="463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react native logo transparent">
            <a:extLst>
              <a:ext uri="{FF2B5EF4-FFF2-40B4-BE49-F238E27FC236}">
                <a16:creationId xmlns:a16="http://schemas.microsoft.com/office/drawing/2014/main" id="{37518681-733E-45F3-A184-33971CF99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60" y="620350"/>
            <a:ext cx="670560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25ECD5-2685-45E7-BCE5-233D4C091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835" y="1908313"/>
            <a:ext cx="2915478" cy="1802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4E8238-AEED-4F42-BB33-6A955D6C06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6835" y="3710608"/>
            <a:ext cx="2915478" cy="1696279"/>
          </a:xfrm>
          <a:prstGeom prst="rect">
            <a:avLst/>
          </a:prstGeom>
        </p:spPr>
      </p:pic>
      <p:pic>
        <p:nvPicPr>
          <p:cNvPr id="6" name="Picture 6" descr="What is React?&#10;â¢ Declarative, Efï¬cient,&#10;and Flexible&#10;JavaScript Library that&#10;Building User&#10;Interface on Website.&#10;â¢ React N...">
            <a:extLst>
              <a:ext uri="{FF2B5EF4-FFF2-40B4-BE49-F238E27FC236}">
                <a16:creationId xmlns:a16="http://schemas.microsoft.com/office/drawing/2014/main" id="{1044E369-CD09-42C9-996E-66C293282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835" y="5406887"/>
            <a:ext cx="2915478" cy="151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51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51" y="2989164"/>
            <a:ext cx="9971669" cy="1090788"/>
          </a:xfrm>
        </p:spPr>
        <p:txBody>
          <a:bodyPr/>
          <a:lstStyle/>
          <a:p>
            <a:r>
              <a:rPr lang="en-CA" dirty="0">
                <a:latin typeface="medium-content-title-font"/>
              </a:rPr>
              <a:t>Major Difference</a:t>
            </a:r>
            <a:r>
              <a:rPr lang="en-US" altLang="zh-CN" dirty="0">
                <a:latin typeface="medium-content-title-font"/>
              </a:rPr>
              <a:t>s</a:t>
            </a:r>
            <a:r>
              <a:rPr lang="en-CA" dirty="0">
                <a:latin typeface="medium-content-title-font"/>
              </a:rPr>
              <a:t> between React and React Native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061" y="4158679"/>
            <a:ext cx="9613860" cy="1704017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146" name="Picture 2" descr="Image result for arrow symbol">
            <a:extLst>
              <a:ext uri="{FF2B5EF4-FFF2-40B4-BE49-F238E27FC236}">
                <a16:creationId xmlns:a16="http://schemas.microsoft.com/office/drawing/2014/main" id="{BAAA3CE4-0D66-458F-8422-1DEFB7F25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557" y="3180522"/>
            <a:ext cx="1519443" cy="60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82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know from React to React Native?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01B7EA-A344-449F-84A8-AC19103DC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2691" y="2363377"/>
            <a:ext cx="11078816" cy="41301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b="1" dirty="0">
                <a:highlight>
                  <a:srgbClr val="000000"/>
                </a:highlight>
              </a:rPr>
              <a:t>1.Basic Difference: Used for different purposes</a:t>
            </a:r>
          </a:p>
          <a:p>
            <a:pPr marL="0" indent="0">
              <a:buNone/>
            </a:pPr>
            <a:r>
              <a:rPr lang="en-CA" b="1" dirty="0">
                <a:solidFill>
                  <a:srgbClr val="FFFF00"/>
                </a:solidFill>
              </a:rPr>
              <a:t>ReactJS</a:t>
            </a:r>
            <a:r>
              <a:rPr lang="en-CA" b="1" dirty="0"/>
              <a:t> is a JavaScript library for creating user-interface for large web applications.</a:t>
            </a:r>
            <a:r>
              <a:rPr lang="en-CA" dirty="0"/>
              <a:t> 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- useful for creating dynamic web pages that process data in real-time and can display the changes without needing to reload- like the Facebook/Instagram feed we all love.</a:t>
            </a:r>
          </a:p>
          <a:p>
            <a:pPr marL="0" indent="0">
              <a:buNone/>
            </a:pPr>
            <a:r>
              <a:rPr lang="en-CA" b="1" dirty="0">
                <a:solidFill>
                  <a:srgbClr val="FFFF00"/>
                </a:solidFill>
              </a:rPr>
              <a:t>React Native</a:t>
            </a:r>
            <a:r>
              <a:rPr lang="en-CA" dirty="0"/>
              <a:t> </a:t>
            </a:r>
            <a:r>
              <a:rPr lang="en-CA" b="1" dirty="0"/>
              <a:t>is a framework consisting of native libraries for creating mobile applications</a:t>
            </a:r>
            <a:r>
              <a:rPr lang="en-CA" dirty="0"/>
              <a:t>. 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-  develop applications for all platforms where the React Native code compiles into native mobile app components.</a:t>
            </a:r>
          </a:p>
          <a:p>
            <a:pPr marL="0" indent="0">
              <a:buNone/>
            </a:pPr>
            <a:r>
              <a:rPr lang="en-CA" dirty="0"/>
              <a:t>So, as a simple rule of thumb, ReactJS is for </a:t>
            </a:r>
            <a:r>
              <a:rPr lang="en-CA" b="1" dirty="0"/>
              <a:t>web development</a:t>
            </a:r>
            <a:r>
              <a:rPr lang="en-CA" dirty="0"/>
              <a:t> and React Native for </a:t>
            </a:r>
            <a:r>
              <a:rPr lang="en-CA" b="1" dirty="0"/>
              <a:t>mobile app development</a:t>
            </a:r>
            <a:r>
              <a:rPr lang="en-CA" dirty="0"/>
              <a:t>.</a:t>
            </a:r>
          </a:p>
          <a:p>
            <a:endParaRPr lang="en-CA" dirty="0"/>
          </a:p>
        </p:txBody>
      </p:sp>
      <p:pic>
        <p:nvPicPr>
          <p:cNvPr id="7172" name="Picture 4" descr="Image result for react native logo transparent">
            <a:extLst>
              <a:ext uri="{FF2B5EF4-FFF2-40B4-BE49-F238E27FC236}">
                <a16:creationId xmlns:a16="http://schemas.microsoft.com/office/drawing/2014/main" id="{760AF318-A544-497A-9365-D7664D972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9" y="548268"/>
            <a:ext cx="1484243" cy="148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94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know from React to React Native?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01B7EA-A344-449F-84A8-AC19103DC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887" y="2598221"/>
            <a:ext cx="1044875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>
                <a:highlight>
                  <a:srgbClr val="000000"/>
                </a:highlight>
              </a:rPr>
              <a:t>2.Other main differences: native components </a:t>
            </a:r>
          </a:p>
          <a:p>
            <a:pPr marL="0" indent="0">
              <a:buNone/>
            </a:pPr>
            <a:r>
              <a:rPr lang="en-CA" dirty="0">
                <a:solidFill>
                  <a:srgbClr val="FFFF00"/>
                </a:solidFill>
              </a:rPr>
              <a:t>React Native</a:t>
            </a:r>
            <a:r>
              <a:rPr lang="en-CA" dirty="0">
                <a:solidFill>
                  <a:srgbClr val="C00000"/>
                </a:solidFill>
              </a:rPr>
              <a:t> </a:t>
            </a:r>
            <a:r>
              <a:rPr lang="en-CA" dirty="0"/>
              <a:t>is like </a:t>
            </a:r>
            <a:r>
              <a:rPr lang="en-CA" dirty="0">
                <a:solidFill>
                  <a:srgbClr val="FFFF00"/>
                </a:solidFill>
              </a:rPr>
              <a:t>React</a:t>
            </a:r>
            <a:r>
              <a:rPr lang="en-CA" dirty="0">
                <a:solidFill>
                  <a:srgbClr val="C00000"/>
                </a:solidFill>
              </a:rPr>
              <a:t> </a:t>
            </a:r>
            <a:r>
              <a:rPr lang="en-CA" dirty="0"/>
              <a:t>(also using JSX, components, state, props etc.), but it uses </a:t>
            </a:r>
            <a:r>
              <a:rPr lang="en-CA" i="1" dirty="0">
                <a:solidFill>
                  <a:schemeClr val="bg1"/>
                </a:solidFill>
              </a:rPr>
              <a:t>built-in</a:t>
            </a:r>
            <a:r>
              <a:rPr lang="en-CA" dirty="0"/>
              <a:t> </a:t>
            </a:r>
            <a:r>
              <a:rPr lang="en-CA" i="1" dirty="0">
                <a:solidFill>
                  <a:srgbClr val="000000"/>
                </a:solidFill>
              </a:rPr>
              <a:t>native components</a:t>
            </a:r>
            <a:r>
              <a:rPr lang="en-CA" dirty="0"/>
              <a:t>(React-Native-specific stuff) instead of web components(virtual DOM) to render UI elements on the page.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8194" name="Picture 2" descr="Image result for react native logo transparent">
            <a:extLst>
              <a:ext uri="{FF2B5EF4-FFF2-40B4-BE49-F238E27FC236}">
                <a16:creationId xmlns:a16="http://schemas.microsoft.com/office/drawing/2014/main" id="{C555A7EA-31AA-41FB-B2AC-3346A4126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6" y="559858"/>
            <a:ext cx="1494228" cy="149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559B9D-CA42-40A2-9DB8-C4FE122FB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87" y="4593535"/>
            <a:ext cx="2566878" cy="19891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50321B-71DE-4231-BA59-D73293384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908" y="4593535"/>
            <a:ext cx="7966214" cy="198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6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know from React to React Native?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01B7EA-A344-449F-84A8-AC19103DC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148" y="2027567"/>
            <a:ext cx="1044875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>
                <a:highlight>
                  <a:srgbClr val="000000"/>
                </a:highlight>
              </a:rPr>
              <a:t>3.Other main differences: Styling</a:t>
            </a:r>
          </a:p>
          <a:p>
            <a:pPr marL="0" indent="0">
              <a:buNone/>
            </a:pPr>
            <a:r>
              <a:rPr lang="en-CA" dirty="0"/>
              <a:t>Unlike</a:t>
            </a:r>
            <a:r>
              <a:rPr lang="en-CA" dirty="0">
                <a:solidFill>
                  <a:srgbClr val="C00000"/>
                </a:solidFill>
              </a:rPr>
              <a:t> </a:t>
            </a:r>
            <a:r>
              <a:rPr lang="en-CA" dirty="0">
                <a:solidFill>
                  <a:srgbClr val="FFFF00"/>
                </a:solidFill>
              </a:rPr>
              <a:t>React,</a:t>
            </a:r>
            <a:r>
              <a:rPr lang="en-CA" dirty="0">
                <a:solidFill>
                  <a:srgbClr val="C00000"/>
                </a:solidFill>
              </a:rPr>
              <a:t> </a:t>
            </a:r>
            <a:r>
              <a:rPr lang="en-CA" dirty="0"/>
              <a:t>the styling of</a:t>
            </a:r>
            <a:r>
              <a:rPr lang="en-CA" dirty="0">
                <a:solidFill>
                  <a:srgbClr val="C00000"/>
                </a:solidFill>
              </a:rPr>
              <a:t> </a:t>
            </a:r>
            <a:r>
              <a:rPr lang="en-CA" dirty="0">
                <a:solidFill>
                  <a:srgbClr val="FFFF00"/>
                </a:solidFill>
              </a:rPr>
              <a:t>React Native </a:t>
            </a:r>
            <a:r>
              <a:rPr lang="en-CA" dirty="0"/>
              <a:t>isn’t done with CSS, however syntax is quite similar except that React Native creates a stylesheet object and apply to a component’s style attribute.</a:t>
            </a:r>
          </a:p>
        </p:txBody>
      </p:sp>
      <p:pic>
        <p:nvPicPr>
          <p:cNvPr id="8194" name="Picture 2" descr="Image result for react native logo transparent">
            <a:extLst>
              <a:ext uri="{FF2B5EF4-FFF2-40B4-BE49-F238E27FC236}">
                <a16:creationId xmlns:a16="http://schemas.microsoft.com/office/drawing/2014/main" id="{C555A7EA-31AA-41FB-B2AC-3346A4126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6" y="559858"/>
            <a:ext cx="1494228" cy="149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318965-8683-4C85-919C-C91C31AC4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65" y="3556140"/>
            <a:ext cx="3357260" cy="1247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C2EE35-141F-481B-A202-37430E4BA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57" y="4889009"/>
            <a:ext cx="3419475" cy="1862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EB87E6-4FA5-47D2-8F26-EA5F539AFC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4577" y="3556140"/>
            <a:ext cx="3736676" cy="885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33802A-1D9E-4F72-B0C5-26522FEB4C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1324" y="4543288"/>
            <a:ext cx="3749930" cy="22082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1B2A2A-BA12-46BE-A314-F30814E8519D}"/>
              </a:ext>
            </a:extLst>
          </p:cNvPr>
          <p:cNvSpPr txBox="1"/>
          <p:nvPr/>
        </p:nvSpPr>
        <p:spPr>
          <a:xfrm>
            <a:off x="5120380" y="4480749"/>
            <a:ext cx="1537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13345770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flection on Learning_SL_v6" id="{99E666E8-F50A-4517-9D7D-F53249680DD1}" vid="{B76D112C-0FAE-423E-AD28-392C54566B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D6F43F-4C69-4843-A937-9D003759F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DDD245-D6FC-4A3B-8DDB-348DE94B95C6}">
  <ds:schemaRefs>
    <ds:schemaRef ds:uri="http://purl.org/dc/elements/1.1/"/>
    <ds:schemaRef ds:uri="http://www.w3.org/XML/1998/namespace"/>
    <ds:schemaRef ds:uri="http://schemas.microsoft.com/office/2006/documentManagement/types"/>
    <ds:schemaRef ds:uri="6dc4bcd6-49db-4c07-9060-8acfc67cef9f"/>
    <ds:schemaRef ds:uri="http://schemas.microsoft.com/sharepoint/v3"/>
    <ds:schemaRef ds:uri="http://purl.org/dc/terms/"/>
    <ds:schemaRef ds:uri="fb0879af-3eba-417a-a55a-ffe6dcd6ca77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5873FAD-10D7-4DE7-A029-14288C05F5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0</TotalTime>
  <Words>3019</Words>
  <Application>Microsoft Office PowerPoint</Application>
  <PresentationFormat>Widescreen</PresentationFormat>
  <Paragraphs>293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medium-content-title-font</vt:lpstr>
      <vt:lpstr>Arial</vt:lpstr>
      <vt:lpstr>Calibri</vt:lpstr>
      <vt:lpstr>Segoe UI</vt:lpstr>
      <vt:lpstr>Trebuchet MS</vt:lpstr>
      <vt:lpstr>Wingdings</vt:lpstr>
      <vt:lpstr>Berlin</vt:lpstr>
      <vt:lpstr>Gap Analysis-</vt:lpstr>
      <vt:lpstr>What will be covered in the presentation?</vt:lpstr>
      <vt:lpstr>React Native: What is it? and, Why is it used? </vt:lpstr>
      <vt:lpstr>PowerPoint Presentation</vt:lpstr>
      <vt:lpstr>PowerPoint Presentation</vt:lpstr>
      <vt:lpstr>Major Differences between React and React Native</vt:lpstr>
      <vt:lpstr>What to know from React to React Native?</vt:lpstr>
      <vt:lpstr>What to know from React to React Native?</vt:lpstr>
      <vt:lpstr>What to know from React to React Native?</vt:lpstr>
      <vt:lpstr>What to know from React to React Native?</vt:lpstr>
      <vt:lpstr>What to know from React to React Native?</vt:lpstr>
      <vt:lpstr>Core Concepts in React Native</vt:lpstr>
      <vt:lpstr>Basic React Concepts Used in React Native</vt:lpstr>
      <vt:lpstr>React-Native-specific concept:   Basic Components in React Native</vt:lpstr>
      <vt:lpstr>React-Native-specific concept:   Components for Rendering User Interface in React Native</vt:lpstr>
      <vt:lpstr>Mobile application from a React Native Tutorial</vt:lpstr>
      <vt:lpstr>Learning Lynda Tutorial: React Native: Building Mobile Apps </vt:lpstr>
      <vt:lpstr> </vt:lpstr>
      <vt:lpstr>Building and running a react-native app for IOS</vt:lpstr>
      <vt:lpstr>React Native Application File/Folder Structure</vt:lpstr>
      <vt:lpstr>App Navigator, App Screens  and Screens’ Config Store</vt:lpstr>
      <vt:lpstr>App Navigator, App Screens  and Screens’ Config Store</vt:lpstr>
      <vt:lpstr>App Navigator, App Screens  and Screens’ Config Store</vt:lpstr>
      <vt:lpstr>App Navigator, App Screens  and Screens’ Config Store</vt:lpstr>
      <vt:lpstr>App Navigator, App Screens  and Screens’ Config Store</vt:lpstr>
      <vt:lpstr>UI Element Rendering and Styling in Login Screen</vt:lpstr>
      <vt:lpstr> </vt:lpstr>
      <vt:lpstr>Brief reflection of Learning React Native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2019-04-14T00:28:10Z</dcterms:created>
  <dcterms:modified xsi:type="dcterms:W3CDTF">2019-04-26T02:32:16Z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