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8" r:id="rId3"/>
    <p:sldMasterId id="2147483670" r:id="rId4"/>
  </p:sldMasterIdLst>
  <p:notesMasterIdLst>
    <p:notesMasterId r:id="rId6"/>
  </p:notesMasterIdLst>
  <p:sldIdLst>
    <p:sldId id="289" r:id="rId5"/>
    <p:sldId id="637" r:id="rId7"/>
    <p:sldId id="646" r:id="rId8"/>
    <p:sldId id="647" r:id="rId9"/>
    <p:sldId id="638" r:id="rId10"/>
    <p:sldId id="641" r:id="rId11"/>
    <p:sldId id="665" r:id="rId12"/>
    <p:sldId id="648" r:id="rId13"/>
    <p:sldId id="642" r:id="rId14"/>
    <p:sldId id="628" r:id="rId15"/>
    <p:sldId id="649" r:id="rId16"/>
    <p:sldId id="666" r:id="rId17"/>
    <p:sldId id="650" r:id="rId18"/>
    <p:sldId id="639" r:id="rId19"/>
    <p:sldId id="654" r:id="rId20"/>
    <p:sldId id="686" r:id="rId21"/>
    <p:sldId id="652" r:id="rId22"/>
    <p:sldId id="653" r:id="rId23"/>
    <p:sldId id="679" r:id="rId24"/>
    <p:sldId id="680" r:id="rId25"/>
    <p:sldId id="681" r:id="rId26"/>
    <p:sldId id="682" r:id="rId27"/>
    <p:sldId id="683" r:id="rId28"/>
    <p:sldId id="687" r:id="rId29"/>
    <p:sldId id="655" r:id="rId30"/>
    <p:sldId id="312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041"/>
    <a:srgbClr val="33ACD9"/>
    <a:srgbClr val="3CBEEC"/>
    <a:srgbClr val="FFFFFF"/>
    <a:srgbClr val="FDD7CB"/>
    <a:srgbClr val="E7EDF2"/>
    <a:srgbClr val="E3EE3A"/>
    <a:srgbClr val="2FFCFA"/>
    <a:srgbClr val="EB0A16"/>
    <a:srgbClr val="E9E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5" autoAdjust="0"/>
    <p:restoredTop sz="74700" autoAdjust="0"/>
  </p:normalViewPr>
  <p:slideViewPr>
    <p:cSldViewPr>
      <p:cViewPr varScale="1">
        <p:scale>
          <a:sx n="128" d="100"/>
          <a:sy n="128" d="100"/>
        </p:scale>
        <p:origin x="1624" y="168"/>
      </p:cViewPr>
      <p:guideLst>
        <p:guide orient="horz" pos="1017"/>
        <p:guide pos="1968"/>
        <p:guide orient="horz" pos="756"/>
        <p:guide pos="1708"/>
        <p:guide pos="2016"/>
        <p:guide orient="horz" pos="2283"/>
        <p:guide orient="horz" pos="948"/>
        <p:guide pos="1865"/>
        <p:guide pos="2544"/>
        <p:guide orient="horz" pos="2100"/>
        <p:guide orient="horz" pos="228"/>
        <p:guide orient="horz" pos="2284"/>
        <p:guide pos="1632"/>
        <p:guide pos="17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544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21DBB-493F-45FC-B516-95691ED05B8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Recommending picking out he most interesting</a:t>
            </a:r>
            <a:r>
              <a:rPr lang="en-US" baseline="0" dirty="0"/>
              <a:t> and important parts from </a:t>
            </a:r>
            <a:r>
              <a:rPr lang="en-US" baseline="0"/>
              <a:t>your documentation.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3146981"/>
            <a:ext cx="8237540" cy="1151229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0380" y="361510"/>
            <a:ext cx="8237539" cy="27163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>
              <a:defRPr sz="3200" spc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uge Chapter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85750" y="2648619"/>
            <a:ext cx="7639050" cy="1502236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r">
              <a:lnSpc>
                <a:spcPts val="7600"/>
              </a:lnSpc>
              <a:defRPr sz="3600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3" name="Picture 2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088630" y="3718467"/>
            <a:ext cx="201168" cy="189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3146981"/>
            <a:ext cx="8237540" cy="1151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0380" y="361510"/>
            <a:ext cx="8237539" cy="27163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>
              <a:defRPr sz="4400" spc="-15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81"/>
            <a:ext cx="8229600" cy="4249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1015"/>
            <a:ext cx="8229600" cy="3793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-15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4" name="Picture 3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600" b="1" cap="none" spc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4" name="Picture 3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3296" y="3461007"/>
            <a:ext cx="201168" cy="189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5" name="Picture 4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5599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5419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96559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445419"/>
            <a:ext cx="4041775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7" name="Picture 6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 userDrawn="1"/>
        </p:nvSpPr>
        <p:spPr bwMode="auto"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A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Kaggle Winner Presentation Template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9" y="4794706"/>
            <a:ext cx="557815" cy="215444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fld id="{01C92930-73F8-B348-8FEB-D0D1FCF46FB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4851" y="470395"/>
            <a:ext cx="2703516" cy="783236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756" y="470039"/>
            <a:ext cx="4593838" cy="394506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4851" y="1254561"/>
            <a:ext cx="2703516" cy="31618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5" name="Picture 4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196" y="786102"/>
            <a:ext cx="201168" cy="189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857250" y="427832"/>
            <a:ext cx="7429500" cy="5294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7250" y="957262"/>
            <a:ext cx="7429500" cy="35833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 Narrow" pitchFamily="34" charset="0"/>
          <a:ea typeface="MS PGothic" charset="-128"/>
          <a:cs typeface="Arial Narrow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MS PGothic" charset="-128"/>
          <a:cs typeface="MS PGothic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MS PGothic" charset="-128"/>
          <a:cs typeface="MS PGothic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MS PGothic" charset="-128"/>
          <a:cs typeface="MS PGothic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MS PGothic" charset="-128"/>
          <a:cs typeface="MS PGothic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/>
          <a:ea typeface="MS PGothic" charset="-128"/>
          <a:cs typeface="MS PGothic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Verdana" panose="020B0604030504040204"/>
          <a:ea typeface="MS PGothic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/>
          <a:ea typeface="MS PGothic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Verdana" panose="020B0604030504040204"/>
          <a:ea typeface="MS PGothic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Verdana" panose="020B0604030504040204"/>
          <a:ea typeface="MS PGothic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A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Kaggle Winner Presentation Template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9" y="4794706"/>
            <a:ext cx="557815" cy="2154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7"/>
            <a:ext cx="8229600" cy="425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01689"/>
            <a:ext cx="8229600" cy="3792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5124" name="Picture 3" descr="C:\Users\rowan\Desktop\Kaggle\ppt\kaggle-logo-final-rg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63" y="4813301"/>
            <a:ext cx="919162" cy="265113"/>
          </a:xfrm>
          <a:prstGeom prst="rect">
            <a:avLst/>
          </a:prstGeom>
          <a:noFill/>
          <a:ln>
            <a:noFill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Verdana" panose="020B0604030504040204"/>
          <a:ea typeface="MS PGothic" charset="-128"/>
          <a:cs typeface="MS PGothic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MS PGothic" charset="-128"/>
          <a:cs typeface="MS PGothic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MS PGothic" charset="-128"/>
          <a:cs typeface="MS PGothic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MS PGothic" charset="-128"/>
          <a:cs typeface="MS PGothic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MS PGothic" charset="-128"/>
          <a:cs typeface="MS PGothic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rdana" panose="020B0604030504040204"/>
          <a:ea typeface="MS PGothic" charset="-128"/>
          <a:cs typeface="MS PGothic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/>
          <a:ea typeface="MS PGothic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/>
          <a:ea typeface="MS PGothic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/>
          <a:ea typeface="MS PGothic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/>
          <a:ea typeface="MS PGothic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28600" y="-19050"/>
            <a:ext cx="9410700" cy="51435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76350"/>
            <a:ext cx="7466330" cy="1577340"/>
          </a:xfrm>
          <a:noFill/>
        </p:spPr>
        <p:txBody>
          <a:bodyPr lIns="360000" tIns="360000" bIns="360000" anchor="ctr"/>
          <a:lstStyle/>
          <a:p>
            <a:pPr algn="ctr">
              <a:spcBef>
                <a:spcPts val="10"/>
              </a:spcBef>
              <a:spcAft>
                <a:spcPts val="10"/>
              </a:spcAft>
              <a:defRPr/>
            </a:pPr>
            <a:r>
              <a:rPr lang="en-AU" sz="200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Kaggle Winner Presentation</a:t>
            </a:r>
            <a:r>
              <a:rPr lang="en-US" altLang="en-AU" sz="200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(5th)</a:t>
            </a:r>
            <a:br>
              <a:rPr lang="en-AU" sz="200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AU" sz="400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NeurIPS 2024 - Predict New Medicines with BELKA</a:t>
            </a:r>
            <a:br>
              <a:rPr lang="en-AU" sz="400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AU" sz="1400" u="sng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https://www.kaggle.com/competitions/leash-BELKA</a:t>
            </a:r>
            <a:endParaRPr lang="en-AU" sz="1400" u="sng" dirty="0">
              <a:solidFill>
                <a:schemeClr val="tx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285750"/>
            <a:ext cx="838200" cy="323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4942">
            <a:off x="-1228906" y="3218494"/>
            <a:ext cx="4189629" cy="24404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82496">
            <a:off x="6157459" y="-468357"/>
            <a:ext cx="5190308" cy="29649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09734" y="3333824"/>
            <a:ext cx="4648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HENG CHER KENG</a:t>
            </a:r>
            <a:b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US" sz="1200" u="sng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https://www.kaggle.com/hengck23</a:t>
            </a:r>
            <a:endParaRPr lang="en-US" sz="1200" u="sng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-2514600" y="30646"/>
            <a:ext cx="2109951" cy="5143500"/>
          </a:xfrm>
          <a:prstGeom prst="rect">
            <a:avLst/>
          </a:prstGeom>
          <a:solidFill>
            <a:srgbClr val="3CBEEC">
              <a:alpha val="9020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Open Sans"/>
              <a:cs typeface="Open Sans"/>
            </a:endParaRPr>
          </a:p>
        </p:txBody>
      </p: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-2362199" y="18881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8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Features Selection/Engineering</a:t>
            </a:r>
            <a:endParaRPr lang="en-US" sz="8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2345634" y="470453"/>
            <a:ext cx="175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Variable Importance Plot</a:t>
            </a:r>
            <a:endParaRPr lang="en-US" sz="14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Features Selection/Engineering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 Box 99"/>
          <p:cNvSpPr txBox="1"/>
          <p:nvPr/>
        </p:nvSpPr>
        <p:spPr>
          <a:xfrm>
            <a:off x="228600" y="666750"/>
            <a:ext cx="871664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1600">
                <a:latin typeface="东文宋体" charset="0"/>
                <a:cs typeface="SimSun" charset="0"/>
                <a:sym typeface="+mn-ea"/>
              </a:rPr>
              <a:t>◆ </a:t>
            </a:r>
            <a:r>
              <a:rPr lang="en-US" sz="1600" b="1">
                <a:latin typeface="Arial" panose="020B0604020202020204" pitchFamily="34" charset="0"/>
                <a:cs typeface="SimSun" charset="0"/>
              </a:rPr>
              <a:t>Batch normalization</a:t>
            </a:r>
            <a:r>
              <a:rPr lang="en-US" sz="1600" b="0">
                <a:latin typeface="Arial" panose="020B0604020202020204" pitchFamily="34" charset="0"/>
                <a:cs typeface="SimSun" charset="0"/>
              </a:rPr>
              <a:t>:</a:t>
            </a:r>
            <a:br>
              <a:rPr lang="en-US" sz="1600" b="0">
                <a:latin typeface="Arial" panose="020B0604020202020204" pitchFamily="34" charset="0"/>
                <a:cs typeface="SimSun" charset="0"/>
              </a:rPr>
            </a:br>
            <a:r>
              <a:rPr lang="en-US" sz="1600">
                <a:latin typeface="Arial" panose="020B0604020202020204" pitchFamily="34" charset="0"/>
                <a:cs typeface="SimSun" charset="0"/>
              </a:rPr>
              <a:t>cnn1d model performance is sensitive to batch normalization. </a:t>
            </a:r>
            <a:r>
              <a:rPr lang="en-US" sz="1600">
                <a:latin typeface="Arial" panose="020B0604020202020204" pitchFamily="34" charset="0"/>
                <a:cs typeface="SimSun" charset="0"/>
                <a:sym typeface="+mn-ea"/>
              </a:rPr>
              <a:t> Different feature values for:</a:t>
            </a:r>
            <a:endParaRPr lang="en-US" sz="1600">
              <a:latin typeface="Arial" panose="020B0604020202020204" pitchFamily="34" charset="0"/>
              <a:cs typeface="SimSun" charset="0"/>
            </a:endParaRPr>
          </a:p>
          <a:p>
            <a:pPr marL="0" indent="0" algn="l"/>
            <a:r>
              <a:rPr lang="en-US" sz="1600">
                <a:latin typeface="Arial" panose="020B0604020202020204" pitchFamily="34" charset="0"/>
                <a:cs typeface="SimSun" charset="0"/>
              </a:rPr>
              <a:t>- in-distribution and out-distribution samples.</a:t>
            </a:r>
            <a:endParaRPr lang="en-US" sz="1600">
              <a:latin typeface="Arial" panose="020B0604020202020204" pitchFamily="34" charset="0"/>
              <a:cs typeface="SimSun" charset="0"/>
            </a:endParaRPr>
          </a:p>
          <a:p>
            <a:pPr marL="0" indent="0" algn="l"/>
            <a:r>
              <a:rPr lang="en-US" sz="1600">
                <a:latin typeface="Arial" panose="020B0604020202020204" pitchFamily="34" charset="0"/>
                <a:cs typeface="SimSun" charset="0"/>
              </a:rPr>
              <a:t>- +ve and -ve samples due to class imbalance (less than 1% +ve).</a:t>
            </a:r>
            <a:br>
              <a:rPr lang="en-US" sz="1600">
                <a:latin typeface="Arial" panose="020B0604020202020204" pitchFamily="34" charset="0"/>
                <a:cs typeface="SimSun" charset="0"/>
              </a:rPr>
            </a:br>
            <a:br>
              <a:rPr lang="en-US" sz="1600">
                <a:latin typeface="Arial" panose="020B0604020202020204" pitchFamily="34" charset="0"/>
                <a:cs typeface="SimSun" charset="0"/>
              </a:rPr>
            </a:br>
            <a:endParaRPr lang="en-US" sz="1600">
              <a:latin typeface="Arial" panose="020B0604020202020204" pitchFamily="34" charset="0"/>
              <a:cs typeface="SimSun" charset="0"/>
            </a:endParaRPr>
          </a:p>
          <a:p>
            <a:pPr marL="0" indent="0" algn="l"/>
            <a:r>
              <a:rPr lang="en-US" sz="1600">
                <a:latin typeface="Arial" panose="020B0604020202020204" pitchFamily="34" charset="0"/>
                <a:cs typeface="SimSun" charset="0"/>
              </a:rPr>
              <a:t>To alleviate the problem, we use high eps=5e-3 and low momentum=0.2</a:t>
            </a:r>
            <a:endParaRPr lang="en-US" sz="1600">
              <a:latin typeface="Arial" panose="020B0604020202020204" pitchFamily="34" charset="0"/>
              <a:cs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541799" y="1484862"/>
            <a:ext cx="3921254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Training Methods</a:t>
            </a:r>
            <a:endParaRPr lang="en-US" sz="50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A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Kaggle Winner Presentation Template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4983" y="183874"/>
            <a:ext cx="1812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Training Methods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 Box 99"/>
          <p:cNvSpPr txBox="1"/>
          <p:nvPr/>
        </p:nvSpPr>
        <p:spPr>
          <a:xfrm>
            <a:off x="228600" y="666750"/>
            <a:ext cx="871664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1600">
                <a:latin typeface="Arial" panose="020B0604020202020204" pitchFamily="34" charset="0"/>
                <a:cs typeface="SimSun" charset="0"/>
              </a:rPr>
              <a:t> </a:t>
            </a:r>
            <a:r>
              <a:rPr lang="en-US" sz="1600">
                <a:latin typeface="东文宋体" charset="0"/>
                <a:cs typeface="SimSun" charset="0"/>
                <a:sym typeface="+mn-ea"/>
              </a:rPr>
              <a:t>◆ </a:t>
            </a:r>
            <a:r>
              <a:rPr lang="en-US" sz="1600">
                <a:latin typeface="Arial" panose="020B0604020202020204" pitchFamily="34" charset="0"/>
                <a:cs typeface="SimSun" charset="0"/>
              </a:rPr>
              <a:t>binary cross entropy loss with ADAM optimizer. </a:t>
            </a:r>
            <a:endParaRPr lang="en-US" sz="1600">
              <a:latin typeface="Arial" panose="020B0604020202020204" pitchFamily="34" charset="0"/>
              <a:cs typeface="SimSun" charset="0"/>
            </a:endParaRPr>
          </a:p>
          <a:p>
            <a:pPr marL="0" indent="0" algn="l"/>
            <a:r>
              <a:rPr lang="en-US" sz="1600">
                <a:latin typeface="Arial" panose="020B0604020202020204" pitchFamily="34" charset="0"/>
                <a:cs typeface="SimSun" charset="0"/>
              </a:rPr>
              <a:t>         - step learning rate of 1e-3,1e-4,1e-5 for 6-12 epochs. </a:t>
            </a:r>
            <a:endParaRPr lang="en-US" sz="1600">
              <a:latin typeface="Arial" panose="020B0604020202020204" pitchFamily="34" charset="0"/>
              <a:cs typeface="SimSun" charset="0"/>
            </a:endParaRPr>
          </a:p>
          <a:p>
            <a:pPr marL="0" indent="0" algn="l"/>
            <a:r>
              <a:rPr lang="en-US" sz="1600">
                <a:latin typeface="Arial" panose="020B0604020202020204" pitchFamily="34" charset="0"/>
                <a:cs typeface="SimSun" charset="0"/>
              </a:rPr>
              <a:t>         - large batch size of 2000,2500,5000</a:t>
            </a:r>
            <a:br>
              <a:rPr lang="en-US" sz="1600">
                <a:latin typeface="Arial" panose="020B0604020202020204" pitchFamily="34" charset="0"/>
                <a:cs typeface="SimSun" charset="0"/>
              </a:rPr>
            </a:br>
            <a:br>
              <a:rPr lang="en-US" sz="1600">
                <a:latin typeface="Arial" panose="020B0604020202020204" pitchFamily="34" charset="0"/>
                <a:cs typeface="SimSun" charset="0"/>
              </a:rPr>
            </a:br>
            <a:r>
              <a:rPr lang="en-US" sz="1600">
                <a:latin typeface="Arial" panose="020B0604020202020204" pitchFamily="34" charset="0"/>
                <a:cs typeface="SimSun" charset="0"/>
              </a:rPr>
              <a:t>Interesting, the best way to handle class imbalance is to do nothing (no up-sampling or under-sampling of the class). Maybe because of the large batch size we used.</a:t>
            </a:r>
            <a:endParaRPr lang="en-US" sz="1600">
              <a:latin typeface="Arial" panose="020B0604020202020204" pitchFamily="34" charset="0"/>
              <a:cs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 flipH="1">
            <a:off x="2160497" y="-2465296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835775" y="1128349"/>
            <a:ext cx="5306801" cy="24006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Important and Interesting Findings</a:t>
            </a:r>
            <a:endParaRPr lang="en-US" sz="50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A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Kaggle Winner Presentation Template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Important and Interesting Findings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895985"/>
            <a:ext cx="8213090" cy="160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Box 9"/>
          <p:cNvSpPr txBox="1"/>
          <p:nvPr/>
        </p:nvSpPr>
        <p:spPr>
          <a:xfrm>
            <a:off x="229235" y="591185"/>
            <a:ext cx="464756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1600">
                <a:latin typeface="东文宋体" charset="0"/>
                <a:cs typeface="SimSun" charset="0"/>
              </a:rPr>
              <a:t>◆ </a:t>
            </a:r>
            <a:r>
              <a:rPr lang="en-US" sz="1600">
                <a:cs typeface="SimSun" charset="0"/>
              </a:rPr>
              <a:t>Transformer is the most robust</a:t>
            </a:r>
            <a:endParaRPr lang="en-US" sz="1600">
              <a:cs typeface="SimSun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04800" y="2877185"/>
            <a:ext cx="33026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1600">
                <a:latin typeface="东文宋体" charset="0"/>
                <a:cs typeface="SimSun" charset="0"/>
              </a:rPr>
              <a:t>◆correlation of cnn1d and t</a:t>
            </a:r>
            <a:r>
              <a:rPr lang="en-US" sz="1600">
                <a:cs typeface="SimSun" charset="0"/>
              </a:rPr>
              <a:t>ransformer predictions</a:t>
            </a:r>
            <a:endParaRPr lang="en-US" sz="1600">
              <a:cs typeface="SimSun" charset="0"/>
            </a:endParaRPr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718" y="2774950"/>
            <a:ext cx="4126865" cy="231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Important and Interesting Findings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04800" y="707390"/>
            <a:ext cx="859663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1600">
                <a:latin typeface="东文宋体" charset="0"/>
                <a:cs typeface="SimSun" charset="0"/>
              </a:rPr>
              <a:t>◆ G</a:t>
            </a:r>
            <a:r>
              <a:rPr lang="en-US" sz="1600">
                <a:cs typeface="SimSun" charset="0"/>
              </a:rPr>
              <a:t>enerate the net prediction heatmap using GradCAM[3] and visualize it with XSMILES[4]. cnn1d has local activations, whereas transformer has more global ones.</a:t>
            </a:r>
            <a:endParaRPr lang="en-US" sz="1600">
              <a:cs typeface="SimSun" charset="0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635" y="1353185"/>
            <a:ext cx="6772910" cy="3451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35" y="362585"/>
            <a:ext cx="6837680" cy="3010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810925" y="1869583"/>
            <a:ext cx="5383001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Simple Model</a:t>
            </a:r>
            <a:endParaRPr lang="en-US" sz="50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983" y="183874"/>
            <a:ext cx="1812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Simple Model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04800" y="707390"/>
            <a:ext cx="859663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1600">
                <a:latin typeface="东文宋体" charset="0"/>
                <a:cs typeface="SimSun" charset="0"/>
              </a:rPr>
              <a:t>◆ Just transformer alone is good enough!</a:t>
            </a:r>
            <a:endParaRPr lang="en-US" sz="1600">
              <a:cs typeface="SimSun" charset="0"/>
            </a:endParaRPr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75" y="1276350"/>
            <a:ext cx="878522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s 4"/>
          <p:cNvSpPr/>
          <p:nvPr/>
        </p:nvSpPr>
        <p:spPr>
          <a:xfrm>
            <a:off x="5487035" y="1962785"/>
            <a:ext cx="990600" cy="152400"/>
          </a:xfrm>
          <a:prstGeom prst="rect">
            <a:avLst/>
          </a:prstGeom>
          <a:ln w="25400" cmpd="sng">
            <a:solidFill>
              <a:srgbClr val="EB0A1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85800" y="1962150"/>
            <a:ext cx="2072005" cy="152400"/>
          </a:xfrm>
          <a:prstGeom prst="rect">
            <a:avLst/>
          </a:prstGeom>
          <a:ln w="25400" cmpd="sng">
            <a:solidFill>
              <a:srgbClr val="EB0A1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3276600" y="1962150"/>
            <a:ext cx="1068070" cy="152400"/>
          </a:xfrm>
          <a:prstGeom prst="rect">
            <a:avLst/>
          </a:prstGeom>
          <a:ln w="25400" cmpd="sng">
            <a:solidFill>
              <a:srgbClr val="EB0A1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541799" y="1484862"/>
            <a:ext cx="3921254" cy="1630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Code Review</a:t>
            </a:r>
            <a:endParaRPr lang="en-US" sz="50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 flipH="1">
            <a:off x="2160497" y="-2621502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287" y="49099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541799" y="1869583"/>
            <a:ext cx="3921254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Agenda</a:t>
            </a:r>
            <a:endParaRPr lang="en-US" sz="50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152400" y="133350"/>
            <a:ext cx="76993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u="sng"/>
              <a:t>https://github.com/hengck23/solution-leash-BELKA</a:t>
            </a:r>
            <a:endParaRPr lang="en-US" u="sn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666750"/>
            <a:ext cx="7400925" cy="438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" y="46990"/>
            <a:ext cx="4895215" cy="5022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435" y="1353185"/>
            <a:ext cx="4968875" cy="193738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1448435" y="1537970"/>
            <a:ext cx="2861310" cy="10344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677035" y="1962785"/>
            <a:ext cx="2667000" cy="1962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635" y="57785"/>
            <a:ext cx="5706110" cy="5043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035" y="73660"/>
            <a:ext cx="7581265" cy="4996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5" y="210185"/>
            <a:ext cx="8810625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541799" y="1484862"/>
            <a:ext cx="3921254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Question and Answer</a:t>
            </a:r>
            <a:endParaRPr lang="en-US" sz="50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90500" y="0"/>
            <a:ext cx="9410700" cy="51435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87" y="2190750"/>
            <a:ext cx="1972925" cy="762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10600" y="4705350"/>
            <a:ext cx="381000" cy="363993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3834">
            <a:off x="-1351692" y="-341884"/>
            <a:ext cx="4189629" cy="24404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99246">
            <a:off x="5926798" y="2601165"/>
            <a:ext cx="5190308" cy="2964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447800" y="971530"/>
            <a:ext cx="4745935" cy="33229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Background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Summary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Feature selection &amp; engineering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Training methods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Important findings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Simple model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Code review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Agenda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41799" y="1869583"/>
            <a:ext cx="3921254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Background</a:t>
            </a:r>
            <a:endParaRPr lang="en-US" sz="50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58140" y="895350"/>
            <a:ext cx="8300720" cy="30410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indent="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600">
                <a:latin typeface="东文宋体" charset="0"/>
                <a:cs typeface="SimSun" charset="0"/>
                <a:sym typeface="+mn-ea"/>
              </a:rPr>
              <a:t>◆ </a:t>
            </a: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Contract computer vision and deep learning algorithm engineer. </a:t>
            </a:r>
            <a:b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      - identify fracture in x-ray images </a:t>
            </a:r>
            <a:endParaRPr lang="en-US" sz="16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indent="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      - implement visual slam for robotic navigation</a:t>
            </a:r>
            <a:endParaRPr lang="en-US" sz="16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indent="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      - finetune LLM models</a:t>
            </a:r>
            <a:endParaRPr lang="en-US" sz="16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indent="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16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indent="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600">
                <a:latin typeface="东文宋体" charset="0"/>
                <a:cs typeface="SimSun" charset="0"/>
                <a:sym typeface="+mn-ea"/>
              </a:rPr>
              <a:t>◆ </a:t>
            </a: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Familiar with deep learning and build deep models in my work.</a:t>
            </a:r>
            <a:endParaRPr lang="en-US" sz="16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indent="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600">
                <a:latin typeface="东文宋体" charset="0"/>
                <a:cs typeface="SimSun" charset="0"/>
                <a:sym typeface="+mn-ea"/>
              </a:rPr>
              <a:t>◆ </a:t>
            </a: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Experiences previous Kaggle competitions. Sequence modeling in molecule and </a:t>
            </a:r>
            <a:b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    medicine applications: </a:t>
            </a:r>
            <a:endParaRPr lang="en-US" sz="16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indent="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       - Bristol-Myers Squibb – Molecular Translation</a:t>
            </a:r>
            <a:b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       - OpenVaccine: COVID-19 mRNA Vaccine Degradation Prediction</a:t>
            </a:r>
            <a:endParaRPr lang="en-US" sz="16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Background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Summary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 Box 99"/>
          <p:cNvSpPr txBox="1"/>
          <p:nvPr/>
        </p:nvSpPr>
        <p:spPr>
          <a:xfrm>
            <a:off x="4888865" y="707390"/>
            <a:ext cx="422973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1600">
                <a:latin typeface="东文宋体" charset="0"/>
                <a:cs typeface="SimSun" charset="0"/>
              </a:rPr>
              <a:t>◆ </a:t>
            </a:r>
            <a:r>
              <a:rPr lang="en-US" sz="1600">
                <a:latin typeface="Arial" panose="020B0604020202020204" pitchFamily="34" charset="0"/>
                <a:cs typeface="SimSun" charset="0"/>
              </a:rPr>
              <a:t>To mitigate the effects of OOD (out-of-domain distribution), we use ensemble of different sequence models:</a:t>
            </a:r>
            <a:endParaRPr lang="en-US" sz="1600">
              <a:latin typeface="Arial" panose="020B0604020202020204" pitchFamily="34" charset="0"/>
              <a:cs typeface="SimSun" charset="0"/>
            </a:endParaRPr>
          </a:p>
          <a:p>
            <a:pPr marL="0" indent="0" algn="l"/>
            <a:br>
              <a:rPr lang="en-US" sz="1600" b="0">
                <a:latin typeface="Arial" panose="020B0604020202020204" pitchFamily="34" charset="0"/>
                <a:cs typeface="SimSun" charset="0"/>
              </a:rPr>
            </a:br>
            <a:r>
              <a:rPr lang="en-US" sz="1600" b="0">
                <a:latin typeface="Arial" panose="020B0604020202020204" pitchFamily="34" charset="0"/>
                <a:cs typeface="SimSun" charset="0"/>
              </a:rPr>
              <a:t>- 3-fold conv1d net- 2-fold transformer net- single-fold mamba </a:t>
            </a:r>
            <a:r>
              <a:rPr lang="en-US" sz="1200" b="0">
                <a:latin typeface="Arial" panose="020B0604020202020204" pitchFamily="34" charset="0"/>
                <a:cs typeface="SimSun" charset="0"/>
              </a:rPr>
              <a:t>(SSM, selective state machine)</a:t>
            </a:r>
            <a:endParaRPr lang="en-US" sz="1200" b="0">
              <a:latin typeface="Arial" panose="020B0604020202020204" pitchFamily="34" charset="0"/>
              <a:cs typeface="SimSu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5" y="819785"/>
            <a:ext cx="4817745" cy="32518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4877435" y="2877185"/>
            <a:ext cx="422973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1600">
                <a:latin typeface="东文宋体" charset="0"/>
                <a:cs typeface="SimSun" charset="0"/>
                <a:sym typeface="+mn-ea"/>
              </a:rPr>
              <a:t>◆ </a:t>
            </a:r>
            <a:r>
              <a:rPr lang="en-US" sz="1600">
                <a:latin typeface="Arial" panose="020B0604020202020204" pitchFamily="34" charset="0"/>
                <a:cs typeface="SimSun" charset="0"/>
              </a:rPr>
              <a:t>To handle 98 millions of training molecules efficiently, we use customized cuda kernel from open source flash attention[1] and mamba SSM[2] libraries</a:t>
            </a:r>
            <a:endParaRPr lang="en-US" sz="1200" b="0">
              <a:latin typeface="Arial" panose="020B0604020202020204" pitchFamily="34" charset="0"/>
              <a:cs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35" y="57785"/>
            <a:ext cx="3942080" cy="294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" y="3105785"/>
            <a:ext cx="8213090" cy="16027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8"/>
          <p:cNvSpPr txBox="1"/>
          <p:nvPr/>
        </p:nvSpPr>
        <p:spPr>
          <a:xfrm>
            <a:off x="4453890" y="514985"/>
            <a:ext cx="464756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1600">
                <a:latin typeface="东文宋体" charset="0"/>
                <a:cs typeface="SimSun" charset="0"/>
              </a:rPr>
              <a:t>◆ </a:t>
            </a:r>
            <a:r>
              <a:rPr lang="en-US" sz="1600">
                <a:cs typeface="SimSun" charset="0"/>
              </a:rPr>
              <a:t>For training we have two Nvidia Ada A6000 / 48 GB Ampere GPUs. Time for training one fold with single GPU are: </a:t>
            </a:r>
            <a:endParaRPr lang="en-US" sz="1600">
              <a:cs typeface="SimSun" charset="0"/>
            </a:endParaRPr>
          </a:p>
          <a:p>
            <a:pPr marL="0" indent="0" algn="l"/>
            <a:r>
              <a:rPr lang="en-US" sz="1600">
                <a:cs typeface="SimSun" charset="0"/>
              </a:rPr>
              <a:t>-   7 hr for cnn1d, </a:t>
            </a:r>
            <a:endParaRPr lang="en-US" sz="1600">
              <a:cs typeface="SimSun" charset="0"/>
            </a:endParaRPr>
          </a:p>
          <a:p>
            <a:pPr marL="0" indent="0" algn="l"/>
            <a:r>
              <a:rPr lang="en-US" sz="1600">
                <a:cs typeface="SimSun" charset="0"/>
              </a:rPr>
              <a:t>- 28 hr for transformer, </a:t>
            </a:r>
            <a:endParaRPr lang="en-US" sz="1600">
              <a:cs typeface="SimSun" charset="0"/>
            </a:endParaRPr>
          </a:p>
          <a:p>
            <a:pPr marL="0" indent="0" algn="l"/>
            <a:r>
              <a:rPr lang="en-US" sz="1600">
                <a:cs typeface="SimSun" charset="0"/>
              </a:rPr>
              <a:t>- 36 hr for mamba.</a:t>
            </a:r>
            <a:endParaRPr lang="en-US" sz="1600">
              <a:cs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087025" y="1484862"/>
            <a:ext cx="6830801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Features Selection/</a:t>
            </a:r>
            <a:endParaRPr lang="en-US" sz="50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Engineering</a:t>
            </a:r>
            <a:endParaRPr lang="en-US" sz="50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Features Selection/Engineering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 Box 99"/>
          <p:cNvSpPr txBox="1"/>
          <p:nvPr/>
        </p:nvSpPr>
        <p:spPr>
          <a:xfrm>
            <a:off x="228600" y="666750"/>
            <a:ext cx="871664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600">
                <a:latin typeface="东文宋体" charset="0"/>
                <a:cs typeface="SimSun" charset="0"/>
                <a:sym typeface="+mn-ea"/>
              </a:rPr>
              <a:t>◆ </a:t>
            </a:r>
            <a:r>
              <a:rPr lang="en-US" sz="1600" b="1">
                <a:latin typeface="Arial" panose="020B0604020202020204" pitchFamily="34" charset="0"/>
                <a:cs typeface="SimSun" charset="0"/>
              </a:rPr>
              <a:t>Tokenization </a:t>
            </a:r>
            <a:r>
              <a:rPr lang="en-US" sz="1600" b="0">
                <a:latin typeface="Arial" panose="020B0604020202020204" pitchFamily="34" charset="0"/>
                <a:cs typeface="SimSun" charset="0"/>
              </a:rPr>
              <a:t>:</a:t>
            </a:r>
            <a:br>
              <a:rPr lang="en-US" sz="1600" b="0">
                <a:latin typeface="Arial" panose="020B0604020202020204" pitchFamily="34" charset="0"/>
                <a:cs typeface="SimSun" charset="0"/>
              </a:rPr>
            </a:br>
            <a:r>
              <a:rPr lang="en-US" sz="1600" b="0">
                <a:latin typeface="Arial" panose="020B0604020202020204" pitchFamily="34" charset="0"/>
                <a:cs typeface="SimSun" charset="0"/>
              </a:rPr>
              <a:t>We tried several methods like character based, sentence piece,  byte-pair-encoding (BPE), atom/smiles notation aware to break the SMILES strings. Surprisingly, the </a:t>
            </a:r>
            <a:r>
              <a:rPr lang="en-US" sz="1600" b="1">
                <a:latin typeface="Arial" panose="020B0604020202020204" pitchFamily="34" charset="0"/>
                <a:cs typeface="SimSun" charset="0"/>
              </a:rPr>
              <a:t>simplest character based tokenization performs the best </a:t>
            </a:r>
            <a:r>
              <a:rPr lang="en-US" sz="1600" b="0">
                <a:latin typeface="Arial" panose="020B0604020202020204" pitchFamily="34" charset="0"/>
                <a:cs typeface="SimSun" charset="0"/>
              </a:rPr>
              <a:t>across different net architecture</a:t>
            </a:r>
            <a:endParaRPr lang="en-US" sz="1600" b="0">
              <a:latin typeface="Arial" panose="020B0604020202020204" pitchFamily="34" charset="0"/>
              <a:cs typeface="SimSu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35" y="2437130"/>
            <a:ext cx="6807835" cy="24339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276860" y="1810385"/>
            <a:ext cx="85413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1600" b="0">
                <a:latin typeface="Arial" panose="020B0604020202020204" pitchFamily="34" charset="0"/>
                <a:cs typeface="SimSun" charset="0"/>
              </a:rPr>
              <a:t>Add a conv1d layer of kernel size=3, stride=1 to learned combinations of </a:t>
            </a:r>
            <a:r>
              <a:rPr lang="en-US" sz="1600" b="0">
                <a:solidFill>
                  <a:srgbClr val="1F1F1F"/>
                </a:solidFill>
                <a:latin typeface="Arial" panose="020B0604020202020204" pitchFamily="34" charset="0"/>
                <a:cs typeface="SimSun" charset="0"/>
              </a:rPr>
              <a:t>consecutive </a:t>
            </a:r>
            <a:r>
              <a:rPr lang="en-US" sz="1600" b="0">
                <a:latin typeface="Arial" panose="020B0604020202020204" pitchFamily="34" charset="0"/>
                <a:cs typeface="SimSun" charset="0"/>
              </a:rPr>
              <a:t>tokens (bi-grams, tri-grams) before passing them into cnn1d, transformer or mamba encoder.</a:t>
            </a: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Kaggle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Kagg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ggle (All Grey)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Kagg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Kaggle - Template</Template>
  <TotalTime>0</TotalTime>
  <Words>3148</Words>
  <Application>WPS Presentation</Application>
  <PresentationFormat>On-screen Show (16:9)</PresentationFormat>
  <Paragraphs>156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8" baseType="lpstr">
      <vt:lpstr>Arial</vt:lpstr>
      <vt:lpstr>SimSun</vt:lpstr>
      <vt:lpstr>Wingdings</vt:lpstr>
      <vt:lpstr>Arial Narrow</vt:lpstr>
      <vt:lpstr>MS PGothic</vt:lpstr>
      <vt:lpstr>Droid Sans Fallback</vt:lpstr>
      <vt:lpstr>Verdana</vt:lpstr>
      <vt:lpstr>ヒラギノ角ゴ Pro W3</vt:lpstr>
      <vt:lpstr>Inter</vt:lpstr>
      <vt:lpstr>Open Sans</vt:lpstr>
      <vt:lpstr>Inter Semi</vt:lpstr>
      <vt:lpstr>SimSun</vt:lpstr>
      <vt:lpstr>Microsoft YaHei</vt:lpstr>
      <vt:lpstr>Arial Unicode MS</vt:lpstr>
      <vt:lpstr>Calibri</vt:lpstr>
      <vt:lpstr>Trebuchet MS</vt:lpstr>
      <vt:lpstr>Gubbi</vt:lpstr>
      <vt:lpstr>东文宋体</vt:lpstr>
      <vt:lpstr>C059</vt:lpstr>
      <vt:lpstr>Kaggle</vt:lpstr>
      <vt:lpstr>Custom Design</vt:lpstr>
      <vt:lpstr>Kaggle (All Grey)</vt:lpstr>
      <vt:lpstr>Kaggle Winner Presentation (6th) Google - Fast or Slow? Predict AI Model Runtime https://www.kaggle.com/competitions/predict-ai-model-runtime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hp</cp:lastModifiedBy>
  <cp:revision>953</cp:revision>
  <dcterms:created xsi:type="dcterms:W3CDTF">2024-07-26T04:25:22Z</dcterms:created>
  <dcterms:modified xsi:type="dcterms:W3CDTF">2024-07-26T04:25:22Z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1033-11.1.0.11719</vt:lpwstr>
  </property>
</Properties>
</file>