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3"/>
    <p:sldMasterId id="2147483670" r:id="rId4"/>
  </p:sldMasterIdLst>
  <p:notesMasterIdLst>
    <p:notesMasterId r:id="rId6"/>
  </p:notesMasterIdLst>
  <p:sldIdLst>
    <p:sldId id="289" r:id="rId5"/>
    <p:sldId id="646" r:id="rId7"/>
    <p:sldId id="721" r:id="rId8"/>
    <p:sldId id="698" r:id="rId9"/>
    <p:sldId id="641" r:id="rId10"/>
    <p:sldId id="697" r:id="rId11"/>
    <p:sldId id="666" r:id="rId12"/>
    <p:sldId id="699" r:id="rId13"/>
    <p:sldId id="650" r:id="rId14"/>
    <p:sldId id="639" r:id="rId15"/>
    <p:sldId id="654" r:id="rId16"/>
    <p:sldId id="686" r:id="rId17"/>
    <p:sldId id="31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041"/>
    <a:srgbClr val="33ACD9"/>
    <a:srgbClr val="3CBEEC"/>
    <a:srgbClr val="FFFFFF"/>
    <a:srgbClr val="FDD7CB"/>
    <a:srgbClr val="E7EDF2"/>
    <a:srgbClr val="E3EE3A"/>
    <a:srgbClr val="2FFCFA"/>
    <a:srgbClr val="EB0A16"/>
    <a:srgbClr val="E9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4700" autoAdjust="0"/>
  </p:normalViewPr>
  <p:slideViewPr>
    <p:cSldViewPr>
      <p:cViewPr varScale="1">
        <p:scale>
          <a:sx n="128" d="100"/>
          <a:sy n="128" d="100"/>
        </p:scale>
        <p:origin x="1624" y="168"/>
      </p:cViewPr>
      <p:guideLst>
        <p:guide orient="horz" pos="1017"/>
        <p:guide pos="1968"/>
        <p:guide orient="horz" pos="756"/>
        <p:guide pos="1708"/>
        <p:guide pos="2016"/>
        <p:guide orient="horz" pos="2283"/>
        <p:guide orient="horz" pos="969"/>
        <p:guide pos="1896"/>
        <p:guide pos="2544"/>
        <p:guide orient="horz" pos="2072"/>
        <p:guide orient="horz" pos="228"/>
        <p:guide orient="horz" pos="2284"/>
        <p:guide pos="1632"/>
        <p:guide pos="181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8" d="100"/>
          <a:sy n="58" d="100"/>
        </p:scale>
        <p:origin x="2544" y="6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21DBB-493F-45FC-B516-95691ED05B8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4DA6-3CD8-4762-9CE8-B1DCA4D27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Recommending picking out he most interesting</a:t>
            </a:r>
            <a:r>
              <a:rPr lang="en-US" baseline="0" dirty="0"/>
              <a:t> and important parts from </a:t>
            </a:r>
            <a:r>
              <a:rPr lang="en-US" baseline="0"/>
              <a:t>your documentation. </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hasCustomPrompt="1"/>
          </p:nvPr>
        </p:nvSpPr>
        <p:spPr>
          <a:xfrm>
            <a:off x="460380" y="361510"/>
            <a:ext cx="8237539" cy="2716364"/>
          </a:xfrm>
          <a:prstGeom prst="rect">
            <a:avLst/>
          </a:prstGeom>
        </p:spPr>
        <p:txBody>
          <a:bodyPr rtlCol="0" anchor="b">
            <a:noAutofit/>
          </a:bodyPr>
          <a:lstStyle>
            <a:lvl1pPr>
              <a:defRPr sz="3200" spc="0"/>
            </a:lvl1p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28650" y="4767263"/>
            <a:ext cx="2057400" cy="274637"/>
          </a:xfrm>
          <a:prstGeom prst="rect">
            <a:avLst/>
          </a:prstGeom>
        </p:spPr>
        <p:txBody>
          <a:bodyPr/>
          <a:lstStyle/>
          <a:p>
            <a:endParaRPr lang="en-US"/>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628650" y="4767263"/>
            <a:ext cx="2057400" cy="274637"/>
          </a:xfrm>
          <a:prstGeom prst="rect">
            <a:avLst/>
          </a:prstGeom>
        </p:spPr>
        <p:txBody>
          <a:bodyPr/>
          <a:lstStyle/>
          <a:p>
            <a:endParaRPr lang="en-US"/>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uge Chapter Head">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85750" y="2648619"/>
            <a:ext cx="7639050" cy="1502236"/>
          </a:xfrm>
          <a:prstGeom prst="rect">
            <a:avLst/>
          </a:prstGeom>
        </p:spPr>
        <p:txBody>
          <a:bodyPr rtlCol="0" anchor="b">
            <a:noAutofit/>
          </a:bodyPr>
          <a:lstStyle>
            <a:lvl1pPr algn="r">
              <a:lnSpc>
                <a:spcPts val="7600"/>
              </a:lnSpc>
              <a:defRPr sz="3600" spc="0" baseline="0">
                <a:solidFill>
                  <a:schemeClr val="tx2"/>
                </a:solidFill>
              </a:defRPr>
            </a:lvl1pPr>
          </a:lstStyle>
          <a:p>
            <a:r>
              <a:rPr lang="en-US" dirty="0"/>
              <a:t>CLICK TO EDIT MASTER TITLE STYLE</a:t>
            </a:r>
            <a:endParaRPr lang="en-AU" dirty="0"/>
          </a:p>
        </p:txBody>
      </p:sp>
      <p:pic>
        <p:nvPicPr>
          <p:cNvPr id="3" name="Picture 2" descr="bb_arrow.png"/>
          <p:cNvPicPr>
            <a:picLocks noChangeAspect="1"/>
          </p:cNvPicPr>
          <p:nvPr/>
        </p:nvPicPr>
        <p:blipFill>
          <a:blip r:embed="rId2" cstate="print"/>
          <a:stretch>
            <a:fillRect/>
          </a:stretch>
        </p:blipFill>
        <p:spPr>
          <a:xfrm flipH="1">
            <a:off x="8088630" y="371846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a:prstGeom prst="rect">
            <a:avLst/>
          </a:prstGeo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p:nvPr>
        </p:nvSpPr>
        <p:spPr>
          <a:xfrm>
            <a:off x="460380" y="361510"/>
            <a:ext cx="8237539" cy="2716364"/>
          </a:xfrm>
          <a:prstGeom prst="rect">
            <a:avLst/>
          </a:prstGeom>
        </p:spPr>
        <p:txBody>
          <a:bodyPr rtlCol="0" anchor="b">
            <a:noAutofit/>
          </a:bodyPr>
          <a:lstStyle>
            <a:lvl1pPr>
              <a:defRPr sz="4400" spc="-150"/>
            </a:lvl1pPr>
          </a:lstStyle>
          <a:p>
            <a:r>
              <a:rPr lang="en-US"/>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1"/>
            <a:ext cx="8229600" cy="424958"/>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457200" y="801015"/>
            <a:ext cx="8229600" cy="3793608"/>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a:prstGeom prst="rect">
            <a:avLst/>
          </a:prstGeom>
        </p:spPr>
        <p:txBody>
          <a:bodyPr anchor="t"/>
          <a:lstStyle>
            <a:lvl1pPr algn="l">
              <a:defRPr sz="4000" b="1" cap="none" spc="-150"/>
            </a:lvl1pPr>
          </a:lstStyle>
          <a:p>
            <a:r>
              <a:rPr lang="en-US"/>
              <a:t>Click to edit Master title style</a:t>
            </a:r>
            <a:endParaRPr lang="en-AU"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dirty="0"/>
          </a:p>
        </p:txBody>
      </p:sp>
      <p:pic>
        <p:nvPicPr>
          <p:cNvPr id="4" name="Picture 3"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9"/>
            <a:ext cx="7772400" cy="1021556"/>
          </a:xfrm>
        </p:spPr>
        <p:txBody>
          <a:bodyPr anchor="t"/>
          <a:lstStyle>
            <a:lvl1pPr algn="l">
              <a:defRPr sz="3600" b="1" cap="none" spc="0"/>
            </a:lvl1pPr>
          </a:lstStyle>
          <a:p>
            <a:r>
              <a:rPr lang="en-US" dirty="0"/>
              <a:t>CLICK TO EDIT MASTER TITLE STYLE</a:t>
            </a:r>
            <a:endParaRPr lang="en-AU"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pic>
        <p:nvPicPr>
          <p:cNvPr id="4" name="Picture 3" descr="bb_arrow.png"/>
          <p:cNvPicPr>
            <a:picLocks noChangeAspect="1"/>
          </p:cNvPicPr>
          <p:nvPr/>
        </p:nvPicPr>
        <p:blipFill>
          <a:blip r:embed="rId2" cstate="print"/>
          <a:stretch>
            <a:fillRect/>
          </a:stretch>
        </p:blipFill>
        <p:spPr>
          <a:xfrm>
            <a:off x="463296" y="346100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Content Placeholder 3"/>
          <p:cNvSpPr>
            <a:spLocks noGrp="1"/>
          </p:cNvSpPr>
          <p:nvPr>
            <p:ph sz="half" idx="2"/>
          </p:nvPr>
        </p:nvSpPr>
        <p:spPr>
          <a:xfrm>
            <a:off x="4648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5" name="Picture 4"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965599"/>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445419"/>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Text Placeholder 4"/>
          <p:cNvSpPr>
            <a:spLocks noGrp="1"/>
          </p:cNvSpPr>
          <p:nvPr>
            <p:ph type="body" sz="quarter" idx="3"/>
          </p:nvPr>
        </p:nvSpPr>
        <p:spPr>
          <a:xfrm>
            <a:off x="4645031" y="965599"/>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1" y="1445419"/>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7" name="Picture 6"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
        <p:nvSpPr>
          <p:cNvPr id="7" name="Slide Number Placeholder 5"/>
          <p:cNvSpPr>
            <a:spLocks noGrp="1"/>
          </p:cNvSpPr>
          <p:nvPr>
            <p:ph type="sldNum" sz="quarter" idx="4"/>
          </p:nvPr>
        </p:nvSpPr>
        <p:spPr>
          <a:xfrm>
            <a:off x="6934200" y="4794706"/>
            <a:ext cx="2057400" cy="274637"/>
          </a:xfrm>
          <a:prstGeom prst="rect">
            <a:avLst/>
          </a:prstGeom>
        </p:spPr>
        <p:txBody>
          <a:bodyPr vert="horz" lIns="91440" tIns="45720" rIns="91440" bIns="45720" rtlCol="0" anchor="ctr"/>
          <a:lstStyle>
            <a:lvl1pPr algn="r">
              <a:defRPr sz="800">
                <a:solidFill>
                  <a:schemeClr val="tx1">
                    <a:tint val="75000"/>
                  </a:schemeClr>
                </a:solidFill>
                <a:latin typeface="Inter" panose="020B0502030000000004" pitchFamily="34" charset="0"/>
                <a:ea typeface="Inter" panose="020B0502030000000004" pitchFamily="34" charset="0"/>
                <a:cs typeface="Inter" panose="020B0502030000000004" pitchFamily="34" charset="0"/>
              </a:defRPr>
            </a:lvl1pPr>
          </a:lstStyle>
          <a:p>
            <a:fld id="{01C92930-73F8-B348-8FEB-D0D1FCF46FBA}"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4851" y="470395"/>
            <a:ext cx="2703516" cy="783236"/>
          </a:xfrm>
        </p:spPr>
        <p:txBody>
          <a:bodyPr anchor="ctr"/>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738756" y="470039"/>
            <a:ext cx="4593838" cy="394506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Text Placeholder 3"/>
          <p:cNvSpPr>
            <a:spLocks noGrp="1"/>
          </p:cNvSpPr>
          <p:nvPr>
            <p:ph type="body" sz="half" idx="2"/>
          </p:nvPr>
        </p:nvSpPr>
        <p:spPr>
          <a:xfrm>
            <a:off x="704851" y="1254561"/>
            <a:ext cx="2703516" cy="31618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5" name="Picture 4" descr="bb_arrow.png"/>
          <p:cNvPicPr>
            <a:picLocks noChangeAspect="1"/>
          </p:cNvPicPr>
          <p:nvPr/>
        </p:nvPicPr>
        <p:blipFill>
          <a:blip r:embed="rId2" cstate="print"/>
          <a:stretch>
            <a:fillRect/>
          </a:stretch>
        </p:blipFill>
        <p:spPr>
          <a:xfrm>
            <a:off x="425196" y="786102"/>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jpeg"/><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857250" y="427832"/>
            <a:ext cx="7429500" cy="529431"/>
          </a:xfrm>
          <a:prstGeom prst="rect">
            <a:avLst/>
          </a:prstGeom>
          <a:solidFill>
            <a:schemeClr val="accent1"/>
          </a:solidFill>
          <a:ln>
            <a:noFill/>
          </a:ln>
          <a:effectLst/>
        </p:spPr>
        <p:txBody>
          <a:bodyPr vert="horz" wrap="square" lIns="91436" tIns="45718" rIns="91436" bIns="45718" numCol="1" anchor="ctr" anchorCtr="0" compatLnSpc="1"/>
          <a:lstStyle/>
          <a:p>
            <a:pPr lvl="0"/>
            <a:r>
              <a:rPr lang="en-US"/>
              <a:t>Click to edit Master title style</a:t>
            </a:r>
            <a:endParaRPr lang="en-AU" dirty="0"/>
          </a:p>
        </p:txBody>
      </p:sp>
      <p:sp>
        <p:nvSpPr>
          <p:cNvPr id="3076" name="Text Placeholder 2"/>
          <p:cNvSpPr>
            <a:spLocks noGrp="1"/>
          </p:cNvSpPr>
          <p:nvPr>
            <p:ph type="body" idx="1"/>
          </p:nvPr>
        </p:nvSpPr>
        <p:spPr bwMode="auto">
          <a:xfrm>
            <a:off x="857250" y="957262"/>
            <a:ext cx="7429500" cy="3583328"/>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bg1"/>
          </a:solidFill>
          <a:latin typeface="Arial Narrow" pitchFamily="34" charset="0"/>
          <a:ea typeface="MS PGothic" charset="-128"/>
          <a:cs typeface="Arial Narrow" pitchFamily="34" charset="0"/>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charset="-128"/>
          <a:cs typeface="MS PGothic" charset="-128"/>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1C92930-73F8-B348-8FEB-D0D1FCF46FBA}" type="slidenum">
              <a:rPr lang="en-US" smtClean="0"/>
            </a:fld>
            <a:endParaRPr lang="en-US" dirty="0"/>
          </a:p>
        </p:txBody>
      </p:sp>
      <p:sp>
        <p:nvSpPr>
          <p:cNvPr id="7"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06377"/>
            <a:ext cx="8229600" cy="425450"/>
          </a:xfrm>
          <a:prstGeom prst="rect">
            <a:avLst/>
          </a:prstGeom>
          <a:noFill/>
          <a:ln>
            <a:noFill/>
          </a:ln>
        </p:spPr>
        <p:txBody>
          <a:bodyPr vert="horz" wrap="square" lIns="91436" tIns="45718" rIns="91436" bIns="45718" numCol="1" anchor="ctr" anchorCtr="0" compatLnSpc="1"/>
          <a:lstStyle/>
          <a:p>
            <a:pPr lvl="0"/>
            <a:r>
              <a:rPr lang="en-US" dirty="0"/>
              <a:t>Click to edit Master title style</a:t>
            </a:r>
            <a:endParaRPr lang="en-AU" dirty="0"/>
          </a:p>
        </p:txBody>
      </p:sp>
      <p:sp>
        <p:nvSpPr>
          <p:cNvPr id="5123" name="Text Placeholder 2"/>
          <p:cNvSpPr>
            <a:spLocks noGrp="1"/>
          </p:cNvSpPr>
          <p:nvPr>
            <p:ph type="body" idx="1"/>
          </p:nvPr>
        </p:nvSpPr>
        <p:spPr bwMode="auto">
          <a:xfrm>
            <a:off x="457200" y="801689"/>
            <a:ext cx="8229600" cy="3792537"/>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pic>
        <p:nvPicPr>
          <p:cNvPr id="5124" name="Picture 3" descr="C:\Users\rowan\Desktop\Kaggle\ppt\kaggle-logo-final-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0363" y="4813301"/>
            <a:ext cx="919162" cy="265113"/>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tx1"/>
          </a:solidFill>
          <a:latin typeface="Verdana" panose="020B0604030504040204"/>
          <a:ea typeface="MS PGothic" charset="-128"/>
          <a:cs typeface="MS PGothic" charset="-128"/>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Verdana" panose="020B0604030504040204"/>
          <a:ea typeface="MS PGothic" charset="-128"/>
          <a:cs typeface="MS PGothic"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228600" y="-1905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sp>
        <p:nvSpPr>
          <p:cNvPr id="17410" name="Rectangle 2"/>
          <p:cNvSpPr>
            <a:spLocks noGrp="1" noChangeArrowheads="1"/>
          </p:cNvSpPr>
          <p:nvPr>
            <p:ph type="title"/>
          </p:nvPr>
        </p:nvSpPr>
        <p:spPr>
          <a:xfrm>
            <a:off x="533400" y="1276350"/>
            <a:ext cx="8102600" cy="1577340"/>
          </a:xfrm>
          <a:noFill/>
        </p:spPr>
        <p:txBody>
          <a:bodyPr lIns="360000" tIns="360000" bIns="360000" anchor="ctr"/>
          <a:lstStyle/>
          <a:p>
            <a:pPr algn="ctr">
              <a:spcBef>
                <a:spcPts val="10"/>
              </a:spcBef>
              <a:spcAft>
                <a:spcPts val="10"/>
              </a:spcAft>
              <a:defRPr/>
            </a:pPr>
            <a:r>
              <a:rPr lang="en-AU" sz="2000" dirty="0">
                <a:solidFill>
                  <a:schemeClr val="tx1"/>
                </a:solidFill>
                <a:latin typeface="Inter" panose="020B0502030000000004" pitchFamily="34" charset="0"/>
                <a:ea typeface="Inter" panose="020B0502030000000004" pitchFamily="34" charset="0"/>
                <a:cs typeface="Inter" panose="020B0502030000000004" pitchFamily="34" charset="0"/>
              </a:rPr>
              <a:t>Kaggle Winner Presentation</a:t>
            </a:r>
            <a:r>
              <a:rPr lang="en-US" altLang="en-AU" sz="2000" dirty="0">
                <a:solidFill>
                  <a:schemeClr val="tx1"/>
                </a:solidFill>
                <a:latin typeface="Inter" panose="020B0502030000000004" pitchFamily="34" charset="0"/>
                <a:ea typeface="Inter" panose="020B0502030000000004" pitchFamily="34" charset="0"/>
                <a:cs typeface="Inter" panose="020B0502030000000004" pitchFamily="34" charset="0"/>
              </a:rPr>
              <a:t> - Heng’s part (7th)</a:t>
            </a:r>
            <a:br>
              <a:rPr lang="en-AU" sz="2000" dirty="0">
                <a:solidFill>
                  <a:schemeClr val="tx1"/>
                </a:solidFill>
                <a:latin typeface="Inter" panose="020B0502030000000004" pitchFamily="34" charset="0"/>
                <a:ea typeface="Inter" panose="020B0502030000000004" pitchFamily="34" charset="0"/>
                <a:cs typeface="Inter" panose="020B0502030000000004" pitchFamily="34" charset="0"/>
              </a:rPr>
            </a:br>
            <a: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t>RSNA 2024 Lumbar Spine Degenerative Classification</a:t>
            </a:r>
            <a:b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br>
            <a:r>
              <a:rPr lang="en-AU" sz="1400" u="sng" dirty="0">
                <a:solidFill>
                  <a:schemeClr val="tx1"/>
                </a:solidFill>
                <a:latin typeface="Inter" panose="020B0502030000000004" pitchFamily="34" charset="0"/>
                <a:ea typeface="Inter" panose="020B0502030000000004" pitchFamily="34" charset="0"/>
                <a:cs typeface="Inter" panose="020B0502030000000004" pitchFamily="34" charset="0"/>
              </a:rPr>
              <a:t>https://www.kaggle.com/competitions/rsna-2024-lumbar-spine-degenerative-classification)</a:t>
            </a:r>
            <a:endParaRPr lang="en-AU" sz="1400" u="sng" dirty="0">
              <a:solidFill>
                <a:schemeClr val="tx1"/>
              </a:solidFill>
              <a:latin typeface="Inter" panose="020B0502030000000004" pitchFamily="34" charset="0"/>
              <a:ea typeface="Inter" panose="020B0502030000000004" pitchFamily="34" charset="0"/>
              <a:cs typeface="Inter" panose="020B05020300000000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900" y="285750"/>
            <a:ext cx="838200" cy="32373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54942">
            <a:off x="-1228906" y="3218494"/>
            <a:ext cx="4189629" cy="24404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82496">
            <a:off x="6157459" y="-468357"/>
            <a:ext cx="5190308" cy="2964963"/>
          </a:xfrm>
          <a:prstGeom prst="rect">
            <a:avLst/>
          </a:prstGeom>
        </p:spPr>
      </p:pic>
      <p:sp>
        <p:nvSpPr>
          <p:cNvPr id="2" name="TextBox 1"/>
          <p:cNvSpPr txBox="1"/>
          <p:nvPr/>
        </p:nvSpPr>
        <p:spPr>
          <a:xfrm>
            <a:off x="2209734" y="3333824"/>
            <a:ext cx="4648200" cy="583565"/>
          </a:xfrm>
          <a:prstGeom prst="rect">
            <a:avLst/>
          </a:prstGeom>
          <a:noFill/>
        </p:spPr>
        <p:txBody>
          <a:bodyPr wrap="square" rtlCol="0">
            <a:spAutoFit/>
          </a:bodyPr>
          <a:lstStyle/>
          <a:p>
            <a:pPr algn="ctr"/>
            <a:r>
              <a:rPr lang="en-US" sz="2000" b="1" dirty="0">
                <a:latin typeface="Inter" panose="020B0502030000000004" pitchFamily="34" charset="0"/>
                <a:ea typeface="Inter" panose="020B0502030000000004" pitchFamily="34" charset="0"/>
                <a:cs typeface="Inter" panose="020B0502030000000004" pitchFamily="34" charset="0"/>
              </a:rPr>
              <a:t>HLIP/HENG CHER KENG</a:t>
            </a:r>
            <a:br>
              <a:rPr lang="en-US" sz="2000" dirty="0">
                <a:latin typeface="Inter" panose="020B0502030000000004" pitchFamily="34" charset="0"/>
                <a:ea typeface="Inter" panose="020B0502030000000004" pitchFamily="34" charset="0"/>
                <a:cs typeface="Inter" panose="020B0502030000000004" pitchFamily="34" charset="0"/>
              </a:rPr>
            </a:br>
            <a:r>
              <a:rPr lang="en-US" sz="1200" u="sng" dirty="0">
                <a:latin typeface="Inter" panose="020B0502030000000004" pitchFamily="34" charset="0"/>
                <a:ea typeface="Inter" panose="020B0502030000000004" pitchFamily="34" charset="0"/>
                <a:cs typeface="Inter" panose="020B0502030000000004" pitchFamily="34" charset="0"/>
              </a:rPr>
              <a:t>https://www.kaggle.com/hengck23</a:t>
            </a:r>
            <a:endParaRPr lang="en-US" sz="1200" u="sng"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1" name="Rectangle 10"/>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Picture 4"/>
          <p:cNvPicPr>
            <a:picLocks noChangeAspect="1"/>
          </p:cNvPicPr>
          <p:nvPr/>
        </p:nvPicPr>
        <p:blipFill>
          <a:blip r:embed="rId1"/>
          <a:stretch>
            <a:fillRect/>
          </a:stretch>
        </p:blipFill>
        <p:spPr>
          <a:xfrm>
            <a:off x="1523683" y="1657350"/>
            <a:ext cx="6096635" cy="3026410"/>
          </a:xfrm>
          <a:prstGeom prst="rect">
            <a:avLst/>
          </a:prstGeom>
          <a:noFill/>
          <a:ln>
            <a:noFill/>
          </a:ln>
        </p:spPr>
      </p:pic>
      <p:sp>
        <p:nvSpPr>
          <p:cNvPr id="100" name="Text Box 99"/>
          <p:cNvSpPr txBox="1"/>
          <p:nvPr/>
        </p:nvSpPr>
        <p:spPr>
          <a:xfrm>
            <a:off x="1981200" y="4629150"/>
            <a:ext cx="5080000" cy="260350"/>
          </a:xfrm>
          <a:prstGeom prst="rect">
            <a:avLst/>
          </a:prstGeom>
          <a:noFill/>
          <a:ln w="9525">
            <a:noFill/>
          </a:ln>
        </p:spPr>
        <p:txBody>
          <a:bodyPr>
            <a:spAutoFit/>
          </a:bodyPr>
          <a:p>
            <a:pPr indent="0" algn="ctr"/>
            <a:r>
              <a:rPr lang="en-US" sz="1100" b="0">
                <a:latin typeface="Arial" panose="020B0604020202020204" pitchFamily="34" charset="0"/>
                <a:cs typeface="SimSun" charset="0"/>
              </a:rPr>
              <a:t>Figure.3 Local validation for NFN (neural foraminal narrowing) detection</a:t>
            </a:r>
            <a:endParaRPr lang="en-US"/>
          </a:p>
        </p:txBody>
      </p:sp>
      <p:sp>
        <p:nvSpPr>
          <p:cNvPr id="4" name="Text Box 3"/>
          <p:cNvSpPr txBox="1"/>
          <p:nvPr/>
        </p:nvSpPr>
        <p:spPr>
          <a:xfrm>
            <a:off x="914400" y="590550"/>
            <a:ext cx="7377430" cy="1106805"/>
          </a:xfrm>
          <a:prstGeom prst="rect">
            <a:avLst/>
          </a:prstGeom>
          <a:noFill/>
          <a:ln w="9525">
            <a:noFill/>
          </a:ln>
        </p:spPr>
        <p:txBody>
          <a:bodyPr wrap="square">
            <a:spAutoFit/>
            <a:scene3d>
              <a:camera prst="orthographicFront"/>
              <a:lightRig rig="threePt" dir="t"/>
            </a:scene3d>
          </a:bodyPr>
          <a:p>
            <a:pPr marL="0" indent="0" algn="l"/>
            <a:r>
              <a:rPr lang="en-US" sz="1100" b="0" i="1">
                <a:solidFill>
                  <a:schemeClr val="tx1"/>
                </a:solidFill>
                <a:effectLst>
                  <a:outerShdw blurRad="38100" dist="19050" dir="2700000" algn="tl" rotWithShape="0">
                    <a:schemeClr val="dk1">
                      <a:alpha val="40000"/>
                    </a:schemeClr>
                  </a:outerShdw>
                </a:effectLst>
                <a:latin typeface="Arial" panose="020B0604020202020204" pitchFamily="34" charset="0"/>
                <a:cs typeface="SimSun" charset="0"/>
              </a:rPr>
              <a:t>We had a bug in flip augmentation at train. We forgot to reorder the left right level points (i.e. at training the left is mistakenly labeled as right and vice versus for 50% of the time). We discovered the bug just one day before submission and was unable to correct all models for submission. Hence the final submission consisted of both bugged and corrected models. We later make post submission after the competition deadline with corrected models only and showed better results. </a:t>
            </a:r>
            <a:endParaRPr lang="en-US" sz="1100" b="0" i="1">
              <a:solidFill>
                <a:schemeClr val="tx1"/>
              </a:solidFill>
              <a:effectLst>
                <a:outerShdw blurRad="38100" dist="19050" dir="2700000" algn="tl" rotWithShape="0">
                  <a:schemeClr val="dk1">
                    <a:alpha val="40000"/>
                  </a:schemeClr>
                </a:outerShdw>
              </a:effectLst>
              <a:latin typeface="Arial" panose="020B0604020202020204" pitchFamily="34" charset="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8" name="Rectangle 7"/>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9" name="Straight Connector 8"/>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10" name="Picture 5"/>
          <p:cNvPicPr>
            <a:picLocks noChangeAspect="1"/>
          </p:cNvPicPr>
          <p:nvPr/>
        </p:nvPicPr>
        <p:blipFill>
          <a:blip r:embed="rId1"/>
          <a:stretch>
            <a:fillRect/>
          </a:stretch>
        </p:blipFill>
        <p:spPr>
          <a:xfrm>
            <a:off x="1219200" y="707390"/>
            <a:ext cx="7513955" cy="3329305"/>
          </a:xfrm>
          <a:prstGeom prst="rect">
            <a:avLst/>
          </a:prstGeom>
          <a:noFill/>
          <a:ln>
            <a:noFill/>
          </a:ln>
        </p:spPr>
      </p:pic>
      <p:sp>
        <p:nvSpPr>
          <p:cNvPr id="100" name="Text Box 99"/>
          <p:cNvSpPr txBox="1"/>
          <p:nvPr/>
        </p:nvSpPr>
        <p:spPr>
          <a:xfrm>
            <a:off x="2032000" y="4019550"/>
            <a:ext cx="5080000" cy="260350"/>
          </a:xfrm>
          <a:prstGeom prst="rect">
            <a:avLst/>
          </a:prstGeom>
          <a:noFill/>
          <a:ln w="9525">
            <a:noFill/>
          </a:ln>
        </p:spPr>
        <p:txBody>
          <a:bodyPr>
            <a:spAutoFit/>
          </a:bodyPr>
          <a:p>
            <a:pPr marL="0" indent="0" algn="ctr"/>
            <a:r>
              <a:rPr lang="en-US" sz="1100" b="0">
                <a:latin typeface="Arial" panose="020B0604020202020204" pitchFamily="34" charset="0"/>
                <a:cs typeface="SimSun" charset="0"/>
              </a:rPr>
              <a:t>Figure.4 Local validation for SCS (spinal canal stenosis) detection</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grpSp>
        <p:nvGrpSpPr>
          <p:cNvPr id="14" name="Group 14"/>
          <p:cNvGrpSpPr/>
          <p:nvPr/>
        </p:nvGrpSpPr>
        <p:grpSpPr>
          <a:xfrm>
            <a:off x="390525" y="184785"/>
            <a:ext cx="4250690" cy="1541780"/>
            <a:chOff x="6640" y="64403"/>
            <a:chExt cx="6694" cy="2428"/>
          </a:xfrm>
        </p:grpSpPr>
        <p:pic>
          <p:nvPicPr>
            <p:cNvPr id="11" name="Picture 6"/>
            <p:cNvPicPr>
              <a:picLocks noChangeAspect="1"/>
            </p:cNvPicPr>
            <p:nvPr/>
          </p:nvPicPr>
          <p:blipFill>
            <a:blip r:embed="rId1"/>
            <a:stretch>
              <a:fillRect/>
            </a:stretch>
          </p:blipFill>
          <p:spPr>
            <a:xfrm>
              <a:off x="6640" y="64403"/>
              <a:ext cx="6695" cy="2429"/>
            </a:xfrm>
            <a:prstGeom prst="rect">
              <a:avLst/>
            </a:prstGeom>
            <a:noFill/>
            <a:ln>
              <a:noFill/>
            </a:ln>
          </p:spPr>
        </p:pic>
        <p:sp>
          <p:nvSpPr>
            <p:cNvPr id="12" name="Text Box 12"/>
            <p:cNvSpPr txBox="1"/>
            <p:nvPr/>
          </p:nvSpPr>
          <p:spPr>
            <a:xfrm>
              <a:off x="10825" y="66482"/>
              <a:ext cx="938" cy="33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900" kern="100">
                  <a:solidFill>
                    <a:srgbClr val="262626"/>
                  </a:solidFill>
                  <a:latin typeface="Calibri"/>
                  <a:ea typeface="SimSun"/>
                  <a:cs typeface="Times New Roman" panose="02020603050405020304"/>
                  <a:sym typeface="Times New Roman" panose="02020603050405020304"/>
                </a:rPr>
                <a:t>0.4000</a:t>
              </a:r>
              <a:endParaRPr lang="en-US" altLang="zh-CN" sz="900" kern="100">
                <a:solidFill>
                  <a:srgbClr val="262626"/>
                </a:solidFill>
                <a:latin typeface="Calibri"/>
                <a:ea typeface="SimSun"/>
                <a:cs typeface="Times New Roman" panose="02020603050405020304"/>
                <a:sym typeface="Times New Roman" panose="02020603050405020304"/>
              </a:endParaRPr>
            </a:p>
          </p:txBody>
        </p:sp>
        <p:sp>
          <p:nvSpPr>
            <p:cNvPr id="13" name="Text Box 13"/>
            <p:cNvSpPr txBox="1"/>
            <p:nvPr/>
          </p:nvSpPr>
          <p:spPr>
            <a:xfrm>
              <a:off x="11663" y="66482"/>
              <a:ext cx="938" cy="33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900" kern="100">
                  <a:solidFill>
                    <a:srgbClr val="262626"/>
                  </a:solidFill>
                  <a:latin typeface="Calibri"/>
                  <a:ea typeface="SimSun"/>
                  <a:cs typeface="Times New Roman" panose="02020603050405020304"/>
                  <a:sym typeface="Times New Roman" panose="02020603050405020304"/>
                </a:rPr>
                <a:t>0.3466</a:t>
              </a:r>
              <a:endParaRPr lang="en-US" altLang="zh-CN" sz="900" kern="100">
                <a:solidFill>
                  <a:srgbClr val="262626"/>
                </a:solidFill>
                <a:latin typeface="Calibri"/>
                <a:ea typeface="SimSun"/>
                <a:cs typeface="Times New Roman" panose="02020603050405020304"/>
                <a:sym typeface="Times New Roman" panose="02020603050405020304"/>
              </a:endParaRPr>
            </a:p>
          </p:txBody>
        </p:sp>
      </p:grpSp>
      <p:sp>
        <p:nvSpPr>
          <p:cNvPr id="100" name="Text Box 99"/>
          <p:cNvSpPr txBox="1"/>
          <p:nvPr/>
        </p:nvSpPr>
        <p:spPr>
          <a:xfrm>
            <a:off x="457200" y="1657350"/>
            <a:ext cx="5080000" cy="260350"/>
          </a:xfrm>
          <a:prstGeom prst="rect">
            <a:avLst/>
          </a:prstGeom>
          <a:noFill/>
          <a:ln w="9525">
            <a:noFill/>
          </a:ln>
        </p:spPr>
        <p:txBody>
          <a:bodyPr>
            <a:spAutoFit/>
          </a:bodyPr>
          <a:p>
            <a:pPr indent="0"/>
            <a:r>
              <a:rPr lang="en-US" sz="1100" b="0">
                <a:latin typeface="Arial" panose="020B0604020202020204" pitchFamily="34" charset="0"/>
                <a:cs typeface="SimSun" charset="0"/>
              </a:rPr>
              <a:t>Figure.5 Public and private leader board submission scores</a:t>
            </a:r>
            <a:endParaRPr lang="en-US"/>
          </a:p>
        </p:txBody>
      </p:sp>
      <p:grpSp>
        <p:nvGrpSpPr>
          <p:cNvPr id="6" name="Group 5"/>
          <p:cNvGrpSpPr/>
          <p:nvPr/>
        </p:nvGrpSpPr>
        <p:grpSpPr>
          <a:xfrm>
            <a:off x="4648200" y="742950"/>
            <a:ext cx="4123055" cy="947420"/>
            <a:chOff x="577" y="3307"/>
            <a:chExt cx="13763" cy="2813"/>
          </a:xfrm>
        </p:grpSpPr>
        <p:pic>
          <p:nvPicPr>
            <p:cNvPr id="4" name="Picture 3"/>
            <p:cNvPicPr>
              <a:picLocks noChangeAspect="1"/>
            </p:cNvPicPr>
            <p:nvPr/>
          </p:nvPicPr>
          <p:blipFill>
            <a:blip r:embed="rId2"/>
            <a:stretch>
              <a:fillRect/>
            </a:stretch>
          </p:blipFill>
          <p:spPr>
            <a:xfrm>
              <a:off x="577" y="3307"/>
              <a:ext cx="13245" cy="1485"/>
            </a:xfrm>
            <a:prstGeom prst="rect">
              <a:avLst/>
            </a:prstGeom>
          </p:spPr>
        </p:pic>
        <p:pic>
          <p:nvPicPr>
            <p:cNvPr id="5" name="Picture 4"/>
            <p:cNvPicPr>
              <a:picLocks noChangeAspect="1"/>
            </p:cNvPicPr>
            <p:nvPr/>
          </p:nvPicPr>
          <p:blipFill>
            <a:blip r:embed="rId3"/>
            <a:stretch>
              <a:fillRect/>
            </a:stretch>
          </p:blipFill>
          <p:spPr>
            <a:xfrm>
              <a:off x="840" y="4530"/>
              <a:ext cx="13500" cy="1590"/>
            </a:xfrm>
            <a:prstGeom prst="rect">
              <a:avLst/>
            </a:prstGeom>
          </p:spPr>
        </p:pic>
      </p:grpSp>
      <p:cxnSp>
        <p:nvCxnSpPr>
          <p:cNvPr id="7" name="Straight Connector 6"/>
          <p:cNvCxnSpPr/>
          <p:nvPr/>
        </p:nvCxnSpPr>
        <p:spPr>
          <a:xfrm flipV="1">
            <a:off x="4199890" y="895350"/>
            <a:ext cx="527050" cy="8128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endCxn id="5" idx="1"/>
          </p:cNvCxnSpPr>
          <p:nvPr/>
        </p:nvCxnSpPr>
        <p:spPr>
          <a:xfrm flipV="1">
            <a:off x="4038600" y="1422400"/>
            <a:ext cx="688340" cy="23495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9" name="Text Box 8"/>
          <p:cNvSpPr txBox="1"/>
          <p:nvPr/>
        </p:nvSpPr>
        <p:spPr>
          <a:xfrm>
            <a:off x="533400" y="2164715"/>
            <a:ext cx="8288020" cy="2630170"/>
          </a:xfrm>
          <a:prstGeom prst="rect">
            <a:avLst/>
          </a:prstGeom>
          <a:noFill/>
          <a:ln w="9525">
            <a:noFill/>
          </a:ln>
        </p:spPr>
        <p:txBody>
          <a:bodyPr wrap="square">
            <a:spAutoFit/>
          </a:bodyPr>
          <a:p>
            <a:pPr marL="0" indent="0" algn="l"/>
            <a:r>
              <a:rPr lang="en-US" sz="1500" b="0">
                <a:latin typeface="Arial" panose="020B0604020202020204" pitchFamily="34" charset="0"/>
                <a:cs typeface="SimSun" charset="0"/>
              </a:rPr>
              <a:t>One-stage NFN model indeed improves results. Blending is:  0.75*2stage + 0.25*1stage</a:t>
            </a:r>
            <a:br>
              <a:rPr lang="en-US" sz="1500" b="0">
                <a:latin typeface="Arial" panose="020B0604020202020204" pitchFamily="34" charset="0"/>
                <a:cs typeface="SimSun" charset="0"/>
              </a:rPr>
            </a:br>
            <a:br>
              <a:rPr lang="en-US" sz="1500" b="0">
                <a:latin typeface="Arial" panose="020B0604020202020204" pitchFamily="34" charset="0"/>
                <a:cs typeface="SimSun" charset="0"/>
              </a:rPr>
            </a:br>
            <a:r>
              <a:rPr lang="en-US" sz="1500" b="0">
                <a:latin typeface="Arial" panose="020B0604020202020204" pitchFamily="34" charset="0"/>
                <a:cs typeface="SimSun" charset="0"/>
              </a:rPr>
              <a:t>1. The baseline two stage has private /public score of  0.4046/0.3500.  2. Even with bugged models only, the improvement is 0.4021/0.3481. 3. For unbugged models, we have the best score of 0.4000/0.3466. 4.  One stage SCS models did not improve results and are not included for final submission. The reasons are unclear. When alone, one stage SCS model are have comparable accuracy as the two-stage counterparts. However after ensemble, the combined results falls a little.</a:t>
            </a:r>
            <a:endParaRPr lang="en-US" sz="1500" b="0">
              <a:latin typeface="Arial" panose="020B0604020202020204" pitchFamily="34" charset="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8387" y="2190750"/>
            <a:ext cx="1972925" cy="762000"/>
          </a:xfrm>
          <a:prstGeom prst="rect">
            <a:avLst/>
          </a:prstGeom>
        </p:spPr>
      </p:pic>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5" name="Rectangle 4"/>
          <p:cNvSpPr/>
          <p:nvPr/>
        </p:nvSpPr>
        <p:spPr>
          <a:xfrm>
            <a:off x="8610600" y="4705350"/>
            <a:ext cx="381000" cy="363993"/>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093834">
            <a:off x="-1351692" y="-341884"/>
            <a:ext cx="4189629" cy="244045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99246">
            <a:off x="5926798" y="2601165"/>
            <a:ext cx="5190308" cy="29649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447800" y="971530"/>
            <a:ext cx="4745935" cy="14763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Solution Summary</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Important and Interesting Findings</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4" name="Slide Number Placeholder 3"/>
          <p:cNvSpPr>
            <a:spLocks noGrp="1"/>
          </p:cNvSpPr>
          <p:nvPr>
            <p:ph type="sldNum" sz="quarter" idx="4"/>
          </p:nvPr>
        </p:nvSpPr>
        <p:spPr/>
        <p:txBody>
          <a:bodyPr/>
          <a:lstStyle/>
          <a:p>
            <a:fld id="{01C92930-73F8-B348-8FEB-D0D1FCF46FBA}" type="slidenum">
              <a:rPr lang="en-US" smtClean="0"/>
            </a:fld>
            <a:endParaRPr lang="en-US" dirty="0"/>
          </a:p>
        </p:txBody>
      </p:sp>
      <p:sp>
        <p:nvSpPr>
          <p:cNvPr id="15" name="Rectangle 14"/>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Agenda</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60497" y="-2465296"/>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6" name="TextBox 3"/>
          <p:cNvSpPr txBox="1">
            <a:spLocks noChangeArrowheads="1"/>
          </p:cNvSpPr>
          <p:nvPr/>
        </p:nvSpPr>
        <p:spPr bwMode="auto">
          <a:xfrm>
            <a:off x="1835775" y="1128349"/>
            <a:ext cx="5306801" cy="16300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Solution Summary</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304828" y="2092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Text Box 2"/>
          <p:cNvSpPr txBox="1"/>
          <p:nvPr/>
        </p:nvSpPr>
        <p:spPr>
          <a:xfrm>
            <a:off x="427355" y="554990"/>
            <a:ext cx="8352155" cy="829945"/>
          </a:xfrm>
          <a:prstGeom prst="rect">
            <a:avLst/>
          </a:prstGeom>
          <a:noFill/>
          <a:ln w="9525">
            <a:noFill/>
          </a:ln>
        </p:spPr>
        <p:txBody>
          <a:bodyPr wrap="square">
            <a:spAutoFit/>
          </a:bodyPr>
          <a:p>
            <a:pPr indent="0"/>
            <a:r>
              <a:rPr lang="en-US" sz="1600" b="0">
                <a:latin typeface="Arial" panose="020B0604020202020204" pitchFamily="34" charset="0"/>
                <a:cs typeface="SimSun" charset="0"/>
              </a:rPr>
              <a:t>In this competition, our task is to predict lumbar spine degenerative conditions from given 3d volume MRI scans. Since my teammate @lihaoweicvch already has very good two-stage model, my task is to design one-stage model to improve his results.</a:t>
            </a:r>
            <a:endParaRPr lang="en-US" sz="1600" b="0">
              <a:latin typeface="Arial" panose="020B0604020202020204" pitchFamily="34" charset="0"/>
              <a:cs typeface="SimSun" charset="0"/>
            </a:endParaRPr>
          </a:p>
        </p:txBody>
      </p:sp>
      <p:sp>
        <p:nvSpPr>
          <p:cNvPr id="6" name="Text Box 5"/>
          <p:cNvSpPr txBox="1"/>
          <p:nvPr/>
        </p:nvSpPr>
        <p:spPr>
          <a:xfrm>
            <a:off x="457200" y="1501775"/>
            <a:ext cx="8444865" cy="583565"/>
          </a:xfrm>
          <a:prstGeom prst="rect">
            <a:avLst/>
          </a:prstGeom>
          <a:noFill/>
          <a:ln w="9525">
            <a:noFill/>
          </a:ln>
        </p:spPr>
        <p:txBody>
          <a:bodyPr wrap="square">
            <a:spAutoFit/>
          </a:bodyPr>
          <a:p>
            <a:pPr indent="0"/>
            <a:r>
              <a:rPr lang="en-US" sz="1600" b="0">
                <a:latin typeface="Arial" panose="020B0604020202020204" pitchFamily="34" charset="0"/>
                <a:cs typeface="SimSun" charset="0"/>
              </a:rPr>
              <a:t>While two-stage model uses "crop and classify" method, one-stage models uses </a:t>
            </a:r>
            <a:r>
              <a:rPr lang="en-US" sz="1600" b="0">
                <a:solidFill>
                  <a:srgbClr val="FF0000"/>
                </a:solidFill>
                <a:latin typeface="Arial" panose="020B0604020202020204" pitchFamily="34" charset="0"/>
                <a:cs typeface="SimSun" charset="0"/>
              </a:rPr>
              <a:t>"point-masking and pooling" (see Figure.2 and 3 in next slides). </a:t>
            </a:r>
            <a:r>
              <a:rPr lang="en-US" sz="1600" b="0">
                <a:solidFill>
                  <a:schemeClr val="tx1"/>
                </a:solidFill>
                <a:latin typeface="Arial" panose="020B0604020202020204" pitchFamily="34" charset="0"/>
                <a:cs typeface="SimSun" charset="0"/>
              </a:rPr>
              <a:t>The main steps:</a:t>
            </a:r>
            <a:endParaRPr lang="en-US" sz="1600" b="0">
              <a:solidFill>
                <a:schemeClr val="tx1"/>
              </a:solidFill>
              <a:latin typeface="Arial" panose="020B0604020202020204" pitchFamily="34" charset="0"/>
              <a:cs typeface="SimSun" charset="0"/>
            </a:endParaRPr>
          </a:p>
        </p:txBody>
      </p:sp>
      <p:sp>
        <p:nvSpPr>
          <p:cNvPr id="8" name="Text Box 7"/>
          <p:cNvSpPr txBox="1"/>
          <p:nvPr/>
        </p:nvSpPr>
        <p:spPr>
          <a:xfrm>
            <a:off x="990600" y="2266950"/>
            <a:ext cx="7685405" cy="1614805"/>
          </a:xfrm>
          <a:prstGeom prst="rect">
            <a:avLst/>
          </a:prstGeom>
          <a:noFill/>
          <a:ln w="9525">
            <a:noFill/>
          </a:ln>
        </p:spPr>
        <p:txBody>
          <a:bodyPr wrap="square">
            <a:spAutoFit/>
          </a:bodyPr>
          <a:p>
            <a:pPr indent="0"/>
            <a:r>
              <a:rPr lang="en-US" sz="1100" b="0">
                <a:latin typeface="Arial" panose="020B0604020202020204" pitchFamily="34" charset="0"/>
                <a:cs typeface="SimSun" charset="0"/>
              </a:rPr>
              <a:t>1. Predict the 5 lumbar level point pixel-wise heatmap for the L1/L2 to L5/S1.  2. Convert point pixel-wise heatmap to target xyz coordinates using the DSNT transform from the paper “Numerical Coordinate Regression with Convolutional Neural Networks” [1]. 3. Predict the 3 spine degeneration grade pixel-wise probability for the classes Normal/Mild, Moderate, or Severe. 4. Use the point pixel-wise heatmap to pool the grade pixel-wise probability using multiplication and summing over volume or area. The pooled results is the target level-wise grade conditions for submission.</a:t>
            </a:r>
            <a:endParaRPr lang="en-US"/>
          </a:p>
        </p:txBody>
      </p:sp>
      <p:sp>
        <p:nvSpPr>
          <p:cNvPr id="9" name="Text Box 8"/>
          <p:cNvSpPr txBox="1"/>
          <p:nvPr/>
        </p:nvSpPr>
        <p:spPr>
          <a:xfrm>
            <a:off x="914400" y="4324350"/>
            <a:ext cx="7697470" cy="429895"/>
          </a:xfrm>
          <a:prstGeom prst="rect">
            <a:avLst/>
          </a:prstGeom>
          <a:noFill/>
          <a:ln w="9525">
            <a:noFill/>
          </a:ln>
        </p:spPr>
        <p:txBody>
          <a:bodyPr wrap="square">
            <a:spAutoFit/>
          </a:bodyPr>
          <a:p>
            <a:pPr marL="0" indent="0" algn="l"/>
            <a:r>
              <a:rPr lang="en-US" sz="1100" b="0" i="1">
                <a:solidFill>
                  <a:schemeClr val="tx2">
                    <a:lumMod val="60000"/>
                    <a:lumOff val="40000"/>
                  </a:schemeClr>
                </a:solidFill>
                <a:latin typeface="Arial" panose="020B0604020202020204" pitchFamily="34" charset="0"/>
                <a:cs typeface="SimSun" charset="0"/>
              </a:rPr>
              <a:t>[1] “Numerical Coordinate Regression with Convolutional Neural Networks” - Aiden Nibali, Arvix 2018, </a:t>
            </a:r>
            <a:r>
              <a:rPr lang="en-US" sz="1100" b="0" i="1" u="sng">
                <a:solidFill>
                  <a:schemeClr val="tx2">
                    <a:lumMod val="60000"/>
                    <a:lumOff val="40000"/>
                  </a:schemeClr>
                </a:solidFill>
                <a:uFill>
                  <a:solidFill>
                    <a:srgbClr val="000000"/>
                  </a:solidFill>
                </a:uFill>
                <a:latin typeface="Arial" panose="020B0604020202020204" pitchFamily="34" charset="0"/>
                <a:cs typeface="SimSun" charset="0"/>
              </a:rPr>
              <a:t>https://arxiv.org/abs/1801.07372</a:t>
            </a:r>
            <a:endParaRPr lang="en-US" sz="1100" b="0" i="1" u="sng">
              <a:solidFill>
                <a:schemeClr val="tx2">
                  <a:lumMod val="60000"/>
                  <a:lumOff val="40000"/>
                </a:schemeClr>
              </a:solidFill>
              <a:uFill>
                <a:solidFill>
                  <a:srgbClr val="000000"/>
                </a:solidFill>
              </a:uFill>
              <a:latin typeface="Arial" panose="020B0604020202020204" pitchFamily="34" charset="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7" name="Picture 2"/>
          <p:cNvPicPr>
            <a:picLocks noChangeAspect="1"/>
          </p:cNvPicPr>
          <p:nvPr/>
        </p:nvPicPr>
        <p:blipFill>
          <a:blip r:embed="rId1"/>
          <a:stretch>
            <a:fillRect/>
          </a:stretch>
        </p:blipFill>
        <p:spPr>
          <a:xfrm>
            <a:off x="914400" y="438150"/>
            <a:ext cx="7246620" cy="3848735"/>
          </a:xfrm>
          <a:prstGeom prst="rect">
            <a:avLst/>
          </a:prstGeom>
          <a:noFill/>
          <a:ln>
            <a:noFill/>
          </a:ln>
        </p:spPr>
      </p:pic>
      <p:sp>
        <p:nvSpPr>
          <p:cNvPr id="4" name="Text Box 3"/>
          <p:cNvSpPr txBox="1"/>
          <p:nvPr/>
        </p:nvSpPr>
        <p:spPr>
          <a:xfrm>
            <a:off x="1854200" y="4324350"/>
            <a:ext cx="5080000" cy="260350"/>
          </a:xfrm>
          <a:prstGeom prst="rect">
            <a:avLst/>
          </a:prstGeom>
          <a:noFill/>
          <a:ln w="9525">
            <a:noFill/>
          </a:ln>
        </p:spPr>
        <p:txBody>
          <a:bodyPr>
            <a:spAutoFit/>
          </a:bodyPr>
          <a:p>
            <a:pPr marL="0" indent="0" algn="ctr"/>
            <a:r>
              <a:rPr lang="en-US" sz="1100" b="0">
                <a:latin typeface="Arial" panose="020B0604020202020204" pitchFamily="34" charset="0"/>
                <a:cs typeface="SimSun" charset="0"/>
              </a:rPr>
              <a:t>Figure.1 Deep net architecture for NFN (neural foraminal narrowing) detection</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8" name="Picture 3"/>
          <p:cNvPicPr>
            <a:picLocks noChangeAspect="1"/>
          </p:cNvPicPr>
          <p:nvPr/>
        </p:nvPicPr>
        <p:blipFill>
          <a:blip r:embed="rId1"/>
          <a:stretch>
            <a:fillRect/>
          </a:stretch>
        </p:blipFill>
        <p:spPr>
          <a:xfrm>
            <a:off x="1274445" y="361950"/>
            <a:ext cx="6905625" cy="3780155"/>
          </a:xfrm>
          <a:prstGeom prst="rect">
            <a:avLst/>
          </a:prstGeom>
          <a:noFill/>
          <a:ln>
            <a:noFill/>
          </a:ln>
        </p:spPr>
      </p:pic>
      <p:sp>
        <p:nvSpPr>
          <p:cNvPr id="3" name="Text Box 2"/>
          <p:cNvSpPr txBox="1"/>
          <p:nvPr/>
        </p:nvSpPr>
        <p:spPr>
          <a:xfrm>
            <a:off x="2362200" y="4096067"/>
            <a:ext cx="5080000" cy="429895"/>
          </a:xfrm>
          <a:prstGeom prst="rect">
            <a:avLst/>
          </a:prstGeom>
          <a:noFill/>
          <a:ln w="9525">
            <a:noFill/>
          </a:ln>
        </p:spPr>
        <p:txBody>
          <a:bodyPr>
            <a:spAutoFit/>
          </a:bodyPr>
          <a:p>
            <a:pPr marL="0" indent="0" algn="ctr"/>
            <a:r>
              <a:rPr lang="en-US" sz="1100" b="0">
                <a:latin typeface="Arial" panose="020B0604020202020204" pitchFamily="34" charset="0"/>
                <a:cs typeface="SimSun" charset="0"/>
              </a:rPr>
              <a:t>Figure.2 Deep net architecture for SCS (spinal canal stenosis) detection </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2286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100" name="Text Box 99"/>
          <p:cNvSpPr txBox="1"/>
          <p:nvPr/>
        </p:nvSpPr>
        <p:spPr>
          <a:xfrm>
            <a:off x="228600" y="666750"/>
            <a:ext cx="8716645" cy="1322070"/>
          </a:xfrm>
          <a:prstGeom prst="rect">
            <a:avLst/>
          </a:prstGeom>
          <a:noFill/>
          <a:ln w="9525">
            <a:noFill/>
          </a:ln>
        </p:spPr>
        <p:txBody>
          <a:bodyPr wrap="square">
            <a:spAutoFit/>
          </a:bodyPr>
          <a:p>
            <a:pPr indent="0"/>
            <a:r>
              <a:rPr lang="en-US" sz="1600">
                <a:cs typeface="SimSun" charset="0"/>
              </a:rPr>
              <a:t>Training is straight forward with multi-task loss setup for each net in Figure.1 and 2:</a:t>
            </a:r>
            <a:endParaRPr lang="en-US" sz="1600">
              <a:cs typeface="SimSun" charset="0"/>
            </a:endParaRPr>
          </a:p>
          <a:p>
            <a:pPr indent="0"/>
            <a:endParaRPr lang="en-US" sz="1600">
              <a:cs typeface="SimSun" charset="0"/>
            </a:endParaRPr>
          </a:p>
          <a:p>
            <a:pPr indent="0"/>
            <a:r>
              <a:rPr lang="en-US" sz="1600">
                <a:cs typeface="SimSun" charset="0"/>
              </a:rPr>
              <a:t>- pixel-wise level point : Jensen-Shannon divergence loss</a:t>
            </a:r>
            <a:endParaRPr lang="en-US" sz="1600">
              <a:cs typeface="SimSun" charset="0"/>
            </a:endParaRPr>
          </a:p>
          <a:p>
            <a:pPr indent="0"/>
            <a:r>
              <a:rPr lang="en-US" sz="1600">
                <a:cs typeface="SimSun" charset="0"/>
              </a:rPr>
              <a:t>- pixel-wise grade probability : Cross entropy loss</a:t>
            </a:r>
            <a:endParaRPr lang="en-US" sz="1600">
              <a:cs typeface="SimSun" charset="0"/>
            </a:endParaRPr>
          </a:p>
          <a:p>
            <a:pPr indent="0"/>
            <a:r>
              <a:rPr lang="en-US" sz="1600">
                <a:cs typeface="SimSun" charset="0"/>
              </a:rPr>
              <a:t>- volume-wise level grade probability : weighted cross entropy loss</a:t>
            </a:r>
            <a:endParaRPr lang="en-US" sz="1600">
              <a:cs typeface="SimSun" charset="0"/>
            </a:endParaRPr>
          </a:p>
        </p:txBody>
      </p:sp>
      <p:sp>
        <p:nvSpPr>
          <p:cNvPr id="3" name="Text Box 2"/>
          <p:cNvSpPr txBox="1"/>
          <p:nvPr/>
        </p:nvSpPr>
        <p:spPr>
          <a:xfrm>
            <a:off x="228600" y="2343150"/>
            <a:ext cx="8367395" cy="1814830"/>
          </a:xfrm>
          <a:prstGeom prst="rect">
            <a:avLst/>
          </a:prstGeom>
          <a:noFill/>
          <a:ln w="9525">
            <a:noFill/>
          </a:ln>
        </p:spPr>
        <p:txBody>
          <a:bodyPr wrap="square">
            <a:spAutoFit/>
          </a:bodyPr>
          <a:p>
            <a:pPr marL="0" indent="0" algn="l"/>
            <a:r>
              <a:rPr lang="en-US" sz="1600" b="0">
                <a:latin typeface="Arial" panose="020B0604020202020204" pitchFamily="34" charset="0"/>
                <a:cs typeface="SimSun" charset="0"/>
              </a:rPr>
              <a:t>We perform back propagation with ADAM optimizer. Training hyper-parameters </a:t>
            </a:r>
            <a:br>
              <a:rPr lang="en-US" sz="1600" b="0">
                <a:latin typeface="Arial" panose="020B0604020202020204" pitchFamily="34" charset="0"/>
                <a:cs typeface="SimSun" charset="0"/>
              </a:rPr>
            </a:br>
            <a:r>
              <a:rPr lang="en-US" sz="1600" b="0">
                <a:latin typeface="Arial" panose="020B0604020202020204" pitchFamily="34" charset="0"/>
                <a:cs typeface="SimSun" charset="0"/>
              </a:rPr>
              <a:t>   - learning rate is from 1e-4 to 1e-5 </a:t>
            </a:r>
            <a:br>
              <a:rPr lang="en-US" sz="1600" b="0">
                <a:latin typeface="Arial" panose="020B0604020202020204" pitchFamily="34" charset="0"/>
                <a:cs typeface="SimSun" charset="0"/>
              </a:rPr>
            </a:br>
            <a:r>
              <a:rPr lang="en-US" sz="1600" b="0">
                <a:latin typeface="Arial" panose="020B0604020202020204" pitchFamily="34" charset="0"/>
                <a:cs typeface="SimSun" charset="0"/>
              </a:rPr>
              <a:t>   - training epochs ranges from 50 to 100. </a:t>
            </a:r>
            <a:br>
              <a:rPr lang="en-US" sz="1600" b="0">
                <a:latin typeface="Arial" panose="020B0604020202020204" pitchFamily="34" charset="0"/>
                <a:cs typeface="SimSun" charset="0"/>
              </a:rPr>
            </a:br>
            <a:r>
              <a:rPr lang="en-US" sz="1600" b="0">
                <a:latin typeface="Arial" panose="020B0604020202020204" pitchFamily="34" charset="0"/>
                <a:cs typeface="SimSun" charset="0"/>
              </a:rPr>
              <a:t>   - batch sizes is from 3 to 8 volumes.</a:t>
            </a:r>
            <a:r>
              <a:rPr lang="en-US" sz="1600" b="1">
                <a:latin typeface="Arial" panose="020B0604020202020204" pitchFamily="34" charset="0"/>
                <a:cs typeface="SimSun" charset="0"/>
              </a:rPr>
              <a:t> </a:t>
            </a:r>
            <a:r>
              <a:rPr lang="en-US" sz="1600" b="0">
                <a:latin typeface="Arial" panose="020B0604020202020204" pitchFamily="34" charset="0"/>
                <a:cs typeface="SimSun" charset="0"/>
              </a:rPr>
              <a:t>For hardware, we use one Nvidia Ada A6000/48GB Ampere GPU. Powerful GPU makes our training fast and large memory enables us to train with whole 3d volume.</a:t>
            </a:r>
            <a:endParaRPr 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2286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100" name="Text Box 99"/>
          <p:cNvSpPr txBox="1"/>
          <p:nvPr/>
        </p:nvSpPr>
        <p:spPr>
          <a:xfrm>
            <a:off x="609600" y="707390"/>
            <a:ext cx="8150860" cy="3538220"/>
          </a:xfrm>
          <a:prstGeom prst="rect">
            <a:avLst/>
          </a:prstGeom>
          <a:noFill/>
          <a:ln w="9525">
            <a:noFill/>
          </a:ln>
        </p:spPr>
        <p:txBody>
          <a:bodyPr wrap="square">
            <a:spAutoFit/>
          </a:bodyPr>
          <a:p>
            <a:pPr indent="0"/>
            <a:r>
              <a:rPr lang="en-US" sz="1600">
                <a:cs typeface="SimSun" charset="0"/>
              </a:rPr>
              <a:t>Some observations from training are:</a:t>
            </a:r>
            <a:endParaRPr lang="en-US" sz="1600">
              <a:cs typeface="SimSun" charset="0"/>
            </a:endParaRPr>
          </a:p>
          <a:p>
            <a:pPr indent="0"/>
            <a:endParaRPr lang="en-US" sz="1600">
              <a:cs typeface="SimSun" charset="0"/>
            </a:endParaRPr>
          </a:p>
          <a:p>
            <a:pPr indent="0"/>
            <a:r>
              <a:rPr lang="en-US" sz="1600">
                <a:cs typeface="SimSun" charset="0"/>
              </a:rPr>
              <a:t>1. U</a:t>
            </a:r>
            <a:r>
              <a:rPr lang="en-US" sz="1600">
                <a:cs typeface="SimSun" charset="0"/>
                <a:sym typeface="+mn-ea"/>
              </a:rPr>
              <a:t>pper bound for grade prediction performance.</a:t>
            </a:r>
            <a:endParaRPr lang="en-US" sz="1600">
              <a:cs typeface="SimSun" charset="0"/>
            </a:endParaRPr>
          </a:p>
          <a:p>
            <a:pPr indent="0"/>
            <a:r>
              <a:rPr lang="en-US" sz="1600">
                <a:cs typeface="SimSun" charset="0"/>
              </a:rPr>
              <a:t>   - if we use the ground truth level point heatmap and just learn grade prediction, </a:t>
            </a:r>
            <a:br>
              <a:rPr lang="en-US" sz="1600">
                <a:cs typeface="SimSun" charset="0"/>
              </a:rPr>
            </a:br>
            <a:r>
              <a:rPr lang="en-US" sz="1600">
                <a:cs typeface="SimSun" charset="0"/>
              </a:rPr>
              <a:t>     this gives upper bound for grade prediction performance.</a:t>
            </a:r>
            <a:endParaRPr lang="en-US" sz="1600">
              <a:cs typeface="SimSun" charset="0"/>
            </a:endParaRPr>
          </a:p>
          <a:p>
            <a:pPr indent="0"/>
            <a:endParaRPr lang="en-US" sz="1600">
              <a:cs typeface="SimSun" charset="0"/>
            </a:endParaRPr>
          </a:p>
          <a:p>
            <a:pPr indent="0"/>
            <a:r>
              <a:rPr lang="en-US" sz="1600">
                <a:cs typeface="SimSun" charset="0"/>
              </a:rPr>
              <a:t> 2. One-stage networks are challenging to train because the optimal parameters for coordinate prediction are not necessarily the best for grade prediction. </a:t>
            </a:r>
            <a:br>
              <a:rPr lang="en-US" sz="1600">
                <a:cs typeface="SimSun" charset="0"/>
              </a:rPr>
            </a:br>
            <a:r>
              <a:rPr lang="en-US" sz="1600">
                <a:cs typeface="SimSun" charset="0"/>
              </a:rPr>
              <a:t>   - confirmed by observing the loss for level and grade during training </a:t>
            </a:r>
            <a:br>
              <a:rPr lang="en-US" sz="1600">
                <a:cs typeface="SimSun" charset="0"/>
              </a:rPr>
            </a:br>
            <a:r>
              <a:rPr lang="en-US" sz="1600">
                <a:cs typeface="SimSun" charset="0"/>
              </a:rPr>
              <a:t>     iterations. They seem to be competing with each other.</a:t>
            </a:r>
            <a:endParaRPr lang="en-US" sz="1600">
              <a:cs typeface="SimSun" charset="0"/>
            </a:endParaRPr>
          </a:p>
          <a:p>
            <a:pPr indent="0"/>
            <a:endParaRPr lang="en-US" sz="1600">
              <a:cs typeface="SimSun" charset="0"/>
            </a:endParaRPr>
          </a:p>
          <a:p>
            <a:pPr indent="0"/>
            <a:r>
              <a:rPr lang="en-US" sz="1600">
                <a:cs typeface="SimSun" charset="0"/>
              </a:rPr>
              <a:t>We believe one reason for this is labeling errors, particularly the significant confusion between L5 and S1 level labels. Additionally, the point labels themselves are not very precise.</a:t>
            </a:r>
            <a:endParaRPr lang="en-US" sz="160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60497" y="-2465296"/>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6" name="TextBox 3"/>
          <p:cNvSpPr txBox="1">
            <a:spLocks noChangeArrowheads="1"/>
          </p:cNvSpPr>
          <p:nvPr/>
        </p:nvSpPr>
        <p:spPr bwMode="auto">
          <a:xfrm>
            <a:off x="1835775" y="1128349"/>
            <a:ext cx="5306801" cy="2400657"/>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chemeClr val="tx1"/>
          </a:solidFill>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2"/>
          </a:solidFill>
        </a:ln>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ggle (All Grey)">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Kaggle - Template</Template>
  <TotalTime>0</TotalTime>
  <Words>4384</Words>
  <Application>WPS Presentation</Application>
  <PresentationFormat>On-screen Show (16:9)</PresentationFormat>
  <Paragraphs>124</Paragraphs>
  <Slides>13</Slides>
  <Notes>20</Notes>
  <HiddenSlides>0</HiddenSlides>
  <MMClips>0</MMClips>
  <ScaleCrop>false</ScaleCrop>
  <HeadingPairs>
    <vt:vector size="6" baseType="variant">
      <vt:variant>
        <vt:lpstr>已用的字体</vt:lpstr>
      </vt:variant>
      <vt:variant>
        <vt:i4>22</vt:i4>
      </vt:variant>
      <vt:variant>
        <vt:lpstr>主题</vt:lpstr>
      </vt:variant>
      <vt:variant>
        <vt:i4>3</vt:i4>
      </vt:variant>
      <vt:variant>
        <vt:lpstr>幻灯片标题</vt:lpstr>
      </vt:variant>
      <vt:variant>
        <vt:i4>13</vt:i4>
      </vt:variant>
    </vt:vector>
  </HeadingPairs>
  <TitlesOfParts>
    <vt:vector size="38" baseType="lpstr">
      <vt:lpstr>Arial</vt:lpstr>
      <vt:lpstr>SimSun</vt:lpstr>
      <vt:lpstr>Wingdings</vt:lpstr>
      <vt:lpstr>Arial Narrow</vt:lpstr>
      <vt:lpstr>MS PGothic</vt:lpstr>
      <vt:lpstr>文泉驿微米黑</vt:lpstr>
      <vt:lpstr>Verdana</vt:lpstr>
      <vt:lpstr>ヒラギノ角ゴ Pro W3</vt:lpstr>
      <vt:lpstr>Inter</vt:lpstr>
      <vt:lpstr>Droid Sans Fallback</vt:lpstr>
      <vt:lpstr>Inter Semi</vt:lpstr>
      <vt:lpstr>Open Sans</vt:lpstr>
      <vt:lpstr>SimSun</vt:lpstr>
      <vt:lpstr>Microsoft YaHei</vt:lpstr>
      <vt:lpstr>Arial Unicode MS</vt:lpstr>
      <vt:lpstr>Calibri</vt:lpstr>
      <vt:lpstr>Trebuchet MS</vt:lpstr>
      <vt:lpstr>DejaVu Sans</vt:lpstr>
      <vt:lpstr>Calibri</vt:lpstr>
      <vt:lpstr>SimSun</vt:lpstr>
      <vt:lpstr>Times New Roman</vt:lpstr>
      <vt:lpstr>OpenSymbol</vt:lpstr>
      <vt:lpstr>Kaggle</vt:lpstr>
      <vt:lpstr>Custom Design</vt:lpstr>
      <vt:lpstr>Kaggle (All Grey)</vt:lpstr>
      <vt:lpstr>Kaggle Winner Presentation - Heng’s part (7th) RSNA 2024 Lumbar Spine Degenerative Classification https://www.kaggle.com/competitions/rsna-2024-lumbar-spine-degenerative-classification)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titanx</cp:lastModifiedBy>
  <cp:revision>970</cp:revision>
  <dcterms:created xsi:type="dcterms:W3CDTF">2024-10-28T22:48:23Z</dcterms:created>
  <dcterms:modified xsi:type="dcterms:W3CDTF">2024-10-28T22:48:23Z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