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296" r:id="rId6"/>
    <p:sldId id="306" r:id="rId7"/>
    <p:sldId id="317" r:id="rId8"/>
    <p:sldId id="318" r:id="rId9"/>
    <p:sldId id="319" r:id="rId10"/>
    <p:sldId id="320" r:id="rId11"/>
    <p:sldId id="321" r:id="rId12"/>
    <p:sldId id="322" r:id="rId13"/>
    <p:sldId id="323" r:id="rId14"/>
    <p:sldId id="3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879" autoAdjust="0"/>
  </p:normalViewPr>
  <p:slideViewPr>
    <p:cSldViewPr snapToGrid="0">
      <p:cViewPr varScale="1">
        <p:scale>
          <a:sx n="99" d="100"/>
          <a:sy n="99" d="100"/>
        </p:scale>
        <p:origin x="504"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2/27/2024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2323606"/>
            <a:ext cx="6693408" cy="1952437"/>
          </a:xfrm>
        </p:spPr>
        <p:txBody>
          <a:bodyPr/>
          <a:lstStyle/>
          <a:p>
            <a:r>
              <a:rPr lang="en-US" sz="4000" dirty="0"/>
              <a:t>Analysis of Conservation </a:t>
            </a:r>
            <a:br>
              <a:rPr lang="en-US" sz="4000" dirty="0"/>
            </a:br>
            <a:r>
              <a:rPr lang="en-US" sz="4000" dirty="0"/>
              <a:t>Statuses within National </a:t>
            </a:r>
            <a:br>
              <a:rPr lang="en-US" sz="4000" dirty="0"/>
            </a:br>
            <a:r>
              <a:rPr lang="en-US" sz="4000" dirty="0"/>
              <a:t>Parks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474034" y="4534394"/>
            <a:ext cx="2999232" cy="438912"/>
          </a:xfrm>
        </p:spPr>
        <p:txBody>
          <a:bodyPr/>
          <a:lstStyle/>
          <a:p>
            <a:r>
              <a:rPr lang="en-US" dirty="0"/>
              <a:t>Laura Hengel​</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5278-F734-9DF6-D200-E8C8F7CC6A9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F98F1D0-0F4D-1485-BDF4-46F8EC4615EB}"/>
              </a:ext>
            </a:extLst>
          </p:cNvPr>
          <p:cNvSpPr>
            <a:spLocks noGrp="1"/>
          </p:cNvSpPr>
          <p:nvPr>
            <p:ph idx="1"/>
          </p:nvPr>
        </p:nvSpPr>
        <p:spPr/>
        <p:txBody>
          <a:bodyPr/>
          <a:lstStyle/>
          <a:p>
            <a:r>
              <a:rPr lang="en-US" dirty="0"/>
              <a:t>Although Yellowstone is responsible for almost half of the recorded observations, the breakdown of observations by category per park is almost equal among all four parks. This may speak to the consistency in population between these species categories in parks.</a:t>
            </a:r>
          </a:p>
          <a:p>
            <a:r>
              <a:rPr lang="en-US" dirty="0"/>
              <a:t>The majority of species with a conservation status are types of birds, followed by vascular plants and mammals.</a:t>
            </a:r>
          </a:p>
          <a:p>
            <a:pPr lvl="1"/>
            <a:r>
              <a:rPr lang="en-US" dirty="0"/>
              <a:t>Another interesting insight is that among mammals, the most affected genus is the Mouse-Eared Bats. Could there be a tighter correlation between birds and mouse-eared bats both being creatures that fly and being prevalent in the Species of Concern?</a:t>
            </a:r>
          </a:p>
        </p:txBody>
      </p:sp>
      <p:sp>
        <p:nvSpPr>
          <p:cNvPr id="4" name="Footer Placeholder 3">
            <a:extLst>
              <a:ext uri="{FF2B5EF4-FFF2-40B4-BE49-F238E27FC236}">
                <a16:creationId xmlns:a16="http://schemas.microsoft.com/office/drawing/2014/main" id="{2B3ED3C1-C7CC-7CB4-B461-2EF8868B6E2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6189D01-E2A4-AA60-CD44-1A8C9A350DCA}"/>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83065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7D5A-FE17-286E-9911-4C737227844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0754CC8-DC09-3965-2FB7-8C4FA00B97DF}"/>
              </a:ext>
            </a:extLst>
          </p:cNvPr>
          <p:cNvSpPr>
            <a:spLocks noGrp="1"/>
          </p:cNvSpPr>
          <p:nvPr>
            <p:ph idx="1"/>
          </p:nvPr>
        </p:nvSpPr>
        <p:spPr/>
        <p:txBody>
          <a:bodyPr/>
          <a:lstStyle/>
          <a:p>
            <a:r>
              <a:rPr lang="en-US" dirty="0"/>
              <a:t>It would be lovely to have more information related to species that are capable of flight or not as the current data suggests that the most affected species are those that can fly.</a:t>
            </a:r>
          </a:p>
          <a:p>
            <a:r>
              <a:rPr lang="en-US" dirty="0"/>
              <a:t>The author would also like to expand on the analysis by looking at the data that was not examined (the data that did not have a conservation level defined). Examining this data could give indications on the breakdown of categories. For example, does the breakdown of birds, vascular plants, and mammals continue even in conservation statuses that are not defined?</a:t>
            </a:r>
          </a:p>
        </p:txBody>
      </p:sp>
      <p:sp>
        <p:nvSpPr>
          <p:cNvPr id="4" name="Footer Placeholder 3">
            <a:extLst>
              <a:ext uri="{FF2B5EF4-FFF2-40B4-BE49-F238E27FC236}">
                <a16:creationId xmlns:a16="http://schemas.microsoft.com/office/drawing/2014/main" id="{FDF91974-7896-21B8-C925-441581EB5BC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C50D78D-028C-A4EE-FA8D-6EDE46D7F15B}"/>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43743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Data Analysis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Conclusions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Next Steps</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This project is a result of using the datasets provided by </a:t>
            </a:r>
            <a:r>
              <a:rPr lang="en-US" dirty="0" err="1"/>
              <a:t>Codecademy</a:t>
            </a:r>
            <a:r>
              <a:rPr lang="en-US" dirty="0"/>
              <a:t> for the Biodiversity Portfolio Project.</a:t>
            </a:r>
          </a:p>
          <a:p>
            <a:r>
              <a:rPr lang="en-US" dirty="0"/>
              <a:t>The data includes information on multiple species regarding their scientific names, common names, conservation statuses, type of species, and the number of observations at each of four national parks.</a:t>
            </a:r>
          </a:p>
          <a:p>
            <a:r>
              <a:rPr lang="en-US" dirty="0"/>
              <a:t>Analysis was done to determine any trends or patterns among species having a conservation status above Least Concern.</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3FAF-DA3A-9A03-6E05-9B3369605F22}"/>
              </a:ext>
            </a:extLst>
          </p:cNvPr>
          <p:cNvSpPr>
            <a:spLocks noGrp="1"/>
          </p:cNvSpPr>
          <p:nvPr>
            <p:ph type="title"/>
          </p:nvPr>
        </p:nvSpPr>
        <p:spPr/>
        <p:txBody>
          <a:bodyPr/>
          <a:lstStyle/>
          <a:p>
            <a:r>
              <a:rPr lang="en-US" dirty="0"/>
              <a:t>Conservation Statuses in USA</a:t>
            </a:r>
          </a:p>
        </p:txBody>
      </p:sp>
      <p:sp>
        <p:nvSpPr>
          <p:cNvPr id="4" name="Text Placeholder 3">
            <a:extLst>
              <a:ext uri="{FF2B5EF4-FFF2-40B4-BE49-F238E27FC236}">
                <a16:creationId xmlns:a16="http://schemas.microsoft.com/office/drawing/2014/main" id="{6F34FFE0-7AAD-BADE-C447-30F7403A41CA}"/>
              </a:ext>
            </a:extLst>
          </p:cNvPr>
          <p:cNvSpPr>
            <a:spLocks noGrp="1"/>
          </p:cNvSpPr>
          <p:nvPr>
            <p:ph type="body" sz="quarter" idx="13"/>
          </p:nvPr>
        </p:nvSpPr>
        <p:spPr>
          <a:xfrm>
            <a:off x="1328309" y="1705713"/>
            <a:ext cx="2194560" cy="355600"/>
          </a:xfrm>
          <a:solidFill>
            <a:schemeClr val="bg2">
              <a:lumMod val="90000"/>
            </a:schemeClr>
          </a:solidFill>
        </p:spPr>
        <p:txBody>
          <a:bodyPr/>
          <a:lstStyle/>
          <a:p>
            <a:r>
              <a:rPr lang="en-US" dirty="0"/>
              <a:t>Not Evaluated</a:t>
            </a:r>
          </a:p>
        </p:txBody>
      </p:sp>
      <p:sp>
        <p:nvSpPr>
          <p:cNvPr id="5" name="Text Placeholder 4">
            <a:extLst>
              <a:ext uri="{FF2B5EF4-FFF2-40B4-BE49-F238E27FC236}">
                <a16:creationId xmlns:a16="http://schemas.microsoft.com/office/drawing/2014/main" id="{32E22A96-F218-74DD-92D2-E7D8F6E8BB6B}"/>
              </a:ext>
            </a:extLst>
          </p:cNvPr>
          <p:cNvSpPr>
            <a:spLocks noGrp="1"/>
          </p:cNvSpPr>
          <p:nvPr>
            <p:ph type="body" sz="quarter" idx="14"/>
          </p:nvPr>
        </p:nvSpPr>
        <p:spPr>
          <a:xfrm>
            <a:off x="1328309" y="2061313"/>
            <a:ext cx="2194560" cy="522686"/>
          </a:xfrm>
          <a:solidFill>
            <a:schemeClr val="bg2">
              <a:lumMod val="90000"/>
            </a:schemeClr>
          </a:solidFill>
        </p:spPr>
        <p:txBody>
          <a:bodyPr/>
          <a:lstStyle/>
          <a:p>
            <a:r>
              <a:rPr lang="en-US" dirty="0"/>
              <a:t>Species is not published on IUCN Red List</a:t>
            </a:r>
          </a:p>
        </p:txBody>
      </p:sp>
      <p:sp>
        <p:nvSpPr>
          <p:cNvPr id="7" name="Text Placeholder 6">
            <a:extLst>
              <a:ext uri="{FF2B5EF4-FFF2-40B4-BE49-F238E27FC236}">
                <a16:creationId xmlns:a16="http://schemas.microsoft.com/office/drawing/2014/main" id="{5A45AF6C-8AD3-94BE-D97D-1D375106840D}"/>
              </a:ext>
            </a:extLst>
          </p:cNvPr>
          <p:cNvSpPr>
            <a:spLocks noGrp="1"/>
          </p:cNvSpPr>
          <p:nvPr>
            <p:ph type="body" sz="quarter" idx="19"/>
          </p:nvPr>
        </p:nvSpPr>
        <p:spPr>
          <a:xfrm>
            <a:off x="3765799" y="1710357"/>
            <a:ext cx="2194560" cy="355600"/>
          </a:xfrm>
          <a:solidFill>
            <a:schemeClr val="bg2">
              <a:lumMod val="90000"/>
            </a:schemeClr>
          </a:solidFill>
        </p:spPr>
        <p:txBody>
          <a:bodyPr/>
          <a:lstStyle/>
          <a:p>
            <a:r>
              <a:rPr lang="en-US" dirty="0"/>
              <a:t>Data Deficient</a:t>
            </a:r>
          </a:p>
        </p:txBody>
      </p:sp>
      <p:sp>
        <p:nvSpPr>
          <p:cNvPr id="8" name="Text Placeholder 7">
            <a:extLst>
              <a:ext uri="{FF2B5EF4-FFF2-40B4-BE49-F238E27FC236}">
                <a16:creationId xmlns:a16="http://schemas.microsoft.com/office/drawing/2014/main" id="{352B67E4-2B3C-7BBA-5343-1ADCFCAD4245}"/>
              </a:ext>
            </a:extLst>
          </p:cNvPr>
          <p:cNvSpPr>
            <a:spLocks noGrp="1"/>
          </p:cNvSpPr>
          <p:nvPr>
            <p:ph type="body" sz="quarter" idx="18"/>
          </p:nvPr>
        </p:nvSpPr>
        <p:spPr>
          <a:xfrm>
            <a:off x="3773255" y="2060309"/>
            <a:ext cx="2194560" cy="1011241"/>
          </a:xfrm>
          <a:solidFill>
            <a:schemeClr val="bg2">
              <a:lumMod val="90000"/>
            </a:schemeClr>
          </a:solidFill>
        </p:spPr>
        <p:txBody>
          <a:bodyPr/>
          <a:lstStyle/>
          <a:p>
            <a:r>
              <a:rPr lang="en-US" dirty="0"/>
              <a:t>There is not enough data present to make an assessment of the risk of extinction</a:t>
            </a:r>
          </a:p>
        </p:txBody>
      </p:sp>
      <p:sp>
        <p:nvSpPr>
          <p:cNvPr id="10" name="Text Placeholder 9">
            <a:extLst>
              <a:ext uri="{FF2B5EF4-FFF2-40B4-BE49-F238E27FC236}">
                <a16:creationId xmlns:a16="http://schemas.microsoft.com/office/drawing/2014/main" id="{B026559D-23EA-E3A1-12CC-A3B7CBFB5DED}"/>
              </a:ext>
            </a:extLst>
          </p:cNvPr>
          <p:cNvSpPr>
            <a:spLocks noGrp="1"/>
          </p:cNvSpPr>
          <p:nvPr>
            <p:ph type="body" sz="quarter" idx="21"/>
          </p:nvPr>
        </p:nvSpPr>
        <p:spPr>
          <a:xfrm>
            <a:off x="6218201" y="1705713"/>
            <a:ext cx="2194560" cy="355600"/>
          </a:xfrm>
          <a:solidFill>
            <a:schemeClr val="tx2">
              <a:lumMod val="90000"/>
            </a:schemeClr>
          </a:solidFill>
        </p:spPr>
        <p:txBody>
          <a:bodyPr/>
          <a:lstStyle/>
          <a:p>
            <a:r>
              <a:rPr lang="en-US" dirty="0"/>
              <a:t>Least Concern</a:t>
            </a:r>
          </a:p>
        </p:txBody>
      </p:sp>
      <p:sp>
        <p:nvSpPr>
          <p:cNvPr id="11" name="Text Placeholder 10">
            <a:extLst>
              <a:ext uri="{FF2B5EF4-FFF2-40B4-BE49-F238E27FC236}">
                <a16:creationId xmlns:a16="http://schemas.microsoft.com/office/drawing/2014/main" id="{F5BBFFC3-17DE-AE5C-B138-ECE44F1EF56D}"/>
              </a:ext>
            </a:extLst>
          </p:cNvPr>
          <p:cNvSpPr>
            <a:spLocks noGrp="1"/>
          </p:cNvSpPr>
          <p:nvPr>
            <p:ph type="body" sz="quarter" idx="20"/>
          </p:nvPr>
        </p:nvSpPr>
        <p:spPr>
          <a:xfrm>
            <a:off x="6223521" y="2041754"/>
            <a:ext cx="2194560" cy="1009081"/>
          </a:xfrm>
          <a:solidFill>
            <a:schemeClr val="tx2">
              <a:lumMod val="90000"/>
            </a:schemeClr>
          </a:solidFill>
        </p:spPr>
        <p:txBody>
          <a:bodyPr/>
          <a:lstStyle/>
          <a:p>
            <a:r>
              <a:rPr lang="en-US" dirty="0"/>
              <a:t>Species has been evaluated and does not qualify for higher conservation statuses</a:t>
            </a:r>
          </a:p>
        </p:txBody>
      </p:sp>
      <p:sp>
        <p:nvSpPr>
          <p:cNvPr id="13" name="Text Placeholder 12">
            <a:extLst>
              <a:ext uri="{FF2B5EF4-FFF2-40B4-BE49-F238E27FC236}">
                <a16:creationId xmlns:a16="http://schemas.microsoft.com/office/drawing/2014/main" id="{F55B044B-4FAB-DAA0-236B-C4EFC25E4D35}"/>
              </a:ext>
            </a:extLst>
          </p:cNvPr>
          <p:cNvSpPr>
            <a:spLocks noGrp="1"/>
          </p:cNvSpPr>
          <p:nvPr>
            <p:ph type="body" sz="quarter" idx="23"/>
          </p:nvPr>
        </p:nvSpPr>
        <p:spPr>
          <a:xfrm>
            <a:off x="8668467" y="1705713"/>
            <a:ext cx="2194560" cy="355600"/>
          </a:xfrm>
          <a:solidFill>
            <a:schemeClr val="accent2">
              <a:lumMod val="20000"/>
              <a:lumOff val="80000"/>
            </a:schemeClr>
          </a:solidFill>
        </p:spPr>
        <p:txBody>
          <a:bodyPr/>
          <a:lstStyle/>
          <a:p>
            <a:r>
              <a:rPr lang="en-US" dirty="0"/>
              <a:t>Near Threatened</a:t>
            </a:r>
          </a:p>
        </p:txBody>
      </p:sp>
      <p:sp>
        <p:nvSpPr>
          <p:cNvPr id="14" name="Text Placeholder 13">
            <a:extLst>
              <a:ext uri="{FF2B5EF4-FFF2-40B4-BE49-F238E27FC236}">
                <a16:creationId xmlns:a16="http://schemas.microsoft.com/office/drawing/2014/main" id="{9B234E84-BD94-32EB-F0E2-A428C5B5F028}"/>
              </a:ext>
            </a:extLst>
          </p:cNvPr>
          <p:cNvSpPr>
            <a:spLocks noGrp="1"/>
          </p:cNvSpPr>
          <p:nvPr>
            <p:ph type="body" sz="quarter" idx="22"/>
          </p:nvPr>
        </p:nvSpPr>
        <p:spPr>
          <a:xfrm>
            <a:off x="8668467" y="2060309"/>
            <a:ext cx="2194560" cy="1305299"/>
          </a:xfrm>
          <a:solidFill>
            <a:schemeClr val="accent2">
              <a:lumMod val="20000"/>
              <a:lumOff val="80000"/>
            </a:schemeClr>
          </a:solidFill>
        </p:spPr>
        <p:txBody>
          <a:bodyPr/>
          <a:lstStyle/>
          <a:p>
            <a:r>
              <a:rPr lang="en-US" dirty="0"/>
              <a:t>Species has been evaluated and does not currently qualify, but may in the near future, for higher conservation status</a:t>
            </a:r>
          </a:p>
        </p:txBody>
      </p:sp>
      <p:sp>
        <p:nvSpPr>
          <p:cNvPr id="15" name="Footer Placeholder 14">
            <a:extLst>
              <a:ext uri="{FF2B5EF4-FFF2-40B4-BE49-F238E27FC236}">
                <a16:creationId xmlns:a16="http://schemas.microsoft.com/office/drawing/2014/main" id="{A941FE7B-5A26-0D20-A39A-B516804B5ACC}"/>
              </a:ext>
            </a:extLst>
          </p:cNvPr>
          <p:cNvSpPr>
            <a:spLocks noGrp="1"/>
          </p:cNvSpPr>
          <p:nvPr>
            <p:ph type="ftr" sz="quarter" idx="10"/>
          </p:nvPr>
        </p:nvSpPr>
        <p:spPr/>
        <p:txBody>
          <a:bodyPr/>
          <a:lstStyle/>
          <a:p>
            <a:r>
              <a:rPr lang="en-US"/>
              <a:t>Presentation title</a:t>
            </a:r>
            <a:endParaRPr lang="en-US" dirty="0"/>
          </a:p>
        </p:txBody>
      </p:sp>
      <p:sp>
        <p:nvSpPr>
          <p:cNvPr id="16" name="Slide Number Placeholder 15">
            <a:extLst>
              <a:ext uri="{FF2B5EF4-FFF2-40B4-BE49-F238E27FC236}">
                <a16:creationId xmlns:a16="http://schemas.microsoft.com/office/drawing/2014/main" id="{C1AB84FF-DCFA-D1B1-7305-87957668E83A}"/>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17" name="Text Placeholder 3">
            <a:extLst>
              <a:ext uri="{FF2B5EF4-FFF2-40B4-BE49-F238E27FC236}">
                <a16:creationId xmlns:a16="http://schemas.microsoft.com/office/drawing/2014/main" id="{D2C599F9-6A8A-F53E-335C-290E057D6C41}"/>
              </a:ext>
            </a:extLst>
          </p:cNvPr>
          <p:cNvSpPr txBox="1">
            <a:spLocks/>
          </p:cNvSpPr>
          <p:nvPr/>
        </p:nvSpPr>
        <p:spPr>
          <a:xfrm>
            <a:off x="1328309" y="3370939"/>
            <a:ext cx="2194560" cy="355600"/>
          </a:xfrm>
          <a:prstGeom prst="rect">
            <a:avLst/>
          </a:prstGeom>
          <a:solidFill>
            <a:schemeClr val="accent2">
              <a:lumMod val="40000"/>
              <a:lumOff val="60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2000" kern="1200">
                <a:solidFill>
                  <a:schemeClr val="accent3"/>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Vulnerable</a:t>
            </a:r>
          </a:p>
        </p:txBody>
      </p:sp>
      <p:sp>
        <p:nvSpPr>
          <p:cNvPr id="18" name="Text Placeholder 3">
            <a:extLst>
              <a:ext uri="{FF2B5EF4-FFF2-40B4-BE49-F238E27FC236}">
                <a16:creationId xmlns:a16="http://schemas.microsoft.com/office/drawing/2014/main" id="{72D4C82D-4DB6-F30E-C400-A134D32B9E51}"/>
              </a:ext>
            </a:extLst>
          </p:cNvPr>
          <p:cNvSpPr txBox="1">
            <a:spLocks/>
          </p:cNvSpPr>
          <p:nvPr/>
        </p:nvSpPr>
        <p:spPr>
          <a:xfrm>
            <a:off x="3765799" y="3386026"/>
            <a:ext cx="2194560" cy="355600"/>
          </a:xfrm>
          <a:prstGeom prst="rect">
            <a:avLst/>
          </a:prstGeom>
          <a:solidFill>
            <a:schemeClr val="accent2">
              <a:lumMod val="60000"/>
              <a:lumOff val="40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2000" kern="1200">
                <a:solidFill>
                  <a:schemeClr val="accent3"/>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Endangered</a:t>
            </a:r>
          </a:p>
        </p:txBody>
      </p:sp>
      <p:sp>
        <p:nvSpPr>
          <p:cNvPr id="19" name="Text Placeholder 3">
            <a:extLst>
              <a:ext uri="{FF2B5EF4-FFF2-40B4-BE49-F238E27FC236}">
                <a16:creationId xmlns:a16="http://schemas.microsoft.com/office/drawing/2014/main" id="{2BAD89E0-0BFB-BA1C-5070-043A3D7A1E7A}"/>
              </a:ext>
            </a:extLst>
          </p:cNvPr>
          <p:cNvSpPr txBox="1">
            <a:spLocks/>
          </p:cNvSpPr>
          <p:nvPr/>
        </p:nvSpPr>
        <p:spPr>
          <a:xfrm>
            <a:off x="6218201" y="3386026"/>
            <a:ext cx="2194560" cy="355600"/>
          </a:xfrm>
          <a:prstGeom prst="rect">
            <a:avLst/>
          </a:prstGeom>
          <a:solidFill>
            <a:schemeClr val="accent4">
              <a:lumMod val="75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2000" kern="1200">
                <a:solidFill>
                  <a:schemeClr val="accent3"/>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Critically Endangered</a:t>
            </a:r>
          </a:p>
        </p:txBody>
      </p:sp>
      <p:sp>
        <p:nvSpPr>
          <p:cNvPr id="20" name="Text Placeholder 3">
            <a:extLst>
              <a:ext uri="{FF2B5EF4-FFF2-40B4-BE49-F238E27FC236}">
                <a16:creationId xmlns:a16="http://schemas.microsoft.com/office/drawing/2014/main" id="{41C9D823-3F44-8428-06D2-4FAA3AAC5CB0}"/>
              </a:ext>
            </a:extLst>
          </p:cNvPr>
          <p:cNvSpPr txBox="1">
            <a:spLocks/>
          </p:cNvSpPr>
          <p:nvPr/>
        </p:nvSpPr>
        <p:spPr>
          <a:xfrm>
            <a:off x="8668467" y="3386026"/>
            <a:ext cx="2194560" cy="355600"/>
          </a:xfrm>
          <a:prstGeom prst="rect">
            <a:avLst/>
          </a:prstGeom>
          <a:solidFill>
            <a:schemeClr val="accent6">
              <a:lumMod val="75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2000" kern="1200">
                <a:solidFill>
                  <a:schemeClr val="accent3"/>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Extinct in the Wild</a:t>
            </a:r>
          </a:p>
        </p:txBody>
      </p:sp>
      <p:sp>
        <p:nvSpPr>
          <p:cNvPr id="21" name="Text Placeholder 3">
            <a:extLst>
              <a:ext uri="{FF2B5EF4-FFF2-40B4-BE49-F238E27FC236}">
                <a16:creationId xmlns:a16="http://schemas.microsoft.com/office/drawing/2014/main" id="{A1003877-2C0F-CD79-894F-7843E631297C}"/>
              </a:ext>
            </a:extLst>
          </p:cNvPr>
          <p:cNvSpPr txBox="1">
            <a:spLocks/>
          </p:cNvSpPr>
          <p:nvPr/>
        </p:nvSpPr>
        <p:spPr>
          <a:xfrm>
            <a:off x="4998720" y="4770121"/>
            <a:ext cx="2194560" cy="355600"/>
          </a:xfrm>
          <a:prstGeom prst="rect">
            <a:avLst/>
          </a:prstGeom>
          <a:solidFill>
            <a:schemeClr val="accent6">
              <a:lumMod val="50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2000" kern="1200">
                <a:solidFill>
                  <a:schemeClr val="accent3"/>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Extinct</a:t>
            </a:r>
          </a:p>
        </p:txBody>
      </p:sp>
      <p:sp>
        <p:nvSpPr>
          <p:cNvPr id="23" name="Text Placeholder 4">
            <a:extLst>
              <a:ext uri="{FF2B5EF4-FFF2-40B4-BE49-F238E27FC236}">
                <a16:creationId xmlns:a16="http://schemas.microsoft.com/office/drawing/2014/main" id="{95DFD5F5-4AE0-BD52-952B-BF0286B53908}"/>
              </a:ext>
            </a:extLst>
          </p:cNvPr>
          <p:cNvSpPr txBox="1">
            <a:spLocks/>
          </p:cNvSpPr>
          <p:nvPr/>
        </p:nvSpPr>
        <p:spPr>
          <a:xfrm>
            <a:off x="1328309" y="3726539"/>
            <a:ext cx="2194560" cy="797701"/>
          </a:xfrm>
          <a:prstGeom prst="rect">
            <a:avLst/>
          </a:prstGeom>
          <a:solidFill>
            <a:schemeClr val="accent2">
              <a:lumMod val="40000"/>
              <a:lumOff val="60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16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Species is considered to be facing a high risk of extinction in the wild</a:t>
            </a:r>
          </a:p>
        </p:txBody>
      </p:sp>
      <p:sp>
        <p:nvSpPr>
          <p:cNvPr id="24" name="Text Placeholder 4">
            <a:extLst>
              <a:ext uri="{FF2B5EF4-FFF2-40B4-BE49-F238E27FC236}">
                <a16:creationId xmlns:a16="http://schemas.microsoft.com/office/drawing/2014/main" id="{DB3FDDF1-A942-0C94-392A-25946A506106}"/>
              </a:ext>
            </a:extLst>
          </p:cNvPr>
          <p:cNvSpPr txBox="1">
            <a:spLocks/>
          </p:cNvSpPr>
          <p:nvPr/>
        </p:nvSpPr>
        <p:spPr>
          <a:xfrm>
            <a:off x="3765799" y="3741626"/>
            <a:ext cx="2194560" cy="797701"/>
          </a:xfrm>
          <a:prstGeom prst="rect">
            <a:avLst/>
          </a:prstGeom>
          <a:solidFill>
            <a:schemeClr val="accent2">
              <a:lumMod val="60000"/>
              <a:lumOff val="40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16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Species is considered to be facing a very high risk of extinction in the wild</a:t>
            </a:r>
          </a:p>
        </p:txBody>
      </p:sp>
      <p:sp>
        <p:nvSpPr>
          <p:cNvPr id="25" name="Text Placeholder 4">
            <a:extLst>
              <a:ext uri="{FF2B5EF4-FFF2-40B4-BE49-F238E27FC236}">
                <a16:creationId xmlns:a16="http://schemas.microsoft.com/office/drawing/2014/main" id="{AAB4D462-947A-917C-F9EA-CE204D0C7DBD}"/>
              </a:ext>
            </a:extLst>
          </p:cNvPr>
          <p:cNvSpPr txBox="1">
            <a:spLocks/>
          </p:cNvSpPr>
          <p:nvPr/>
        </p:nvSpPr>
        <p:spPr>
          <a:xfrm>
            <a:off x="6221518" y="3741625"/>
            <a:ext cx="2194560" cy="797701"/>
          </a:xfrm>
          <a:prstGeom prst="rect">
            <a:avLst/>
          </a:prstGeom>
          <a:solidFill>
            <a:schemeClr val="accent4">
              <a:lumMod val="75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16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Species is considered to be at an extremely high risk of extinction in the wild</a:t>
            </a:r>
          </a:p>
        </p:txBody>
      </p:sp>
      <p:sp>
        <p:nvSpPr>
          <p:cNvPr id="26" name="Text Placeholder 4">
            <a:extLst>
              <a:ext uri="{FF2B5EF4-FFF2-40B4-BE49-F238E27FC236}">
                <a16:creationId xmlns:a16="http://schemas.microsoft.com/office/drawing/2014/main" id="{C6D1BCB4-A80A-218D-86E5-D901671FB731}"/>
              </a:ext>
            </a:extLst>
          </p:cNvPr>
          <p:cNvSpPr txBox="1">
            <a:spLocks/>
          </p:cNvSpPr>
          <p:nvPr/>
        </p:nvSpPr>
        <p:spPr>
          <a:xfrm>
            <a:off x="8668467" y="3741626"/>
            <a:ext cx="2194560" cy="1197422"/>
          </a:xfrm>
          <a:prstGeom prst="rect">
            <a:avLst/>
          </a:prstGeom>
          <a:solidFill>
            <a:schemeClr val="accent6">
              <a:lumMod val="75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16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Species has not been successfully recorded in the wild in relation to the species life cycle and life form</a:t>
            </a:r>
          </a:p>
        </p:txBody>
      </p:sp>
      <p:sp>
        <p:nvSpPr>
          <p:cNvPr id="27" name="Text Placeholder 4">
            <a:extLst>
              <a:ext uri="{FF2B5EF4-FFF2-40B4-BE49-F238E27FC236}">
                <a16:creationId xmlns:a16="http://schemas.microsoft.com/office/drawing/2014/main" id="{5A3A7068-4F5C-ED25-C1DE-0C31CE2F68F3}"/>
              </a:ext>
            </a:extLst>
          </p:cNvPr>
          <p:cNvSpPr txBox="1">
            <a:spLocks/>
          </p:cNvSpPr>
          <p:nvPr/>
        </p:nvSpPr>
        <p:spPr>
          <a:xfrm>
            <a:off x="4998720" y="5123867"/>
            <a:ext cx="2194560" cy="549277"/>
          </a:xfrm>
          <a:prstGeom prst="rect">
            <a:avLst/>
          </a:prstGeom>
          <a:solidFill>
            <a:schemeClr val="accent6">
              <a:lumMod val="50000"/>
            </a:schemeClr>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16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reasonable doubt that the last individual has died</a:t>
            </a:r>
          </a:p>
        </p:txBody>
      </p:sp>
    </p:spTree>
    <p:extLst>
      <p:ext uri="{BB962C8B-B14F-4D97-AF65-F5344CB8AC3E}">
        <p14:creationId xmlns:p14="http://schemas.microsoft.com/office/powerpoint/2010/main" val="20412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BC41-46BD-832A-A746-E7E8C3555FA7}"/>
              </a:ext>
            </a:extLst>
          </p:cNvPr>
          <p:cNvSpPr>
            <a:spLocks noGrp="1"/>
          </p:cNvSpPr>
          <p:nvPr>
            <p:ph type="title"/>
          </p:nvPr>
        </p:nvSpPr>
        <p:spPr/>
        <p:txBody>
          <a:bodyPr/>
          <a:lstStyle/>
          <a:p>
            <a:r>
              <a:rPr lang="en-US" dirty="0"/>
              <a:t>Data Tidying and Cleaning</a:t>
            </a:r>
          </a:p>
        </p:txBody>
      </p:sp>
      <p:sp>
        <p:nvSpPr>
          <p:cNvPr id="3" name="Content Placeholder 2">
            <a:extLst>
              <a:ext uri="{FF2B5EF4-FFF2-40B4-BE49-F238E27FC236}">
                <a16:creationId xmlns:a16="http://schemas.microsoft.com/office/drawing/2014/main" id="{5A3550DF-6710-6048-C54A-73DD3451E501}"/>
              </a:ext>
            </a:extLst>
          </p:cNvPr>
          <p:cNvSpPr>
            <a:spLocks noGrp="1"/>
          </p:cNvSpPr>
          <p:nvPr>
            <p:ph idx="1"/>
          </p:nvPr>
        </p:nvSpPr>
        <p:spPr>
          <a:xfrm>
            <a:off x="609600" y="1600200"/>
            <a:ext cx="10972800" cy="4826358"/>
          </a:xfrm>
        </p:spPr>
        <p:txBody>
          <a:bodyPr>
            <a:normAutofit lnSpcReduction="10000"/>
          </a:bodyPr>
          <a:lstStyle/>
          <a:p>
            <a:r>
              <a:rPr lang="en-US" dirty="0"/>
              <a:t>It was found that only 179 species had non-null conservation statuses. These species were the focus of the analysis</a:t>
            </a:r>
          </a:p>
          <a:p>
            <a:r>
              <a:rPr lang="en-US" dirty="0"/>
              <a:t>There were originally two tables, one containing species information and one containing observation data.</a:t>
            </a:r>
          </a:p>
          <a:p>
            <a:pPr lvl="1"/>
            <a:r>
              <a:rPr lang="en-US" dirty="0"/>
              <a:t>The species table had the scientific name expanded into a genus and a species column</a:t>
            </a:r>
          </a:p>
          <a:p>
            <a:pPr lvl="1"/>
            <a:r>
              <a:rPr lang="en-US" dirty="0"/>
              <a:t>The observation table contained the number of observations of species at one of four national parks. This table was modified to have the following columns: </a:t>
            </a:r>
            <a:r>
              <a:rPr lang="en-US" dirty="0" err="1"/>
              <a:t>scientific_name</a:t>
            </a:r>
            <a:r>
              <a:rPr lang="en-US" dirty="0"/>
              <a:t>, Bryce, Smoky, Yellowstone, Yosemite, and </a:t>
            </a:r>
            <a:r>
              <a:rPr lang="en-US" dirty="0" err="1"/>
              <a:t>total_observations</a:t>
            </a:r>
            <a:r>
              <a:rPr lang="en-US" dirty="0"/>
              <a:t>. The number of observations per park per species were stored under the national park columns.</a:t>
            </a:r>
          </a:p>
          <a:p>
            <a:r>
              <a:rPr lang="en-US" dirty="0"/>
              <a:t>The two tables were then merged using an inner merge on the scientific name</a:t>
            </a:r>
          </a:p>
        </p:txBody>
      </p:sp>
      <p:sp>
        <p:nvSpPr>
          <p:cNvPr id="4" name="Footer Placeholder 3">
            <a:extLst>
              <a:ext uri="{FF2B5EF4-FFF2-40B4-BE49-F238E27FC236}">
                <a16:creationId xmlns:a16="http://schemas.microsoft.com/office/drawing/2014/main" id="{B735EBC5-1FD8-9542-42E9-B7EB96036348}"/>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4AD584-4A2F-9255-7E22-158C647A9E0E}"/>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9301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0B71-BABE-B11D-2E62-8D904DC5BEBC}"/>
              </a:ext>
            </a:extLst>
          </p:cNvPr>
          <p:cNvSpPr>
            <a:spLocks noGrp="1"/>
          </p:cNvSpPr>
          <p:nvPr>
            <p:ph type="title"/>
          </p:nvPr>
        </p:nvSpPr>
        <p:spPr/>
        <p:txBody>
          <a:bodyPr/>
          <a:lstStyle/>
          <a:p>
            <a:r>
              <a:rPr lang="en-US" dirty="0"/>
              <a:t>Data Analysis – Category and Conservation Status</a:t>
            </a:r>
          </a:p>
        </p:txBody>
      </p:sp>
      <p:sp>
        <p:nvSpPr>
          <p:cNvPr id="3" name="Content Placeholder 2">
            <a:extLst>
              <a:ext uri="{FF2B5EF4-FFF2-40B4-BE49-F238E27FC236}">
                <a16:creationId xmlns:a16="http://schemas.microsoft.com/office/drawing/2014/main" id="{AAD0D83C-C12F-C052-A861-CCEF51C0738F}"/>
              </a:ext>
            </a:extLst>
          </p:cNvPr>
          <p:cNvSpPr>
            <a:spLocks noGrp="1"/>
          </p:cNvSpPr>
          <p:nvPr>
            <p:ph idx="1"/>
          </p:nvPr>
        </p:nvSpPr>
        <p:spPr>
          <a:xfrm>
            <a:off x="609600" y="1861413"/>
            <a:ext cx="5486400" cy="4572000"/>
          </a:xfrm>
        </p:spPr>
        <p:txBody>
          <a:bodyPr/>
          <a:lstStyle/>
          <a:p>
            <a:r>
              <a:rPr lang="en-US" dirty="0"/>
              <a:t>The bar graph to the right shows that the majority of species have a status of Species of Concern</a:t>
            </a:r>
          </a:p>
          <a:p>
            <a:pPr lvl="1"/>
            <a:r>
              <a:rPr lang="en-US" dirty="0"/>
              <a:t>Within that status, the three most prevalent categories were Birds, Vascular Plants, and Mammals</a:t>
            </a:r>
          </a:p>
        </p:txBody>
      </p:sp>
      <p:sp>
        <p:nvSpPr>
          <p:cNvPr id="4" name="Footer Placeholder 3">
            <a:extLst>
              <a:ext uri="{FF2B5EF4-FFF2-40B4-BE49-F238E27FC236}">
                <a16:creationId xmlns:a16="http://schemas.microsoft.com/office/drawing/2014/main" id="{5A6366D1-C713-E38A-7444-60F1A9928A4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5004CAC-8A23-C7D1-F4E8-FDCB6A338111}"/>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7" name="Picture 6">
            <a:extLst>
              <a:ext uri="{FF2B5EF4-FFF2-40B4-BE49-F238E27FC236}">
                <a16:creationId xmlns:a16="http://schemas.microsoft.com/office/drawing/2014/main" id="{A9A79B27-419F-8FED-0FC0-791158707201}"/>
              </a:ext>
            </a:extLst>
          </p:cNvPr>
          <p:cNvPicPr>
            <a:picLocks noChangeAspect="1"/>
          </p:cNvPicPr>
          <p:nvPr/>
        </p:nvPicPr>
        <p:blipFill>
          <a:blip r:embed="rId2"/>
          <a:stretch>
            <a:fillRect/>
          </a:stretch>
        </p:blipFill>
        <p:spPr>
          <a:xfrm>
            <a:off x="6356528" y="1861413"/>
            <a:ext cx="4736743" cy="4463168"/>
          </a:xfrm>
          <a:prstGeom prst="rect">
            <a:avLst/>
          </a:prstGeom>
        </p:spPr>
      </p:pic>
    </p:spTree>
    <p:extLst>
      <p:ext uri="{BB962C8B-B14F-4D97-AF65-F5344CB8AC3E}">
        <p14:creationId xmlns:p14="http://schemas.microsoft.com/office/powerpoint/2010/main" val="123067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BBC1-D2BE-2366-0809-E6A50737E5C7}"/>
              </a:ext>
            </a:extLst>
          </p:cNvPr>
          <p:cNvSpPr>
            <a:spLocks noGrp="1"/>
          </p:cNvSpPr>
          <p:nvPr>
            <p:ph type="title"/>
          </p:nvPr>
        </p:nvSpPr>
        <p:spPr/>
        <p:txBody>
          <a:bodyPr/>
          <a:lstStyle/>
          <a:p>
            <a:r>
              <a:rPr lang="en-US" dirty="0"/>
              <a:t>Data Analysis – Conservation Status by Genus </a:t>
            </a:r>
          </a:p>
        </p:txBody>
      </p:sp>
      <p:sp>
        <p:nvSpPr>
          <p:cNvPr id="3" name="Content Placeholder 2">
            <a:extLst>
              <a:ext uri="{FF2B5EF4-FFF2-40B4-BE49-F238E27FC236}">
                <a16:creationId xmlns:a16="http://schemas.microsoft.com/office/drawing/2014/main" id="{52178BD2-522B-0786-C77C-7164F31E3C91}"/>
              </a:ext>
            </a:extLst>
          </p:cNvPr>
          <p:cNvSpPr>
            <a:spLocks noGrp="1"/>
          </p:cNvSpPr>
          <p:nvPr>
            <p:ph idx="1"/>
          </p:nvPr>
        </p:nvSpPr>
        <p:spPr>
          <a:xfrm>
            <a:off x="609599" y="1600199"/>
            <a:ext cx="6557493" cy="4876801"/>
          </a:xfrm>
        </p:spPr>
        <p:txBody>
          <a:bodyPr>
            <a:normAutofit lnSpcReduction="10000"/>
          </a:bodyPr>
          <a:lstStyle/>
          <a:p>
            <a:r>
              <a:rPr lang="en-US" dirty="0"/>
              <a:t>By expanding the scientific name, it was possible to explore the different categories by the genus of the species.</a:t>
            </a:r>
          </a:p>
          <a:p>
            <a:r>
              <a:rPr lang="en-US" dirty="0"/>
              <a:t>To the right, the graph shows a breakdown of the number of species per genus of the mammals category, grouped by their conservation status</a:t>
            </a:r>
          </a:p>
          <a:p>
            <a:pPr lvl="1"/>
            <a:r>
              <a:rPr lang="en-US" dirty="0"/>
              <a:t>Most </a:t>
            </a:r>
            <a:r>
              <a:rPr lang="en-US" dirty="0" err="1"/>
              <a:t>genuses</a:t>
            </a:r>
            <a:r>
              <a:rPr lang="en-US" dirty="0"/>
              <a:t> have only one species.</a:t>
            </a:r>
          </a:p>
          <a:p>
            <a:pPr lvl="1"/>
            <a:r>
              <a:rPr lang="en-US" dirty="0"/>
              <a:t>The Myotis and Canis </a:t>
            </a:r>
            <a:r>
              <a:rPr lang="en-US" dirty="0" err="1"/>
              <a:t>genuses</a:t>
            </a:r>
            <a:r>
              <a:rPr lang="en-US" dirty="0"/>
              <a:t> each have multiple species that are species to keep an eye on</a:t>
            </a:r>
          </a:p>
          <a:p>
            <a:pPr lvl="1"/>
            <a:r>
              <a:rPr lang="en-US" dirty="0"/>
              <a:t>These correspond to Mouse-eared Bats and Canines, respectively.</a:t>
            </a:r>
          </a:p>
        </p:txBody>
      </p:sp>
      <p:sp>
        <p:nvSpPr>
          <p:cNvPr id="4" name="Footer Placeholder 3">
            <a:extLst>
              <a:ext uri="{FF2B5EF4-FFF2-40B4-BE49-F238E27FC236}">
                <a16:creationId xmlns:a16="http://schemas.microsoft.com/office/drawing/2014/main" id="{F963171B-627D-0F2F-42AB-55D38645181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1766489-C76D-7961-C247-B8C168D17B93}"/>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9" name="Picture 8">
            <a:extLst>
              <a:ext uri="{FF2B5EF4-FFF2-40B4-BE49-F238E27FC236}">
                <a16:creationId xmlns:a16="http://schemas.microsoft.com/office/drawing/2014/main" id="{A7C30D1B-9C5E-8793-5FDE-3F08E4D7D7C2}"/>
              </a:ext>
            </a:extLst>
          </p:cNvPr>
          <p:cNvPicPr>
            <a:picLocks noChangeAspect="1"/>
          </p:cNvPicPr>
          <p:nvPr/>
        </p:nvPicPr>
        <p:blipFill>
          <a:blip r:embed="rId2"/>
          <a:stretch>
            <a:fillRect/>
          </a:stretch>
        </p:blipFill>
        <p:spPr>
          <a:xfrm>
            <a:off x="7399127" y="1436754"/>
            <a:ext cx="3869010" cy="5189722"/>
          </a:xfrm>
          <a:prstGeom prst="rect">
            <a:avLst/>
          </a:prstGeom>
        </p:spPr>
      </p:pic>
    </p:spTree>
    <p:extLst>
      <p:ext uri="{BB962C8B-B14F-4D97-AF65-F5344CB8AC3E}">
        <p14:creationId xmlns:p14="http://schemas.microsoft.com/office/powerpoint/2010/main" val="269289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E3AC-F9C1-1E2C-2CB1-89DD8DF6D020}"/>
              </a:ext>
            </a:extLst>
          </p:cNvPr>
          <p:cNvSpPr>
            <a:spLocks noGrp="1"/>
          </p:cNvSpPr>
          <p:nvPr>
            <p:ph type="title"/>
          </p:nvPr>
        </p:nvSpPr>
        <p:spPr/>
        <p:txBody>
          <a:bodyPr/>
          <a:lstStyle/>
          <a:p>
            <a:r>
              <a:rPr lang="en-US" dirty="0"/>
              <a:t>Data Analysis – Observations by Category</a:t>
            </a:r>
          </a:p>
        </p:txBody>
      </p:sp>
      <p:sp>
        <p:nvSpPr>
          <p:cNvPr id="3" name="Content Placeholder 2">
            <a:extLst>
              <a:ext uri="{FF2B5EF4-FFF2-40B4-BE49-F238E27FC236}">
                <a16:creationId xmlns:a16="http://schemas.microsoft.com/office/drawing/2014/main" id="{BA0C5F39-F691-831A-DBE3-B260F2DFE543}"/>
              </a:ext>
            </a:extLst>
          </p:cNvPr>
          <p:cNvSpPr>
            <a:spLocks noGrp="1"/>
          </p:cNvSpPr>
          <p:nvPr>
            <p:ph idx="1"/>
          </p:nvPr>
        </p:nvSpPr>
        <p:spPr>
          <a:xfrm>
            <a:off x="6961030" y="1600200"/>
            <a:ext cx="4621369" cy="4572000"/>
          </a:xfrm>
        </p:spPr>
        <p:txBody>
          <a:bodyPr/>
          <a:lstStyle/>
          <a:p>
            <a:r>
              <a:rPr lang="en-US" dirty="0"/>
              <a:t>The pie charts to the left show the percentage breakdowns of observations by category at each of the four parks in the data.</a:t>
            </a:r>
          </a:p>
          <a:p>
            <a:r>
              <a:rPr lang="en-US" dirty="0"/>
              <a:t>An interesting insight is that the breakdown of observations is roughly equal between each of the four parks.</a:t>
            </a:r>
          </a:p>
        </p:txBody>
      </p:sp>
      <p:sp>
        <p:nvSpPr>
          <p:cNvPr id="4" name="Footer Placeholder 3">
            <a:extLst>
              <a:ext uri="{FF2B5EF4-FFF2-40B4-BE49-F238E27FC236}">
                <a16:creationId xmlns:a16="http://schemas.microsoft.com/office/drawing/2014/main" id="{802EF81A-69F2-3672-52B5-4008F4FF1F3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0D0CA76-9EBA-2A1A-6075-F1E522C526B5}"/>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7" name="Picture 6">
            <a:extLst>
              <a:ext uri="{FF2B5EF4-FFF2-40B4-BE49-F238E27FC236}">
                <a16:creationId xmlns:a16="http://schemas.microsoft.com/office/drawing/2014/main" id="{EB4E7652-25E7-DC14-AAF6-FAB953DC0CFD}"/>
              </a:ext>
            </a:extLst>
          </p:cNvPr>
          <p:cNvPicPr>
            <a:picLocks noChangeAspect="1"/>
          </p:cNvPicPr>
          <p:nvPr/>
        </p:nvPicPr>
        <p:blipFill>
          <a:blip r:embed="rId2"/>
          <a:stretch>
            <a:fillRect/>
          </a:stretch>
        </p:blipFill>
        <p:spPr>
          <a:xfrm>
            <a:off x="332705" y="1342622"/>
            <a:ext cx="3144592" cy="2717376"/>
          </a:xfrm>
          <a:prstGeom prst="rect">
            <a:avLst/>
          </a:prstGeom>
        </p:spPr>
      </p:pic>
      <p:pic>
        <p:nvPicPr>
          <p:cNvPr id="9" name="Picture 8">
            <a:extLst>
              <a:ext uri="{FF2B5EF4-FFF2-40B4-BE49-F238E27FC236}">
                <a16:creationId xmlns:a16="http://schemas.microsoft.com/office/drawing/2014/main" id="{298C3D21-E1E4-6762-E4E1-F79737D70A2C}"/>
              </a:ext>
            </a:extLst>
          </p:cNvPr>
          <p:cNvPicPr>
            <a:picLocks noChangeAspect="1"/>
          </p:cNvPicPr>
          <p:nvPr/>
        </p:nvPicPr>
        <p:blipFill>
          <a:blip r:embed="rId3"/>
          <a:stretch>
            <a:fillRect/>
          </a:stretch>
        </p:blipFill>
        <p:spPr>
          <a:xfrm>
            <a:off x="3731741" y="1342622"/>
            <a:ext cx="3183212" cy="2717376"/>
          </a:xfrm>
          <a:prstGeom prst="rect">
            <a:avLst/>
          </a:prstGeom>
        </p:spPr>
      </p:pic>
      <p:pic>
        <p:nvPicPr>
          <p:cNvPr id="11" name="Picture 10">
            <a:extLst>
              <a:ext uri="{FF2B5EF4-FFF2-40B4-BE49-F238E27FC236}">
                <a16:creationId xmlns:a16="http://schemas.microsoft.com/office/drawing/2014/main" id="{1DD3CD65-E641-0C46-AC37-3A11C823197B}"/>
              </a:ext>
            </a:extLst>
          </p:cNvPr>
          <p:cNvPicPr>
            <a:picLocks noChangeAspect="1"/>
          </p:cNvPicPr>
          <p:nvPr/>
        </p:nvPicPr>
        <p:blipFill>
          <a:blip r:embed="rId4"/>
          <a:stretch>
            <a:fillRect/>
          </a:stretch>
        </p:blipFill>
        <p:spPr>
          <a:xfrm>
            <a:off x="3751051" y="4164650"/>
            <a:ext cx="3144592" cy="2693350"/>
          </a:xfrm>
          <a:prstGeom prst="rect">
            <a:avLst/>
          </a:prstGeom>
        </p:spPr>
      </p:pic>
      <p:pic>
        <p:nvPicPr>
          <p:cNvPr id="13" name="Picture 12">
            <a:extLst>
              <a:ext uri="{FF2B5EF4-FFF2-40B4-BE49-F238E27FC236}">
                <a16:creationId xmlns:a16="http://schemas.microsoft.com/office/drawing/2014/main" id="{14141E01-9ABC-50E9-950A-AF2E4D83C576}"/>
              </a:ext>
            </a:extLst>
          </p:cNvPr>
          <p:cNvPicPr>
            <a:picLocks noChangeAspect="1"/>
          </p:cNvPicPr>
          <p:nvPr/>
        </p:nvPicPr>
        <p:blipFill>
          <a:blip r:embed="rId5"/>
          <a:stretch>
            <a:fillRect/>
          </a:stretch>
        </p:blipFill>
        <p:spPr>
          <a:xfrm>
            <a:off x="332705" y="4164650"/>
            <a:ext cx="3184325" cy="2693350"/>
          </a:xfrm>
          <a:prstGeom prst="rect">
            <a:avLst/>
          </a:prstGeom>
        </p:spPr>
      </p:pic>
    </p:spTree>
    <p:extLst>
      <p:ext uri="{BB962C8B-B14F-4D97-AF65-F5344CB8AC3E}">
        <p14:creationId xmlns:p14="http://schemas.microsoft.com/office/powerpoint/2010/main" val="254343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7111-97A6-EC6E-D7EC-1B1A97CC58BA}"/>
              </a:ext>
            </a:extLst>
          </p:cNvPr>
          <p:cNvSpPr>
            <a:spLocks noGrp="1"/>
          </p:cNvSpPr>
          <p:nvPr>
            <p:ph type="title"/>
          </p:nvPr>
        </p:nvSpPr>
        <p:spPr/>
        <p:txBody>
          <a:bodyPr/>
          <a:lstStyle/>
          <a:p>
            <a:r>
              <a:rPr lang="en-US" dirty="0"/>
              <a:t>Data Analysis – Percent of Observations by Park</a:t>
            </a:r>
          </a:p>
        </p:txBody>
      </p:sp>
      <p:sp>
        <p:nvSpPr>
          <p:cNvPr id="3" name="Content Placeholder 2">
            <a:extLst>
              <a:ext uri="{FF2B5EF4-FFF2-40B4-BE49-F238E27FC236}">
                <a16:creationId xmlns:a16="http://schemas.microsoft.com/office/drawing/2014/main" id="{68CA15E0-9ABB-E2FC-6A39-C99958C21F47}"/>
              </a:ext>
            </a:extLst>
          </p:cNvPr>
          <p:cNvSpPr>
            <a:spLocks noGrp="1"/>
          </p:cNvSpPr>
          <p:nvPr>
            <p:ph idx="1"/>
          </p:nvPr>
        </p:nvSpPr>
        <p:spPr>
          <a:xfrm>
            <a:off x="609599" y="1600200"/>
            <a:ext cx="5829837" cy="4572000"/>
          </a:xfrm>
        </p:spPr>
        <p:txBody>
          <a:bodyPr>
            <a:normAutofit lnSpcReduction="10000"/>
          </a:bodyPr>
          <a:lstStyle/>
          <a:p>
            <a:r>
              <a:rPr lang="en-US" dirty="0"/>
              <a:t>The chart to the right shows the percentage of observations for all species with a conservation status according to the national parks.</a:t>
            </a:r>
          </a:p>
          <a:p>
            <a:r>
              <a:rPr lang="en-US" dirty="0"/>
              <a:t>Yellowstone National Park accounts for almost half of all the reported observations. Followed in order by Yosemite, Bryce, and Great Smoky Mountains.</a:t>
            </a:r>
          </a:p>
          <a:p>
            <a:r>
              <a:rPr lang="en-US" dirty="0"/>
              <a:t>Yellowstone is the largest park, followed in order by Yosemite, Great Smoky Mountains, and Bryce.</a:t>
            </a:r>
          </a:p>
        </p:txBody>
      </p:sp>
      <p:sp>
        <p:nvSpPr>
          <p:cNvPr id="4" name="Footer Placeholder 3">
            <a:extLst>
              <a:ext uri="{FF2B5EF4-FFF2-40B4-BE49-F238E27FC236}">
                <a16:creationId xmlns:a16="http://schemas.microsoft.com/office/drawing/2014/main" id="{C42B578E-EE65-D7FD-09C5-A4D77109810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74CAB5A-72C2-1093-F89A-C7635F587ED8}"/>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7" name="Picture 6">
            <a:extLst>
              <a:ext uri="{FF2B5EF4-FFF2-40B4-BE49-F238E27FC236}">
                <a16:creationId xmlns:a16="http://schemas.microsoft.com/office/drawing/2014/main" id="{DFD730CD-604E-CB72-04D2-CEC07D5F81FF}"/>
              </a:ext>
            </a:extLst>
          </p:cNvPr>
          <p:cNvPicPr>
            <a:picLocks noChangeAspect="1"/>
          </p:cNvPicPr>
          <p:nvPr/>
        </p:nvPicPr>
        <p:blipFill>
          <a:blip r:embed="rId2"/>
          <a:stretch>
            <a:fillRect/>
          </a:stretch>
        </p:blipFill>
        <p:spPr>
          <a:xfrm>
            <a:off x="6730866" y="1706879"/>
            <a:ext cx="4622934" cy="4231519"/>
          </a:xfrm>
          <a:prstGeom prst="rect">
            <a:avLst/>
          </a:prstGeom>
        </p:spPr>
      </p:pic>
    </p:spTree>
    <p:extLst>
      <p:ext uri="{BB962C8B-B14F-4D97-AF65-F5344CB8AC3E}">
        <p14:creationId xmlns:p14="http://schemas.microsoft.com/office/powerpoint/2010/main" val="159385432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{078F026B-3095-4FA3-9EFB-816EEEEF5C0C}tf56410444_win32</Template>
  <TotalTime>145</TotalTime>
  <Words>866</Words>
  <Application>Microsoft Office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Baskerville</vt:lpstr>
      <vt:lpstr>Baskerville Old Face</vt:lpstr>
      <vt:lpstr>Calibri</vt:lpstr>
      <vt:lpstr>Gill Sans Light</vt:lpstr>
      <vt:lpstr>Gill Sans Nova</vt:lpstr>
      <vt:lpstr>Gill Sans Nova Light</vt:lpstr>
      <vt:lpstr>Office Theme</vt:lpstr>
      <vt:lpstr>Analysis of Conservation  Statuses within National  Parks</vt:lpstr>
      <vt:lpstr>Agenda</vt:lpstr>
      <vt:lpstr>Introduction</vt:lpstr>
      <vt:lpstr>Conservation Statuses in USA</vt:lpstr>
      <vt:lpstr>Data Tidying and Cleaning</vt:lpstr>
      <vt:lpstr>Data Analysis – Category and Conservation Status</vt:lpstr>
      <vt:lpstr>Data Analysis – Conservation Status by Genus </vt:lpstr>
      <vt:lpstr>Data Analysis – Observations by Category</vt:lpstr>
      <vt:lpstr>Data Analysis – Percent of Observations by Park</vt:lpstr>
      <vt:lpstr>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Conservation  Statuses within National  Parks</dc:title>
  <dc:creator>Laura Hengel</dc:creator>
  <cp:lastModifiedBy>Laura Hengel</cp:lastModifiedBy>
  <cp:revision>1</cp:revision>
  <dcterms:created xsi:type="dcterms:W3CDTF">2024-02-27T17:40:17Z</dcterms:created>
  <dcterms:modified xsi:type="dcterms:W3CDTF">2024-02-27T20:05:32Z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