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58" r:id="rId9"/>
    <p:sldId id="262" r:id="rId10"/>
    <p:sldId id="263" r:id="rId11"/>
    <p:sldId id="259" r:id="rId12"/>
    <p:sldId id="264" r:id="rId13"/>
    <p:sldId id="266" r:id="rId14"/>
    <p:sldId id="267" r:id="rId15"/>
    <p:sldId id="277" r:id="rId16"/>
    <p:sldId id="269" r:id="rId17"/>
    <p:sldId id="272" r:id="rId18"/>
    <p:sldId id="273" r:id="rId19"/>
    <p:sldId id="271" r:id="rId20"/>
    <p:sldId id="268" r:id="rId21"/>
    <p:sldId id="27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C8ECD-B4E4-4991-BBC4-E2B2E93B7ED7}" v="34" dt="2021-05-18T09:01:17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98B4-C0CE-4B8A-A5F7-54C062F3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11685-B121-41C1-89C5-63172A76E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6A04-F0D4-4A80-8207-0FD26B5B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2765-AC90-4A46-B6A5-11DEB96040B1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55A2-286A-49E9-A83C-CCC330FD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5362-D717-4B01-905A-5C8D1D09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2C26-C837-467A-B685-00966316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0823-8603-4BF9-B2B6-BC453683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0B2E8-8AC6-49FC-BA5A-A90A0894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7880-B945-46AE-8671-DDEB052C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2765-AC90-4A46-B6A5-11DEB96040B1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52A5-9E09-45C3-A2CF-59901318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C4371-AD1C-492B-A29B-10F7172A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2C26-C837-467A-B685-00966316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5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1A3B1-C10B-42F4-9CBF-8E891C531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606E-D1CC-40D1-A9A7-B1A090555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3B73-7CFF-4772-BACE-575AFF4D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2765-AC90-4A46-B6A5-11DEB96040B1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980AE-D098-43AE-B611-A5D13C1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3ED8-F180-4129-9923-748603A2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2C26-C837-467A-B685-00966316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CC53-F9E9-4FAC-ACDD-0CEEEF62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0410-463A-4A2C-8756-8C9EC8D2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CB3A-26F8-408F-A6A9-62105070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2765-AC90-4A46-B6A5-11DEB96040B1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C283-46CF-4547-B0B6-E047A341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FD7A-3E89-4A3A-9528-5970CB2C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2C26-C837-467A-B685-00966316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9D79-FF8E-4592-AF34-5DB9A739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D713A-ECA4-44B0-96B9-4D1D819D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BB95-CE0F-4FAA-A2F6-28DB0B9D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2765-AC90-4A46-B6A5-11DEB96040B1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4C0E-0C46-43C0-A551-97C560AE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7844-CCC0-4727-8A49-60544DF0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2C26-C837-467A-B685-00966316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AD67-D890-429F-8051-D2C89616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0695-C227-4C2E-907C-CF793A2D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87CB-4E08-4D8A-8E0A-E3C70DEE7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37A3-9ECF-47FE-A980-7611D0CD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2765-AC90-4A46-B6A5-11DEB96040B1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8576C-D6F9-43DC-ABEA-EFFFB63C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9CC7-CC25-445D-80BF-0DC85D1D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2C26-C837-467A-B685-00966316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61FF-DABF-4AF1-BA16-DFDEE899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75845-AB8C-4111-B867-84EB3BB29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BCEC5-8C9A-4311-BB92-50D97260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58B4E-76CA-4FC4-B5D1-CD0E38AFC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09542-FDA3-4F05-88CA-450F6897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95E93-1243-4ACC-82DF-3331C40D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2765-AC90-4A46-B6A5-11DEB96040B1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53AF4-0979-462B-8111-92E7FCD6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8F543-6B7F-41C8-91D1-A67379CE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2C26-C837-467A-B685-00966316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6EA1-078A-4721-9191-768EB199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90416-0B6B-40F7-95C7-70B576A4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2765-AC90-4A46-B6A5-11DEB96040B1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53B59-0DA7-4135-81FD-9973F153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42CA8-C523-428B-BA6C-58C97424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2C26-C837-467A-B685-00966316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605E5-229A-429C-A601-6349BAFF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2765-AC90-4A46-B6A5-11DEB96040B1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6621A-9517-4CCA-A2E3-38E42B39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7457D-DAD7-4537-B8A3-25CD1637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2C26-C837-467A-B685-00966316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4613-BA5A-40D0-A0DE-72472463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8D29-EA97-4A2A-9470-2AA7B978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D5902-3ADA-4B61-A3FF-2CAF7210A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28DC-77CF-4131-ADFB-BF3F488C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2765-AC90-4A46-B6A5-11DEB96040B1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291E2-B375-4F01-B7FF-3B476284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36693-2B8F-4EA9-91AD-5AB2E8A1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2C26-C837-467A-B685-00966316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2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0CE4-9B98-420E-A861-27079C41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FCDDA-4AEE-429C-AF10-B81ED9D7E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9665F-146D-4513-B8D0-326B46B5B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C500-5033-42E1-AAD3-7392E68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2765-AC90-4A46-B6A5-11DEB96040B1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48A8-803E-4FD5-83D1-14BD3411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0DE53-7A41-4251-98AD-8D07F8A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2C26-C837-467A-B685-00966316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CAA72-8118-4C88-8211-CC3616DD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9AD69-7AAE-4C9F-8BEA-2CE0CD86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7099-23DF-49A4-A009-D8FD085BD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2765-AC90-4A46-B6A5-11DEB96040B1}" type="datetimeFigureOut">
              <a:rPr lang="en-US" smtClean="0"/>
              <a:t>25-May-21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F5786-EEE5-407C-B36E-5C64EE0A0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49E0-908C-496C-BAFC-91C9A89FB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82C26-C837-467A-B685-00966316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6268-C999-4BFD-A727-0572215CE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1202574"/>
            <a:ext cx="9352547" cy="2679616"/>
          </a:xfrm>
        </p:spPr>
        <p:txBody>
          <a:bodyPr>
            <a:normAutofit/>
          </a:bodyPr>
          <a:lstStyle/>
          <a:p>
            <a:r>
              <a:rPr lang="en-US" dirty="0"/>
              <a:t>Prediction of Percentage of Failed Surfaces for Wash WCs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69CCD-0F99-4B18-8D1A-3ADD11769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8652"/>
            <a:ext cx="9144000" cy="1199147"/>
          </a:xfrm>
        </p:spPr>
        <p:txBody>
          <a:bodyPr/>
          <a:lstStyle/>
          <a:p>
            <a:r>
              <a:rPr lang="en-US" dirty="0"/>
              <a:t>HengKai (930233)</a:t>
            </a:r>
          </a:p>
        </p:txBody>
      </p:sp>
    </p:spTree>
    <p:extLst>
      <p:ext uri="{BB962C8B-B14F-4D97-AF65-F5344CB8AC3E}">
        <p14:creationId xmlns:p14="http://schemas.microsoft.com/office/powerpoint/2010/main" val="397275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E9FC-377A-45CF-8196-464A5BBF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Features preparation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3143-2380-4CD0-9133-324CFDBB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Data windowing of datasets</a:t>
            </a:r>
          </a:p>
          <a:p>
            <a:pPr lvl="1"/>
            <a:r>
              <a:rPr lang="en-US" dirty="0"/>
              <a:t>Use values from previous time steps as features</a:t>
            </a:r>
          </a:p>
          <a:p>
            <a:pPr lvl="1"/>
            <a:r>
              <a:rPr lang="en-US" dirty="0"/>
              <a:t>Use values from next time step as label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C848BF-6306-4DED-9AEF-769A8D68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49" y="3165868"/>
            <a:ext cx="4229501" cy="34032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9FA083-5F6D-4992-BAC5-08E159E52AA6}"/>
              </a:ext>
            </a:extLst>
          </p:cNvPr>
          <p:cNvCxnSpPr>
            <a:cxnSpLocks/>
          </p:cNvCxnSpPr>
          <p:nvPr/>
        </p:nvCxnSpPr>
        <p:spPr>
          <a:xfrm flipH="1">
            <a:off x="5867401" y="4630738"/>
            <a:ext cx="15620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5BD52F-94C7-44B2-A51E-42BE13D529C2}"/>
              </a:ext>
            </a:extLst>
          </p:cNvPr>
          <p:cNvSpPr txBox="1"/>
          <p:nvPr/>
        </p:nvSpPr>
        <p:spPr>
          <a:xfrm>
            <a:off x="7582204" y="3892074"/>
            <a:ext cx="34760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data windowing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</a:t>
            </a:r>
            <a:r>
              <a:rPr lang="en-US" dirty="0"/>
              <a:t> : 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 : </a:t>
            </a:r>
            <a:r>
              <a:rPr lang="en-US" dirty="0"/>
              <a:t>label we want to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 </a:t>
            </a:r>
            <a:r>
              <a:rPr lang="en-US" dirty="0"/>
              <a:t>: time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values in red box : </a:t>
            </a:r>
            <a:r>
              <a:rPr lang="en-US" dirty="0"/>
              <a:t>features used</a:t>
            </a:r>
          </a:p>
        </p:txBody>
      </p:sp>
    </p:spTree>
    <p:extLst>
      <p:ext uri="{BB962C8B-B14F-4D97-AF65-F5344CB8AC3E}">
        <p14:creationId xmlns:p14="http://schemas.microsoft.com/office/powerpoint/2010/main" val="159324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E9FC-377A-45CF-8196-464A5BBF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3143-2380-4CD0-9133-324CFDBB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used : </a:t>
            </a:r>
            <a:r>
              <a:rPr lang="en-US" b="1" dirty="0"/>
              <a:t>Deep Neural Network</a:t>
            </a:r>
          </a:p>
          <a:p>
            <a:endParaRPr lang="en-US" b="1" dirty="0"/>
          </a:p>
          <a:p>
            <a:r>
              <a:rPr lang="en-US" dirty="0"/>
              <a:t>The DNN used in this project is made up of: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Convolution neural network (feature extraction)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Recurrent neural network (pattern recognition)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Performance of the model is evaluated using Mean Area Error (MAE)</a:t>
            </a:r>
          </a:p>
        </p:txBody>
      </p:sp>
    </p:spTree>
    <p:extLst>
      <p:ext uri="{BB962C8B-B14F-4D97-AF65-F5344CB8AC3E}">
        <p14:creationId xmlns:p14="http://schemas.microsoft.com/office/powerpoint/2010/main" val="143402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E9FC-377A-45CF-8196-464A5BBF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Training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3143-2380-4CD0-9133-324CFDBB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5186"/>
          </a:xfrm>
        </p:spPr>
        <p:txBody>
          <a:bodyPr>
            <a:normAutofit/>
          </a:bodyPr>
          <a:lstStyle/>
          <a:p>
            <a:r>
              <a:rPr lang="en-US" sz="2400" dirty="0"/>
              <a:t>Loss shows far the predicted values deviate from the actual values in the training data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CBC1050A-FDCD-488E-970F-B0E340A48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1" b="6919"/>
          <a:stretch/>
        </p:blipFill>
        <p:spPr>
          <a:xfrm>
            <a:off x="1205234" y="2525196"/>
            <a:ext cx="9781531" cy="420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E9FC-377A-45CF-8196-464A5BBF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92FFD2-99CD-4CF5-8B85-2324C490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used to </a:t>
            </a:r>
            <a:r>
              <a:rPr lang="en-US" b="1" dirty="0"/>
              <a:t>predict the failure rate for 5 different wash WCs for 2021-03-17.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from </a:t>
            </a:r>
            <a:r>
              <a:rPr lang="en-US" b="1" dirty="0"/>
              <a:t>2021-03-14 to 2021-03-16</a:t>
            </a:r>
            <a:r>
              <a:rPr lang="en-US" dirty="0"/>
              <a:t> are inputted into the model.</a:t>
            </a:r>
          </a:p>
          <a:p>
            <a:endParaRPr lang="en-US" dirty="0"/>
          </a:p>
          <a:p>
            <a:r>
              <a:rPr lang="en-US" dirty="0"/>
              <a:t>Model achieved a mean </a:t>
            </a:r>
            <a:r>
              <a:rPr lang="en-US" b="1" dirty="0"/>
              <a:t>MAE of 0.0027</a:t>
            </a:r>
          </a:p>
        </p:txBody>
      </p:sp>
    </p:spTree>
    <p:extLst>
      <p:ext uri="{BB962C8B-B14F-4D97-AF65-F5344CB8AC3E}">
        <p14:creationId xmlns:p14="http://schemas.microsoft.com/office/powerpoint/2010/main" val="119732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F231-BCD0-4A84-89B7-9A43D164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Results visualized (OW601)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A9788E2-6847-459D-AA6B-EF3106044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12" y="1690688"/>
            <a:ext cx="11753976" cy="49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7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F231-BCD0-4A84-89B7-9A43D164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Results visualized (OW603)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48338F-5A69-4C97-901F-7292CC783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293"/>
            <a:ext cx="12192000" cy="51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F231-BCD0-4A84-89B7-9A43D164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Results visualized (OW604)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31F0EB-F9A3-4950-85F5-1D31DE8ED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F231-BCD0-4A84-89B7-9A43D164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Results visualized (OW606)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8A76495-DF30-499D-BC81-79A41332C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8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0723-F5D3-4E4B-8121-F4CEC4F5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Conclusion: 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B0CD-0FC3-41E5-A6BA-9254EE1B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Expand model to predict other WCs (sputter, </a:t>
            </a:r>
            <a:r>
              <a:rPr lang="en-US" dirty="0" err="1"/>
              <a:t>uv</a:t>
            </a:r>
            <a:r>
              <a:rPr lang="en-US" dirty="0"/>
              <a:t>, etc.)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and test other types of machine learning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Automation of feature preparation and model training process</a:t>
            </a:r>
          </a:p>
          <a:p>
            <a:pPr lvl="1"/>
            <a:r>
              <a:rPr lang="en-US" dirty="0"/>
              <a:t>E.g. Retrain model every 2-4 weeks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 model into production to predict failure rates in machines</a:t>
            </a:r>
          </a:p>
        </p:txBody>
      </p:sp>
    </p:spTree>
    <p:extLst>
      <p:ext uri="{BB962C8B-B14F-4D97-AF65-F5344CB8AC3E}">
        <p14:creationId xmlns:p14="http://schemas.microsoft.com/office/powerpoint/2010/main" val="3233957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0723-F5D3-4E4B-8121-F4CEC4F5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Conclusion: 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B0CD-0FC3-41E5-A6BA-9254EE1B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preparation and feature selection are the </a:t>
            </a:r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b="1" dirty="0"/>
              <a:t>most important </a:t>
            </a:r>
            <a:r>
              <a:rPr lang="en-US" dirty="0"/>
              <a:t>steps in any machine learning process.</a:t>
            </a:r>
          </a:p>
          <a:p>
            <a:pPr lvl="1"/>
            <a:r>
              <a:rPr lang="en-US" dirty="0"/>
              <a:t>They will take up the most time</a:t>
            </a:r>
          </a:p>
          <a:p>
            <a:pPr lvl="1"/>
            <a:r>
              <a:rPr lang="en-US" dirty="0"/>
              <a:t>But with good feature preparation and selection, we can achieve high accuracy without a complex ml model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lot more challenging when working with real world data.</a:t>
            </a:r>
          </a:p>
          <a:p>
            <a:pPr lvl="1"/>
            <a:r>
              <a:rPr lang="en-US" dirty="0"/>
              <a:t>Must find solution for missing data, work around data and server constraints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Overall an interesting project that allowed me to improve my Python &amp; SQL skills and I also gained a deeper understanding of timeseries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0160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D7F5-2769-4FB8-B9D7-AFE74122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967F-4E24-4A13-8E63-01ECB74A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Project Goal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Features Used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Features Preparation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36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3E90-314D-4075-B41B-42CFF838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6A8A-8EEC-4E69-AD3C-B7A1A498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079"/>
          </a:xfrm>
        </p:spPr>
        <p:txBody>
          <a:bodyPr/>
          <a:lstStyle/>
          <a:p>
            <a:r>
              <a:rPr lang="en-US" dirty="0"/>
              <a:t>Predict percentage of failed surfaces in each wash </a:t>
            </a:r>
            <a:r>
              <a:rPr lang="en-US" dirty="0" err="1"/>
              <a:t>wc</a:t>
            </a:r>
            <a:r>
              <a:rPr lang="en-US" dirty="0"/>
              <a:t> using past 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C62B8E-C7E9-480A-B1E5-C28F92DB0B69}"/>
              </a:ext>
            </a:extLst>
          </p:cNvPr>
          <p:cNvGrpSpPr/>
          <p:nvPr/>
        </p:nvGrpSpPr>
        <p:grpSpPr>
          <a:xfrm>
            <a:off x="888967" y="3009134"/>
            <a:ext cx="10414067" cy="3029508"/>
            <a:chOff x="718990" y="3009134"/>
            <a:chExt cx="10414067" cy="30295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589C75-367F-4AB7-B72D-705E5924281E}"/>
                </a:ext>
              </a:extLst>
            </p:cNvPr>
            <p:cNvSpPr/>
            <p:nvPr/>
          </p:nvSpPr>
          <p:spPr>
            <a:xfrm>
              <a:off x="838200" y="3009134"/>
              <a:ext cx="2614863" cy="13475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Features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(Input variables)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3B4B4D-F825-457B-BC44-4EDD96836D06}"/>
                </a:ext>
              </a:extLst>
            </p:cNvPr>
            <p:cNvSpPr/>
            <p:nvPr/>
          </p:nvSpPr>
          <p:spPr>
            <a:xfrm>
              <a:off x="4591640" y="3009134"/>
              <a:ext cx="2614863" cy="13475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ML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50778C-D069-4279-82CD-84641F1B21A9}"/>
                </a:ext>
              </a:extLst>
            </p:cNvPr>
            <p:cNvSpPr/>
            <p:nvPr/>
          </p:nvSpPr>
          <p:spPr>
            <a:xfrm>
              <a:off x="8345080" y="3009134"/>
              <a:ext cx="2614863" cy="134753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Label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(Predicted variable)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662D5B8-8BFE-40A5-BA37-2463316D4DA2}"/>
                </a:ext>
              </a:extLst>
            </p:cNvPr>
            <p:cNvSpPr/>
            <p:nvPr/>
          </p:nvSpPr>
          <p:spPr>
            <a:xfrm>
              <a:off x="3654706" y="3508506"/>
              <a:ext cx="735291" cy="3487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00CAA26-6470-40D7-8525-BE144B5BC689}"/>
                </a:ext>
              </a:extLst>
            </p:cNvPr>
            <p:cNvSpPr/>
            <p:nvPr/>
          </p:nvSpPr>
          <p:spPr>
            <a:xfrm>
              <a:off x="7408146" y="3508506"/>
              <a:ext cx="735291" cy="3487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074C5A-37FF-48BB-9035-0700C98D4A62}"/>
                </a:ext>
              </a:extLst>
            </p:cNvPr>
            <p:cNvSpPr txBox="1"/>
            <p:nvPr/>
          </p:nvSpPr>
          <p:spPr>
            <a:xfrm>
              <a:off x="718990" y="4561314"/>
              <a:ext cx="306276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collected from Mon to Fri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Wash sensor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Weather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Num of surface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Percentage of failed surface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07B51-A663-42C2-9699-E8B2B40EDBEF}"/>
                </a:ext>
              </a:extLst>
            </p:cNvPr>
            <p:cNvSpPr txBox="1"/>
            <p:nvPr/>
          </p:nvSpPr>
          <p:spPr>
            <a:xfrm>
              <a:off x="8345081" y="4561314"/>
              <a:ext cx="2787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value for Sat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Percentage of failed surface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73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0BC1-DD99-4717-9A87-F34728C9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Project Goal: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DEAE-8545-4DEC-8DCD-13265259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wash sensor values have an impact on number of failed surfaces in the future.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0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0227-0240-4013-B046-900A5059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Features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322F-F0BD-455D-B118-DFD96ABB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6490"/>
          </a:xfrm>
        </p:spPr>
        <p:txBody>
          <a:bodyPr>
            <a:normAutofit/>
          </a:bodyPr>
          <a:lstStyle/>
          <a:p>
            <a:r>
              <a:rPr lang="en-US" dirty="0"/>
              <a:t>Used data between </a:t>
            </a:r>
            <a:r>
              <a:rPr lang="en-US" b="1" dirty="0"/>
              <a:t>2020-12-11</a:t>
            </a:r>
            <a:r>
              <a:rPr lang="en-US" dirty="0"/>
              <a:t> and </a:t>
            </a:r>
            <a:r>
              <a:rPr lang="en-US" b="1" dirty="0"/>
              <a:t>2021-03-11</a:t>
            </a:r>
            <a:r>
              <a:rPr lang="en-US" dirty="0"/>
              <a:t> for model training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A10FC0-FDF2-4B91-BA3E-9BEC2FC4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00830"/>
              </p:ext>
            </p:extLst>
          </p:nvPr>
        </p:nvGraphicFramePr>
        <p:xfrm>
          <a:off x="838200" y="2432115"/>
          <a:ext cx="10515600" cy="409795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94057">
                  <a:extLst>
                    <a:ext uri="{9D8B030D-6E8A-4147-A177-3AD203B41FA5}">
                      <a16:colId xmlns:a16="http://schemas.microsoft.com/office/drawing/2014/main" val="307650264"/>
                    </a:ext>
                  </a:extLst>
                </a:gridCol>
                <a:gridCol w="6621543">
                  <a:extLst>
                    <a:ext uri="{9D8B030D-6E8A-4147-A177-3AD203B41FA5}">
                      <a16:colId xmlns:a16="http://schemas.microsoft.com/office/drawing/2014/main" val="3715238902"/>
                    </a:ext>
                  </a:extLst>
                </a:gridCol>
              </a:tblGrid>
              <a:tr h="98145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89580"/>
                  </a:ext>
                </a:extLst>
              </a:tr>
              <a:tr h="806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CIM_TA_EC@1088411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magd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remark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599918"/>
                  </a:ext>
                </a:extLst>
              </a:tr>
              <a:tr h="1328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gold.wash_kpiv_v1</a:t>
                      </a:r>
                    </a:p>
                    <a:p>
                      <a:pPr algn="ctr"/>
                      <a:r>
                        <a:rPr lang="en-US" dirty="0"/>
                        <a:t>(wash sensor data)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di_recirc_flow</a:t>
                      </a:r>
                      <a:r>
                        <a:rPr lang="en-US" dirty="0"/>
                        <a:t> (no. anomalies)</a:t>
                      </a:r>
                    </a:p>
                    <a:p>
                      <a:pPr algn="ctr"/>
                      <a:r>
                        <a:rPr lang="en-US" dirty="0"/>
                        <a:t>mst1_flow (no. anomalies)</a:t>
                      </a:r>
                    </a:p>
                    <a:p>
                      <a:pPr algn="ctr"/>
                      <a:r>
                        <a:rPr lang="en-US" dirty="0"/>
                        <a:t>mst2_flow (no. anomalies)</a:t>
                      </a:r>
                    </a:p>
                    <a:p>
                      <a:pPr algn="ctr"/>
                      <a:r>
                        <a:rPr lang="en-US" dirty="0" err="1"/>
                        <a:t>cs_osr_flow</a:t>
                      </a:r>
                      <a:r>
                        <a:rPr lang="en-US" dirty="0"/>
                        <a:t> (mean)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116265"/>
                  </a:ext>
                </a:extLst>
              </a:tr>
              <a:tr h="981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Data.gov</a:t>
                      </a:r>
                    </a:p>
                    <a:p>
                      <a:pPr algn="ctr"/>
                      <a:r>
                        <a:rPr lang="en-US" dirty="0"/>
                        <a:t>(Weather data)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no2 (mean)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3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97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74A0-AA52-4AD8-8D89-8EB5600B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Feature selection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CE12-6383-467D-8A02-CDC29A29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</a:t>
            </a:r>
            <a:r>
              <a:rPr lang="en-US" b="1" dirty="0"/>
              <a:t>type of aggregate function to apply on the sensor values</a:t>
            </a:r>
            <a:r>
              <a:rPr lang="en-US" dirty="0"/>
              <a:t> after grouping them by </a:t>
            </a:r>
            <a:r>
              <a:rPr lang="en-US" dirty="0" err="1"/>
              <a:t>wc</a:t>
            </a:r>
            <a:r>
              <a:rPr lang="en-US" dirty="0"/>
              <a:t> and date, the following aggregate functions are tested: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Anomaly count (using isolation forest)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Mean of standardized sensor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Mean of sensor values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To determine the </a:t>
            </a:r>
            <a:r>
              <a:rPr lang="en-US" b="1" dirty="0"/>
              <a:t>which weather data to use</a:t>
            </a:r>
            <a:r>
              <a:rPr lang="en-US" dirty="0"/>
              <a:t>, the following weather data are tested:</a:t>
            </a:r>
          </a:p>
          <a:p>
            <a:pPr lvl="1"/>
            <a:r>
              <a:rPr lang="en-US" dirty="0"/>
              <a:t>o3,  co, no2, so2</a:t>
            </a:r>
          </a:p>
        </p:txBody>
      </p:sp>
    </p:spTree>
    <p:extLst>
      <p:ext uri="{BB962C8B-B14F-4D97-AF65-F5344CB8AC3E}">
        <p14:creationId xmlns:p14="http://schemas.microsoft.com/office/powerpoint/2010/main" val="404535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74A0-AA52-4AD8-8D89-8EB5600B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Test used to select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CE12-6383-467D-8A02-CDC29A29E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807"/>
          </a:xfrm>
        </p:spPr>
        <p:txBody>
          <a:bodyPr/>
          <a:lstStyle/>
          <a:p>
            <a:r>
              <a:rPr lang="en-US" dirty="0"/>
              <a:t>Scikit-</a:t>
            </a:r>
            <a:r>
              <a:rPr lang="en-US" dirty="0" err="1"/>
              <a:t>Learn’s</a:t>
            </a:r>
            <a:r>
              <a:rPr lang="en-US" dirty="0"/>
              <a:t> f regression test is used</a:t>
            </a:r>
          </a:p>
          <a:p>
            <a:pPr lvl="1"/>
            <a:r>
              <a:rPr lang="en-US" dirty="0"/>
              <a:t>Tests whether any of the independent feature in a multiple linear regression model are significant</a:t>
            </a:r>
          </a:p>
          <a:p>
            <a:pPr lvl="1"/>
            <a:r>
              <a:rPr lang="en-US" dirty="0"/>
              <a:t>Higher value = more significant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F1FC9-F211-407A-A2F7-2F24C734D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59"/>
          <a:stretch/>
        </p:blipFill>
        <p:spPr>
          <a:xfrm>
            <a:off x="308264" y="3482641"/>
            <a:ext cx="11575471" cy="2826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1B6D99-6C21-4939-B1AD-48D74FA83F3E}"/>
              </a:ext>
            </a:extLst>
          </p:cNvPr>
          <p:cNvSpPr/>
          <p:nvPr/>
        </p:nvSpPr>
        <p:spPr>
          <a:xfrm>
            <a:off x="386715" y="3905249"/>
            <a:ext cx="128016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3AAE0-307D-463C-8586-5DB811FFDA8D}"/>
              </a:ext>
            </a:extLst>
          </p:cNvPr>
          <p:cNvSpPr/>
          <p:nvPr/>
        </p:nvSpPr>
        <p:spPr>
          <a:xfrm>
            <a:off x="386715" y="4395286"/>
            <a:ext cx="128016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462A7-22C2-442A-8A38-E2CBC7338AF8}"/>
              </a:ext>
            </a:extLst>
          </p:cNvPr>
          <p:cNvSpPr/>
          <p:nvPr/>
        </p:nvSpPr>
        <p:spPr>
          <a:xfrm>
            <a:off x="386715" y="5152147"/>
            <a:ext cx="128016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0CE1F-AA91-48BD-A205-8C08192C8612}"/>
              </a:ext>
            </a:extLst>
          </p:cNvPr>
          <p:cNvSpPr/>
          <p:nvPr/>
        </p:nvSpPr>
        <p:spPr>
          <a:xfrm>
            <a:off x="386715" y="5410199"/>
            <a:ext cx="128016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9C259-9694-4054-8540-523A605F01BC}"/>
              </a:ext>
            </a:extLst>
          </p:cNvPr>
          <p:cNvSpPr/>
          <p:nvPr/>
        </p:nvSpPr>
        <p:spPr>
          <a:xfrm>
            <a:off x="386715" y="5659604"/>
            <a:ext cx="128016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7B755-CE63-4EE7-8A10-51F82927C813}"/>
              </a:ext>
            </a:extLst>
          </p:cNvPr>
          <p:cNvSpPr txBox="1"/>
          <p:nvPr/>
        </p:nvSpPr>
        <p:spPr>
          <a:xfrm>
            <a:off x="4469592" y="6309059"/>
            <a:ext cx="325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Top 10 features based on f-test score</a:t>
            </a:r>
          </a:p>
        </p:txBody>
      </p:sp>
    </p:spTree>
    <p:extLst>
      <p:ext uri="{BB962C8B-B14F-4D97-AF65-F5344CB8AC3E}">
        <p14:creationId xmlns:p14="http://schemas.microsoft.com/office/powerpoint/2010/main" val="405350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E9FC-377A-45CF-8196-464A5BBF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Features preparation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3143-2380-4CD0-9133-324CFDBB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Group values by WC &amp; Features</a:t>
            </a:r>
          </a:p>
          <a:p>
            <a:pPr lvl="1"/>
            <a:r>
              <a:rPr lang="en-US" dirty="0"/>
              <a:t>Only keep columns with less than 30% </a:t>
            </a:r>
            <a:r>
              <a:rPr lang="en-US" dirty="0" err="1"/>
              <a:t>NaN</a:t>
            </a:r>
            <a:r>
              <a:rPr lang="en-US" dirty="0"/>
              <a:t> data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Split dataset into train and test dataset</a:t>
            </a:r>
          </a:p>
          <a:p>
            <a:pPr lvl="1"/>
            <a:r>
              <a:rPr lang="en-US" dirty="0"/>
              <a:t>Train dataset is used to train the machine learning model</a:t>
            </a:r>
          </a:p>
          <a:p>
            <a:pPr lvl="1"/>
            <a:r>
              <a:rPr lang="en-US" dirty="0"/>
              <a:t>Test dataset is used to test the machine learning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A3691-3910-4E71-881E-2B631DB81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47"/>
          <a:stretch/>
        </p:blipFill>
        <p:spPr>
          <a:xfrm>
            <a:off x="1404319" y="2717852"/>
            <a:ext cx="8185247" cy="2101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946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E9FC-377A-45CF-8196-464A5BBF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Features preparation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3143-2380-4CD0-9133-324CFDBB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Applying rolling mean to train dataset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Apply Min Max scaling (0-1) to train dataset</a:t>
            </a:r>
          </a:p>
          <a:p>
            <a:pPr lvl="1"/>
            <a:r>
              <a:rPr lang="en-US" dirty="0"/>
              <a:t>Normalizes dataset</a:t>
            </a:r>
          </a:p>
          <a:p>
            <a:pPr lvl="1"/>
            <a:r>
              <a:rPr lang="en-US" dirty="0"/>
              <a:t>Ensures that all features will contribute to the model equally.</a:t>
            </a:r>
          </a:p>
          <a:p>
            <a:pPr lvl="1"/>
            <a:r>
              <a:rPr lang="en-US" dirty="0"/>
              <a:t>Min Max scaler fitted on train dataset is saved and later used to transform test dataset.</a:t>
            </a:r>
          </a:p>
        </p:txBody>
      </p:sp>
    </p:spTree>
    <p:extLst>
      <p:ext uri="{BB962C8B-B14F-4D97-AF65-F5344CB8AC3E}">
        <p14:creationId xmlns:p14="http://schemas.microsoft.com/office/powerpoint/2010/main" val="356392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57647A835C4584E1547D5E2FBC58" ma:contentTypeVersion="3" ma:contentTypeDescription="Create a new document." ma:contentTypeScope="" ma:versionID="455654561b4c219561c19793483595ab">
  <xsd:schema xmlns:xsd="http://www.w3.org/2001/XMLSchema" xmlns:xs="http://www.w3.org/2001/XMLSchema" xmlns:p="http://schemas.microsoft.com/office/2006/metadata/properties" xmlns:ns3="c918df94-420d-4e1a-8451-ea402d1dac68" targetNamespace="http://schemas.microsoft.com/office/2006/metadata/properties" ma:root="true" ma:fieldsID="3cd11230d82b67585ff9e7810e05cfa3" ns3:_="">
    <xsd:import namespace="c918df94-420d-4e1a-8451-ea402d1dac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8df94-420d-4e1a-8451-ea402d1dac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50F5DA-426B-4790-BE74-4DCBCF7588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5F013A-8454-4C87-A225-63F90D3EB2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18df94-420d-4e1a-8451-ea402d1dac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E64F4-F0E7-4AF8-838E-0186403D75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918df94-420d-4e1a-8451-ea402d1dac6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718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Prediction of Percentage of Failed Surfaces for Wash WCs</vt:lpstr>
      <vt:lpstr>Overview</vt:lpstr>
      <vt:lpstr>1.1 Project Goal</vt:lpstr>
      <vt:lpstr>1.2 Project Goal: Assumptions</vt:lpstr>
      <vt:lpstr>2.1 Features used</vt:lpstr>
      <vt:lpstr>2.2 Feature selection process</vt:lpstr>
      <vt:lpstr>2.3 Test used to select features</vt:lpstr>
      <vt:lpstr>3.1 Features preparation (1)</vt:lpstr>
      <vt:lpstr>3.2 Features preparation (2)</vt:lpstr>
      <vt:lpstr>3.3 Features preparation (3)</vt:lpstr>
      <vt:lpstr>4. Machine Learning</vt:lpstr>
      <vt:lpstr>4.1 Training loss</vt:lpstr>
      <vt:lpstr>5.1 Results</vt:lpstr>
      <vt:lpstr>5.2 Results visualized (OW601)</vt:lpstr>
      <vt:lpstr>5.3 Results visualized (OW603)</vt:lpstr>
      <vt:lpstr>5.5 Results visualized (OW604)</vt:lpstr>
      <vt:lpstr>5.6 Results visualized (OW606)</vt:lpstr>
      <vt:lpstr>6.1 Conclusion: further improvements</vt:lpstr>
      <vt:lpstr>6.2 Conclusion: 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2</dc:title>
  <dc:creator>HengKai Zhang</dc:creator>
  <cp:lastModifiedBy>HengKai Zhang</cp:lastModifiedBy>
  <cp:revision>16</cp:revision>
  <dcterms:created xsi:type="dcterms:W3CDTF">2021-05-14T09:28:55Z</dcterms:created>
  <dcterms:modified xsi:type="dcterms:W3CDTF">2021-05-25T03:40:11Z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e366eb-86f1-4645-85a7-f29555b26fee_Enabled">
    <vt:lpwstr>true</vt:lpwstr>
  </property>
  <property fmtid="{D5CDD505-2E9C-101B-9397-08002B2CF9AE}" pid="3" name="MSIP_Label_56e366eb-86f1-4645-85a7-f29555b26fee_SetDate">
    <vt:lpwstr>2021-05-14T09:28:55Z</vt:lpwstr>
  </property>
  <property fmtid="{D5CDD505-2E9C-101B-9397-08002B2CF9AE}" pid="4" name="MSIP_Label_56e366eb-86f1-4645-85a7-f29555b26fee_Method">
    <vt:lpwstr>Standard</vt:lpwstr>
  </property>
  <property fmtid="{D5CDD505-2E9C-101B-9397-08002B2CF9AE}" pid="5" name="MSIP_Label_56e366eb-86f1-4645-85a7-f29555b26fee_Name">
    <vt:lpwstr>Seagate Internal</vt:lpwstr>
  </property>
  <property fmtid="{D5CDD505-2E9C-101B-9397-08002B2CF9AE}" pid="6" name="MSIP_Label_56e366eb-86f1-4645-85a7-f29555b26fee_SiteId">
    <vt:lpwstr>d466216a-c643-434a-9c2e-057448c17cbe</vt:lpwstr>
  </property>
  <property fmtid="{D5CDD505-2E9C-101B-9397-08002B2CF9AE}" pid="7" name="MSIP_Label_56e366eb-86f1-4645-85a7-f29555b26fee_ActionId">
    <vt:lpwstr>4f395564-a68b-46c6-896a-7a82cd609562</vt:lpwstr>
  </property>
  <property fmtid="{D5CDD505-2E9C-101B-9397-08002B2CF9AE}" pid="8" name="MSIP_Label_56e366eb-86f1-4645-85a7-f29555b26fee_ContentBits">
    <vt:lpwstr>0</vt:lpwstr>
  </property>
  <property fmtid="{D5CDD505-2E9C-101B-9397-08002B2CF9AE}" pid="9" name="ContentTypeId">
    <vt:lpwstr>0x010100AC9757647A835C4584E1547D5E2FBC58</vt:lpwstr>
  </property>
</Properties>
</file>