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2" r:id="rId7"/>
    <p:sldId id="276" r:id="rId8"/>
    <p:sldId id="263" r:id="rId9"/>
    <p:sldId id="264" r:id="rId10"/>
    <p:sldId id="265" r:id="rId11"/>
    <p:sldId id="275" r:id="rId12"/>
    <p:sldId id="277" r:id="rId13"/>
    <p:sldId id="280" r:id="rId14"/>
    <p:sldId id="281" r:id="rId15"/>
    <p:sldId id="278" r:id="rId16"/>
    <p:sldId id="282" r:id="rId17"/>
    <p:sldId id="283" r:id="rId18"/>
    <p:sldId id="266" r:id="rId19"/>
    <p:sldId id="267" r:id="rId20"/>
    <p:sldId id="284" r:id="rId21"/>
    <p:sldId id="285" r:id="rId22"/>
    <p:sldId id="286" r:id="rId23"/>
    <p:sldId id="269" r:id="rId24"/>
    <p:sldId id="274" r:id="rId25"/>
    <p:sldId id="271" r:id="rId26"/>
    <p:sldId id="273" r:id="rId27"/>
    <p:sldId id="26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3" autoAdjust="0"/>
    <p:restoredTop sz="73943" autoAdjust="0"/>
  </p:normalViewPr>
  <p:slideViewPr>
    <p:cSldViewPr snapToGrid="0">
      <p:cViewPr varScale="1">
        <p:scale>
          <a:sx n="37" d="100"/>
          <a:sy n="37" d="100"/>
        </p:scale>
        <p:origin x="10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3286CE-446A-4F9B-82B0-C597E376277A}"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2B826EB9-6DF8-4AD2-B07A-78651F72AE56}">
      <dgm:prSet phldrT="[文本]" custT="1"/>
      <dgm:spPr/>
      <dgm:t>
        <a:bodyPr/>
        <a:lstStyle/>
        <a:p>
          <a:r>
            <a:rPr lang="en-US" altLang="zh-CN" sz="4000" dirty="0">
              <a:latin typeface="+mn-ea"/>
              <a:ea typeface="+mn-ea"/>
            </a:rPr>
            <a:t>Rust</a:t>
          </a:r>
          <a:r>
            <a:rPr lang="zh-CN" altLang="en-US" sz="4000" dirty="0">
              <a:latin typeface="+mn-ea"/>
              <a:ea typeface="+mn-ea"/>
            </a:rPr>
            <a:t>简介</a:t>
          </a:r>
        </a:p>
      </dgm:t>
    </dgm:pt>
    <dgm:pt modelId="{580E44D2-1069-4E90-B4E1-E2161A1E1108}" type="parTrans" cxnId="{78230898-919F-4988-94BC-F64D1D034AA2}">
      <dgm:prSet/>
      <dgm:spPr/>
      <dgm:t>
        <a:bodyPr/>
        <a:lstStyle/>
        <a:p>
          <a:endParaRPr lang="zh-CN" altLang="en-US"/>
        </a:p>
      </dgm:t>
    </dgm:pt>
    <dgm:pt modelId="{AC7099AB-1E01-47DC-BA2D-DD27D03B1C41}" type="sibTrans" cxnId="{78230898-919F-4988-94BC-F64D1D034AA2}">
      <dgm:prSet/>
      <dgm:spPr/>
      <dgm:t>
        <a:bodyPr/>
        <a:lstStyle/>
        <a:p>
          <a:endParaRPr lang="zh-CN" altLang="en-US"/>
        </a:p>
      </dgm:t>
    </dgm:pt>
    <dgm:pt modelId="{13B5A9A5-5A4B-468B-943F-943880A5A861}">
      <dgm:prSet phldrT="[文本]" custT="1"/>
      <dgm:spPr/>
      <dgm:t>
        <a:bodyPr/>
        <a:lstStyle/>
        <a:p>
          <a:r>
            <a:rPr lang="en-US" altLang="zh-CN" sz="4000" dirty="0">
              <a:latin typeface="+mn-ea"/>
              <a:ea typeface="+mn-ea"/>
            </a:rPr>
            <a:t>Rust</a:t>
          </a:r>
          <a:r>
            <a:rPr lang="zh-CN" altLang="en-US" sz="4000" dirty="0">
              <a:latin typeface="+mn-ea"/>
              <a:ea typeface="+mn-ea"/>
            </a:rPr>
            <a:t>生态和应用</a:t>
          </a:r>
        </a:p>
      </dgm:t>
    </dgm:pt>
    <dgm:pt modelId="{4C256AA1-00E3-42AF-8686-F3F5BD3A6D8E}" type="parTrans" cxnId="{001B09BD-1EE7-45B4-A4A2-FBE3F423B147}">
      <dgm:prSet/>
      <dgm:spPr/>
      <dgm:t>
        <a:bodyPr/>
        <a:lstStyle/>
        <a:p>
          <a:endParaRPr lang="zh-CN" altLang="en-US"/>
        </a:p>
      </dgm:t>
    </dgm:pt>
    <dgm:pt modelId="{EED0CDDD-B020-4FD8-A38E-EDE72BF2251A}" type="sibTrans" cxnId="{001B09BD-1EE7-45B4-A4A2-FBE3F423B147}">
      <dgm:prSet/>
      <dgm:spPr/>
      <dgm:t>
        <a:bodyPr/>
        <a:lstStyle/>
        <a:p>
          <a:endParaRPr lang="zh-CN" altLang="en-US"/>
        </a:p>
      </dgm:t>
    </dgm:pt>
    <dgm:pt modelId="{80DEAACB-5F6F-4EA6-92A9-8525E6E4DC15}">
      <dgm:prSet phldrT="[文本]" custT="1"/>
      <dgm:spPr/>
      <dgm:t>
        <a:bodyPr/>
        <a:lstStyle/>
        <a:p>
          <a:r>
            <a:rPr lang="en-US" altLang="zh-CN" sz="4000" dirty="0">
              <a:latin typeface="+mn-ea"/>
              <a:ea typeface="+mn-ea"/>
            </a:rPr>
            <a:t>Rust</a:t>
          </a:r>
          <a:r>
            <a:rPr lang="zh-CN" altLang="en-US" sz="4000" dirty="0">
              <a:latin typeface="+mn-ea"/>
              <a:ea typeface="+mn-ea"/>
            </a:rPr>
            <a:t>学习资料</a:t>
          </a:r>
        </a:p>
      </dgm:t>
    </dgm:pt>
    <dgm:pt modelId="{7038D7A3-2B0D-42EA-B318-25A26AE5CCBE}" type="parTrans" cxnId="{4AC01F2F-0761-439D-8B66-7C7C4D6031FF}">
      <dgm:prSet/>
      <dgm:spPr/>
      <dgm:t>
        <a:bodyPr/>
        <a:lstStyle/>
        <a:p>
          <a:endParaRPr lang="zh-CN" altLang="en-US"/>
        </a:p>
      </dgm:t>
    </dgm:pt>
    <dgm:pt modelId="{DDE96CFA-41D1-4124-A0B0-3869E1D6CAE7}" type="sibTrans" cxnId="{4AC01F2F-0761-439D-8B66-7C7C4D6031FF}">
      <dgm:prSet/>
      <dgm:spPr/>
      <dgm:t>
        <a:bodyPr/>
        <a:lstStyle/>
        <a:p>
          <a:endParaRPr lang="zh-CN" altLang="en-US"/>
        </a:p>
      </dgm:t>
    </dgm:pt>
    <dgm:pt modelId="{C6D428E2-0DD2-431B-B55E-5C6E57D8CBF6}" type="pres">
      <dgm:prSet presAssocID="{983286CE-446A-4F9B-82B0-C597E376277A}" presName="linear" presStyleCnt="0">
        <dgm:presLayoutVars>
          <dgm:animLvl val="lvl"/>
          <dgm:resizeHandles val="exact"/>
        </dgm:presLayoutVars>
      </dgm:prSet>
      <dgm:spPr/>
      <dgm:t>
        <a:bodyPr/>
        <a:lstStyle/>
        <a:p>
          <a:endParaRPr lang="zh-CN" altLang="en-US"/>
        </a:p>
      </dgm:t>
    </dgm:pt>
    <dgm:pt modelId="{C89A32A6-75B1-4B69-B952-545EFE2CBD58}" type="pres">
      <dgm:prSet presAssocID="{2B826EB9-6DF8-4AD2-B07A-78651F72AE56}" presName="parentText" presStyleLbl="node1" presStyleIdx="0" presStyleCnt="3" custLinFactNeighborX="-9295">
        <dgm:presLayoutVars>
          <dgm:chMax val="0"/>
          <dgm:bulletEnabled val="1"/>
        </dgm:presLayoutVars>
      </dgm:prSet>
      <dgm:spPr/>
      <dgm:t>
        <a:bodyPr/>
        <a:lstStyle/>
        <a:p>
          <a:endParaRPr lang="zh-CN" altLang="en-US"/>
        </a:p>
      </dgm:t>
    </dgm:pt>
    <dgm:pt modelId="{C0DFBEE6-DEB2-4B94-BFBE-D473B250490E}" type="pres">
      <dgm:prSet presAssocID="{AC7099AB-1E01-47DC-BA2D-DD27D03B1C41}" presName="spacer" presStyleCnt="0"/>
      <dgm:spPr/>
    </dgm:pt>
    <dgm:pt modelId="{17FA72BE-E120-4DB5-9241-680132CD847B}" type="pres">
      <dgm:prSet presAssocID="{13B5A9A5-5A4B-468B-943F-943880A5A861}" presName="parentText" presStyleLbl="node1" presStyleIdx="1" presStyleCnt="3">
        <dgm:presLayoutVars>
          <dgm:chMax val="0"/>
          <dgm:bulletEnabled val="1"/>
        </dgm:presLayoutVars>
      </dgm:prSet>
      <dgm:spPr/>
      <dgm:t>
        <a:bodyPr/>
        <a:lstStyle/>
        <a:p>
          <a:endParaRPr lang="zh-CN" altLang="en-US"/>
        </a:p>
      </dgm:t>
    </dgm:pt>
    <dgm:pt modelId="{B2F7EED2-3919-4E53-80B5-69A7987E9659}" type="pres">
      <dgm:prSet presAssocID="{EED0CDDD-B020-4FD8-A38E-EDE72BF2251A}" presName="spacer" presStyleCnt="0"/>
      <dgm:spPr/>
    </dgm:pt>
    <dgm:pt modelId="{B0DCA04B-0357-4F0A-853C-C3FA4952347E}" type="pres">
      <dgm:prSet presAssocID="{80DEAACB-5F6F-4EA6-92A9-8525E6E4DC15}" presName="parentText" presStyleLbl="node1" presStyleIdx="2" presStyleCnt="3">
        <dgm:presLayoutVars>
          <dgm:chMax val="0"/>
          <dgm:bulletEnabled val="1"/>
        </dgm:presLayoutVars>
      </dgm:prSet>
      <dgm:spPr/>
      <dgm:t>
        <a:bodyPr/>
        <a:lstStyle/>
        <a:p>
          <a:endParaRPr lang="zh-CN" altLang="en-US"/>
        </a:p>
      </dgm:t>
    </dgm:pt>
  </dgm:ptLst>
  <dgm:cxnLst>
    <dgm:cxn modelId="{3D482F73-3623-4871-9951-FB2B52BF89FC}" type="presOf" srcId="{80DEAACB-5F6F-4EA6-92A9-8525E6E4DC15}" destId="{B0DCA04B-0357-4F0A-853C-C3FA4952347E}" srcOrd="0" destOrd="0" presId="urn:microsoft.com/office/officeart/2005/8/layout/vList2#1"/>
    <dgm:cxn modelId="{001B09BD-1EE7-45B4-A4A2-FBE3F423B147}" srcId="{983286CE-446A-4F9B-82B0-C597E376277A}" destId="{13B5A9A5-5A4B-468B-943F-943880A5A861}" srcOrd="1" destOrd="0" parTransId="{4C256AA1-00E3-42AF-8686-F3F5BD3A6D8E}" sibTransId="{EED0CDDD-B020-4FD8-A38E-EDE72BF2251A}"/>
    <dgm:cxn modelId="{D860AAE7-63F3-4CE3-9ACB-6F50A2645D08}" type="presOf" srcId="{13B5A9A5-5A4B-468B-943F-943880A5A861}" destId="{17FA72BE-E120-4DB5-9241-680132CD847B}" srcOrd="0" destOrd="0" presId="urn:microsoft.com/office/officeart/2005/8/layout/vList2#1"/>
    <dgm:cxn modelId="{5769F26A-F05F-432E-A164-48E79F01FB36}" type="presOf" srcId="{983286CE-446A-4F9B-82B0-C597E376277A}" destId="{C6D428E2-0DD2-431B-B55E-5C6E57D8CBF6}" srcOrd="0" destOrd="0" presId="urn:microsoft.com/office/officeart/2005/8/layout/vList2#1"/>
    <dgm:cxn modelId="{64EE26AB-CB67-4C46-B18F-2CD5B73A4BD1}" type="presOf" srcId="{2B826EB9-6DF8-4AD2-B07A-78651F72AE56}" destId="{C89A32A6-75B1-4B69-B952-545EFE2CBD58}" srcOrd="0" destOrd="0" presId="urn:microsoft.com/office/officeart/2005/8/layout/vList2#1"/>
    <dgm:cxn modelId="{78230898-919F-4988-94BC-F64D1D034AA2}" srcId="{983286CE-446A-4F9B-82B0-C597E376277A}" destId="{2B826EB9-6DF8-4AD2-B07A-78651F72AE56}" srcOrd="0" destOrd="0" parTransId="{580E44D2-1069-4E90-B4E1-E2161A1E1108}" sibTransId="{AC7099AB-1E01-47DC-BA2D-DD27D03B1C41}"/>
    <dgm:cxn modelId="{4AC01F2F-0761-439D-8B66-7C7C4D6031FF}" srcId="{983286CE-446A-4F9B-82B0-C597E376277A}" destId="{80DEAACB-5F6F-4EA6-92A9-8525E6E4DC15}" srcOrd="2" destOrd="0" parTransId="{7038D7A3-2B0D-42EA-B318-25A26AE5CCBE}" sibTransId="{DDE96CFA-41D1-4124-A0B0-3869E1D6CAE7}"/>
    <dgm:cxn modelId="{F4D548B1-0358-484F-9145-325AF0FF04CC}" type="presParOf" srcId="{C6D428E2-0DD2-431B-B55E-5C6E57D8CBF6}" destId="{C89A32A6-75B1-4B69-B952-545EFE2CBD58}" srcOrd="0" destOrd="0" presId="urn:microsoft.com/office/officeart/2005/8/layout/vList2#1"/>
    <dgm:cxn modelId="{EE03DAE9-4F0C-4A37-A424-4A34D30BA6E2}" type="presParOf" srcId="{C6D428E2-0DD2-431B-B55E-5C6E57D8CBF6}" destId="{C0DFBEE6-DEB2-4B94-BFBE-D473B250490E}" srcOrd="1" destOrd="0" presId="urn:microsoft.com/office/officeart/2005/8/layout/vList2#1"/>
    <dgm:cxn modelId="{BBDC4185-26A1-49B9-8D2E-A0F372C1A8E8}" type="presParOf" srcId="{C6D428E2-0DD2-431B-B55E-5C6E57D8CBF6}" destId="{17FA72BE-E120-4DB5-9241-680132CD847B}" srcOrd="2" destOrd="0" presId="urn:microsoft.com/office/officeart/2005/8/layout/vList2#1"/>
    <dgm:cxn modelId="{63CD73E5-C464-46BF-AA55-358DBDDC3ACE}" type="presParOf" srcId="{C6D428E2-0DD2-431B-B55E-5C6E57D8CBF6}" destId="{B2F7EED2-3919-4E53-80B5-69A7987E9659}" srcOrd="3" destOrd="0" presId="urn:microsoft.com/office/officeart/2005/8/layout/vList2#1"/>
    <dgm:cxn modelId="{36AF23EF-A3C8-4C88-A280-E511E432EE8D}" type="presParOf" srcId="{C6D428E2-0DD2-431B-B55E-5C6E57D8CBF6}" destId="{B0DCA04B-0357-4F0A-853C-C3FA4952347E}" srcOrd="4"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C7CB2-6680-4E4A-B99C-904D2B60123A}" type="doc">
      <dgm:prSet loTypeId="urn:microsoft.com/office/officeart/2005/8/layout/arrow2#1" loCatId="process" qsTypeId="urn:microsoft.com/office/officeart/2005/8/quickstyle/simple1#2" qsCatId="simple" csTypeId="urn:microsoft.com/office/officeart/2005/8/colors/accent1_2#2" csCatId="accent1" phldr="1"/>
      <dgm:spPr/>
    </dgm:pt>
    <dgm:pt modelId="{CA17F39D-21AC-4D46-8CC5-ABA9AF7C0832}">
      <dgm:prSet phldrT="[文本]"/>
      <dgm:spPr/>
      <dgm:t>
        <a:bodyPr/>
        <a:lstStyle/>
        <a:p>
          <a:r>
            <a:rPr lang="en-US" altLang="zh-CN" dirty="0">
              <a:latin typeface="+mn-ea"/>
              <a:ea typeface="+mn-ea"/>
            </a:rPr>
            <a:t>2006</a:t>
          </a:r>
          <a:r>
            <a:rPr lang="zh-CN" altLang="en-US" dirty="0">
              <a:latin typeface="+mn-ea"/>
              <a:ea typeface="+mn-ea"/>
            </a:rPr>
            <a:t>年</a:t>
          </a:r>
          <a:r>
            <a:rPr lang="en-US" altLang="zh-CN" dirty="0" err="1">
              <a:latin typeface="Times New Roman" panose="02020603050405020304" pitchFamily="18" charset="0"/>
              <a:cs typeface="Times New Roman" panose="02020603050405020304" pitchFamily="18" charset="0"/>
            </a:rPr>
            <a:t>Graydon</a:t>
          </a:r>
          <a:r>
            <a:rPr lang="en-US" altLang="zh-CN" dirty="0">
              <a:latin typeface="Times New Roman" panose="02020603050405020304" pitchFamily="18" charset="0"/>
              <a:cs typeface="Times New Roman" panose="02020603050405020304" pitchFamily="18" charset="0"/>
            </a:rPr>
            <a:t> Hoare</a:t>
          </a:r>
          <a:r>
            <a:rPr lang="zh-CN" altLang="en-US" dirty="0">
              <a:latin typeface="+mn-ea"/>
              <a:ea typeface="+mn-ea"/>
            </a:rPr>
            <a:t>开发</a:t>
          </a:r>
        </a:p>
      </dgm:t>
    </dgm:pt>
    <dgm:pt modelId="{D5DB9D9D-5FAC-4A22-966D-AAFBB446676C}" type="parTrans" cxnId="{E69C9D86-10F9-4460-996A-8D48D9E1ED31}">
      <dgm:prSet/>
      <dgm:spPr/>
      <dgm:t>
        <a:bodyPr/>
        <a:lstStyle/>
        <a:p>
          <a:endParaRPr lang="zh-CN" altLang="en-US"/>
        </a:p>
      </dgm:t>
    </dgm:pt>
    <dgm:pt modelId="{AC64B6D3-7F3B-48C1-BEA8-3E52CBB01AF7}" type="sibTrans" cxnId="{E69C9D86-10F9-4460-996A-8D48D9E1ED31}">
      <dgm:prSet/>
      <dgm:spPr/>
      <dgm:t>
        <a:bodyPr/>
        <a:lstStyle/>
        <a:p>
          <a:endParaRPr lang="zh-CN" altLang="en-US"/>
        </a:p>
      </dgm:t>
    </dgm:pt>
    <dgm:pt modelId="{807451BD-516C-4176-BD47-20B11B7816F9}">
      <dgm:prSet phldrT="[文本]"/>
      <dgm:spPr/>
      <dgm:t>
        <a:bodyPr/>
        <a:lstStyle/>
        <a:p>
          <a:r>
            <a:rPr lang="en-US" altLang="zh-CN" dirty="0">
              <a:latin typeface="+mn-ea"/>
              <a:ea typeface="+mn-ea"/>
            </a:rPr>
            <a:t>2009</a:t>
          </a:r>
          <a:r>
            <a:rPr lang="zh-CN" altLang="en-US" dirty="0">
              <a:latin typeface="+mn-ea"/>
              <a:ea typeface="+mn-ea"/>
            </a:rPr>
            <a:t>年受到</a:t>
          </a:r>
          <a:r>
            <a:rPr lang="en-US" altLang="zh-CN" dirty="0">
              <a:latin typeface="Times New Roman" panose="02020603050405020304" pitchFamily="18" charset="0"/>
              <a:ea typeface="+mn-ea"/>
              <a:cs typeface="Times New Roman" panose="02020603050405020304" pitchFamily="18" charset="0"/>
            </a:rPr>
            <a:t>Mozilla</a:t>
          </a:r>
          <a:r>
            <a:rPr lang="zh-CN" altLang="en-US" dirty="0">
              <a:latin typeface="+mn-ea"/>
              <a:ea typeface="+mn-ea"/>
            </a:rPr>
            <a:t>公司赞助</a:t>
          </a:r>
        </a:p>
      </dgm:t>
    </dgm:pt>
    <dgm:pt modelId="{6A931022-86ED-44CE-A8F3-6F5970BC8A4F}" type="parTrans" cxnId="{AF1808A2-E295-431C-9AE2-BA66B8B4C9BB}">
      <dgm:prSet/>
      <dgm:spPr/>
      <dgm:t>
        <a:bodyPr/>
        <a:lstStyle/>
        <a:p>
          <a:endParaRPr lang="zh-CN" altLang="en-US"/>
        </a:p>
      </dgm:t>
    </dgm:pt>
    <dgm:pt modelId="{13553A33-036B-48BC-8252-E72241F5CC7B}" type="sibTrans" cxnId="{AF1808A2-E295-431C-9AE2-BA66B8B4C9BB}">
      <dgm:prSet/>
      <dgm:spPr/>
      <dgm:t>
        <a:bodyPr/>
        <a:lstStyle/>
        <a:p>
          <a:endParaRPr lang="zh-CN" altLang="en-US"/>
        </a:p>
      </dgm:t>
    </dgm:pt>
    <dgm:pt modelId="{A7FC8F27-AE57-4E5A-8BF1-6E51BEBB9A97}">
      <dgm:prSet phldrT="[文本]"/>
      <dgm:spPr/>
      <dgm:t>
        <a:bodyPr/>
        <a:lstStyle/>
        <a:p>
          <a:r>
            <a:rPr lang="en-US" altLang="zh-CN" dirty="0">
              <a:latin typeface="+mn-ea"/>
              <a:ea typeface="+mn-ea"/>
            </a:rPr>
            <a:t>2011</a:t>
          </a:r>
          <a:r>
            <a:rPr lang="zh-CN" altLang="en-US" dirty="0">
              <a:latin typeface="+mn-ea"/>
              <a:ea typeface="+mn-ea"/>
            </a:rPr>
            <a:t>年完成自举</a:t>
          </a:r>
        </a:p>
      </dgm:t>
    </dgm:pt>
    <dgm:pt modelId="{A1EE81A5-DFA1-4A41-96CB-C98FDE5D4342}" type="parTrans" cxnId="{C640ACF4-50BE-4BE6-9F9C-C4B388C055FE}">
      <dgm:prSet/>
      <dgm:spPr/>
      <dgm:t>
        <a:bodyPr/>
        <a:lstStyle/>
        <a:p>
          <a:endParaRPr lang="zh-CN" altLang="en-US"/>
        </a:p>
      </dgm:t>
    </dgm:pt>
    <dgm:pt modelId="{1609F81C-788F-4D96-B7D6-9ACFA791CFBD}" type="sibTrans" cxnId="{C640ACF4-50BE-4BE6-9F9C-C4B388C055FE}">
      <dgm:prSet/>
      <dgm:spPr/>
      <dgm:t>
        <a:bodyPr/>
        <a:lstStyle/>
        <a:p>
          <a:endParaRPr lang="zh-CN" altLang="en-US"/>
        </a:p>
      </dgm:t>
    </dgm:pt>
    <dgm:pt modelId="{5D977A63-015C-4457-9C71-1E9F8E27AE65}">
      <dgm:prSet/>
      <dgm:spPr/>
      <dgm:t>
        <a:bodyPr/>
        <a:lstStyle/>
        <a:p>
          <a:endParaRPr lang="zh-CN" altLang="en-US"/>
        </a:p>
      </dgm:t>
    </dgm:pt>
    <dgm:pt modelId="{F31237F8-2C1E-4A97-987C-5EBC7AC41DF2}" type="parTrans" cxnId="{A9D31B76-6787-4604-B0CB-E54AF772DE78}">
      <dgm:prSet/>
      <dgm:spPr/>
      <dgm:t>
        <a:bodyPr/>
        <a:lstStyle/>
        <a:p>
          <a:endParaRPr lang="zh-CN" altLang="en-US"/>
        </a:p>
      </dgm:t>
    </dgm:pt>
    <dgm:pt modelId="{9D110154-9C19-4CEC-AD19-BACD229A2E04}" type="sibTrans" cxnId="{A9D31B76-6787-4604-B0CB-E54AF772DE78}">
      <dgm:prSet/>
      <dgm:spPr/>
      <dgm:t>
        <a:bodyPr/>
        <a:lstStyle/>
        <a:p>
          <a:endParaRPr lang="zh-CN" altLang="en-US"/>
        </a:p>
      </dgm:t>
    </dgm:pt>
    <dgm:pt modelId="{EA84B3FE-F761-4145-A323-DA94E7416C41}">
      <dgm:prSet/>
      <dgm:spPr/>
      <dgm:t>
        <a:bodyPr/>
        <a:lstStyle/>
        <a:p>
          <a:endParaRPr lang="zh-CN" altLang="en-US"/>
        </a:p>
      </dgm:t>
    </dgm:pt>
    <dgm:pt modelId="{A1AAAABF-059D-49D5-8F33-DCF02BA1E07C}" type="parTrans" cxnId="{D2012F15-BC57-44A7-9679-AF40EDA1B2D9}">
      <dgm:prSet/>
      <dgm:spPr/>
      <dgm:t>
        <a:bodyPr/>
        <a:lstStyle/>
        <a:p>
          <a:endParaRPr lang="zh-CN" altLang="en-US"/>
        </a:p>
      </dgm:t>
    </dgm:pt>
    <dgm:pt modelId="{71FD7C62-CF7B-46B1-9311-268DC14A93AB}" type="sibTrans" cxnId="{D2012F15-BC57-44A7-9679-AF40EDA1B2D9}">
      <dgm:prSet/>
      <dgm:spPr/>
      <dgm:t>
        <a:bodyPr/>
        <a:lstStyle/>
        <a:p>
          <a:endParaRPr lang="zh-CN" altLang="en-US"/>
        </a:p>
      </dgm:t>
    </dgm:pt>
    <dgm:pt modelId="{1EB3CED2-957E-40BD-A56F-57393C9FF364}" type="pres">
      <dgm:prSet presAssocID="{010C7CB2-6680-4E4A-B99C-904D2B60123A}" presName="arrowDiagram" presStyleCnt="0">
        <dgm:presLayoutVars>
          <dgm:chMax val="5"/>
          <dgm:dir/>
          <dgm:resizeHandles val="exact"/>
        </dgm:presLayoutVars>
      </dgm:prSet>
      <dgm:spPr/>
    </dgm:pt>
    <dgm:pt modelId="{B52F97A3-79D9-45C4-B3F2-1FABD14756C8}" type="pres">
      <dgm:prSet presAssocID="{010C7CB2-6680-4E4A-B99C-904D2B60123A}" presName="arrow" presStyleLbl="bgShp" presStyleIdx="0" presStyleCnt="1"/>
      <dgm:spPr/>
    </dgm:pt>
    <dgm:pt modelId="{0ED4371F-C365-4F9C-8288-D1A5FCE88F2E}" type="pres">
      <dgm:prSet presAssocID="{010C7CB2-6680-4E4A-B99C-904D2B60123A}" presName="arrowDiagram5" presStyleCnt="0"/>
      <dgm:spPr/>
    </dgm:pt>
    <dgm:pt modelId="{E01A1116-EEF5-40F3-A1AB-5B2152D30435}" type="pres">
      <dgm:prSet presAssocID="{CA17F39D-21AC-4D46-8CC5-ABA9AF7C0832}" presName="bullet5a" presStyleLbl="node1" presStyleIdx="0" presStyleCnt="5"/>
      <dgm:spPr/>
    </dgm:pt>
    <dgm:pt modelId="{50D9E917-3DAC-4A3F-A991-42B18DBC85AC}" type="pres">
      <dgm:prSet presAssocID="{CA17F39D-21AC-4D46-8CC5-ABA9AF7C0832}" presName="textBox5a" presStyleLbl="revTx" presStyleIdx="0" presStyleCnt="5">
        <dgm:presLayoutVars>
          <dgm:bulletEnabled val="1"/>
        </dgm:presLayoutVars>
      </dgm:prSet>
      <dgm:spPr/>
      <dgm:t>
        <a:bodyPr/>
        <a:lstStyle/>
        <a:p>
          <a:endParaRPr lang="zh-CN" altLang="en-US"/>
        </a:p>
      </dgm:t>
    </dgm:pt>
    <dgm:pt modelId="{E1D17602-9636-4444-8F4C-4B133495B27E}" type="pres">
      <dgm:prSet presAssocID="{807451BD-516C-4176-BD47-20B11B7816F9}" presName="bullet5b" presStyleLbl="node1" presStyleIdx="1" presStyleCnt="5"/>
      <dgm:spPr/>
    </dgm:pt>
    <dgm:pt modelId="{3331BA0B-0227-44E7-A0EE-96E9667A38C5}" type="pres">
      <dgm:prSet presAssocID="{807451BD-516C-4176-BD47-20B11B7816F9}" presName="textBox5b" presStyleLbl="revTx" presStyleIdx="1" presStyleCnt="5">
        <dgm:presLayoutVars>
          <dgm:bulletEnabled val="1"/>
        </dgm:presLayoutVars>
      </dgm:prSet>
      <dgm:spPr/>
      <dgm:t>
        <a:bodyPr/>
        <a:lstStyle/>
        <a:p>
          <a:endParaRPr lang="zh-CN" altLang="en-US"/>
        </a:p>
      </dgm:t>
    </dgm:pt>
    <dgm:pt modelId="{52320FAD-E02B-4695-8C9D-F7B2E412DB02}" type="pres">
      <dgm:prSet presAssocID="{A7FC8F27-AE57-4E5A-8BF1-6E51BEBB9A97}" presName="bullet5c" presStyleLbl="node1" presStyleIdx="2" presStyleCnt="5"/>
      <dgm:spPr/>
    </dgm:pt>
    <dgm:pt modelId="{1B0A9E80-58E0-4F1B-9807-0D08965C64F9}" type="pres">
      <dgm:prSet presAssocID="{A7FC8F27-AE57-4E5A-8BF1-6E51BEBB9A97}" presName="textBox5c" presStyleLbl="revTx" presStyleIdx="2" presStyleCnt="5">
        <dgm:presLayoutVars>
          <dgm:bulletEnabled val="1"/>
        </dgm:presLayoutVars>
      </dgm:prSet>
      <dgm:spPr/>
      <dgm:t>
        <a:bodyPr/>
        <a:lstStyle/>
        <a:p>
          <a:endParaRPr lang="zh-CN" altLang="en-US"/>
        </a:p>
      </dgm:t>
    </dgm:pt>
    <dgm:pt modelId="{11C52DA7-38F9-42BA-86EC-E1190751B3A9}" type="pres">
      <dgm:prSet presAssocID="{5D977A63-015C-4457-9C71-1E9F8E27AE65}" presName="bullet5d" presStyleLbl="node1" presStyleIdx="3" presStyleCnt="5"/>
      <dgm:spPr/>
    </dgm:pt>
    <dgm:pt modelId="{A6A60C68-6B48-400D-989E-41B3A837A146}" type="pres">
      <dgm:prSet presAssocID="{5D977A63-015C-4457-9C71-1E9F8E27AE65}" presName="textBox5d" presStyleLbl="revTx" presStyleIdx="3" presStyleCnt="5">
        <dgm:presLayoutVars>
          <dgm:bulletEnabled val="1"/>
        </dgm:presLayoutVars>
      </dgm:prSet>
      <dgm:spPr/>
      <dgm:t>
        <a:bodyPr/>
        <a:lstStyle/>
        <a:p>
          <a:endParaRPr lang="zh-CN" altLang="en-US"/>
        </a:p>
      </dgm:t>
    </dgm:pt>
    <dgm:pt modelId="{709D4EEB-418B-4C8B-818F-B9749DC245C4}" type="pres">
      <dgm:prSet presAssocID="{EA84B3FE-F761-4145-A323-DA94E7416C41}" presName="bullet5e" presStyleLbl="node1" presStyleIdx="4" presStyleCnt="5"/>
      <dgm:spPr/>
    </dgm:pt>
    <dgm:pt modelId="{4BB30F82-E3F8-4F78-9892-353560ECF66A}" type="pres">
      <dgm:prSet presAssocID="{EA84B3FE-F761-4145-A323-DA94E7416C41}" presName="textBox5e" presStyleLbl="revTx" presStyleIdx="4" presStyleCnt="5">
        <dgm:presLayoutVars>
          <dgm:bulletEnabled val="1"/>
        </dgm:presLayoutVars>
      </dgm:prSet>
      <dgm:spPr/>
      <dgm:t>
        <a:bodyPr/>
        <a:lstStyle/>
        <a:p>
          <a:endParaRPr lang="zh-CN" altLang="en-US"/>
        </a:p>
      </dgm:t>
    </dgm:pt>
  </dgm:ptLst>
  <dgm:cxnLst>
    <dgm:cxn modelId="{AF1808A2-E295-431C-9AE2-BA66B8B4C9BB}" srcId="{010C7CB2-6680-4E4A-B99C-904D2B60123A}" destId="{807451BD-516C-4176-BD47-20B11B7816F9}" srcOrd="1" destOrd="0" parTransId="{6A931022-86ED-44CE-A8F3-6F5970BC8A4F}" sibTransId="{13553A33-036B-48BC-8252-E72241F5CC7B}"/>
    <dgm:cxn modelId="{89415093-FD29-45AE-BE98-5B6B5FA06581}" type="presOf" srcId="{A7FC8F27-AE57-4E5A-8BF1-6E51BEBB9A97}" destId="{1B0A9E80-58E0-4F1B-9807-0D08965C64F9}" srcOrd="0" destOrd="0" presId="urn:microsoft.com/office/officeart/2005/8/layout/arrow2#1"/>
    <dgm:cxn modelId="{D2012F15-BC57-44A7-9679-AF40EDA1B2D9}" srcId="{010C7CB2-6680-4E4A-B99C-904D2B60123A}" destId="{EA84B3FE-F761-4145-A323-DA94E7416C41}" srcOrd="4" destOrd="0" parTransId="{A1AAAABF-059D-49D5-8F33-DCF02BA1E07C}" sibTransId="{71FD7C62-CF7B-46B1-9311-268DC14A93AB}"/>
    <dgm:cxn modelId="{104E9A3A-16AE-4B25-869A-07BE70439283}" type="presOf" srcId="{EA84B3FE-F761-4145-A323-DA94E7416C41}" destId="{4BB30F82-E3F8-4F78-9892-353560ECF66A}" srcOrd="0" destOrd="0" presId="urn:microsoft.com/office/officeart/2005/8/layout/arrow2#1"/>
    <dgm:cxn modelId="{E69C9D86-10F9-4460-996A-8D48D9E1ED31}" srcId="{010C7CB2-6680-4E4A-B99C-904D2B60123A}" destId="{CA17F39D-21AC-4D46-8CC5-ABA9AF7C0832}" srcOrd="0" destOrd="0" parTransId="{D5DB9D9D-5FAC-4A22-966D-AAFBB446676C}" sibTransId="{AC64B6D3-7F3B-48C1-BEA8-3E52CBB01AF7}"/>
    <dgm:cxn modelId="{D84B6AF6-02C5-46A2-AFFC-819B87D4DC98}" type="presOf" srcId="{CA17F39D-21AC-4D46-8CC5-ABA9AF7C0832}" destId="{50D9E917-3DAC-4A3F-A991-42B18DBC85AC}" srcOrd="0" destOrd="0" presId="urn:microsoft.com/office/officeart/2005/8/layout/arrow2#1"/>
    <dgm:cxn modelId="{A9D31B76-6787-4604-B0CB-E54AF772DE78}" srcId="{010C7CB2-6680-4E4A-B99C-904D2B60123A}" destId="{5D977A63-015C-4457-9C71-1E9F8E27AE65}" srcOrd="3" destOrd="0" parTransId="{F31237F8-2C1E-4A97-987C-5EBC7AC41DF2}" sibTransId="{9D110154-9C19-4CEC-AD19-BACD229A2E04}"/>
    <dgm:cxn modelId="{A1D56B4E-4908-49E0-A6B0-057C2615405C}" type="presOf" srcId="{807451BD-516C-4176-BD47-20B11B7816F9}" destId="{3331BA0B-0227-44E7-A0EE-96E9667A38C5}" srcOrd="0" destOrd="0" presId="urn:microsoft.com/office/officeart/2005/8/layout/arrow2#1"/>
    <dgm:cxn modelId="{C640ACF4-50BE-4BE6-9F9C-C4B388C055FE}" srcId="{010C7CB2-6680-4E4A-B99C-904D2B60123A}" destId="{A7FC8F27-AE57-4E5A-8BF1-6E51BEBB9A97}" srcOrd="2" destOrd="0" parTransId="{A1EE81A5-DFA1-4A41-96CB-C98FDE5D4342}" sibTransId="{1609F81C-788F-4D96-B7D6-9ACFA791CFBD}"/>
    <dgm:cxn modelId="{C3EE8304-0352-4665-9347-B24493694F05}" type="presOf" srcId="{010C7CB2-6680-4E4A-B99C-904D2B60123A}" destId="{1EB3CED2-957E-40BD-A56F-57393C9FF364}" srcOrd="0" destOrd="0" presId="urn:microsoft.com/office/officeart/2005/8/layout/arrow2#1"/>
    <dgm:cxn modelId="{E39C5110-9A7D-4E33-BFDF-BD241938E1AB}" type="presOf" srcId="{5D977A63-015C-4457-9C71-1E9F8E27AE65}" destId="{A6A60C68-6B48-400D-989E-41B3A837A146}" srcOrd="0" destOrd="0" presId="urn:microsoft.com/office/officeart/2005/8/layout/arrow2#1"/>
    <dgm:cxn modelId="{530751A9-CF94-48AC-990C-8F470424BE8E}" type="presParOf" srcId="{1EB3CED2-957E-40BD-A56F-57393C9FF364}" destId="{B52F97A3-79D9-45C4-B3F2-1FABD14756C8}" srcOrd="0" destOrd="0" presId="urn:microsoft.com/office/officeart/2005/8/layout/arrow2#1"/>
    <dgm:cxn modelId="{4F520754-8214-4EA4-B208-6BF588CDF050}" type="presParOf" srcId="{1EB3CED2-957E-40BD-A56F-57393C9FF364}" destId="{0ED4371F-C365-4F9C-8288-D1A5FCE88F2E}" srcOrd="1" destOrd="0" presId="urn:microsoft.com/office/officeart/2005/8/layout/arrow2#1"/>
    <dgm:cxn modelId="{D82AA037-FD9D-4A1D-B344-B0AB6BD4C180}" type="presParOf" srcId="{0ED4371F-C365-4F9C-8288-D1A5FCE88F2E}" destId="{E01A1116-EEF5-40F3-A1AB-5B2152D30435}" srcOrd="0" destOrd="0" presId="urn:microsoft.com/office/officeart/2005/8/layout/arrow2#1"/>
    <dgm:cxn modelId="{FAF03F43-B249-46E1-A5FF-C3840010A49E}" type="presParOf" srcId="{0ED4371F-C365-4F9C-8288-D1A5FCE88F2E}" destId="{50D9E917-3DAC-4A3F-A991-42B18DBC85AC}" srcOrd="1" destOrd="0" presId="urn:microsoft.com/office/officeart/2005/8/layout/arrow2#1"/>
    <dgm:cxn modelId="{547007CC-3A89-406F-8ED4-AEC4E5C1A43E}" type="presParOf" srcId="{0ED4371F-C365-4F9C-8288-D1A5FCE88F2E}" destId="{E1D17602-9636-4444-8F4C-4B133495B27E}" srcOrd="2" destOrd="0" presId="urn:microsoft.com/office/officeart/2005/8/layout/arrow2#1"/>
    <dgm:cxn modelId="{2CD86A65-F376-4CE0-B2C3-7318066DD70B}" type="presParOf" srcId="{0ED4371F-C365-4F9C-8288-D1A5FCE88F2E}" destId="{3331BA0B-0227-44E7-A0EE-96E9667A38C5}" srcOrd="3" destOrd="0" presId="urn:microsoft.com/office/officeart/2005/8/layout/arrow2#1"/>
    <dgm:cxn modelId="{651E8606-D8CF-4809-93BD-92FFF0EF4BDB}" type="presParOf" srcId="{0ED4371F-C365-4F9C-8288-D1A5FCE88F2E}" destId="{52320FAD-E02B-4695-8C9D-F7B2E412DB02}" srcOrd="4" destOrd="0" presId="urn:microsoft.com/office/officeart/2005/8/layout/arrow2#1"/>
    <dgm:cxn modelId="{40FFF57C-8B89-4911-8B5A-BBDB84E733D6}" type="presParOf" srcId="{0ED4371F-C365-4F9C-8288-D1A5FCE88F2E}" destId="{1B0A9E80-58E0-4F1B-9807-0D08965C64F9}" srcOrd="5" destOrd="0" presId="urn:microsoft.com/office/officeart/2005/8/layout/arrow2#1"/>
    <dgm:cxn modelId="{02DA011A-CB07-4880-9804-B0A61689E69C}" type="presParOf" srcId="{0ED4371F-C365-4F9C-8288-D1A5FCE88F2E}" destId="{11C52DA7-38F9-42BA-86EC-E1190751B3A9}" srcOrd="6" destOrd="0" presId="urn:microsoft.com/office/officeart/2005/8/layout/arrow2#1"/>
    <dgm:cxn modelId="{3F990F65-B26F-4D31-AB06-3EC62A249CCD}" type="presParOf" srcId="{0ED4371F-C365-4F9C-8288-D1A5FCE88F2E}" destId="{A6A60C68-6B48-400D-989E-41B3A837A146}" srcOrd="7" destOrd="0" presId="urn:microsoft.com/office/officeart/2005/8/layout/arrow2#1"/>
    <dgm:cxn modelId="{565FE320-6D1B-47CF-9062-C82373CE69C9}" type="presParOf" srcId="{0ED4371F-C365-4F9C-8288-D1A5FCE88F2E}" destId="{709D4EEB-418B-4C8B-818F-B9749DC245C4}" srcOrd="8" destOrd="0" presId="urn:microsoft.com/office/officeart/2005/8/layout/arrow2#1"/>
    <dgm:cxn modelId="{E1C9A4C8-F6A2-43E5-8DF7-3104CC5C0397}" type="presParOf" srcId="{0ED4371F-C365-4F9C-8288-D1A5FCE88F2E}" destId="{4BB30F82-E3F8-4F78-9892-353560ECF66A}" srcOrd="9" destOrd="0" presId="urn:microsoft.com/office/officeart/2005/8/layout/arrow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89ADD-357A-448F-B13B-6EC087BE2CAF}" type="datetimeFigureOut">
              <a:rPr lang="zh-CN" altLang="en-US" smtClean="0"/>
              <a:t>2021/12/3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5CCF4-CF1B-4B4B-B5D0-2221EBE362B5}" type="slidenum">
              <a:rPr lang="zh-CN" altLang="en-US" smtClean="0"/>
              <a:t>‹#›</a:t>
            </a:fld>
            <a:endParaRPr lang="zh-CN" altLang="en-US"/>
          </a:p>
        </p:txBody>
      </p:sp>
    </p:spTree>
    <p:extLst>
      <p:ext uri="{BB962C8B-B14F-4D97-AF65-F5344CB8AC3E}">
        <p14:creationId xmlns:p14="http://schemas.microsoft.com/office/powerpoint/2010/main" val="249031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是一门系统型编程语言。由</a:t>
            </a:r>
            <a:r>
              <a:rPr lang="en-US" altLang="zh-CN" dirty="0" err="1"/>
              <a:t>Graydon</a:t>
            </a:r>
            <a:r>
              <a:rPr lang="en-US" altLang="zh-CN" dirty="0"/>
              <a:t> Hoare(</a:t>
            </a:r>
            <a:r>
              <a:rPr lang="zh-CN" altLang="en-US" dirty="0"/>
              <a:t>格雷顿</a:t>
            </a:r>
            <a:r>
              <a:rPr lang="en-US" altLang="zh-CN" dirty="0"/>
              <a:t>.</a:t>
            </a:r>
            <a:r>
              <a:rPr lang="zh-CN" altLang="en-US" dirty="0"/>
              <a:t>霍尔</a:t>
            </a:r>
            <a:r>
              <a:rPr lang="en-US" altLang="zh-CN" dirty="0"/>
              <a:t>)</a:t>
            </a:r>
            <a:r>
              <a:rPr lang="zh-CN" altLang="en-US" dirty="0"/>
              <a:t>于</a:t>
            </a:r>
            <a:r>
              <a:rPr lang="en-US" altLang="zh-CN" dirty="0"/>
              <a:t>2006</a:t>
            </a:r>
            <a:r>
              <a:rPr lang="zh-CN" altLang="en-US" dirty="0"/>
              <a:t>年开始开发，起初做为一个私人开发项目由</a:t>
            </a:r>
            <a:r>
              <a:rPr lang="en-US" altLang="zh-CN" dirty="0"/>
              <a:t>GH</a:t>
            </a:r>
            <a:r>
              <a:rPr lang="zh-CN" altLang="en-US" dirty="0"/>
              <a:t>进行开发，后来于</a:t>
            </a:r>
            <a:r>
              <a:rPr lang="en-US" altLang="zh-CN" dirty="0"/>
              <a:t>2009</a:t>
            </a:r>
            <a:r>
              <a:rPr lang="zh-CN" altLang="en-US" dirty="0"/>
              <a:t>年得到</a:t>
            </a:r>
            <a:r>
              <a:rPr lang="en-US" altLang="zh-CN" dirty="0"/>
              <a:t>Mozilla</a:t>
            </a:r>
            <a:r>
              <a:rPr lang="zh-CN" altLang="en-US" dirty="0"/>
              <a:t>公司赞助，并于次年正式向外界推出第一个版本</a:t>
            </a:r>
            <a:r>
              <a:rPr lang="en-US" altLang="zh-CN" dirty="0"/>
              <a:t>0.1.0</a:t>
            </a:r>
            <a:r>
              <a:rPr lang="zh-CN" altLang="en-US" dirty="0"/>
              <a:t>。于此同时，</a:t>
            </a:r>
            <a:r>
              <a:rPr lang="en-US" altLang="zh-CN" dirty="0" err="1"/>
              <a:t>mozilla</a:t>
            </a:r>
            <a:r>
              <a:rPr lang="zh-CN" altLang="en-US" dirty="0"/>
              <a:t>公司启动了</a:t>
            </a:r>
            <a:r>
              <a:rPr lang="en-US" altLang="zh-CN" dirty="0"/>
              <a:t>servo</a:t>
            </a:r>
            <a:r>
              <a:rPr lang="zh-CN" altLang="en-US" dirty="0"/>
              <a:t>项目的开发，该项目也是</a:t>
            </a:r>
            <a:r>
              <a:rPr lang="en-US" altLang="zh-CN" dirty="0"/>
              <a:t>rust</a:t>
            </a:r>
            <a:r>
              <a:rPr lang="zh-CN" altLang="en-US" dirty="0"/>
              <a:t>的第一个项目。</a:t>
            </a:r>
            <a:r>
              <a:rPr lang="en-US" altLang="zh-CN" dirty="0"/>
              <a:t>2011</a:t>
            </a:r>
            <a:r>
              <a:rPr lang="zh-CN" altLang="en-US" dirty="0"/>
              <a:t>年</a:t>
            </a:r>
            <a:r>
              <a:rPr lang="en-US" altLang="zh-CN" dirty="0"/>
              <a:t>rust</a:t>
            </a:r>
            <a:r>
              <a:rPr lang="zh-CN" altLang="en-US" dirty="0"/>
              <a:t>语言完成自举，</a:t>
            </a:r>
            <a:r>
              <a:rPr lang="en-US" altLang="zh-CN" dirty="0"/>
              <a:t>2015</a:t>
            </a:r>
            <a:r>
              <a:rPr lang="zh-CN" altLang="en-US" dirty="0"/>
              <a:t>年正式推出第一个稳定版本</a:t>
            </a:r>
            <a:r>
              <a:rPr lang="en-US" altLang="zh-CN" dirty="0"/>
              <a:t>1.0</a:t>
            </a:r>
            <a:r>
              <a:rPr lang="zh-CN" altLang="en-US" dirty="0"/>
              <a:t>，</a:t>
            </a:r>
            <a:r>
              <a:rPr lang="en-US" altLang="zh-CN" dirty="0"/>
              <a:t>2018</a:t>
            </a:r>
            <a:r>
              <a:rPr lang="zh-CN" altLang="en-US" dirty="0"/>
              <a:t>年开始进行第二次大的版本迭代升级，</a:t>
            </a:r>
            <a:r>
              <a:rPr lang="en-US" altLang="zh-CN" sz="1200" b="0" i="0" kern="1200" dirty="0">
                <a:solidFill>
                  <a:schemeClr val="tx1"/>
                </a:solidFill>
                <a:effectLst/>
                <a:latin typeface="+mn-lt"/>
                <a:ea typeface="+mn-ea"/>
                <a:cs typeface="+mn-cs"/>
              </a:rPr>
              <a:t>Rust 2018 </a:t>
            </a:r>
            <a:r>
              <a:rPr lang="zh-CN" altLang="en-US" sz="1200" b="0" i="0" kern="1200" dirty="0">
                <a:solidFill>
                  <a:schemeClr val="tx1"/>
                </a:solidFill>
                <a:effectLst/>
                <a:latin typeface="+mn-lt"/>
                <a:ea typeface="+mn-ea"/>
                <a:cs typeface="+mn-cs"/>
              </a:rPr>
              <a:t>使粗糙边缘平滑，使编写代码更简单，更容易。</a:t>
            </a:r>
            <a:endParaRPr lang="en-US" altLang="zh-CN"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3</a:t>
            </a:fld>
            <a:endParaRPr lang="zh-CN" altLang="en-US"/>
          </a:p>
        </p:txBody>
      </p:sp>
    </p:spTree>
    <p:extLst>
      <p:ext uri="{BB962C8B-B14F-4D97-AF65-F5344CB8AC3E}">
        <p14:creationId xmlns:p14="http://schemas.microsoft.com/office/powerpoint/2010/main" val="942547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smtClean="0"/>
              <a:t>Println</a:t>
            </a:r>
            <a:r>
              <a:rPr kumimoji="1" lang="en-US" altLang="zh-CN" dirty="0" smtClean="0"/>
              <a:t>!</a:t>
            </a:r>
            <a:r>
              <a:rPr kumimoji="1" lang="zh-CN" altLang="en-US" dirty="0" smtClean="0"/>
              <a:t>是宏编程，代码在编译之后展开使用的是变量的不可变引用。</a:t>
            </a:r>
            <a:r>
              <a:rPr kumimoji="1" lang="en-US" altLang="zh-CN" dirty="0" smtClean="0"/>
              <a:t>S</a:t>
            </a:r>
            <a:r>
              <a:rPr kumimoji="1" lang="zh-CN" altLang="en-US" dirty="0" smtClean="0"/>
              <a:t>内存被释放，此时再访问会报错。所有权转移类似于</a:t>
            </a:r>
            <a:r>
              <a:rPr kumimoji="1" lang="en-US" altLang="zh-CN" dirty="0" smtClean="0"/>
              <a:t>C++</a:t>
            </a:r>
            <a:r>
              <a:rPr kumimoji="1" lang="zh-CN" altLang="en-US" dirty="0" smtClean="0"/>
              <a:t>中的</a:t>
            </a:r>
            <a:r>
              <a:rPr kumimoji="1" lang="en-US" altLang="zh-CN" dirty="0" smtClean="0"/>
              <a:t>move</a:t>
            </a:r>
            <a:r>
              <a:rPr kumimoji="1" lang="zh-CN" altLang="en-US" dirty="0" smtClean="0"/>
              <a:t>语法。也有点类似于浅拷贝的概念，当所有权转时，只是将类型进行了赋值，并未拷贝所有内容。</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12</a:t>
            </a:fld>
            <a:endParaRPr lang="zh-CN" altLang="en-US"/>
          </a:p>
        </p:txBody>
      </p:sp>
    </p:spTree>
    <p:extLst>
      <p:ext uri="{BB962C8B-B14F-4D97-AF65-F5344CB8AC3E}">
        <p14:creationId xmlns:p14="http://schemas.microsoft.com/office/powerpoint/2010/main" val="1993749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smtClean="0"/>
              <a:t>Println</a:t>
            </a:r>
            <a:r>
              <a:rPr kumimoji="1" lang="en-US" altLang="zh-CN" dirty="0" smtClean="0"/>
              <a:t>!</a:t>
            </a:r>
            <a:r>
              <a:rPr kumimoji="1" lang="zh-CN" altLang="en-US" dirty="0" smtClean="0"/>
              <a:t>是宏编程，代码在编译之后展开使用的是变量的不可变引用。</a:t>
            </a:r>
            <a:r>
              <a:rPr kumimoji="1" lang="en-US" altLang="zh-CN" dirty="0" smtClean="0"/>
              <a:t>S</a:t>
            </a:r>
            <a:r>
              <a:rPr kumimoji="1" lang="zh-CN" altLang="en-US" dirty="0" smtClean="0"/>
              <a:t>内存被释放，此时再访问会报错。所有权转移类似于</a:t>
            </a:r>
            <a:r>
              <a:rPr kumimoji="1" lang="en-US" altLang="zh-CN" dirty="0" smtClean="0"/>
              <a:t>C++</a:t>
            </a:r>
            <a:r>
              <a:rPr kumimoji="1" lang="zh-CN" altLang="en-US" dirty="0" smtClean="0"/>
              <a:t>中的</a:t>
            </a:r>
            <a:r>
              <a:rPr kumimoji="1" lang="en-US" altLang="zh-CN" dirty="0" smtClean="0"/>
              <a:t>move</a:t>
            </a:r>
            <a:r>
              <a:rPr kumimoji="1" lang="zh-CN" altLang="en-US" dirty="0" smtClean="0"/>
              <a:t>语法，也有点类似于浅拷贝的概念，当所有权转时，只是将类型进行了赋值，并未拷贝完整数据。（还是存在内存泄漏的，比如循环引用）</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13</a:t>
            </a:fld>
            <a:endParaRPr lang="zh-CN" altLang="en-US"/>
          </a:p>
        </p:txBody>
      </p:sp>
    </p:spTree>
    <p:extLst>
      <p:ext uri="{BB962C8B-B14F-4D97-AF65-F5344CB8AC3E}">
        <p14:creationId xmlns:p14="http://schemas.microsoft.com/office/powerpoint/2010/main" val="1112388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14</a:t>
            </a:fld>
            <a:endParaRPr lang="zh-CN" altLang="en-US"/>
          </a:p>
        </p:txBody>
      </p:sp>
    </p:spTree>
    <p:extLst>
      <p:ext uri="{BB962C8B-B14F-4D97-AF65-F5344CB8AC3E}">
        <p14:creationId xmlns:p14="http://schemas.microsoft.com/office/powerpoint/2010/main" val="1950926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与前一张</a:t>
            </a:r>
            <a:r>
              <a:rPr kumimoji="1" lang="en-US" altLang="zh-CN" dirty="0" smtClean="0"/>
              <a:t>PPT</a:t>
            </a:r>
            <a:r>
              <a:rPr kumimoji="1" lang="zh-CN" altLang="en-US" dirty="0" smtClean="0"/>
              <a:t>的区别，在于入参参数类型的变化。使用</a:t>
            </a:r>
            <a:r>
              <a:rPr kumimoji="1" lang="en-US" altLang="zh-CN" dirty="0" smtClean="0"/>
              <a:t>&amp;</a:t>
            </a:r>
            <a:r>
              <a:rPr kumimoji="1" lang="zh-CN" altLang="en-US" dirty="0" smtClean="0"/>
              <a:t>符号表示对变量的借用。借用类似于将去图书馆借书，借到书之后，书暂时属于你，你可以翻看，最后还是要还的。考虑是否添加代码解释什么是可变引用什么是不可变引用。</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15</a:t>
            </a:fld>
            <a:endParaRPr lang="zh-CN" altLang="en-US"/>
          </a:p>
        </p:txBody>
      </p:sp>
    </p:spTree>
    <p:extLst>
      <p:ext uri="{BB962C8B-B14F-4D97-AF65-F5344CB8AC3E}">
        <p14:creationId xmlns:p14="http://schemas.microsoft.com/office/powerpoint/2010/main" val="2711053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与前一张</a:t>
            </a:r>
            <a:r>
              <a:rPr kumimoji="1" lang="en-US" altLang="zh-CN" dirty="0" smtClean="0"/>
              <a:t>PPT</a:t>
            </a:r>
            <a:r>
              <a:rPr kumimoji="1" lang="zh-CN" altLang="en-US" dirty="0" smtClean="0"/>
              <a:t>的区别，在于入参参数类型的变化。使用</a:t>
            </a:r>
            <a:r>
              <a:rPr kumimoji="1" lang="en-US" altLang="zh-CN" dirty="0" smtClean="0"/>
              <a:t>&amp;</a:t>
            </a:r>
            <a:r>
              <a:rPr kumimoji="1" lang="zh-CN" altLang="en-US" dirty="0" smtClean="0"/>
              <a:t>符号表示对变量的借用。借用类似于将去图书馆借书，借到书之后，书暂时属于你，你可以翻看，最后还是要还的。</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16</a:t>
            </a:fld>
            <a:endParaRPr lang="zh-CN" altLang="en-US"/>
          </a:p>
        </p:txBody>
      </p:sp>
    </p:spTree>
    <p:extLst>
      <p:ext uri="{BB962C8B-B14F-4D97-AF65-F5344CB8AC3E}">
        <p14:creationId xmlns:p14="http://schemas.microsoft.com/office/powerpoint/2010/main" val="3650590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修改这个图。</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17</a:t>
            </a:fld>
            <a:endParaRPr lang="zh-CN" altLang="en-US"/>
          </a:p>
        </p:txBody>
      </p:sp>
    </p:spTree>
    <p:extLst>
      <p:ext uri="{BB962C8B-B14F-4D97-AF65-F5344CB8AC3E}">
        <p14:creationId xmlns:p14="http://schemas.microsoft.com/office/powerpoint/2010/main" val="3007507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18</a:t>
            </a:fld>
            <a:endParaRPr lang="zh-CN" altLang="en-US"/>
          </a:p>
        </p:txBody>
      </p:sp>
    </p:spTree>
    <p:extLst>
      <p:ext uri="{BB962C8B-B14F-4D97-AF65-F5344CB8AC3E}">
        <p14:creationId xmlns:p14="http://schemas.microsoft.com/office/powerpoint/2010/main" val="275810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https://blog.rust-lang.org/2015/04/10/Fearless-Concurrency.html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通过消除数据竞争处理并发安全问题。通过借用检查器将并发访问数据的问题，在编译期间暴露出来。</a:t>
            </a:r>
            <a:endParaRPr lang="en-US" altLang="zh-CN" dirty="0" smtClean="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20</a:t>
            </a:fld>
            <a:endParaRPr lang="zh-CN" altLang="en-US"/>
          </a:p>
        </p:txBody>
      </p:sp>
    </p:spTree>
    <p:extLst>
      <p:ext uri="{BB962C8B-B14F-4D97-AF65-F5344CB8AC3E}">
        <p14:creationId xmlns:p14="http://schemas.microsoft.com/office/powerpoint/2010/main" val="1751433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https://blog.rust-lang.org/2015/04/10/Fearless-Concurrency.html</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21</a:t>
            </a:fld>
            <a:endParaRPr lang="zh-CN" altLang="en-US"/>
          </a:p>
        </p:txBody>
      </p:sp>
    </p:spTree>
    <p:extLst>
      <p:ext uri="{BB962C8B-B14F-4D97-AF65-F5344CB8AC3E}">
        <p14:creationId xmlns:p14="http://schemas.microsoft.com/office/powerpoint/2010/main" val="572656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https://blog.rust-lang.org/2015/04/10/Fearless-Concurrency.html</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22</a:t>
            </a:fld>
            <a:endParaRPr lang="zh-CN" altLang="en-US"/>
          </a:p>
        </p:txBody>
      </p:sp>
    </p:spTree>
    <p:extLst>
      <p:ext uri="{BB962C8B-B14F-4D97-AF65-F5344CB8AC3E}">
        <p14:creationId xmlns:p14="http://schemas.microsoft.com/office/powerpoint/2010/main" val="275725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自发布以来，稳步发展，功能逐渐完善，从</a:t>
            </a:r>
            <a:r>
              <a:rPr lang="en-US" altLang="zh-CN" dirty="0"/>
              <a:t>2016</a:t>
            </a:r>
            <a:r>
              <a:rPr lang="zh-CN" altLang="en-US" dirty="0"/>
              <a:t>年开始到</a:t>
            </a:r>
            <a:r>
              <a:rPr lang="en-US" altLang="zh-CN" dirty="0"/>
              <a:t>2021</a:t>
            </a:r>
            <a:r>
              <a:rPr lang="zh-CN" altLang="en-US" dirty="0"/>
              <a:t>年已经连续六年成为</a:t>
            </a:r>
            <a:r>
              <a:rPr lang="en-US" altLang="zh-CN" dirty="0" err="1"/>
              <a:t>stackoverflow</a:t>
            </a:r>
            <a:r>
              <a:rPr lang="zh-CN" altLang="en-US" dirty="0"/>
              <a:t>最受欢迎的语言。链接是</a:t>
            </a:r>
            <a:r>
              <a:rPr lang="en-US" altLang="zh-CN" dirty="0"/>
              <a:t>2021</a:t>
            </a:r>
            <a:r>
              <a:rPr lang="zh-CN" altLang="en-US" dirty="0"/>
              <a:t>年</a:t>
            </a:r>
            <a:r>
              <a:rPr lang="en-US" altLang="zh-CN" dirty="0" err="1"/>
              <a:t>stackoverflow</a:t>
            </a:r>
            <a:r>
              <a:rPr lang="zh-CN" altLang="en-US" dirty="0"/>
              <a:t>的调查数据。</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4</a:t>
            </a:fld>
            <a:endParaRPr lang="zh-CN" altLang="en-US"/>
          </a:p>
        </p:txBody>
      </p:sp>
    </p:spTree>
    <p:extLst>
      <p:ext uri="{BB962C8B-B14F-4D97-AF65-F5344CB8AC3E}">
        <p14:creationId xmlns:p14="http://schemas.microsoft.com/office/powerpoint/2010/main" val="382649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性能、</a:t>
            </a:r>
            <a:r>
              <a:rPr kumimoji="1" lang="en-US" altLang="zh-CN" dirty="0"/>
              <a:t>benchmarks game</a:t>
            </a:r>
            <a:r>
              <a:rPr kumimoji="1" lang="zh-CN" altLang="en-US" dirty="0"/>
              <a:t>，并发</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23</a:t>
            </a:fld>
            <a:endParaRPr lang="zh-CN" altLang="en-US"/>
          </a:p>
        </p:txBody>
      </p:sp>
    </p:spTree>
    <p:extLst>
      <p:ext uri="{BB962C8B-B14F-4D97-AF65-F5344CB8AC3E}">
        <p14:creationId xmlns:p14="http://schemas.microsoft.com/office/powerpoint/2010/main" val="3290587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24</a:t>
            </a:fld>
            <a:endParaRPr lang="zh-CN" altLang="en-US"/>
          </a:p>
        </p:txBody>
      </p:sp>
    </p:spTree>
    <p:extLst>
      <p:ext uri="{BB962C8B-B14F-4D97-AF65-F5344CB8AC3E}">
        <p14:creationId xmlns:p14="http://schemas.microsoft.com/office/powerpoint/2010/main" val="4247127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Rust</a:t>
            </a:r>
            <a:r>
              <a:rPr lang="zh-CN" altLang="en-US" dirty="0" smtClean="0"/>
              <a:t>发展是依赖社区和开发团队共同推进的，</a:t>
            </a:r>
            <a:r>
              <a:rPr lang="en-US" altLang="zh-CN" dirty="0" smtClean="0"/>
              <a:t>rust</a:t>
            </a:r>
            <a:r>
              <a:rPr lang="zh-CN" altLang="en-US" dirty="0" smtClean="0"/>
              <a:t>核心团队主要集中在</a:t>
            </a:r>
            <a:r>
              <a:rPr lang="en-US" altLang="zh-CN" dirty="0" smtClean="0"/>
              <a:t>rust</a:t>
            </a:r>
            <a:r>
              <a:rPr lang="zh-CN" altLang="en-US" dirty="0" smtClean="0"/>
              <a:t>语言本身的特性开发上，而社区主要集中在</a:t>
            </a:r>
            <a:r>
              <a:rPr lang="en-US" altLang="zh-CN" dirty="0" smtClean="0"/>
              <a:t>rust</a:t>
            </a:r>
            <a:r>
              <a:rPr lang="zh-CN" altLang="en-US" dirty="0" smtClean="0"/>
              <a:t>的基础应用上。很多基础库都会以</a:t>
            </a:r>
            <a:r>
              <a:rPr lang="en-US" altLang="zh-CN" dirty="0" smtClean="0"/>
              <a:t>crate</a:t>
            </a:r>
            <a:r>
              <a:rPr lang="zh-CN" altLang="en-US" dirty="0" smtClean="0"/>
              <a:t>的形式发布到</a:t>
            </a:r>
            <a:r>
              <a:rPr lang="en-US" altLang="zh-CN" dirty="0" smtClean="0"/>
              <a:t>crates.io</a:t>
            </a:r>
            <a:r>
              <a:rPr lang="zh-CN" altLang="en-US" dirty="0" smtClean="0"/>
              <a:t>上。目前为止有</a:t>
            </a:r>
            <a:r>
              <a:rPr lang="en-US" altLang="zh-CN" dirty="0" smtClean="0"/>
              <a:t>71905</a:t>
            </a:r>
            <a:r>
              <a:rPr lang="zh-CN" altLang="en-US" smtClean="0"/>
              <a:t>个</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25</a:t>
            </a:fld>
            <a:endParaRPr lang="zh-CN" altLang="en-US"/>
          </a:p>
        </p:txBody>
      </p:sp>
    </p:spTree>
    <p:extLst>
      <p:ext uri="{BB962C8B-B14F-4D97-AF65-F5344CB8AC3E}">
        <p14:creationId xmlns:p14="http://schemas.microsoft.com/office/powerpoint/2010/main" val="1322133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2021</a:t>
            </a:r>
            <a:r>
              <a:rPr lang="zh-CN" altLang="en-US" dirty="0"/>
              <a:t>年亚马逊、华为、微软、谷歌、</a:t>
            </a:r>
            <a:r>
              <a:rPr lang="en-US" altLang="zh-CN" dirty="0"/>
              <a:t>Mozilla</a:t>
            </a:r>
            <a:r>
              <a:rPr lang="zh-CN" altLang="en-US" dirty="0"/>
              <a:t>公司共同成立了</a:t>
            </a:r>
            <a:r>
              <a:rPr lang="en-US" altLang="zh-CN" dirty="0"/>
              <a:t>rust</a:t>
            </a:r>
            <a:r>
              <a:rPr lang="zh-CN" altLang="en-US" dirty="0"/>
              <a:t>基金会，致力于全球推广</a:t>
            </a:r>
            <a:r>
              <a:rPr lang="en-US" altLang="zh-CN" dirty="0"/>
              <a:t>rust</a:t>
            </a:r>
            <a:r>
              <a:rPr lang="zh-CN" altLang="en-US" dirty="0"/>
              <a:t>语言。之后陆续有其他公司加入。</a:t>
            </a:r>
            <a:r>
              <a:rPr lang="zh-CN" altLang="en-US" sz="1200" b="0" i="0" kern="1200" dirty="0">
                <a:solidFill>
                  <a:schemeClr val="tx1"/>
                </a:solidFill>
                <a:effectLst/>
                <a:latin typeface="+mn-lt"/>
                <a:ea typeface="+mn-ea"/>
                <a:cs typeface="+mn-cs"/>
              </a:rPr>
              <a:t> 那么，格雷顿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霍尔为什么创造</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这门语言，并且</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为什么能让广大开发者和巨头公司这么感兴趣呢？</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5</a:t>
            </a:fld>
            <a:endParaRPr lang="zh-CN" altLang="en-US"/>
          </a:p>
        </p:txBody>
      </p:sp>
    </p:spTree>
    <p:extLst>
      <p:ext uri="{BB962C8B-B14F-4D97-AF65-F5344CB8AC3E}">
        <p14:creationId xmlns:p14="http://schemas.microsoft.com/office/powerpoint/2010/main" val="2930985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机领域中，人们普遍关心的两个属性，分别是性能和安全性。早期计算机行业，计算资源匮乏，为了获取更高的性能宁愿牺牲安全性。随着计算机行业的发展，计算资源得到极大增加，不仅关注性能，更关注安全性</a:t>
            </a:r>
            <a:r>
              <a:rPr lang="zh-CN" altLang="en-US" dirty="0" smtClean="0"/>
              <a:t>。因此</a:t>
            </a:r>
            <a:r>
              <a:rPr lang="zh-CN" altLang="en-US" dirty="0"/>
              <a:t>格雷顿霍尔萌生了自己开发一门语言的想法。他期望该语言能有如下表现。</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6</a:t>
            </a:fld>
            <a:endParaRPr lang="zh-CN" altLang="en-US"/>
          </a:p>
        </p:txBody>
      </p:sp>
    </p:spTree>
    <p:extLst>
      <p:ext uri="{BB962C8B-B14F-4D97-AF65-F5344CB8AC3E}">
        <p14:creationId xmlns:p14="http://schemas.microsoft.com/office/powerpoint/2010/main" val="2808651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机领域中，人们普遍关心的两个属性，分别是性能和安全性。早期计算机行业，计算资源匮乏，为了获取更高的性能宁愿牺牲安全性。随着计算机行业的发展，计算资源得到极大增加，不仅关注性能，更关注安全性</a:t>
            </a:r>
            <a:r>
              <a:rPr lang="zh-CN" altLang="en-US" dirty="0" smtClean="0"/>
              <a:t>。</a:t>
            </a:r>
            <a:r>
              <a:rPr lang="en-US" altLang="zh-CN" dirty="0" smtClean="0"/>
              <a:t>2019</a:t>
            </a:r>
            <a:r>
              <a:rPr lang="zh-CN" altLang="en-US" dirty="0" smtClean="0"/>
              <a:t>年微软公司在</a:t>
            </a:r>
            <a:r>
              <a:rPr lang="en-US" altLang="zh-CN" dirty="0" err="1" smtClean="0"/>
              <a:t>bluehat</a:t>
            </a:r>
            <a:r>
              <a:rPr lang="zh-CN" altLang="en-US" dirty="0" smtClean="0"/>
              <a:t>大会上做的演讲中提到</a:t>
            </a:r>
            <a:r>
              <a:rPr lang="zh-CN" altLang="en-US" sz="1200" b="0" i="0" kern="1200" dirty="0" smtClean="0">
                <a:solidFill>
                  <a:schemeClr val="tx1"/>
                </a:solidFill>
                <a:effectLst/>
                <a:latin typeface="+mn-lt"/>
                <a:ea typeface="+mn-ea"/>
                <a:cs typeface="+mn-cs"/>
              </a:rPr>
              <a:t>微软产品每年通过安全更新解决的所有漏洞中，大约</a:t>
            </a:r>
            <a:r>
              <a:rPr lang="en-US" altLang="zh-CN" sz="1200" b="0" i="0" kern="1200" dirty="0" smtClean="0">
                <a:solidFill>
                  <a:schemeClr val="tx1"/>
                </a:solidFill>
                <a:effectLst/>
                <a:latin typeface="+mn-lt"/>
                <a:ea typeface="+mn-ea"/>
                <a:cs typeface="+mn-cs"/>
              </a:rPr>
              <a:t>70%</a:t>
            </a:r>
            <a:r>
              <a:rPr lang="zh-CN" altLang="en-US" sz="1200" b="0" i="0" kern="1200" dirty="0" smtClean="0">
                <a:solidFill>
                  <a:schemeClr val="tx1"/>
                </a:solidFill>
                <a:effectLst/>
                <a:latin typeface="+mn-lt"/>
                <a:ea typeface="+mn-ea"/>
                <a:cs typeface="+mn-cs"/>
              </a:rPr>
              <a:t>是内存安全问题。</a:t>
            </a:r>
            <a:r>
              <a:rPr lang="zh-CN" altLang="en-US" dirty="0" smtClean="0"/>
              <a:t>因此</a:t>
            </a:r>
            <a:r>
              <a:rPr lang="zh-CN" altLang="en-US" dirty="0"/>
              <a:t>格雷顿霍尔萌生了自己开发一门语言的想法。他期望该语言能有如下表现。</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7</a:t>
            </a:fld>
            <a:endParaRPr lang="zh-CN" altLang="en-US"/>
          </a:p>
        </p:txBody>
      </p:sp>
    </p:spTree>
    <p:extLst>
      <p:ext uri="{BB962C8B-B14F-4D97-AF65-F5344CB8AC3E}">
        <p14:creationId xmlns:p14="http://schemas.microsoft.com/office/powerpoint/2010/main" val="1296073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相比于之前的系统编程语言必须是更加安全的、不易崩溃的，尤其是在操作内存时</a:t>
            </a:r>
          </a:p>
          <a:p>
            <a:r>
              <a:rPr lang="zh-CN" altLang="en-US" dirty="0"/>
              <a:t>不需要有垃圾回收系统，不能为了内存安全引入性能负担。不需要垃圾回收的同时也不需要开发者主动手动释放内存。</a:t>
            </a:r>
          </a:p>
          <a:p>
            <a:r>
              <a:rPr lang="zh-CN" altLang="en-US" dirty="0"/>
              <a:t>不仅仅拥有一个主要特性、而应该拥有一系列广泛特性，这些特性之间又不缺乏一致性，这些特性之间可以很高的相互协作，从而使该语言更容易编写、维护和调试，让程序员写出更安全、更高效的</a:t>
            </a:r>
            <a:r>
              <a:rPr lang="zh-CN" altLang="en-US" dirty="0" smtClean="0"/>
              <a:t>代码。</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8</a:t>
            </a:fld>
            <a:endParaRPr lang="zh-CN" altLang="en-US"/>
          </a:p>
        </p:txBody>
      </p:sp>
    </p:spTree>
    <p:extLst>
      <p:ext uri="{BB962C8B-B14F-4D97-AF65-F5344CB8AC3E}">
        <p14:creationId xmlns:p14="http://schemas.microsoft.com/office/powerpoint/2010/main" val="3601951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作者为了实现一个更安全、易用、高效的语言。为</a:t>
            </a:r>
            <a:r>
              <a:rPr lang="en-US" altLang="zh-CN" dirty="0"/>
              <a:t>Rust</a:t>
            </a:r>
            <a:r>
              <a:rPr lang="zh-CN" altLang="en-US" dirty="0"/>
              <a:t>设定了三条设计原则，分别是内存安全、零成本抽象、实用性。那么</a:t>
            </a:r>
            <a:r>
              <a:rPr lang="en-US" altLang="zh-CN" dirty="0"/>
              <a:t>Rust</a:t>
            </a:r>
            <a:r>
              <a:rPr lang="zh-CN" altLang="en-US" dirty="0"/>
              <a:t>中是如何体现这三个原则特性的呢</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9</a:t>
            </a:fld>
            <a:endParaRPr lang="zh-CN" altLang="en-US"/>
          </a:p>
        </p:txBody>
      </p:sp>
    </p:spTree>
    <p:extLst>
      <p:ext uri="{BB962C8B-B14F-4D97-AF65-F5344CB8AC3E}">
        <p14:creationId xmlns:p14="http://schemas.microsoft.com/office/powerpoint/2010/main" val="319852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一般常见的内存不安全问题有使用未初始化的内存、空</a:t>
            </a:r>
            <a:r>
              <a:rPr kumimoji="1" lang="zh-CN" altLang="en-US" dirty="0"/>
              <a:t>指针引用</a:t>
            </a:r>
            <a:r>
              <a:rPr kumimoji="1" lang="zh-CN" altLang="en-US" dirty="0" smtClean="0"/>
              <a:t>、索引越界、指针指向已经释放的内存</a:t>
            </a:r>
            <a:r>
              <a:rPr kumimoji="1" lang="en-US" altLang="zh-CN" dirty="0" smtClean="0"/>
              <a:t>(</a:t>
            </a:r>
            <a:r>
              <a:rPr kumimoji="1" lang="zh-CN" altLang="en-US" dirty="0" smtClean="0"/>
              <a:t>悬垂指针</a:t>
            </a:r>
            <a:r>
              <a:rPr kumimoji="1" lang="en-US" altLang="zh-CN" dirty="0" smtClean="0"/>
              <a:t>)</a:t>
            </a:r>
            <a:r>
              <a:rPr kumimoji="1" lang="zh-CN" altLang="en-US" dirty="0" smtClean="0"/>
              <a:t>、</a:t>
            </a:r>
            <a:r>
              <a:rPr kumimoji="1" lang="zh-CN" altLang="en-US" dirty="0"/>
              <a:t>重复</a:t>
            </a:r>
            <a:r>
              <a:rPr kumimoji="1" lang="zh-CN" altLang="en-US" dirty="0" smtClean="0"/>
              <a:t>释放等。这些问题常见于</a:t>
            </a:r>
            <a:r>
              <a:rPr kumimoji="1" lang="en-US" altLang="zh-CN" dirty="0" smtClean="0"/>
              <a:t>C</a:t>
            </a:r>
            <a:r>
              <a:rPr kumimoji="1" lang="zh-CN" altLang="en-US" dirty="0" smtClean="0"/>
              <a:t>或者</a:t>
            </a:r>
            <a:r>
              <a:rPr kumimoji="1" lang="en-US" altLang="zh-CN" dirty="0" smtClean="0"/>
              <a:t>C++</a:t>
            </a:r>
            <a:r>
              <a:rPr kumimoji="1" lang="zh-CN" altLang="en-US" dirty="0" smtClean="0"/>
              <a:t>等内存不安全的编程语言中，这些语言将内存安全交由开发者进行保证。内存安全的编程语言一方面通过设计安全的类型系统对内存访问时的无意义操作进行限定，例如运行时索引越界检查等，保证内存安全；另一方面通过垃圾回收机制解决悬垂指针和重复释放等问题。</a:t>
            </a:r>
            <a:r>
              <a:rPr kumimoji="1" lang="en-US" altLang="zh-CN" dirty="0" smtClean="0"/>
              <a:t>Rust</a:t>
            </a:r>
            <a:r>
              <a:rPr kumimoji="1" lang="zh-CN" altLang="en-US" dirty="0" smtClean="0"/>
              <a:t>语言与多数编程语言一样，同样通过安全的类型系统对于无意义的内存访问进行限制保证内存安全。另一方面，通过引入所有权系统，保证内存访问和释放时的安全。也是通过所有权系统和借用、生命周期，</a:t>
            </a:r>
            <a:r>
              <a:rPr kumimoji="1" lang="en-US" altLang="zh-CN" dirty="0" smtClean="0"/>
              <a:t>rust</a:t>
            </a:r>
            <a:r>
              <a:rPr kumimoji="1" lang="zh-CN" altLang="en-US" dirty="0" smtClean="0"/>
              <a:t>实现了无需</a:t>
            </a:r>
            <a:r>
              <a:rPr kumimoji="1" lang="en-US" altLang="zh-CN" dirty="0" smtClean="0"/>
              <a:t>GC</a:t>
            </a:r>
            <a:r>
              <a:rPr kumimoji="1" lang="zh-CN" altLang="en-US" dirty="0" smtClean="0"/>
              <a:t>也无需手动管理内存的内存管理模型。</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10</a:t>
            </a:fld>
            <a:endParaRPr lang="zh-CN" altLang="en-US"/>
          </a:p>
        </p:txBody>
      </p:sp>
    </p:spTree>
    <p:extLst>
      <p:ext uri="{BB962C8B-B14F-4D97-AF65-F5344CB8AC3E}">
        <p14:creationId xmlns:p14="http://schemas.microsoft.com/office/powerpoint/2010/main" val="36018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所有权指的是每个被分配的内存都有一个独占其所有权的指针，只有当该指针被销毁时，其对应的内存才会被释放。</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11</a:t>
            </a:fld>
            <a:endParaRPr lang="zh-CN" altLang="en-US"/>
          </a:p>
        </p:txBody>
      </p:sp>
    </p:spTree>
    <p:extLst>
      <p:ext uri="{BB962C8B-B14F-4D97-AF65-F5344CB8AC3E}">
        <p14:creationId xmlns:p14="http://schemas.microsoft.com/office/powerpoint/2010/main" val="4254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D8EDAB-281B-495C-B3B1-C831B56AA954}" type="datetimeFigureOut">
              <a:rPr lang="zh-CN" altLang="en-US" smtClean="0"/>
              <a:t>2021/12/3</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13E51F-F931-4312-91EC-86D68240970C}"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foundation.rust-lang.org/" TargetMode="External"/><Relationship Id="rId2" Type="http://schemas.openxmlformats.org/officeDocument/2006/relationships/hyperlink" Target="http://venge.net/graydon/talks/intro-talk-2.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50027" y="2993703"/>
            <a:ext cx="8623029" cy="961285"/>
          </a:xfrm>
        </p:spPr>
        <p:txBody>
          <a:bodyPr/>
          <a:lstStyle/>
          <a:p>
            <a:pPr algn="ctr"/>
            <a:r>
              <a:rPr lang="en-US" altLang="zh-CN" dirty="0">
                <a:latin typeface="+mj-ea"/>
              </a:rPr>
              <a:t>Rust</a:t>
            </a:r>
            <a:r>
              <a:rPr lang="zh-CN" altLang="en-US" dirty="0">
                <a:latin typeface="+mj-ea"/>
              </a:rPr>
              <a:t>调研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normAutofit/>
          </a:bodyPr>
          <a:lstStyle/>
          <a:p>
            <a:pPr marL="0" indent="0">
              <a:buNone/>
            </a:pPr>
            <a:r>
              <a:rPr lang="zh-CN" altLang="en-US" dirty="0"/>
              <a:t>内存安全</a:t>
            </a:r>
            <a:r>
              <a:rPr lang="en-US" altLang="zh-CN" dirty="0"/>
              <a:t>	</a:t>
            </a:r>
          </a:p>
          <a:p>
            <a:pPr marL="0" indent="0">
              <a:buNone/>
            </a:pPr>
            <a:r>
              <a:rPr lang="en-US" altLang="zh-CN" dirty="0"/>
              <a:t>	</a:t>
            </a:r>
            <a:r>
              <a:rPr lang="en-US" altLang="zh-CN" dirty="0" smtClean="0"/>
              <a:t>- </a:t>
            </a:r>
            <a:r>
              <a:rPr lang="zh-CN" altLang="en-US" dirty="0"/>
              <a:t>所有权</a:t>
            </a:r>
            <a:endParaRPr lang="en-US" altLang="zh-CN" dirty="0"/>
          </a:p>
          <a:p>
            <a:pPr marL="0" indent="0">
              <a:buNone/>
            </a:pPr>
            <a:r>
              <a:rPr lang="en-US" altLang="zh-CN" dirty="0"/>
              <a:t>	-</a:t>
            </a:r>
            <a:r>
              <a:rPr lang="zh-CN" altLang="en-US" dirty="0"/>
              <a:t> 借用和生命周期</a:t>
            </a:r>
            <a:endParaRPr lang="en-US" altLang="zh-CN" dirty="0"/>
          </a:p>
          <a:p>
            <a:pPr marL="0" indent="0">
              <a:buNone/>
            </a:pPr>
            <a:r>
              <a:rPr lang="en-US" altLang="zh-CN" dirty="0"/>
              <a:t>	-</a:t>
            </a:r>
            <a:r>
              <a:rPr lang="zh-CN" altLang="en-US" dirty="0"/>
              <a:t> 复杂的内置类型                                                                             </a:t>
            </a:r>
            <a:endParaRPr lang="en-US" altLang="zh-CN" dirty="0"/>
          </a:p>
          <a:p>
            <a:pPr marL="0" indent="0">
              <a:buNone/>
            </a:pP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Rust</a:t>
            </a:r>
            <a:r>
              <a:rPr lang="en-US" altLang="zh-CN" dirty="0"/>
              <a:t> </a:t>
            </a:r>
            <a:r>
              <a:rPr lang="zh-CN" altLang="en-US" dirty="0"/>
              <a:t>中的每一个值都有一个被称为其 </a:t>
            </a:r>
            <a:r>
              <a:rPr lang="zh-CN" altLang="en-US" b="1" dirty="0"/>
              <a:t>所有者</a:t>
            </a:r>
            <a:r>
              <a:rPr lang="zh-CN" altLang="en-US" dirty="0"/>
              <a:t>（</a:t>
            </a:r>
            <a:r>
              <a:rPr lang="en-US" altLang="zh-CN" i="1" dirty="0">
                <a:latin typeface="Times New Roman" panose="02020603050405020304" pitchFamily="18" charset="0"/>
                <a:cs typeface="Times New Roman" panose="02020603050405020304" pitchFamily="18" charset="0"/>
              </a:rPr>
              <a:t>owner</a:t>
            </a:r>
            <a:r>
              <a:rPr lang="zh-CN" altLang="en-US" dirty="0"/>
              <a:t>）的变量。</a:t>
            </a:r>
          </a:p>
          <a:p>
            <a:r>
              <a:rPr lang="zh-CN" altLang="en-US" dirty="0"/>
              <a:t>值在任一时刻有且只有一个所有者。</a:t>
            </a:r>
          </a:p>
          <a:p>
            <a:r>
              <a:rPr lang="zh-CN" altLang="en-US" dirty="0"/>
              <a:t>当所有者（变量）离开作用域，这个值将被丢弃</a:t>
            </a:r>
            <a:r>
              <a:rPr lang="zh-CN" altLang="en-US" dirty="0" smtClean="0"/>
              <a:t>。</a:t>
            </a:r>
            <a:endParaRPr lang="zh-CN" altLang="en-US" dirty="0"/>
          </a:p>
        </p:txBody>
      </p:sp>
    </p:spTree>
    <p:extLst>
      <p:ext uri="{BB962C8B-B14F-4D97-AF65-F5344CB8AC3E}">
        <p14:creationId xmlns:p14="http://schemas.microsoft.com/office/powerpoint/2010/main" val="67510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10" name="内容占位符 9"/>
          <p:cNvPicPr>
            <a:picLocks noGrp="1" noChangeAspect="1"/>
          </p:cNvPicPr>
          <p:nvPr>
            <p:ph idx="1"/>
          </p:nvPr>
        </p:nvPicPr>
        <p:blipFill>
          <a:blip r:embed="rId3"/>
          <a:stretch>
            <a:fillRect/>
          </a:stretch>
        </p:blipFill>
        <p:spPr>
          <a:xfrm>
            <a:off x="352827" y="1581868"/>
            <a:ext cx="11201400" cy="4457700"/>
          </a:xfrm>
          <a:prstGeom prst="rect">
            <a:avLst/>
          </a:prstGeom>
        </p:spPr>
      </p:pic>
    </p:spTree>
    <p:extLst>
      <p:ext uri="{BB962C8B-B14F-4D97-AF65-F5344CB8AC3E}">
        <p14:creationId xmlns:p14="http://schemas.microsoft.com/office/powerpoint/2010/main" val="776040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751700" y="2114827"/>
            <a:ext cx="4057650" cy="3609975"/>
          </a:xfrm>
          <a:prstGeom prst="rect">
            <a:avLst/>
          </a:prstGeom>
        </p:spPr>
      </p:pic>
      <p:pic>
        <p:nvPicPr>
          <p:cNvPr id="5" name="图片 4"/>
          <p:cNvPicPr>
            <a:picLocks noChangeAspect="1"/>
          </p:cNvPicPr>
          <p:nvPr/>
        </p:nvPicPr>
        <p:blipFill>
          <a:blip r:embed="rId4"/>
          <a:stretch>
            <a:fillRect/>
          </a:stretch>
        </p:blipFill>
        <p:spPr>
          <a:xfrm>
            <a:off x="7708603" y="2114827"/>
            <a:ext cx="4008475" cy="3580904"/>
          </a:xfrm>
          <a:prstGeom prst="rect">
            <a:avLst/>
          </a:prstGeom>
        </p:spPr>
      </p:pic>
      <p:sp>
        <p:nvSpPr>
          <p:cNvPr id="6" name="右箭头 5"/>
          <p:cNvSpPr/>
          <p:nvPr/>
        </p:nvSpPr>
        <p:spPr>
          <a:xfrm>
            <a:off x="5231219" y="3434316"/>
            <a:ext cx="1871330" cy="77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7224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pPr marL="0" indent="0">
              <a:buNone/>
            </a:pPr>
            <a:r>
              <a:rPr lang="zh-CN" altLang="en-US" dirty="0" smtClean="0"/>
              <a:t>将创建一个指向某个变量的过程称为借用</a:t>
            </a:r>
            <a:endParaRPr lang="en-US" altLang="zh-CN" dirty="0" smtClean="0"/>
          </a:p>
          <a:p>
            <a:pPr marL="0" indent="0">
              <a:buNone/>
            </a:pPr>
            <a:r>
              <a:rPr lang="en-US" altLang="zh-CN" dirty="0" smtClean="0"/>
              <a:t>	- </a:t>
            </a:r>
            <a:r>
              <a:rPr lang="zh-CN" altLang="en-US" dirty="0" smtClean="0"/>
              <a:t>在</a:t>
            </a:r>
            <a:r>
              <a:rPr lang="zh-CN" altLang="en-US" dirty="0"/>
              <a:t>任意给定时间，</a:t>
            </a:r>
            <a:r>
              <a:rPr lang="zh-CN" altLang="en-US" b="1" dirty="0" smtClean="0"/>
              <a:t>要么</a:t>
            </a:r>
            <a:r>
              <a:rPr lang="zh-CN" altLang="en-US" dirty="0" smtClean="0"/>
              <a:t>只能</a:t>
            </a:r>
            <a:r>
              <a:rPr lang="zh-CN" altLang="en-US" dirty="0"/>
              <a:t>有一个可变引用，</a:t>
            </a:r>
            <a:r>
              <a:rPr lang="zh-CN" altLang="en-US" b="1" dirty="0" smtClean="0"/>
              <a:t>要么</a:t>
            </a:r>
            <a:r>
              <a:rPr lang="zh-CN" altLang="en-US" dirty="0" smtClean="0"/>
              <a:t>只能</a:t>
            </a:r>
            <a:r>
              <a:rPr lang="zh-CN" altLang="en-US" dirty="0"/>
              <a:t>有多个不可变引用。</a:t>
            </a:r>
          </a:p>
          <a:p>
            <a:pPr marL="0" indent="0">
              <a:buNone/>
            </a:pPr>
            <a:r>
              <a:rPr lang="en-US" altLang="zh-CN" dirty="0" smtClean="0"/>
              <a:t>   - </a:t>
            </a:r>
            <a:r>
              <a:rPr lang="zh-CN" altLang="en-US" dirty="0" smtClean="0"/>
              <a:t>引用</a:t>
            </a:r>
            <a:r>
              <a:rPr lang="zh-CN" altLang="en-US" dirty="0"/>
              <a:t>必须总是有效的</a:t>
            </a:r>
            <a:r>
              <a:rPr lang="zh-CN" altLang="en-US" dirty="0" smtClean="0"/>
              <a:t>。</a:t>
            </a:r>
            <a:endParaRPr lang="zh-CN" altLang="en-US" dirty="0"/>
          </a:p>
        </p:txBody>
      </p:sp>
    </p:spTree>
    <p:extLst>
      <p:ext uri="{BB962C8B-B14F-4D97-AF65-F5344CB8AC3E}">
        <p14:creationId xmlns:p14="http://schemas.microsoft.com/office/powerpoint/2010/main" val="4173458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8" name="内容占位符 7"/>
          <p:cNvPicPr>
            <a:picLocks noGrp="1" noChangeAspect="1"/>
          </p:cNvPicPr>
          <p:nvPr>
            <p:ph idx="1"/>
          </p:nvPr>
        </p:nvPicPr>
        <p:blipFill>
          <a:blip r:embed="rId3"/>
          <a:stretch>
            <a:fillRect/>
          </a:stretch>
        </p:blipFill>
        <p:spPr>
          <a:xfrm>
            <a:off x="85209" y="2020538"/>
            <a:ext cx="11963400" cy="4419600"/>
          </a:xfrm>
          <a:prstGeom prst="rect">
            <a:avLst/>
          </a:prstGeom>
        </p:spPr>
      </p:pic>
    </p:spTree>
    <p:extLst>
      <p:ext uri="{BB962C8B-B14F-4D97-AF65-F5344CB8AC3E}">
        <p14:creationId xmlns:p14="http://schemas.microsoft.com/office/powerpoint/2010/main" val="4063286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1995266" y="2413203"/>
            <a:ext cx="7524750" cy="3219450"/>
          </a:xfrm>
          <a:prstGeom prst="rect">
            <a:avLst/>
          </a:prstGeom>
        </p:spPr>
      </p:pic>
    </p:spTree>
    <p:extLst>
      <p:ext uri="{BB962C8B-B14F-4D97-AF65-F5344CB8AC3E}">
        <p14:creationId xmlns:p14="http://schemas.microsoft.com/office/powerpoint/2010/main" val="3669548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1995266" y="2413203"/>
            <a:ext cx="7524750" cy="3219450"/>
          </a:xfrm>
          <a:prstGeom prst="rect">
            <a:avLst/>
          </a:prstGeom>
        </p:spPr>
      </p:pic>
    </p:spTree>
    <p:extLst>
      <p:ext uri="{BB962C8B-B14F-4D97-AF65-F5344CB8AC3E}">
        <p14:creationId xmlns:p14="http://schemas.microsoft.com/office/powerpoint/2010/main" val="2846198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t>零成本抽象</a:t>
            </a:r>
            <a:endParaRPr lang="en-US" altLang="zh-CN" dirty="0"/>
          </a:p>
          <a:p>
            <a:pPr marL="0" indent="0">
              <a:buNone/>
            </a:pPr>
            <a:r>
              <a:rPr lang="en-US" altLang="zh-CN" dirty="0"/>
              <a:t>	- </a:t>
            </a:r>
            <a:r>
              <a:rPr lang="en-US" altLang="zh-CN" dirty="0" smtClean="0">
                <a:latin typeface="Times New Roman" panose="02020603050405020304" pitchFamily="18" charset="0"/>
                <a:cs typeface="Times New Roman" panose="02020603050405020304" pitchFamily="18" charset="0"/>
              </a:rPr>
              <a:t>trait</a:t>
            </a:r>
            <a:r>
              <a:rPr lang="zh-CN" altLang="en-US" dirty="0" smtClean="0">
                <a:latin typeface="Times New Roman" panose="02020603050405020304" pitchFamily="18" charset="0"/>
                <a:cs typeface="Times New Roman" panose="02020603050405020304" pitchFamily="18" charset="0"/>
              </a:rPr>
              <a:t>（限定）</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t>	- </a:t>
            </a:r>
            <a:r>
              <a:rPr lang="zh-CN" altLang="en-US" dirty="0"/>
              <a:t>泛</a:t>
            </a:r>
            <a:r>
              <a:rPr lang="zh-CN" altLang="en-US" dirty="0" smtClean="0"/>
              <a:t>型，代码展开实现</a:t>
            </a:r>
            <a:endParaRPr lang="en-US" altLang="zh-CN" dirty="0" smtClean="0"/>
          </a:p>
          <a:p>
            <a:pPr marL="0" indent="0">
              <a:buNone/>
            </a:pPr>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t>实用性</a:t>
            </a:r>
            <a:endParaRPr lang="en-US" altLang="zh-CN" dirty="0"/>
          </a:p>
          <a:p>
            <a:pPr marL="0" indent="0">
              <a:buNone/>
            </a:pPr>
            <a:r>
              <a:rPr lang="en-US" altLang="zh-CN" dirty="0"/>
              <a:t>	- </a:t>
            </a:r>
            <a:r>
              <a:rPr lang="zh-CN" altLang="en-US" dirty="0"/>
              <a:t>无畏</a:t>
            </a:r>
            <a:r>
              <a:rPr lang="zh-CN" altLang="en-US" dirty="0" smtClean="0"/>
              <a:t>并发</a:t>
            </a:r>
            <a:r>
              <a:rPr lang="zh-CN" altLang="en-US" dirty="0" smtClean="0"/>
              <a:t>，借用检查器在编译阶段检测非法的并发数据访问。</a:t>
            </a:r>
            <a:endParaRPr lang="en-US" altLang="zh-CN" dirty="0" smtClean="0"/>
          </a:p>
          <a:p>
            <a:pPr marL="0" indent="0">
              <a:buNone/>
            </a:pPr>
            <a:r>
              <a:rPr lang="en-US" altLang="zh-CN" dirty="0"/>
              <a:t>	- </a:t>
            </a:r>
            <a:r>
              <a:rPr lang="zh-CN" altLang="en-US" dirty="0"/>
              <a:t>方便且零成本的</a:t>
            </a:r>
            <a:r>
              <a:rPr lang="en-US" altLang="zh-CN" dirty="0"/>
              <a:t>FFI</a:t>
            </a:r>
            <a:r>
              <a:rPr lang="zh-CN" altLang="en-US" dirty="0"/>
              <a:t>，兼容</a:t>
            </a:r>
            <a:r>
              <a:rPr lang="en-US" altLang="zh-CN" dirty="0"/>
              <a:t>C-ABI</a:t>
            </a:r>
            <a:r>
              <a:rPr lang="zh-CN" altLang="en-US" dirty="0"/>
              <a:t>，能够接收</a:t>
            </a:r>
            <a:r>
              <a:rPr lang="en-US" altLang="zh-CN" dirty="0"/>
              <a:t>C</a:t>
            </a:r>
            <a:r>
              <a:rPr lang="zh-CN" altLang="en-US" dirty="0"/>
              <a:t>语言的</a:t>
            </a:r>
            <a:r>
              <a:rPr lang="zh-CN" altLang="en-US" dirty="0" smtClean="0"/>
              <a:t>遗产。</a:t>
            </a:r>
            <a:endParaRPr lang="en-US" altLang="zh-CN" dirty="0"/>
          </a:p>
          <a:p>
            <a:pPr marL="0" indent="0">
              <a:buNone/>
            </a:pPr>
            <a:r>
              <a:rPr lang="en-US" altLang="zh-CN" dirty="0"/>
              <a:t>	- </a:t>
            </a:r>
            <a:r>
              <a:rPr lang="zh-CN" altLang="en-US" dirty="0"/>
              <a:t>强大的包管理工具</a:t>
            </a:r>
            <a:r>
              <a:rPr lang="en-US" altLang="zh-CN" dirty="0" smtClean="0">
                <a:latin typeface="Times New Roman" panose="02020603050405020304" pitchFamily="18" charset="0"/>
                <a:cs typeface="Times New Roman" panose="02020603050405020304" pitchFamily="18" charset="0"/>
              </a:rPr>
              <a:t>cargo</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nvGraphicFramePr>
        <p:xfrm>
          <a:off x="1190752" y="1280161"/>
          <a:ext cx="8160512" cy="4328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pPr marL="0" indent="0">
              <a:buNone/>
            </a:pPr>
            <a:r>
              <a:rPr lang="en-US" altLang="zh-CN" dirty="0"/>
              <a:t>	</a:t>
            </a:r>
            <a:r>
              <a:rPr lang="en-US" altLang="zh-CN" dirty="0" smtClean="0"/>
              <a:t>- </a:t>
            </a:r>
            <a:r>
              <a:rPr lang="en-US" altLang="zh-CN" dirty="0" smtClean="0">
                <a:latin typeface="Times New Roman" panose="02020603050405020304" pitchFamily="18" charset="0"/>
                <a:cs typeface="Times New Roman" panose="02020603050405020304" pitchFamily="18" charset="0"/>
              </a:rPr>
              <a:t>channel</a:t>
            </a:r>
            <a:r>
              <a:rPr lang="zh-CN" altLang="en-US" dirty="0" smtClean="0"/>
              <a:t>实现线程间通信</a:t>
            </a:r>
            <a:endParaRPr lang="en-US" altLang="zh-CN" dirty="0" smtClean="0"/>
          </a:p>
          <a:p>
            <a:pPr marL="0" indent="0">
              <a:buNone/>
            </a:pPr>
            <a:r>
              <a:rPr lang="en-US" altLang="zh-CN" dirty="0"/>
              <a:t>	</a:t>
            </a:r>
            <a:r>
              <a:rPr lang="en-US" altLang="zh-CN" dirty="0" smtClean="0"/>
              <a:t>- </a:t>
            </a:r>
            <a:r>
              <a:rPr lang="zh-CN" altLang="en-US" dirty="0" smtClean="0"/>
              <a:t>语言层面上限定不同类型数据，线程间共享内存（</a:t>
            </a:r>
            <a:r>
              <a:rPr lang="en-US" altLang="zh-CN" dirty="0" smtClean="0">
                <a:latin typeface="Times New Roman" panose="02020603050405020304" pitchFamily="18" charset="0"/>
                <a:cs typeface="Times New Roman" panose="02020603050405020304" pitchFamily="18" charset="0"/>
              </a:rPr>
              <a:t>send</a:t>
            </a:r>
            <a:r>
              <a:rPr lang="en-US" altLang="zh-CN" dirty="0" smtClean="0"/>
              <a:t>, </a:t>
            </a:r>
            <a:r>
              <a:rPr lang="en-US" altLang="zh-CN" dirty="0" smtClean="0">
                <a:latin typeface="Times New Roman" panose="02020603050405020304" pitchFamily="18" charset="0"/>
                <a:cs typeface="Times New Roman" panose="02020603050405020304" pitchFamily="18" charset="0"/>
              </a:rPr>
              <a:t>sync</a:t>
            </a:r>
            <a:r>
              <a:rPr lang="zh-CN" altLang="en-US" dirty="0" smtClean="0"/>
              <a:t>）</a:t>
            </a:r>
            <a:endParaRPr lang="en-US" altLang="zh-CN" dirty="0" smtClean="0"/>
          </a:p>
          <a:p>
            <a:pPr marL="0" indent="0">
              <a:buNone/>
            </a:pPr>
            <a:r>
              <a:rPr lang="en-US" altLang="zh-CN" dirty="0" smtClean="0"/>
              <a:t>      - </a:t>
            </a:r>
            <a:r>
              <a:rPr lang="zh-CN" altLang="en-US" dirty="0" smtClean="0"/>
              <a:t>异步并发</a:t>
            </a:r>
            <a:endParaRPr lang="zh-CN" altLang="en-US" dirty="0"/>
          </a:p>
        </p:txBody>
      </p:sp>
      <p:sp>
        <p:nvSpPr>
          <p:cNvPr id="4" name="矩形 3"/>
          <p:cNvSpPr/>
          <p:nvPr/>
        </p:nvSpPr>
        <p:spPr>
          <a:xfrm>
            <a:off x="1496785" y="4640721"/>
            <a:ext cx="8553067"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https://blog.rust-lang.org/2015/04/10/Fearless-Concurrency.html</a:t>
            </a:r>
          </a:p>
        </p:txBody>
      </p:sp>
    </p:spTree>
    <p:extLst>
      <p:ext uri="{BB962C8B-B14F-4D97-AF65-F5344CB8AC3E}">
        <p14:creationId xmlns:p14="http://schemas.microsoft.com/office/powerpoint/2010/main" val="169104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2067109" y="1973376"/>
            <a:ext cx="6562725" cy="3276600"/>
          </a:xfrm>
          <a:prstGeom prst="rect">
            <a:avLst/>
          </a:prstGeom>
        </p:spPr>
      </p:pic>
    </p:spTree>
    <p:extLst>
      <p:ext uri="{BB962C8B-B14F-4D97-AF65-F5344CB8AC3E}">
        <p14:creationId xmlns:p14="http://schemas.microsoft.com/office/powerpoint/2010/main" val="3316043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pPr marL="0" indent="0">
              <a:buNone/>
            </a:pPr>
            <a:r>
              <a:rPr lang="en-US" altLang="zh-CN" dirty="0" smtClean="0">
                <a:latin typeface="Times New Roman" panose="02020603050405020304" pitchFamily="18" charset="0"/>
                <a:cs typeface="Times New Roman" panose="02020603050405020304" pitchFamily="18" charset="0"/>
              </a:rPr>
              <a:t>Rust</a:t>
            </a:r>
            <a:r>
              <a:rPr lang="zh-CN" altLang="en-US" dirty="0" smtClean="0">
                <a:latin typeface="Times New Roman" panose="02020603050405020304" pitchFamily="18" charset="0"/>
                <a:cs typeface="Times New Roman" panose="02020603050405020304" pitchFamily="18" charset="0"/>
              </a:rPr>
              <a:t>异步并发</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Rust</a:t>
            </a:r>
            <a:r>
              <a:rPr lang="zh-CN" altLang="en-US" dirty="0" smtClean="0">
                <a:latin typeface="Times New Roman" panose="02020603050405020304" pitchFamily="18" charset="0"/>
                <a:cs typeface="Times New Roman" panose="02020603050405020304" pitchFamily="18" charset="0"/>
              </a:rPr>
              <a:t>异步并发通过引入协程，实现单线程并发计算。当前</a:t>
            </a:r>
            <a:r>
              <a:rPr lang="en-US" altLang="zh-CN" dirty="0" smtClean="0">
                <a:latin typeface="Times New Roman" panose="02020603050405020304" pitchFamily="18" charset="0"/>
                <a:cs typeface="Times New Roman" panose="02020603050405020304" pitchFamily="18" charset="0"/>
              </a:rPr>
              <a:t>rust</a:t>
            </a:r>
            <a:r>
              <a:rPr lang="zh-CN" altLang="en-US" dirty="0" smtClean="0">
                <a:latin typeface="Times New Roman" panose="02020603050405020304" pitchFamily="18" charset="0"/>
                <a:cs typeface="Times New Roman" panose="02020603050405020304" pitchFamily="18" charset="0"/>
              </a:rPr>
              <a:t>异步开发需要三方库运行时支持。由开发者分割计算过程构造异步任务，生成对应的计算任务，由三方库支持异步任务的调度处理。</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76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优劣</a:t>
            </a:r>
            <a:endParaRPr lang="zh-CN" altLang="en-US" dirty="0">
              <a:latin typeface="+mj-ea"/>
            </a:endParaRPr>
          </a:p>
        </p:txBody>
      </p:sp>
      <p:sp>
        <p:nvSpPr>
          <p:cNvPr id="3" name="内容占位符 2"/>
          <p:cNvSpPr>
            <a:spLocks noGrp="1"/>
          </p:cNvSpPr>
          <p:nvPr>
            <p:ph idx="1"/>
          </p:nvPr>
        </p:nvSpPr>
        <p:spPr/>
        <p:txBody>
          <a:bodyPr/>
          <a:lstStyle/>
          <a:p>
            <a:r>
              <a:rPr lang="zh-CN" altLang="en-US" dirty="0"/>
              <a:t>优点</a:t>
            </a:r>
            <a:endParaRPr lang="en-US" altLang="zh-CN" dirty="0"/>
          </a:p>
          <a:p>
            <a:pPr lvl="1"/>
            <a:r>
              <a:rPr lang="zh-CN" altLang="en-US" dirty="0" smtClean="0"/>
              <a:t>高性能</a:t>
            </a:r>
            <a:endParaRPr lang="en-US" altLang="zh-CN" dirty="0" smtClean="0"/>
          </a:p>
          <a:p>
            <a:pPr lvl="2"/>
            <a:r>
              <a:rPr lang="en-US" altLang="zh-CN" dirty="0" smtClean="0"/>
              <a:t>Benchmarks game </a:t>
            </a:r>
          </a:p>
          <a:p>
            <a:pPr lvl="2"/>
            <a:r>
              <a:rPr lang="en-US" altLang="zh-CN" dirty="0" err="1" smtClean="0"/>
              <a:t>Json</a:t>
            </a:r>
            <a:r>
              <a:rPr lang="zh-CN" altLang="en-US" dirty="0" smtClean="0"/>
              <a:t>等的对比</a:t>
            </a:r>
            <a:endParaRPr lang="en-US" altLang="zh-CN" dirty="0"/>
          </a:p>
          <a:p>
            <a:pPr lvl="1"/>
            <a:r>
              <a:rPr lang="zh-CN" altLang="en-US" dirty="0"/>
              <a:t>完备的安全检查</a:t>
            </a:r>
            <a:endParaRPr lang="en-US" altLang="zh-CN" dirty="0"/>
          </a:p>
          <a:p>
            <a:r>
              <a:rPr lang="zh-CN" altLang="en-US" dirty="0"/>
              <a:t>缺点</a:t>
            </a:r>
            <a:endParaRPr lang="en-US" altLang="zh-CN" dirty="0"/>
          </a:p>
          <a:p>
            <a:pPr lvl="1"/>
            <a:r>
              <a:rPr lang="zh-CN" altLang="en-US" dirty="0"/>
              <a:t>学习曲线</a:t>
            </a:r>
            <a:r>
              <a:rPr lang="zh-CN" altLang="en-US" dirty="0" smtClean="0"/>
              <a:t>陡峭</a:t>
            </a:r>
            <a:endParaRPr lang="en-US" altLang="zh-CN" dirty="0" smtClean="0"/>
          </a:p>
          <a:p>
            <a:pPr lvl="1"/>
            <a:r>
              <a:rPr lang="zh-CN" altLang="en-US" dirty="0"/>
              <a:t>生态不够</a:t>
            </a:r>
            <a:r>
              <a:rPr lang="zh-CN" altLang="en-US" dirty="0" smtClean="0"/>
              <a:t>丰富</a:t>
            </a:r>
            <a:endParaRPr lang="en-US" altLang="zh-CN" dirty="0" smtClean="0"/>
          </a:p>
          <a:p>
            <a:pPr lvl="1"/>
            <a:r>
              <a:rPr lang="zh-CN" altLang="en-US" dirty="0" smtClean="0"/>
              <a:t>开发效率不高，开发工具，调试</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优劣</a:t>
            </a:r>
            <a:endParaRPr lang="zh-CN" altLang="en-US" dirty="0">
              <a:latin typeface="+mj-ea"/>
            </a:endParaRPr>
          </a:p>
        </p:txBody>
      </p:sp>
      <p:sp>
        <p:nvSpPr>
          <p:cNvPr id="3" name="内容占位符 2"/>
          <p:cNvSpPr>
            <a:spLocks noGrp="1"/>
          </p:cNvSpPr>
          <p:nvPr>
            <p:ph idx="1"/>
          </p:nvPr>
        </p:nvSpPr>
        <p:spPr/>
        <p:txBody>
          <a:bodyPr/>
          <a:lstStyle/>
          <a:p>
            <a:pPr marL="0" indent="0">
              <a:buNone/>
            </a:pPr>
            <a:r>
              <a:rPr lang="zh-CN" altLang="en-US" dirty="0" smtClean="0"/>
              <a:t>图（学习曲线图）</a:t>
            </a:r>
            <a:endParaRPr lang="en-US" altLang="zh-CN" dirty="0"/>
          </a:p>
        </p:txBody>
      </p:sp>
    </p:spTree>
    <p:extLst>
      <p:ext uri="{BB962C8B-B14F-4D97-AF65-F5344CB8AC3E}">
        <p14:creationId xmlns:p14="http://schemas.microsoft.com/office/powerpoint/2010/main" val="2341056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j-ea"/>
              </a:rPr>
              <a:t>Rust</a:t>
            </a:r>
            <a:r>
              <a:rPr kumimoji="1" lang="zh-CN" altLang="en-US" dirty="0" smtClean="0">
                <a:latin typeface="+mj-ea"/>
              </a:rPr>
              <a:t>生态和应用</a:t>
            </a:r>
            <a:endParaRPr lang="zh-CN" altLang="en-US" dirty="0"/>
          </a:p>
        </p:txBody>
      </p:sp>
      <p:sp>
        <p:nvSpPr>
          <p:cNvPr id="3" name="内容占位符 2"/>
          <p:cNvSpPr>
            <a:spLocks noGrp="1"/>
          </p:cNvSpPr>
          <p:nvPr>
            <p:ph idx="1"/>
          </p:nvPr>
        </p:nvSpPr>
        <p:spPr/>
        <p:txBody>
          <a:bodyPr/>
          <a:lstStyle/>
          <a:p>
            <a:pPr marL="0" indent="0">
              <a:buNone/>
            </a:pPr>
            <a:r>
              <a:rPr kumimoji="1" lang="zh-CN" altLang="en-US" dirty="0" smtClean="0"/>
              <a:t>基础</a:t>
            </a:r>
            <a:r>
              <a:rPr kumimoji="1" lang="zh-CN" altLang="en-US" dirty="0"/>
              <a:t>库，</a:t>
            </a:r>
            <a:r>
              <a:rPr kumimoji="1" lang="en-US" altLang="zh-CN" dirty="0" err="1"/>
              <a:t>io</a:t>
            </a:r>
            <a:r>
              <a:rPr kumimoji="1" lang="zh-CN" altLang="en-US" dirty="0"/>
              <a:t>，网络，数据库，集中在云计算</a:t>
            </a:r>
          </a:p>
          <a:p>
            <a:pPr marL="0" indent="0">
              <a:buNone/>
            </a:pPr>
            <a:r>
              <a:rPr kumimoji="1" lang="zh-CN" altLang="en-US" dirty="0"/>
              <a:t>上层应用，典型的产品，</a:t>
            </a:r>
            <a:r>
              <a:rPr kumimoji="1" lang="en-US" altLang="zh-CN" dirty="0"/>
              <a:t>go-docker,rust-db,linkerd-proxy,2.0</a:t>
            </a:r>
            <a:r>
              <a:rPr kumimoji="1" lang="zh-CN" altLang="en-US" dirty="0"/>
              <a:t>（</a:t>
            </a:r>
            <a:r>
              <a:rPr kumimoji="1" lang="en-US" altLang="zh-CN" dirty="0"/>
              <a:t>envoy</a:t>
            </a:r>
            <a:r>
              <a:rPr kumimoji="1" lang="zh-CN" altLang="en-US" dirty="0" smtClean="0"/>
              <a:t>）</a:t>
            </a:r>
            <a:endParaRPr kumimoji="1" lang="zh-CN" altLang="en-US" dirty="0"/>
          </a:p>
        </p:txBody>
      </p:sp>
    </p:spTree>
    <p:extLst>
      <p:ext uri="{BB962C8B-B14F-4D97-AF65-F5344CB8AC3E}">
        <p14:creationId xmlns:p14="http://schemas.microsoft.com/office/powerpoint/2010/main" val="3376935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j-ea"/>
              </a:rPr>
              <a:t>Rust</a:t>
            </a:r>
            <a:r>
              <a:rPr kumimoji="1" lang="zh-CN" altLang="en-US" dirty="0" smtClean="0">
                <a:latin typeface="+mj-ea"/>
              </a:rPr>
              <a:t>生态和应用</a:t>
            </a:r>
            <a:endParaRPr lang="zh-CN" altLang="en-US" dirty="0"/>
          </a:p>
        </p:txBody>
      </p:sp>
      <p:sp>
        <p:nvSpPr>
          <p:cNvPr id="3" name="内容占位符 2"/>
          <p:cNvSpPr>
            <a:spLocks noGrp="1"/>
          </p:cNvSpPr>
          <p:nvPr>
            <p:ph idx="1"/>
          </p:nvPr>
        </p:nvSpPr>
        <p:spPr/>
        <p:txBody>
          <a:bodyPr/>
          <a:lstStyle/>
          <a:p>
            <a:r>
              <a:rPr kumimoji="1" lang="en-US" altLang="zh-CN" dirty="0" err="1" smtClean="0">
                <a:latin typeface="Times New Roman" panose="02020603050405020304" pitchFamily="18" charset="0"/>
                <a:cs typeface="Times New Roman" panose="02020603050405020304" pitchFamily="18" charset="0"/>
              </a:rPr>
              <a:t>Tokio</a:t>
            </a:r>
            <a:r>
              <a:rPr kumimoji="1" lang="zh-CN" altLang="en-US" dirty="0" smtClean="0">
                <a:latin typeface="Times New Roman" panose="02020603050405020304" pitchFamily="18" charset="0"/>
                <a:cs typeface="Times New Roman" panose="02020603050405020304" pitchFamily="18" charset="0"/>
              </a:rPr>
              <a:t>、</a:t>
            </a:r>
            <a:r>
              <a:rPr kumimoji="1" lang="en-US" altLang="zh-CN" dirty="0" err="1" smtClean="0">
                <a:latin typeface="Times New Roman" panose="02020603050405020304" pitchFamily="18" charset="0"/>
                <a:cs typeface="Times New Roman" panose="02020603050405020304" pitchFamily="18" charset="0"/>
              </a:rPr>
              <a:t>Tokio_uring</a:t>
            </a:r>
            <a:endParaRPr kumimoji="1" lang="en-US" altLang="zh-CN" dirty="0" smtClean="0">
              <a:latin typeface="Times New Roman" panose="02020603050405020304" pitchFamily="18" charset="0"/>
              <a:cs typeface="Times New Roman" panose="02020603050405020304" pitchFamily="18" charset="0"/>
            </a:endParaRPr>
          </a:p>
          <a:p>
            <a:pPr marL="0" indent="0">
              <a:buNone/>
            </a:pPr>
            <a:r>
              <a:rPr kumimoji="1" lang="zh-CN" altLang="en-US" dirty="0" smtClean="0">
                <a:latin typeface="Times New Roman" panose="02020603050405020304" pitchFamily="18" charset="0"/>
                <a:cs typeface="Times New Roman" panose="02020603050405020304" pitchFamily="18" charset="0"/>
              </a:rPr>
              <a:t>基础网络库</a:t>
            </a:r>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511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相关资料</a:t>
            </a: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hlinkClick r:id="rId2"/>
              </a:rPr>
              <a:t>http://venge.net/graydon/talks/intro-talk-2.pdf</a:t>
            </a:r>
            <a:r>
              <a:rPr lang="en-US" altLang="zh-CN" dirty="0">
                <a:latin typeface="Times New Roman" panose="02020603050405020304" pitchFamily="18" charset="0"/>
                <a:cs typeface="Times New Roman" panose="02020603050405020304" pitchFamily="18" charset="0"/>
              </a:rPr>
              <a:t> </a:t>
            </a:r>
            <a:r>
              <a:rPr lang="zh-CN" altLang="en-US" dirty="0">
                <a:latin typeface="+mn-ea"/>
                <a:ea typeface="+mn-ea"/>
              </a:rPr>
              <a:t>首次正式公开</a:t>
            </a:r>
            <a:r>
              <a:rPr lang="en-US" altLang="zh-CN" dirty="0">
                <a:latin typeface="Times New Roman" panose="02020603050405020304" pitchFamily="18" charset="0"/>
                <a:ea typeface="+mn-ea"/>
                <a:cs typeface="Times New Roman" panose="02020603050405020304" pitchFamily="18" charset="0"/>
              </a:rPr>
              <a:t>Rust</a:t>
            </a:r>
            <a:r>
              <a:rPr lang="zh-CN" altLang="en-US" dirty="0">
                <a:latin typeface="Times New Roman" panose="02020603050405020304" pitchFamily="18" charset="0"/>
                <a:ea typeface="+mn-ea"/>
                <a:cs typeface="Times New Roman" panose="02020603050405020304" pitchFamily="18" charset="0"/>
              </a:rPr>
              <a:t>，并开始进行了首个</a:t>
            </a:r>
            <a:r>
              <a:rPr lang="en-US" altLang="zh-CN" dirty="0">
                <a:latin typeface="Times New Roman" panose="02020603050405020304" pitchFamily="18" charset="0"/>
                <a:ea typeface="+mn-ea"/>
                <a:cs typeface="Times New Roman" panose="02020603050405020304" pitchFamily="18" charset="0"/>
              </a:rPr>
              <a:t>Rust</a:t>
            </a:r>
            <a:r>
              <a:rPr lang="zh-CN" altLang="en-US" dirty="0">
                <a:latin typeface="Times New Roman" panose="02020603050405020304" pitchFamily="18" charset="0"/>
                <a:ea typeface="+mn-ea"/>
                <a:cs typeface="Times New Roman" panose="02020603050405020304" pitchFamily="18" charset="0"/>
              </a:rPr>
              <a:t>项目</a:t>
            </a:r>
            <a:r>
              <a:rPr lang="en-US" altLang="zh-CN" dirty="0">
                <a:latin typeface="Times New Roman" panose="02020603050405020304" pitchFamily="18" charset="0"/>
                <a:ea typeface="+mn-ea"/>
                <a:cs typeface="Times New Roman" panose="02020603050405020304" pitchFamily="18" charset="0"/>
              </a:rPr>
              <a:t>servo</a:t>
            </a:r>
            <a:r>
              <a:rPr lang="zh-CN" altLang="en-US" dirty="0">
                <a:latin typeface="Times New Roman" panose="02020603050405020304" pitchFamily="18" charset="0"/>
                <a:ea typeface="+mn-ea"/>
                <a:cs typeface="Times New Roman" panose="02020603050405020304" pitchFamily="18" charset="0"/>
              </a:rPr>
              <a:t>的开发</a:t>
            </a:r>
            <a:endParaRPr lang="en-US" altLang="zh-CN" dirty="0">
              <a:latin typeface="Times New Roman" panose="02020603050405020304" pitchFamily="18" charset="0"/>
              <a:ea typeface="+mn-ea"/>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3"/>
              </a:rPr>
              <a:t>https://foundation.rust-lang.org/</a:t>
            </a:r>
            <a:r>
              <a:rPr lang="en-US" altLang="zh-CN" dirty="0">
                <a:latin typeface="Times New Roman" panose="02020603050405020304" pitchFamily="18" charset="0"/>
                <a:cs typeface="Times New Roman" panose="02020603050405020304" pitchFamily="18" charset="0"/>
              </a:rPr>
              <a:t> Rust</a:t>
            </a:r>
            <a:r>
              <a:rPr lang="zh-CN" altLang="en-US" dirty="0">
                <a:latin typeface="Times New Roman" panose="02020603050405020304" pitchFamily="18" charset="0"/>
                <a:cs typeface="Times New Roman" panose="02020603050405020304" pitchFamily="18" charset="0"/>
              </a:rPr>
              <a:t>基金会官网</a:t>
            </a:r>
          </a:p>
          <a:p>
            <a:endParaRPr lang="zh-CN" altLang="en-US" dirty="0">
              <a:latin typeface="+mn-ea"/>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144065" cy="851826"/>
          </a:xfrm>
        </p:spPr>
        <p:txBody>
          <a:bodyPr/>
          <a:lstStyle/>
          <a:p>
            <a:r>
              <a:rPr lang="en-US" altLang="zh-CN" dirty="0">
                <a:latin typeface="+mj-ea"/>
              </a:rPr>
              <a:t>Rust</a:t>
            </a:r>
            <a:r>
              <a:rPr lang="zh-CN" altLang="en-US" dirty="0" smtClean="0">
                <a:latin typeface="+mj-ea"/>
              </a:rPr>
              <a:t>介绍</a:t>
            </a:r>
            <a:r>
              <a:rPr lang="en-US" altLang="zh-CN" dirty="0" smtClean="0">
                <a:latin typeface="+mj-ea"/>
              </a:rPr>
              <a:t>-</a:t>
            </a:r>
            <a:r>
              <a:rPr lang="zh-CN" altLang="en-US" dirty="0" smtClean="0">
                <a:latin typeface="+mj-ea"/>
              </a:rPr>
              <a:t>发展历程</a:t>
            </a:r>
            <a:endParaRPr lang="zh-CN" altLang="en-US" dirty="0">
              <a:latin typeface="+mj-ea"/>
            </a:endParaRPr>
          </a:p>
        </p:txBody>
      </p:sp>
      <p:graphicFrame>
        <p:nvGraphicFramePr>
          <p:cNvPr id="63" name="图示 62"/>
          <p:cNvGraphicFramePr/>
          <p:nvPr/>
        </p:nvGraphicFramePr>
        <p:xfrm>
          <a:off x="2032000" y="2052536"/>
          <a:ext cx="7355191" cy="4085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4" name="文本框 63"/>
          <p:cNvSpPr txBox="1"/>
          <p:nvPr/>
        </p:nvSpPr>
        <p:spPr>
          <a:xfrm>
            <a:off x="6546715" y="3472774"/>
            <a:ext cx="768485" cy="1477328"/>
          </a:xfrm>
          <a:prstGeom prst="rect">
            <a:avLst/>
          </a:prstGeom>
          <a:noFill/>
        </p:spPr>
        <p:txBody>
          <a:bodyPr wrap="square" rtlCol="0">
            <a:spAutoFit/>
          </a:bodyPr>
          <a:lstStyle/>
          <a:p>
            <a:r>
              <a:rPr lang="en-US" altLang="zh-CN" dirty="0">
                <a:latin typeface="+mn-ea"/>
              </a:rPr>
              <a:t>2015</a:t>
            </a:r>
            <a:r>
              <a:rPr lang="zh-CN" altLang="en-US" dirty="0">
                <a:latin typeface="+mn-ea"/>
              </a:rPr>
              <a:t>首个稳定版本</a:t>
            </a:r>
            <a:r>
              <a:rPr lang="en-US" altLang="zh-CN" dirty="0">
                <a:latin typeface="+mn-ea"/>
              </a:rPr>
              <a:t>1.0</a:t>
            </a:r>
            <a:endParaRPr lang="zh-CN" altLang="en-US" dirty="0">
              <a:latin typeface="+mn-ea"/>
            </a:endParaRPr>
          </a:p>
        </p:txBody>
      </p:sp>
      <p:sp>
        <p:nvSpPr>
          <p:cNvPr id="65" name="文本框 64"/>
          <p:cNvSpPr txBox="1"/>
          <p:nvPr/>
        </p:nvSpPr>
        <p:spPr>
          <a:xfrm>
            <a:off x="8064230" y="3112851"/>
            <a:ext cx="924127" cy="1200329"/>
          </a:xfrm>
          <a:prstGeom prst="rect">
            <a:avLst/>
          </a:prstGeom>
          <a:noFill/>
        </p:spPr>
        <p:txBody>
          <a:bodyPr wrap="square" rtlCol="0">
            <a:spAutoFit/>
          </a:bodyPr>
          <a:lstStyle/>
          <a:p>
            <a:r>
              <a:rPr lang="en-US" altLang="zh-CN" dirty="0">
                <a:latin typeface="+mn-ea"/>
              </a:rPr>
              <a:t>2018</a:t>
            </a:r>
            <a:r>
              <a:rPr lang="zh-CN" altLang="en-US" dirty="0">
                <a:latin typeface="+mn-ea"/>
              </a:rPr>
              <a:t>年再次进行大版本迭代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Rust</a:t>
            </a:r>
            <a:r>
              <a:rPr lang="zh-CN" altLang="en-US" dirty="0">
                <a:latin typeface="+mn-ea"/>
                <a:ea typeface="+mn-ea"/>
              </a:rPr>
              <a:t>简介</a:t>
            </a:r>
          </a:p>
        </p:txBody>
      </p:sp>
      <p:pic>
        <p:nvPicPr>
          <p:cNvPr id="6" name="内容占位符 5"/>
          <p:cNvPicPr>
            <a:picLocks noGrp="1" noChangeAspect="1"/>
          </p:cNvPicPr>
          <p:nvPr>
            <p:ph idx="1"/>
          </p:nvPr>
        </p:nvPicPr>
        <p:blipFill>
          <a:blip r:embed="rId3"/>
          <a:stretch>
            <a:fillRect/>
          </a:stretch>
        </p:blipFill>
        <p:spPr>
          <a:xfrm>
            <a:off x="2407688" y="1418562"/>
            <a:ext cx="7236042" cy="4758039"/>
          </a:xfrm>
          <a:prstGeom prst="rect">
            <a:avLst/>
          </a:prstGeom>
        </p:spPr>
      </p:pic>
      <p:sp>
        <p:nvSpPr>
          <p:cNvPr id="7" name="文本框 6"/>
          <p:cNvSpPr txBox="1"/>
          <p:nvPr/>
        </p:nvSpPr>
        <p:spPr>
          <a:xfrm>
            <a:off x="1127050" y="6358270"/>
            <a:ext cx="97606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https://insights.stackoverflow.com/survey/2021#most-loved-dreaded-and-wanted-language-love-dread</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Rust</a:t>
            </a:r>
            <a:r>
              <a:rPr lang="zh-CN" altLang="en-US" dirty="0">
                <a:latin typeface="+mn-ea"/>
                <a:ea typeface="+mn-ea"/>
              </a:rPr>
              <a:t>简介</a:t>
            </a:r>
          </a:p>
        </p:txBody>
      </p:sp>
      <p:pic>
        <p:nvPicPr>
          <p:cNvPr id="6" name="图片 5"/>
          <p:cNvPicPr>
            <a:picLocks noChangeAspect="1"/>
          </p:cNvPicPr>
          <p:nvPr/>
        </p:nvPicPr>
        <p:blipFill>
          <a:blip r:embed="rId3"/>
          <a:stretch>
            <a:fillRect/>
          </a:stretch>
        </p:blipFill>
        <p:spPr>
          <a:xfrm>
            <a:off x="1315534" y="1978490"/>
            <a:ext cx="9330170" cy="2742366"/>
          </a:xfrm>
          <a:prstGeom prst="rect">
            <a:avLst/>
          </a:prstGeom>
        </p:spPr>
      </p:pic>
      <p:sp>
        <p:nvSpPr>
          <p:cNvPr id="7" name="文本框 6"/>
          <p:cNvSpPr txBox="1"/>
          <p:nvPr/>
        </p:nvSpPr>
        <p:spPr>
          <a:xfrm>
            <a:off x="1818168" y="5603359"/>
            <a:ext cx="5326912" cy="369332"/>
          </a:xfrm>
          <a:prstGeom prst="rect">
            <a:avLst/>
          </a:prstGeom>
          <a:noFill/>
        </p:spPr>
        <p:txBody>
          <a:bodyPr wrap="square" rtlCol="0">
            <a:spAutoFit/>
          </a:bodyPr>
          <a:lstStyle/>
          <a:p>
            <a:r>
              <a:rPr lang="en-US" altLang="zh-CN" dirty="0">
                <a:latin typeface="+mn-ea"/>
                <a:cs typeface="Times New Roman" panose="02020603050405020304" pitchFamily="18" charset="0"/>
              </a:rPr>
              <a:t>2021</a:t>
            </a:r>
            <a:r>
              <a:rPr lang="zh-CN" altLang="en-US" dirty="0">
                <a:latin typeface="+mn-ea"/>
                <a:cs typeface="Times New Roman" panose="02020603050405020304" pitchFamily="18" charset="0"/>
              </a:rPr>
              <a:t>年成立</a:t>
            </a:r>
            <a:r>
              <a:rPr lang="en-US" altLang="zh-CN" dirty="0">
                <a:latin typeface="+mn-ea"/>
                <a:cs typeface="Times New Roman" panose="02020603050405020304" pitchFamily="18" charset="0"/>
              </a:rPr>
              <a:t>Rust</a:t>
            </a:r>
            <a:r>
              <a:rPr lang="zh-CN" altLang="en-US" dirty="0">
                <a:latin typeface="+mn-ea"/>
                <a:cs typeface="Times New Roman" panose="02020603050405020304" pitchFamily="18" charset="0"/>
              </a:rPr>
              <a:t>基金会</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latin typeface="+mn-ea"/>
                <a:ea typeface="+mn-ea"/>
              </a:rPr>
              <a:t>性能</a:t>
            </a:r>
            <a:endParaRPr lang="en-US" altLang="zh-CN" dirty="0">
              <a:latin typeface="+mn-ea"/>
              <a:ea typeface="+mn-ea"/>
            </a:endParaRPr>
          </a:p>
          <a:p>
            <a:r>
              <a:rPr lang="zh-CN" altLang="en-US" dirty="0" smtClean="0">
                <a:solidFill>
                  <a:srgbClr val="C00000"/>
                </a:solidFill>
                <a:latin typeface="+mn-ea"/>
                <a:ea typeface="+mn-ea"/>
              </a:rPr>
              <a:t>安全性</a:t>
            </a:r>
            <a:endParaRPr lang="en-US" altLang="zh-CN" dirty="0" smtClean="0">
              <a:solidFill>
                <a:srgbClr val="C00000"/>
              </a:solidFill>
              <a:latin typeface="+mn-ea"/>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1858493" y="1644423"/>
            <a:ext cx="7469446" cy="4195762"/>
          </a:xfrm>
          <a:prstGeom prst="rect">
            <a:avLst/>
          </a:prstGeom>
        </p:spPr>
      </p:pic>
      <p:sp>
        <p:nvSpPr>
          <p:cNvPr id="5" name="文本框 4"/>
          <p:cNvSpPr txBox="1"/>
          <p:nvPr/>
        </p:nvSpPr>
        <p:spPr>
          <a:xfrm>
            <a:off x="1191986" y="6270171"/>
            <a:ext cx="8703128" cy="415498"/>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https://github.com/microsoft/MSRC-Security-Research/blob/master/presentations/2019_02_BlueHatIL/2019_01%20-%20BlueHatIL%20-%20Trends%2C%20challenge%2C%20and%20shifts%20in%20software%20vulnerability%20mitigation.pdf</a:t>
            </a:r>
            <a:endParaRPr lang="zh-CN" alt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325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latin typeface="+mn-ea"/>
                <a:ea typeface="+mn-ea"/>
              </a:rPr>
              <a:t>相比于之前的系统编程语言必须是更加安全的、不易崩溃的，尤其是在操作内存时</a:t>
            </a:r>
            <a:endParaRPr lang="en-US" altLang="zh-CN" dirty="0">
              <a:latin typeface="+mn-ea"/>
              <a:ea typeface="+mn-ea"/>
            </a:endParaRPr>
          </a:p>
          <a:p>
            <a:r>
              <a:rPr lang="zh-CN" altLang="en-US" dirty="0">
                <a:latin typeface="+mn-ea"/>
                <a:ea typeface="+mn-ea"/>
              </a:rPr>
              <a:t>不需要有垃圾回收系统，不能为了内存安全引入性能负担</a:t>
            </a:r>
            <a:endParaRPr lang="en-US" altLang="zh-CN" dirty="0">
              <a:latin typeface="+mn-ea"/>
              <a:ea typeface="+mn-ea"/>
            </a:endParaRPr>
          </a:p>
          <a:p>
            <a:r>
              <a:rPr lang="zh-CN" altLang="en-US" dirty="0">
                <a:latin typeface="+mn-ea"/>
                <a:ea typeface="+mn-ea"/>
              </a:rPr>
              <a:t>不仅仅拥有一个主要特性、而应该拥有一系列广泛特性，这些特性之间又不缺乏一致性，这些特性之间可以很高的相互协作，从而使该语言更容易编写、维护和调试，让程序员写出更安全、更高效的代码</a:t>
            </a:r>
            <a:endParaRPr lang="en-US" altLang="zh-CN" dirty="0">
              <a:latin typeface="+mn-ea"/>
              <a:ea typeface="+mn-ea"/>
            </a:endParaRPr>
          </a:p>
          <a:p>
            <a:pPr marL="0" indent="0">
              <a:buNone/>
            </a:pPr>
            <a:endParaRPr lang="en-US" altLang="zh-CN" dirty="0">
              <a:latin typeface="+mn-ea"/>
              <a:ea typeface="+mn-ea"/>
            </a:endParaRPr>
          </a:p>
          <a:p>
            <a:pPr marL="0" indent="0">
              <a:buNone/>
            </a:pPr>
            <a:r>
              <a:rPr lang="en-US" altLang="zh-CN" dirty="0">
                <a:latin typeface="+mn-ea"/>
                <a:ea typeface="+mn-ea"/>
              </a:rPr>
              <a:t>//</a:t>
            </a:r>
            <a:r>
              <a:rPr lang="zh-CN" altLang="en-US" dirty="0">
                <a:latin typeface="+mn-ea"/>
                <a:ea typeface="+mn-ea"/>
              </a:rPr>
              <a:t>原文链接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t>内存安全</a:t>
            </a:r>
            <a:endParaRPr lang="en-US" altLang="zh-CN" dirty="0"/>
          </a:p>
          <a:p>
            <a:r>
              <a:rPr lang="zh-CN" altLang="en-US" dirty="0"/>
              <a:t>零成本抽象</a:t>
            </a:r>
            <a:endParaRPr lang="en-US" altLang="zh-CN" dirty="0"/>
          </a:p>
          <a:p>
            <a:r>
              <a:rPr lang="zh-CN" altLang="en-US" dirty="0"/>
              <a:t>实用性</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2484</TotalTime>
  <Words>1580</Words>
  <Application>Microsoft Office PowerPoint</Application>
  <PresentationFormat>宽屏</PresentationFormat>
  <Paragraphs>130</Paragraphs>
  <Slides>27</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宋体</vt:lpstr>
      <vt:lpstr>Arial</vt:lpstr>
      <vt:lpstr>Calibri</vt:lpstr>
      <vt:lpstr>Century Gothic</vt:lpstr>
      <vt:lpstr>Times New Roman</vt:lpstr>
      <vt:lpstr>Wingdings 3</vt:lpstr>
      <vt:lpstr>离子</vt:lpstr>
      <vt:lpstr>Rust调研</vt:lpstr>
      <vt:lpstr>PowerPoint 演示文稿</vt:lpstr>
      <vt:lpstr>Rust介绍-发展历程</vt:lpstr>
      <vt:lpstr>Rust简介</vt:lpstr>
      <vt:lpstr>Rust简介</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Rust简介-优劣</vt:lpstr>
      <vt:lpstr>Rust简介-优劣</vt:lpstr>
      <vt:lpstr>Rust生态和应用</vt:lpstr>
      <vt:lpstr>Rust生态和应用</vt:lpstr>
      <vt:lpstr>相关资料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Rust调研</dc:title>
  <dc:creator>李恒</dc:creator>
  <cp:lastModifiedBy>李恒</cp:lastModifiedBy>
  <cp:revision>102</cp:revision>
  <dcterms:created xsi:type="dcterms:W3CDTF">2021-11-23T02:44:00Z</dcterms:created>
  <dcterms:modified xsi:type="dcterms:W3CDTF">2021-12-03T11:01:00Z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F63982EBA6154A558B4743E2E08F2614</vt:lpwstr>
  </property>
  <property fmtid="{D5CDD505-2E9C-101B-9397-08002B2CF9AE}" pid="3" name="KSOProductBuildVer">
    <vt:lpwstr>1033-11.2.0.10351</vt:lpwstr>
  </property>
</Properties>
</file>