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2"/>
    <p:sldId id="257" r:id="rId3"/>
    <p:sldId id="293" r:id="rId4"/>
    <p:sldId id="258" r:id="rId5"/>
    <p:sldId id="259" r:id="rId6"/>
    <p:sldId id="260" r:id="rId7"/>
    <p:sldId id="262" r:id="rId8"/>
    <p:sldId id="276" r:id="rId9"/>
    <p:sldId id="263" r:id="rId10"/>
    <p:sldId id="264" r:id="rId11"/>
    <p:sldId id="265" r:id="rId12"/>
    <p:sldId id="275" r:id="rId13"/>
    <p:sldId id="277" r:id="rId14"/>
    <p:sldId id="280" r:id="rId15"/>
    <p:sldId id="281" r:id="rId16"/>
    <p:sldId id="278" r:id="rId17"/>
    <p:sldId id="282" r:id="rId18"/>
    <p:sldId id="266" r:id="rId19"/>
    <p:sldId id="292" r:id="rId20"/>
    <p:sldId id="301" r:id="rId21"/>
    <p:sldId id="302" r:id="rId22"/>
    <p:sldId id="303" r:id="rId23"/>
    <p:sldId id="267" r:id="rId24"/>
    <p:sldId id="284" r:id="rId25"/>
    <p:sldId id="285" r:id="rId26"/>
    <p:sldId id="286" r:id="rId27"/>
    <p:sldId id="287" r:id="rId28"/>
    <p:sldId id="288" r:id="rId29"/>
    <p:sldId id="269" r:id="rId30"/>
    <p:sldId id="274" r:id="rId31"/>
    <p:sldId id="289" r:id="rId32"/>
    <p:sldId id="295" r:id="rId33"/>
    <p:sldId id="271" r:id="rId34"/>
    <p:sldId id="290" r:id="rId35"/>
    <p:sldId id="291" r:id="rId36"/>
    <p:sldId id="296" r:id="rId37"/>
    <p:sldId id="297" r:id="rId38"/>
    <p:sldId id="298" r:id="rId39"/>
    <p:sldId id="299" r:id="rId40"/>
    <p:sldId id="300" r:id="rId41"/>
    <p:sldId id="261"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1" autoAdjust="0"/>
    <p:restoredTop sz="73943" autoAdjust="0"/>
  </p:normalViewPr>
  <p:slideViewPr>
    <p:cSldViewPr snapToGrid="0">
      <p:cViewPr varScale="1">
        <p:scale>
          <a:sx n="122" d="100"/>
          <a:sy n="122" d="100"/>
        </p:scale>
        <p:origin x="13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83286CE-446A-4F9B-82B0-C597E376277A}" type="doc">
      <dgm:prSet loTypeId="urn:microsoft.com/office/officeart/2005/8/layout/vList2#1" loCatId="list" qsTypeId="urn:microsoft.com/office/officeart/2005/8/quickstyle/simple1#1" qsCatId="simple" csTypeId="urn:microsoft.com/office/officeart/2005/8/colors/accent1_2#1" csCatId="accent1" phldr="1"/>
      <dgm:spPr/>
      <dgm:t>
        <a:bodyPr/>
        <a:lstStyle/>
        <a:p>
          <a:endParaRPr lang="zh-CN" altLang="en-US"/>
        </a:p>
      </dgm:t>
    </dgm:pt>
    <dgm:pt modelId="{2B826EB9-6DF8-4AD2-B07A-78651F72AE56}">
      <dgm:prSet phldrT="[文本]" custT="1"/>
      <dgm:spPr/>
      <dgm:t>
        <a:bodyPr/>
        <a:lstStyle/>
        <a:p>
          <a:r>
            <a:rPr lang="en-US" altLang="zh-CN" sz="4000" dirty="0">
              <a:latin typeface="+mn-ea"/>
              <a:ea typeface="+mn-ea"/>
            </a:rPr>
            <a:t>Rust</a:t>
          </a:r>
          <a:r>
            <a:rPr lang="zh-CN" altLang="en-US" sz="4000" dirty="0">
              <a:latin typeface="+mn-ea"/>
              <a:ea typeface="+mn-ea"/>
            </a:rPr>
            <a:t>简介</a:t>
          </a:r>
        </a:p>
      </dgm:t>
    </dgm:pt>
    <dgm:pt modelId="{580E44D2-1069-4E90-B4E1-E2161A1E1108}" type="parTrans" cxnId="{78230898-919F-4988-94BC-F64D1D034AA2}">
      <dgm:prSet/>
      <dgm:spPr/>
      <dgm:t>
        <a:bodyPr/>
        <a:lstStyle/>
        <a:p>
          <a:endParaRPr lang="zh-CN" altLang="en-US"/>
        </a:p>
      </dgm:t>
    </dgm:pt>
    <dgm:pt modelId="{AC7099AB-1E01-47DC-BA2D-DD27D03B1C41}" type="sibTrans" cxnId="{78230898-919F-4988-94BC-F64D1D034AA2}">
      <dgm:prSet/>
      <dgm:spPr/>
      <dgm:t>
        <a:bodyPr/>
        <a:lstStyle/>
        <a:p>
          <a:endParaRPr lang="zh-CN" altLang="en-US"/>
        </a:p>
      </dgm:t>
    </dgm:pt>
    <dgm:pt modelId="{13B5A9A5-5A4B-468B-943F-943880A5A861}">
      <dgm:prSet phldrT="[文本]" custT="1"/>
      <dgm:spPr/>
      <dgm:t>
        <a:bodyPr/>
        <a:lstStyle/>
        <a:p>
          <a:r>
            <a:rPr lang="en-US" altLang="zh-CN" sz="4000" dirty="0">
              <a:latin typeface="+mn-ea"/>
              <a:ea typeface="+mn-ea"/>
            </a:rPr>
            <a:t>Rust</a:t>
          </a:r>
          <a:r>
            <a:rPr lang="zh-CN" altLang="en-US" sz="4000" dirty="0">
              <a:latin typeface="+mn-ea"/>
              <a:ea typeface="+mn-ea"/>
            </a:rPr>
            <a:t>生态和应用</a:t>
          </a:r>
        </a:p>
      </dgm:t>
    </dgm:pt>
    <dgm:pt modelId="{4C256AA1-00E3-42AF-8686-F3F5BD3A6D8E}" type="parTrans" cxnId="{001B09BD-1EE7-45B4-A4A2-FBE3F423B147}">
      <dgm:prSet/>
      <dgm:spPr/>
      <dgm:t>
        <a:bodyPr/>
        <a:lstStyle/>
        <a:p>
          <a:endParaRPr lang="zh-CN" altLang="en-US"/>
        </a:p>
      </dgm:t>
    </dgm:pt>
    <dgm:pt modelId="{EED0CDDD-B020-4FD8-A38E-EDE72BF2251A}" type="sibTrans" cxnId="{001B09BD-1EE7-45B4-A4A2-FBE3F423B147}">
      <dgm:prSet/>
      <dgm:spPr/>
      <dgm:t>
        <a:bodyPr/>
        <a:lstStyle/>
        <a:p>
          <a:endParaRPr lang="zh-CN" altLang="en-US"/>
        </a:p>
      </dgm:t>
    </dgm:pt>
    <dgm:pt modelId="{80DEAACB-5F6F-4EA6-92A9-8525E6E4DC15}">
      <dgm:prSet phldrT="[文本]" custT="1"/>
      <dgm:spPr/>
      <dgm:t>
        <a:bodyPr/>
        <a:lstStyle/>
        <a:p>
          <a:r>
            <a:rPr lang="en-US" altLang="zh-CN" sz="4000" dirty="0">
              <a:latin typeface="+mn-ea"/>
              <a:ea typeface="+mn-ea"/>
            </a:rPr>
            <a:t>Rust</a:t>
          </a:r>
          <a:r>
            <a:rPr lang="zh-CN" altLang="en-US" sz="4000" dirty="0">
              <a:latin typeface="+mn-ea"/>
              <a:ea typeface="+mn-ea"/>
            </a:rPr>
            <a:t>学习资料</a:t>
          </a:r>
        </a:p>
      </dgm:t>
    </dgm:pt>
    <dgm:pt modelId="{7038D7A3-2B0D-42EA-B318-25A26AE5CCBE}" type="parTrans" cxnId="{4AC01F2F-0761-439D-8B66-7C7C4D6031FF}">
      <dgm:prSet/>
      <dgm:spPr/>
      <dgm:t>
        <a:bodyPr/>
        <a:lstStyle/>
        <a:p>
          <a:endParaRPr lang="zh-CN" altLang="en-US"/>
        </a:p>
      </dgm:t>
    </dgm:pt>
    <dgm:pt modelId="{DDE96CFA-41D1-4124-A0B0-3869E1D6CAE7}" type="sibTrans" cxnId="{4AC01F2F-0761-439D-8B66-7C7C4D6031FF}">
      <dgm:prSet/>
      <dgm:spPr/>
      <dgm:t>
        <a:bodyPr/>
        <a:lstStyle/>
        <a:p>
          <a:endParaRPr lang="zh-CN" altLang="en-US"/>
        </a:p>
      </dgm:t>
    </dgm:pt>
    <dgm:pt modelId="{C6D428E2-0DD2-431B-B55E-5C6E57D8CBF6}" type="pres">
      <dgm:prSet presAssocID="{983286CE-446A-4F9B-82B0-C597E376277A}" presName="linear" presStyleCnt="0">
        <dgm:presLayoutVars>
          <dgm:animLvl val="lvl"/>
          <dgm:resizeHandles val="exact"/>
        </dgm:presLayoutVars>
      </dgm:prSet>
      <dgm:spPr/>
    </dgm:pt>
    <dgm:pt modelId="{C89A32A6-75B1-4B69-B952-545EFE2CBD58}" type="pres">
      <dgm:prSet presAssocID="{2B826EB9-6DF8-4AD2-B07A-78651F72AE56}" presName="parentText" presStyleLbl="node1" presStyleIdx="0" presStyleCnt="3" custLinFactNeighborX="-9295">
        <dgm:presLayoutVars>
          <dgm:chMax val="0"/>
          <dgm:bulletEnabled val="1"/>
        </dgm:presLayoutVars>
      </dgm:prSet>
      <dgm:spPr/>
    </dgm:pt>
    <dgm:pt modelId="{C0DFBEE6-DEB2-4B94-BFBE-D473B250490E}" type="pres">
      <dgm:prSet presAssocID="{AC7099AB-1E01-47DC-BA2D-DD27D03B1C41}" presName="spacer" presStyleCnt="0"/>
      <dgm:spPr/>
    </dgm:pt>
    <dgm:pt modelId="{17FA72BE-E120-4DB5-9241-680132CD847B}" type="pres">
      <dgm:prSet presAssocID="{13B5A9A5-5A4B-468B-943F-943880A5A861}" presName="parentText" presStyleLbl="node1" presStyleIdx="1" presStyleCnt="3">
        <dgm:presLayoutVars>
          <dgm:chMax val="0"/>
          <dgm:bulletEnabled val="1"/>
        </dgm:presLayoutVars>
      </dgm:prSet>
      <dgm:spPr/>
    </dgm:pt>
    <dgm:pt modelId="{B2F7EED2-3919-4E53-80B5-69A7987E9659}" type="pres">
      <dgm:prSet presAssocID="{EED0CDDD-B020-4FD8-A38E-EDE72BF2251A}" presName="spacer" presStyleCnt="0"/>
      <dgm:spPr/>
    </dgm:pt>
    <dgm:pt modelId="{B0DCA04B-0357-4F0A-853C-C3FA4952347E}" type="pres">
      <dgm:prSet presAssocID="{80DEAACB-5F6F-4EA6-92A9-8525E6E4DC15}" presName="parentText" presStyleLbl="node1" presStyleIdx="2" presStyleCnt="3">
        <dgm:presLayoutVars>
          <dgm:chMax val="0"/>
          <dgm:bulletEnabled val="1"/>
        </dgm:presLayoutVars>
      </dgm:prSet>
      <dgm:spPr/>
    </dgm:pt>
  </dgm:ptLst>
  <dgm:cxnLst>
    <dgm:cxn modelId="{4AC01F2F-0761-439D-8B66-7C7C4D6031FF}" srcId="{983286CE-446A-4F9B-82B0-C597E376277A}" destId="{80DEAACB-5F6F-4EA6-92A9-8525E6E4DC15}" srcOrd="2" destOrd="0" parTransId="{7038D7A3-2B0D-42EA-B318-25A26AE5CCBE}" sibTransId="{DDE96CFA-41D1-4124-A0B0-3869E1D6CAE7}"/>
    <dgm:cxn modelId="{5769F26A-F05F-432E-A164-48E79F01FB36}" type="presOf" srcId="{983286CE-446A-4F9B-82B0-C597E376277A}" destId="{C6D428E2-0DD2-431B-B55E-5C6E57D8CBF6}" srcOrd="0" destOrd="0" presId="urn:microsoft.com/office/officeart/2005/8/layout/vList2#1"/>
    <dgm:cxn modelId="{3D482F73-3623-4871-9951-FB2B52BF89FC}" type="presOf" srcId="{80DEAACB-5F6F-4EA6-92A9-8525E6E4DC15}" destId="{B0DCA04B-0357-4F0A-853C-C3FA4952347E}" srcOrd="0" destOrd="0" presId="urn:microsoft.com/office/officeart/2005/8/layout/vList2#1"/>
    <dgm:cxn modelId="{78230898-919F-4988-94BC-F64D1D034AA2}" srcId="{983286CE-446A-4F9B-82B0-C597E376277A}" destId="{2B826EB9-6DF8-4AD2-B07A-78651F72AE56}" srcOrd="0" destOrd="0" parTransId="{580E44D2-1069-4E90-B4E1-E2161A1E1108}" sibTransId="{AC7099AB-1E01-47DC-BA2D-DD27D03B1C41}"/>
    <dgm:cxn modelId="{64EE26AB-CB67-4C46-B18F-2CD5B73A4BD1}" type="presOf" srcId="{2B826EB9-6DF8-4AD2-B07A-78651F72AE56}" destId="{C89A32A6-75B1-4B69-B952-545EFE2CBD58}" srcOrd="0" destOrd="0" presId="urn:microsoft.com/office/officeart/2005/8/layout/vList2#1"/>
    <dgm:cxn modelId="{001B09BD-1EE7-45B4-A4A2-FBE3F423B147}" srcId="{983286CE-446A-4F9B-82B0-C597E376277A}" destId="{13B5A9A5-5A4B-468B-943F-943880A5A861}" srcOrd="1" destOrd="0" parTransId="{4C256AA1-00E3-42AF-8686-F3F5BD3A6D8E}" sibTransId="{EED0CDDD-B020-4FD8-A38E-EDE72BF2251A}"/>
    <dgm:cxn modelId="{D860AAE7-63F3-4CE3-9ACB-6F50A2645D08}" type="presOf" srcId="{13B5A9A5-5A4B-468B-943F-943880A5A861}" destId="{17FA72BE-E120-4DB5-9241-680132CD847B}" srcOrd="0" destOrd="0" presId="urn:microsoft.com/office/officeart/2005/8/layout/vList2#1"/>
    <dgm:cxn modelId="{F4D548B1-0358-484F-9145-325AF0FF04CC}" type="presParOf" srcId="{C6D428E2-0DD2-431B-B55E-5C6E57D8CBF6}" destId="{C89A32A6-75B1-4B69-B952-545EFE2CBD58}" srcOrd="0" destOrd="0" presId="urn:microsoft.com/office/officeart/2005/8/layout/vList2#1"/>
    <dgm:cxn modelId="{EE03DAE9-4F0C-4A37-A424-4A34D30BA6E2}" type="presParOf" srcId="{C6D428E2-0DD2-431B-B55E-5C6E57D8CBF6}" destId="{C0DFBEE6-DEB2-4B94-BFBE-D473B250490E}" srcOrd="1" destOrd="0" presId="urn:microsoft.com/office/officeart/2005/8/layout/vList2#1"/>
    <dgm:cxn modelId="{BBDC4185-26A1-49B9-8D2E-A0F372C1A8E8}" type="presParOf" srcId="{C6D428E2-0DD2-431B-B55E-5C6E57D8CBF6}" destId="{17FA72BE-E120-4DB5-9241-680132CD847B}" srcOrd="2" destOrd="0" presId="urn:microsoft.com/office/officeart/2005/8/layout/vList2#1"/>
    <dgm:cxn modelId="{63CD73E5-C464-46BF-AA55-358DBDDC3ACE}" type="presParOf" srcId="{C6D428E2-0DD2-431B-B55E-5C6E57D8CBF6}" destId="{B2F7EED2-3919-4E53-80B5-69A7987E9659}" srcOrd="3" destOrd="0" presId="urn:microsoft.com/office/officeart/2005/8/layout/vList2#1"/>
    <dgm:cxn modelId="{36AF23EF-A3C8-4C88-A280-E511E432EE8D}" type="presParOf" srcId="{C6D428E2-0DD2-431B-B55E-5C6E57D8CBF6}" destId="{B0DCA04B-0357-4F0A-853C-C3FA4952347E}" srcOrd="4" destOrd="0" presId="urn:microsoft.com/office/officeart/2005/8/layout/vList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0C7CB2-6680-4E4A-B99C-904D2B60123A}" type="doc">
      <dgm:prSet loTypeId="urn:microsoft.com/office/officeart/2005/8/layout/arrow2#1" loCatId="process" qsTypeId="urn:microsoft.com/office/officeart/2005/8/quickstyle/simple1#2" qsCatId="simple" csTypeId="urn:microsoft.com/office/officeart/2005/8/colors/accent1_2#2" csCatId="accent1" phldr="1"/>
      <dgm:spPr/>
    </dgm:pt>
    <dgm:pt modelId="{CA17F39D-21AC-4D46-8CC5-ABA9AF7C0832}">
      <dgm:prSet phldrT="[文本]"/>
      <dgm:spPr/>
      <dgm:t>
        <a:bodyPr/>
        <a:lstStyle/>
        <a:p>
          <a:r>
            <a:rPr lang="en-US" altLang="zh-CN" dirty="0">
              <a:latin typeface="+mn-ea"/>
              <a:ea typeface="+mn-ea"/>
            </a:rPr>
            <a:t>2006</a:t>
          </a:r>
          <a:r>
            <a:rPr lang="zh-CN" altLang="en-US" dirty="0">
              <a:latin typeface="+mn-ea"/>
              <a:ea typeface="+mn-ea"/>
            </a:rPr>
            <a:t>年</a:t>
          </a:r>
          <a:r>
            <a:rPr lang="en-US" altLang="zh-CN" dirty="0" err="1">
              <a:latin typeface="Times New Roman" panose="02020603050405020304" pitchFamily="18" charset="0"/>
              <a:cs typeface="Times New Roman" panose="02020603050405020304" pitchFamily="18" charset="0"/>
            </a:rPr>
            <a:t>Graydon</a:t>
          </a:r>
          <a:r>
            <a:rPr lang="en-US" altLang="zh-CN" dirty="0">
              <a:latin typeface="Times New Roman" panose="02020603050405020304" pitchFamily="18" charset="0"/>
              <a:cs typeface="Times New Roman" panose="02020603050405020304" pitchFamily="18" charset="0"/>
            </a:rPr>
            <a:t> Hoare</a:t>
          </a:r>
          <a:r>
            <a:rPr lang="zh-CN" altLang="en-US" dirty="0">
              <a:latin typeface="+mn-ea"/>
              <a:ea typeface="+mn-ea"/>
            </a:rPr>
            <a:t>开发</a:t>
          </a:r>
        </a:p>
      </dgm:t>
    </dgm:pt>
    <dgm:pt modelId="{D5DB9D9D-5FAC-4A22-966D-AAFBB446676C}" type="parTrans" cxnId="{E69C9D86-10F9-4460-996A-8D48D9E1ED31}">
      <dgm:prSet/>
      <dgm:spPr/>
      <dgm:t>
        <a:bodyPr/>
        <a:lstStyle/>
        <a:p>
          <a:endParaRPr lang="zh-CN" altLang="en-US"/>
        </a:p>
      </dgm:t>
    </dgm:pt>
    <dgm:pt modelId="{AC64B6D3-7F3B-48C1-BEA8-3E52CBB01AF7}" type="sibTrans" cxnId="{E69C9D86-10F9-4460-996A-8D48D9E1ED31}">
      <dgm:prSet/>
      <dgm:spPr/>
      <dgm:t>
        <a:bodyPr/>
        <a:lstStyle/>
        <a:p>
          <a:endParaRPr lang="zh-CN" altLang="en-US"/>
        </a:p>
      </dgm:t>
    </dgm:pt>
    <dgm:pt modelId="{807451BD-516C-4176-BD47-20B11B7816F9}">
      <dgm:prSet phldrT="[文本]"/>
      <dgm:spPr/>
      <dgm:t>
        <a:bodyPr/>
        <a:lstStyle/>
        <a:p>
          <a:r>
            <a:rPr lang="en-US" altLang="zh-CN" dirty="0">
              <a:latin typeface="+mn-ea"/>
              <a:ea typeface="+mn-ea"/>
            </a:rPr>
            <a:t>2009</a:t>
          </a:r>
          <a:r>
            <a:rPr lang="zh-CN" altLang="en-US" dirty="0">
              <a:latin typeface="+mn-ea"/>
              <a:ea typeface="+mn-ea"/>
            </a:rPr>
            <a:t>年受到</a:t>
          </a:r>
          <a:r>
            <a:rPr lang="en-US" altLang="zh-CN" dirty="0">
              <a:latin typeface="Times New Roman" panose="02020603050405020304" pitchFamily="18" charset="0"/>
              <a:ea typeface="+mn-ea"/>
              <a:cs typeface="Times New Roman" panose="02020603050405020304" pitchFamily="18" charset="0"/>
            </a:rPr>
            <a:t>Mozilla</a:t>
          </a:r>
          <a:r>
            <a:rPr lang="zh-CN" altLang="en-US" dirty="0">
              <a:latin typeface="+mn-ea"/>
              <a:ea typeface="+mn-ea"/>
            </a:rPr>
            <a:t>公司赞助</a:t>
          </a:r>
        </a:p>
      </dgm:t>
    </dgm:pt>
    <dgm:pt modelId="{6A931022-86ED-44CE-A8F3-6F5970BC8A4F}" type="parTrans" cxnId="{AF1808A2-E295-431C-9AE2-BA66B8B4C9BB}">
      <dgm:prSet/>
      <dgm:spPr/>
      <dgm:t>
        <a:bodyPr/>
        <a:lstStyle/>
        <a:p>
          <a:endParaRPr lang="zh-CN" altLang="en-US"/>
        </a:p>
      </dgm:t>
    </dgm:pt>
    <dgm:pt modelId="{13553A33-036B-48BC-8252-E72241F5CC7B}" type="sibTrans" cxnId="{AF1808A2-E295-431C-9AE2-BA66B8B4C9BB}">
      <dgm:prSet/>
      <dgm:spPr/>
      <dgm:t>
        <a:bodyPr/>
        <a:lstStyle/>
        <a:p>
          <a:endParaRPr lang="zh-CN" altLang="en-US"/>
        </a:p>
      </dgm:t>
    </dgm:pt>
    <dgm:pt modelId="{A7FC8F27-AE57-4E5A-8BF1-6E51BEBB9A97}">
      <dgm:prSet phldrT="[文本]"/>
      <dgm:spPr/>
      <dgm:t>
        <a:bodyPr/>
        <a:lstStyle/>
        <a:p>
          <a:r>
            <a:rPr lang="en-US" altLang="zh-CN" dirty="0">
              <a:latin typeface="+mn-ea"/>
              <a:ea typeface="+mn-ea"/>
            </a:rPr>
            <a:t>2011</a:t>
          </a:r>
          <a:r>
            <a:rPr lang="zh-CN" altLang="en-US" dirty="0">
              <a:latin typeface="+mn-ea"/>
              <a:ea typeface="+mn-ea"/>
            </a:rPr>
            <a:t>年完成自举</a:t>
          </a:r>
        </a:p>
      </dgm:t>
    </dgm:pt>
    <dgm:pt modelId="{A1EE81A5-DFA1-4A41-96CB-C98FDE5D4342}" type="parTrans" cxnId="{C640ACF4-50BE-4BE6-9F9C-C4B388C055FE}">
      <dgm:prSet/>
      <dgm:spPr/>
      <dgm:t>
        <a:bodyPr/>
        <a:lstStyle/>
        <a:p>
          <a:endParaRPr lang="zh-CN" altLang="en-US"/>
        </a:p>
      </dgm:t>
    </dgm:pt>
    <dgm:pt modelId="{1609F81C-788F-4D96-B7D6-9ACFA791CFBD}" type="sibTrans" cxnId="{C640ACF4-50BE-4BE6-9F9C-C4B388C055FE}">
      <dgm:prSet/>
      <dgm:spPr/>
      <dgm:t>
        <a:bodyPr/>
        <a:lstStyle/>
        <a:p>
          <a:endParaRPr lang="zh-CN" altLang="en-US"/>
        </a:p>
      </dgm:t>
    </dgm:pt>
    <dgm:pt modelId="{5D977A63-015C-4457-9C71-1E9F8E27AE65}">
      <dgm:prSet/>
      <dgm:spPr/>
      <dgm:t>
        <a:bodyPr/>
        <a:lstStyle/>
        <a:p>
          <a:endParaRPr lang="zh-CN" altLang="en-US"/>
        </a:p>
      </dgm:t>
    </dgm:pt>
    <dgm:pt modelId="{F31237F8-2C1E-4A97-987C-5EBC7AC41DF2}" type="parTrans" cxnId="{A9D31B76-6787-4604-B0CB-E54AF772DE78}">
      <dgm:prSet/>
      <dgm:spPr/>
      <dgm:t>
        <a:bodyPr/>
        <a:lstStyle/>
        <a:p>
          <a:endParaRPr lang="zh-CN" altLang="en-US"/>
        </a:p>
      </dgm:t>
    </dgm:pt>
    <dgm:pt modelId="{9D110154-9C19-4CEC-AD19-BACD229A2E04}" type="sibTrans" cxnId="{A9D31B76-6787-4604-B0CB-E54AF772DE78}">
      <dgm:prSet/>
      <dgm:spPr/>
      <dgm:t>
        <a:bodyPr/>
        <a:lstStyle/>
        <a:p>
          <a:endParaRPr lang="zh-CN" altLang="en-US"/>
        </a:p>
      </dgm:t>
    </dgm:pt>
    <dgm:pt modelId="{EA84B3FE-F761-4145-A323-DA94E7416C41}">
      <dgm:prSet/>
      <dgm:spPr/>
      <dgm:t>
        <a:bodyPr/>
        <a:lstStyle/>
        <a:p>
          <a:endParaRPr lang="zh-CN" altLang="en-US"/>
        </a:p>
      </dgm:t>
    </dgm:pt>
    <dgm:pt modelId="{A1AAAABF-059D-49D5-8F33-DCF02BA1E07C}" type="parTrans" cxnId="{D2012F15-BC57-44A7-9679-AF40EDA1B2D9}">
      <dgm:prSet/>
      <dgm:spPr/>
      <dgm:t>
        <a:bodyPr/>
        <a:lstStyle/>
        <a:p>
          <a:endParaRPr lang="zh-CN" altLang="en-US"/>
        </a:p>
      </dgm:t>
    </dgm:pt>
    <dgm:pt modelId="{71FD7C62-CF7B-46B1-9311-268DC14A93AB}" type="sibTrans" cxnId="{D2012F15-BC57-44A7-9679-AF40EDA1B2D9}">
      <dgm:prSet/>
      <dgm:spPr/>
      <dgm:t>
        <a:bodyPr/>
        <a:lstStyle/>
        <a:p>
          <a:endParaRPr lang="zh-CN" altLang="en-US"/>
        </a:p>
      </dgm:t>
    </dgm:pt>
    <dgm:pt modelId="{1EB3CED2-957E-40BD-A56F-57393C9FF364}" type="pres">
      <dgm:prSet presAssocID="{010C7CB2-6680-4E4A-B99C-904D2B60123A}" presName="arrowDiagram" presStyleCnt="0">
        <dgm:presLayoutVars>
          <dgm:chMax val="5"/>
          <dgm:dir/>
          <dgm:resizeHandles val="exact"/>
        </dgm:presLayoutVars>
      </dgm:prSet>
      <dgm:spPr/>
    </dgm:pt>
    <dgm:pt modelId="{B52F97A3-79D9-45C4-B3F2-1FABD14756C8}" type="pres">
      <dgm:prSet presAssocID="{010C7CB2-6680-4E4A-B99C-904D2B60123A}" presName="arrow" presStyleLbl="bgShp" presStyleIdx="0" presStyleCnt="1"/>
      <dgm:spPr/>
    </dgm:pt>
    <dgm:pt modelId="{0ED4371F-C365-4F9C-8288-D1A5FCE88F2E}" type="pres">
      <dgm:prSet presAssocID="{010C7CB2-6680-4E4A-B99C-904D2B60123A}" presName="arrowDiagram5" presStyleCnt="0"/>
      <dgm:spPr/>
    </dgm:pt>
    <dgm:pt modelId="{E01A1116-EEF5-40F3-A1AB-5B2152D30435}" type="pres">
      <dgm:prSet presAssocID="{CA17F39D-21AC-4D46-8CC5-ABA9AF7C0832}" presName="bullet5a" presStyleLbl="node1" presStyleIdx="0" presStyleCnt="5"/>
      <dgm:spPr/>
    </dgm:pt>
    <dgm:pt modelId="{50D9E917-3DAC-4A3F-A991-42B18DBC85AC}" type="pres">
      <dgm:prSet presAssocID="{CA17F39D-21AC-4D46-8CC5-ABA9AF7C0832}" presName="textBox5a" presStyleLbl="revTx" presStyleIdx="0" presStyleCnt="5">
        <dgm:presLayoutVars>
          <dgm:bulletEnabled val="1"/>
        </dgm:presLayoutVars>
      </dgm:prSet>
      <dgm:spPr/>
    </dgm:pt>
    <dgm:pt modelId="{E1D17602-9636-4444-8F4C-4B133495B27E}" type="pres">
      <dgm:prSet presAssocID="{807451BD-516C-4176-BD47-20B11B7816F9}" presName="bullet5b" presStyleLbl="node1" presStyleIdx="1" presStyleCnt="5"/>
      <dgm:spPr/>
    </dgm:pt>
    <dgm:pt modelId="{3331BA0B-0227-44E7-A0EE-96E9667A38C5}" type="pres">
      <dgm:prSet presAssocID="{807451BD-516C-4176-BD47-20B11B7816F9}" presName="textBox5b" presStyleLbl="revTx" presStyleIdx="1" presStyleCnt="5">
        <dgm:presLayoutVars>
          <dgm:bulletEnabled val="1"/>
        </dgm:presLayoutVars>
      </dgm:prSet>
      <dgm:spPr/>
    </dgm:pt>
    <dgm:pt modelId="{52320FAD-E02B-4695-8C9D-F7B2E412DB02}" type="pres">
      <dgm:prSet presAssocID="{A7FC8F27-AE57-4E5A-8BF1-6E51BEBB9A97}" presName="bullet5c" presStyleLbl="node1" presStyleIdx="2" presStyleCnt="5"/>
      <dgm:spPr/>
    </dgm:pt>
    <dgm:pt modelId="{1B0A9E80-58E0-4F1B-9807-0D08965C64F9}" type="pres">
      <dgm:prSet presAssocID="{A7FC8F27-AE57-4E5A-8BF1-6E51BEBB9A97}" presName="textBox5c" presStyleLbl="revTx" presStyleIdx="2" presStyleCnt="5">
        <dgm:presLayoutVars>
          <dgm:bulletEnabled val="1"/>
        </dgm:presLayoutVars>
      </dgm:prSet>
      <dgm:spPr/>
    </dgm:pt>
    <dgm:pt modelId="{11C52DA7-38F9-42BA-86EC-E1190751B3A9}" type="pres">
      <dgm:prSet presAssocID="{5D977A63-015C-4457-9C71-1E9F8E27AE65}" presName="bullet5d" presStyleLbl="node1" presStyleIdx="3" presStyleCnt="5"/>
      <dgm:spPr/>
    </dgm:pt>
    <dgm:pt modelId="{A6A60C68-6B48-400D-989E-41B3A837A146}" type="pres">
      <dgm:prSet presAssocID="{5D977A63-015C-4457-9C71-1E9F8E27AE65}" presName="textBox5d" presStyleLbl="revTx" presStyleIdx="3" presStyleCnt="5">
        <dgm:presLayoutVars>
          <dgm:bulletEnabled val="1"/>
        </dgm:presLayoutVars>
      </dgm:prSet>
      <dgm:spPr/>
    </dgm:pt>
    <dgm:pt modelId="{709D4EEB-418B-4C8B-818F-B9749DC245C4}" type="pres">
      <dgm:prSet presAssocID="{EA84B3FE-F761-4145-A323-DA94E7416C41}" presName="bullet5e" presStyleLbl="node1" presStyleIdx="4" presStyleCnt="5"/>
      <dgm:spPr/>
    </dgm:pt>
    <dgm:pt modelId="{4BB30F82-E3F8-4F78-9892-353560ECF66A}" type="pres">
      <dgm:prSet presAssocID="{EA84B3FE-F761-4145-A323-DA94E7416C41}" presName="textBox5e" presStyleLbl="revTx" presStyleIdx="4" presStyleCnt="5">
        <dgm:presLayoutVars>
          <dgm:bulletEnabled val="1"/>
        </dgm:presLayoutVars>
      </dgm:prSet>
      <dgm:spPr/>
    </dgm:pt>
  </dgm:ptLst>
  <dgm:cxnLst>
    <dgm:cxn modelId="{C3EE8304-0352-4665-9347-B24493694F05}" type="presOf" srcId="{010C7CB2-6680-4E4A-B99C-904D2B60123A}" destId="{1EB3CED2-957E-40BD-A56F-57393C9FF364}" srcOrd="0" destOrd="0" presId="urn:microsoft.com/office/officeart/2005/8/layout/arrow2#1"/>
    <dgm:cxn modelId="{E39C5110-9A7D-4E33-BFDF-BD241938E1AB}" type="presOf" srcId="{5D977A63-015C-4457-9C71-1E9F8E27AE65}" destId="{A6A60C68-6B48-400D-989E-41B3A837A146}" srcOrd="0" destOrd="0" presId="urn:microsoft.com/office/officeart/2005/8/layout/arrow2#1"/>
    <dgm:cxn modelId="{D2012F15-BC57-44A7-9679-AF40EDA1B2D9}" srcId="{010C7CB2-6680-4E4A-B99C-904D2B60123A}" destId="{EA84B3FE-F761-4145-A323-DA94E7416C41}" srcOrd="4" destOrd="0" parTransId="{A1AAAABF-059D-49D5-8F33-DCF02BA1E07C}" sibTransId="{71FD7C62-CF7B-46B1-9311-268DC14A93AB}"/>
    <dgm:cxn modelId="{104E9A3A-16AE-4B25-869A-07BE70439283}" type="presOf" srcId="{EA84B3FE-F761-4145-A323-DA94E7416C41}" destId="{4BB30F82-E3F8-4F78-9892-353560ECF66A}" srcOrd="0" destOrd="0" presId="urn:microsoft.com/office/officeart/2005/8/layout/arrow2#1"/>
    <dgm:cxn modelId="{A1D56B4E-4908-49E0-A6B0-057C2615405C}" type="presOf" srcId="{807451BD-516C-4176-BD47-20B11B7816F9}" destId="{3331BA0B-0227-44E7-A0EE-96E9667A38C5}" srcOrd="0" destOrd="0" presId="urn:microsoft.com/office/officeart/2005/8/layout/arrow2#1"/>
    <dgm:cxn modelId="{A9D31B76-6787-4604-B0CB-E54AF772DE78}" srcId="{010C7CB2-6680-4E4A-B99C-904D2B60123A}" destId="{5D977A63-015C-4457-9C71-1E9F8E27AE65}" srcOrd="3" destOrd="0" parTransId="{F31237F8-2C1E-4A97-987C-5EBC7AC41DF2}" sibTransId="{9D110154-9C19-4CEC-AD19-BACD229A2E04}"/>
    <dgm:cxn modelId="{E69C9D86-10F9-4460-996A-8D48D9E1ED31}" srcId="{010C7CB2-6680-4E4A-B99C-904D2B60123A}" destId="{CA17F39D-21AC-4D46-8CC5-ABA9AF7C0832}" srcOrd="0" destOrd="0" parTransId="{D5DB9D9D-5FAC-4A22-966D-AAFBB446676C}" sibTransId="{AC64B6D3-7F3B-48C1-BEA8-3E52CBB01AF7}"/>
    <dgm:cxn modelId="{89415093-FD29-45AE-BE98-5B6B5FA06581}" type="presOf" srcId="{A7FC8F27-AE57-4E5A-8BF1-6E51BEBB9A97}" destId="{1B0A9E80-58E0-4F1B-9807-0D08965C64F9}" srcOrd="0" destOrd="0" presId="urn:microsoft.com/office/officeart/2005/8/layout/arrow2#1"/>
    <dgm:cxn modelId="{AF1808A2-E295-431C-9AE2-BA66B8B4C9BB}" srcId="{010C7CB2-6680-4E4A-B99C-904D2B60123A}" destId="{807451BD-516C-4176-BD47-20B11B7816F9}" srcOrd="1" destOrd="0" parTransId="{6A931022-86ED-44CE-A8F3-6F5970BC8A4F}" sibTransId="{13553A33-036B-48BC-8252-E72241F5CC7B}"/>
    <dgm:cxn modelId="{C640ACF4-50BE-4BE6-9F9C-C4B388C055FE}" srcId="{010C7CB2-6680-4E4A-B99C-904D2B60123A}" destId="{A7FC8F27-AE57-4E5A-8BF1-6E51BEBB9A97}" srcOrd="2" destOrd="0" parTransId="{A1EE81A5-DFA1-4A41-96CB-C98FDE5D4342}" sibTransId="{1609F81C-788F-4D96-B7D6-9ACFA791CFBD}"/>
    <dgm:cxn modelId="{D84B6AF6-02C5-46A2-AFFC-819B87D4DC98}" type="presOf" srcId="{CA17F39D-21AC-4D46-8CC5-ABA9AF7C0832}" destId="{50D9E917-3DAC-4A3F-A991-42B18DBC85AC}" srcOrd="0" destOrd="0" presId="urn:microsoft.com/office/officeart/2005/8/layout/arrow2#1"/>
    <dgm:cxn modelId="{530751A9-CF94-48AC-990C-8F470424BE8E}" type="presParOf" srcId="{1EB3CED2-957E-40BD-A56F-57393C9FF364}" destId="{B52F97A3-79D9-45C4-B3F2-1FABD14756C8}" srcOrd="0" destOrd="0" presId="urn:microsoft.com/office/officeart/2005/8/layout/arrow2#1"/>
    <dgm:cxn modelId="{4F520754-8214-4EA4-B208-6BF588CDF050}" type="presParOf" srcId="{1EB3CED2-957E-40BD-A56F-57393C9FF364}" destId="{0ED4371F-C365-4F9C-8288-D1A5FCE88F2E}" srcOrd="1" destOrd="0" presId="urn:microsoft.com/office/officeart/2005/8/layout/arrow2#1"/>
    <dgm:cxn modelId="{D82AA037-FD9D-4A1D-B344-B0AB6BD4C180}" type="presParOf" srcId="{0ED4371F-C365-4F9C-8288-D1A5FCE88F2E}" destId="{E01A1116-EEF5-40F3-A1AB-5B2152D30435}" srcOrd="0" destOrd="0" presId="urn:microsoft.com/office/officeart/2005/8/layout/arrow2#1"/>
    <dgm:cxn modelId="{FAF03F43-B249-46E1-A5FF-C3840010A49E}" type="presParOf" srcId="{0ED4371F-C365-4F9C-8288-D1A5FCE88F2E}" destId="{50D9E917-3DAC-4A3F-A991-42B18DBC85AC}" srcOrd="1" destOrd="0" presId="urn:microsoft.com/office/officeart/2005/8/layout/arrow2#1"/>
    <dgm:cxn modelId="{547007CC-3A89-406F-8ED4-AEC4E5C1A43E}" type="presParOf" srcId="{0ED4371F-C365-4F9C-8288-D1A5FCE88F2E}" destId="{E1D17602-9636-4444-8F4C-4B133495B27E}" srcOrd="2" destOrd="0" presId="urn:microsoft.com/office/officeart/2005/8/layout/arrow2#1"/>
    <dgm:cxn modelId="{2CD86A65-F376-4CE0-B2C3-7318066DD70B}" type="presParOf" srcId="{0ED4371F-C365-4F9C-8288-D1A5FCE88F2E}" destId="{3331BA0B-0227-44E7-A0EE-96E9667A38C5}" srcOrd="3" destOrd="0" presId="urn:microsoft.com/office/officeart/2005/8/layout/arrow2#1"/>
    <dgm:cxn modelId="{651E8606-D8CF-4809-93BD-92FFF0EF4BDB}" type="presParOf" srcId="{0ED4371F-C365-4F9C-8288-D1A5FCE88F2E}" destId="{52320FAD-E02B-4695-8C9D-F7B2E412DB02}" srcOrd="4" destOrd="0" presId="urn:microsoft.com/office/officeart/2005/8/layout/arrow2#1"/>
    <dgm:cxn modelId="{40FFF57C-8B89-4911-8B5A-BBDB84E733D6}" type="presParOf" srcId="{0ED4371F-C365-4F9C-8288-D1A5FCE88F2E}" destId="{1B0A9E80-58E0-4F1B-9807-0D08965C64F9}" srcOrd="5" destOrd="0" presId="urn:microsoft.com/office/officeart/2005/8/layout/arrow2#1"/>
    <dgm:cxn modelId="{02DA011A-CB07-4880-9804-B0A61689E69C}" type="presParOf" srcId="{0ED4371F-C365-4F9C-8288-D1A5FCE88F2E}" destId="{11C52DA7-38F9-42BA-86EC-E1190751B3A9}" srcOrd="6" destOrd="0" presId="urn:microsoft.com/office/officeart/2005/8/layout/arrow2#1"/>
    <dgm:cxn modelId="{3F990F65-B26F-4D31-AB06-3EC62A249CCD}" type="presParOf" srcId="{0ED4371F-C365-4F9C-8288-D1A5FCE88F2E}" destId="{A6A60C68-6B48-400D-989E-41B3A837A146}" srcOrd="7" destOrd="0" presId="urn:microsoft.com/office/officeart/2005/8/layout/arrow2#1"/>
    <dgm:cxn modelId="{565FE320-6D1B-47CF-9062-C82373CE69C9}" type="presParOf" srcId="{0ED4371F-C365-4F9C-8288-D1A5FCE88F2E}" destId="{709D4EEB-418B-4C8B-818F-B9749DC245C4}" srcOrd="8" destOrd="0" presId="urn:microsoft.com/office/officeart/2005/8/layout/arrow2#1"/>
    <dgm:cxn modelId="{E1C9A4C8-F6A2-43E5-8DF7-3104CC5C0397}" type="presParOf" srcId="{0ED4371F-C365-4F9C-8288-D1A5FCE88F2E}" destId="{4BB30F82-E3F8-4F78-9892-353560ECF66A}" srcOrd="9" destOrd="0" presId="urn:microsoft.com/office/officeart/2005/8/layout/arrow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9A32A6-75B1-4B69-B952-545EFE2CBD58}">
      <dsp:nvSpPr>
        <dsp:cNvPr id="0" name=""/>
        <dsp:cNvSpPr/>
      </dsp:nvSpPr>
      <dsp:spPr>
        <a:xfrm>
          <a:off x="0" y="151679"/>
          <a:ext cx="8160512" cy="1216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altLang="zh-CN" sz="4000" kern="1200" dirty="0">
              <a:latin typeface="+mn-ea"/>
              <a:ea typeface="+mn-ea"/>
            </a:rPr>
            <a:t>Rust</a:t>
          </a:r>
          <a:r>
            <a:rPr lang="zh-CN" altLang="en-US" sz="4000" kern="1200" dirty="0">
              <a:latin typeface="+mn-ea"/>
              <a:ea typeface="+mn-ea"/>
            </a:rPr>
            <a:t>简介</a:t>
          </a:r>
        </a:p>
      </dsp:txBody>
      <dsp:txXfrm>
        <a:off x="59399" y="211078"/>
        <a:ext cx="8041714" cy="1098002"/>
      </dsp:txXfrm>
    </dsp:sp>
    <dsp:sp modelId="{17FA72BE-E120-4DB5-9241-680132CD847B}">
      <dsp:nvSpPr>
        <dsp:cNvPr id="0" name=""/>
        <dsp:cNvSpPr/>
      </dsp:nvSpPr>
      <dsp:spPr>
        <a:xfrm>
          <a:off x="0" y="1555680"/>
          <a:ext cx="8160512" cy="1216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altLang="zh-CN" sz="4000" kern="1200" dirty="0">
              <a:latin typeface="+mn-ea"/>
              <a:ea typeface="+mn-ea"/>
            </a:rPr>
            <a:t>Rust</a:t>
          </a:r>
          <a:r>
            <a:rPr lang="zh-CN" altLang="en-US" sz="4000" kern="1200" dirty="0">
              <a:latin typeface="+mn-ea"/>
              <a:ea typeface="+mn-ea"/>
            </a:rPr>
            <a:t>生态和应用</a:t>
          </a:r>
        </a:p>
      </dsp:txBody>
      <dsp:txXfrm>
        <a:off x="59399" y="1615079"/>
        <a:ext cx="8041714" cy="1098002"/>
      </dsp:txXfrm>
    </dsp:sp>
    <dsp:sp modelId="{B0DCA04B-0357-4F0A-853C-C3FA4952347E}">
      <dsp:nvSpPr>
        <dsp:cNvPr id="0" name=""/>
        <dsp:cNvSpPr/>
      </dsp:nvSpPr>
      <dsp:spPr>
        <a:xfrm>
          <a:off x="0" y="2959680"/>
          <a:ext cx="8160512" cy="1216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altLang="zh-CN" sz="4000" kern="1200" dirty="0">
              <a:latin typeface="+mn-ea"/>
              <a:ea typeface="+mn-ea"/>
            </a:rPr>
            <a:t>Rust</a:t>
          </a:r>
          <a:r>
            <a:rPr lang="zh-CN" altLang="en-US" sz="4000" kern="1200" dirty="0">
              <a:latin typeface="+mn-ea"/>
              <a:ea typeface="+mn-ea"/>
            </a:rPr>
            <a:t>学习资料</a:t>
          </a:r>
        </a:p>
      </dsp:txBody>
      <dsp:txXfrm>
        <a:off x="59399" y="3019079"/>
        <a:ext cx="8041714" cy="1098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2F97A3-79D9-45C4-B3F2-1FABD14756C8}">
      <dsp:nvSpPr>
        <dsp:cNvPr id="0" name=""/>
        <dsp:cNvSpPr/>
      </dsp:nvSpPr>
      <dsp:spPr>
        <a:xfrm>
          <a:off x="408957" y="0"/>
          <a:ext cx="6537275" cy="4085797"/>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1A1116-EEF5-40F3-A1AB-5B2152D30435}">
      <dsp:nvSpPr>
        <dsp:cNvPr id="0" name=""/>
        <dsp:cNvSpPr/>
      </dsp:nvSpPr>
      <dsp:spPr>
        <a:xfrm>
          <a:off x="1052879" y="3038198"/>
          <a:ext cx="150357" cy="15035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D9E917-3DAC-4A3F-A991-42B18DBC85AC}">
      <dsp:nvSpPr>
        <dsp:cNvPr id="0" name=""/>
        <dsp:cNvSpPr/>
      </dsp:nvSpPr>
      <dsp:spPr>
        <a:xfrm>
          <a:off x="1128058" y="3113377"/>
          <a:ext cx="856383" cy="972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671" tIns="0" rIns="0" bIns="0" numCol="1" spcCol="1270" anchor="t" anchorCtr="0">
          <a:noAutofit/>
        </a:bodyPr>
        <a:lstStyle/>
        <a:p>
          <a:pPr marL="0" lvl="0" indent="0" algn="l" defTabSz="711200">
            <a:lnSpc>
              <a:spcPct val="90000"/>
            </a:lnSpc>
            <a:spcBef>
              <a:spcPct val="0"/>
            </a:spcBef>
            <a:spcAft>
              <a:spcPct val="35000"/>
            </a:spcAft>
            <a:buNone/>
          </a:pPr>
          <a:r>
            <a:rPr lang="en-US" altLang="zh-CN" sz="1600" kern="1200" dirty="0">
              <a:latin typeface="+mn-ea"/>
              <a:ea typeface="+mn-ea"/>
            </a:rPr>
            <a:t>2006</a:t>
          </a:r>
          <a:r>
            <a:rPr lang="zh-CN" altLang="en-US" sz="1600" kern="1200" dirty="0">
              <a:latin typeface="+mn-ea"/>
              <a:ea typeface="+mn-ea"/>
            </a:rPr>
            <a:t>年</a:t>
          </a:r>
          <a:r>
            <a:rPr lang="en-US" altLang="zh-CN" sz="1600" kern="1200" dirty="0" err="1">
              <a:latin typeface="Times New Roman" panose="02020603050405020304" pitchFamily="18" charset="0"/>
              <a:cs typeface="Times New Roman" panose="02020603050405020304" pitchFamily="18" charset="0"/>
            </a:rPr>
            <a:t>Graydon</a:t>
          </a:r>
          <a:r>
            <a:rPr lang="en-US" altLang="zh-CN" sz="1600" kern="1200" dirty="0">
              <a:latin typeface="Times New Roman" panose="02020603050405020304" pitchFamily="18" charset="0"/>
              <a:cs typeface="Times New Roman" panose="02020603050405020304" pitchFamily="18" charset="0"/>
            </a:rPr>
            <a:t> Hoare</a:t>
          </a:r>
          <a:r>
            <a:rPr lang="zh-CN" altLang="en-US" sz="1600" kern="1200" dirty="0">
              <a:latin typeface="+mn-ea"/>
              <a:ea typeface="+mn-ea"/>
            </a:rPr>
            <a:t>开发</a:t>
          </a:r>
        </a:p>
      </dsp:txBody>
      <dsp:txXfrm>
        <a:off x="1128058" y="3113377"/>
        <a:ext cx="856383" cy="972419"/>
      </dsp:txXfrm>
    </dsp:sp>
    <dsp:sp modelId="{E1D17602-9636-4444-8F4C-4B133495B27E}">
      <dsp:nvSpPr>
        <dsp:cNvPr id="0" name=""/>
        <dsp:cNvSpPr/>
      </dsp:nvSpPr>
      <dsp:spPr>
        <a:xfrm>
          <a:off x="1866770" y="2256177"/>
          <a:ext cx="235341" cy="23534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31BA0B-0227-44E7-A0EE-96E9667A38C5}">
      <dsp:nvSpPr>
        <dsp:cNvPr id="0" name=""/>
        <dsp:cNvSpPr/>
      </dsp:nvSpPr>
      <dsp:spPr>
        <a:xfrm>
          <a:off x="1984441" y="2373848"/>
          <a:ext cx="1085187" cy="1711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703" tIns="0" rIns="0" bIns="0" numCol="1" spcCol="1270" anchor="t" anchorCtr="0">
          <a:noAutofit/>
        </a:bodyPr>
        <a:lstStyle/>
        <a:p>
          <a:pPr marL="0" lvl="0" indent="0" algn="l" defTabSz="711200">
            <a:lnSpc>
              <a:spcPct val="90000"/>
            </a:lnSpc>
            <a:spcBef>
              <a:spcPct val="0"/>
            </a:spcBef>
            <a:spcAft>
              <a:spcPct val="35000"/>
            </a:spcAft>
            <a:buNone/>
          </a:pPr>
          <a:r>
            <a:rPr lang="en-US" altLang="zh-CN" sz="1600" kern="1200" dirty="0">
              <a:latin typeface="+mn-ea"/>
              <a:ea typeface="+mn-ea"/>
            </a:rPr>
            <a:t>2009</a:t>
          </a:r>
          <a:r>
            <a:rPr lang="zh-CN" altLang="en-US" sz="1600" kern="1200" dirty="0">
              <a:latin typeface="+mn-ea"/>
              <a:ea typeface="+mn-ea"/>
            </a:rPr>
            <a:t>年受到</a:t>
          </a:r>
          <a:r>
            <a:rPr lang="en-US" altLang="zh-CN" sz="1600" kern="1200" dirty="0">
              <a:latin typeface="Times New Roman" panose="02020603050405020304" pitchFamily="18" charset="0"/>
              <a:ea typeface="+mn-ea"/>
              <a:cs typeface="Times New Roman" panose="02020603050405020304" pitchFamily="18" charset="0"/>
            </a:rPr>
            <a:t>Mozilla</a:t>
          </a:r>
          <a:r>
            <a:rPr lang="zh-CN" altLang="en-US" sz="1600" kern="1200" dirty="0">
              <a:latin typeface="+mn-ea"/>
              <a:ea typeface="+mn-ea"/>
            </a:rPr>
            <a:t>公司赞助</a:t>
          </a:r>
        </a:p>
      </dsp:txBody>
      <dsp:txXfrm>
        <a:off x="1984441" y="2373848"/>
        <a:ext cx="1085187" cy="1711948"/>
      </dsp:txXfrm>
    </dsp:sp>
    <dsp:sp modelId="{52320FAD-E02B-4695-8C9D-F7B2E412DB02}">
      <dsp:nvSpPr>
        <dsp:cNvPr id="0" name=""/>
        <dsp:cNvSpPr/>
      </dsp:nvSpPr>
      <dsp:spPr>
        <a:xfrm>
          <a:off x="2912734" y="1632684"/>
          <a:ext cx="313789" cy="31378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0A9E80-58E0-4F1B-9807-0D08965C64F9}">
      <dsp:nvSpPr>
        <dsp:cNvPr id="0" name=""/>
        <dsp:cNvSpPr/>
      </dsp:nvSpPr>
      <dsp:spPr>
        <a:xfrm>
          <a:off x="3069628" y="1789579"/>
          <a:ext cx="1261694" cy="2296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270" tIns="0" rIns="0" bIns="0" numCol="1" spcCol="1270" anchor="t" anchorCtr="0">
          <a:noAutofit/>
        </a:bodyPr>
        <a:lstStyle/>
        <a:p>
          <a:pPr marL="0" lvl="0" indent="0" algn="l" defTabSz="711200">
            <a:lnSpc>
              <a:spcPct val="90000"/>
            </a:lnSpc>
            <a:spcBef>
              <a:spcPct val="0"/>
            </a:spcBef>
            <a:spcAft>
              <a:spcPct val="35000"/>
            </a:spcAft>
            <a:buNone/>
          </a:pPr>
          <a:r>
            <a:rPr lang="en-US" altLang="zh-CN" sz="1600" kern="1200" dirty="0">
              <a:latin typeface="+mn-ea"/>
              <a:ea typeface="+mn-ea"/>
            </a:rPr>
            <a:t>2011</a:t>
          </a:r>
          <a:r>
            <a:rPr lang="zh-CN" altLang="en-US" sz="1600" kern="1200" dirty="0">
              <a:latin typeface="+mn-ea"/>
              <a:ea typeface="+mn-ea"/>
            </a:rPr>
            <a:t>年完成自举</a:t>
          </a:r>
        </a:p>
      </dsp:txBody>
      <dsp:txXfrm>
        <a:off x="3069628" y="1789579"/>
        <a:ext cx="1261694" cy="2296217"/>
      </dsp:txXfrm>
    </dsp:sp>
    <dsp:sp modelId="{11C52DA7-38F9-42BA-86EC-E1190751B3A9}">
      <dsp:nvSpPr>
        <dsp:cNvPr id="0" name=""/>
        <dsp:cNvSpPr/>
      </dsp:nvSpPr>
      <dsp:spPr>
        <a:xfrm>
          <a:off x="4128667" y="1145657"/>
          <a:ext cx="405311" cy="40531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A60C68-6B48-400D-989E-41B3A837A146}">
      <dsp:nvSpPr>
        <dsp:cNvPr id="0" name=""/>
        <dsp:cNvSpPr/>
      </dsp:nvSpPr>
      <dsp:spPr>
        <a:xfrm>
          <a:off x="4331323" y="1348313"/>
          <a:ext cx="1307455" cy="2737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4766" tIns="0" rIns="0" bIns="0" numCol="1" spcCol="1270" anchor="t" anchorCtr="0">
          <a:noAutofit/>
        </a:bodyPr>
        <a:lstStyle/>
        <a:p>
          <a:pPr marL="0" lvl="0" indent="0" algn="l" defTabSz="711200">
            <a:lnSpc>
              <a:spcPct val="90000"/>
            </a:lnSpc>
            <a:spcBef>
              <a:spcPct val="0"/>
            </a:spcBef>
            <a:spcAft>
              <a:spcPct val="35000"/>
            </a:spcAft>
            <a:buNone/>
          </a:pPr>
          <a:endParaRPr lang="zh-CN" altLang="en-US" sz="1600" kern="1200"/>
        </a:p>
      </dsp:txBody>
      <dsp:txXfrm>
        <a:off x="4331323" y="1348313"/>
        <a:ext cx="1307455" cy="2737483"/>
      </dsp:txXfrm>
    </dsp:sp>
    <dsp:sp modelId="{709D4EEB-418B-4C8B-818F-B9749DC245C4}">
      <dsp:nvSpPr>
        <dsp:cNvPr id="0" name=""/>
        <dsp:cNvSpPr/>
      </dsp:nvSpPr>
      <dsp:spPr>
        <a:xfrm>
          <a:off x="5380555" y="820428"/>
          <a:ext cx="516444" cy="516444"/>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B30F82-E3F8-4F78-9892-353560ECF66A}">
      <dsp:nvSpPr>
        <dsp:cNvPr id="0" name=""/>
        <dsp:cNvSpPr/>
      </dsp:nvSpPr>
      <dsp:spPr>
        <a:xfrm>
          <a:off x="5638778" y="1078650"/>
          <a:ext cx="1307455" cy="3007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3653" tIns="0" rIns="0" bIns="0" numCol="1" spcCol="1270" anchor="t" anchorCtr="0">
          <a:noAutofit/>
        </a:bodyPr>
        <a:lstStyle/>
        <a:p>
          <a:pPr marL="0" lvl="0" indent="0" algn="l" defTabSz="711200">
            <a:lnSpc>
              <a:spcPct val="90000"/>
            </a:lnSpc>
            <a:spcBef>
              <a:spcPct val="0"/>
            </a:spcBef>
            <a:spcAft>
              <a:spcPct val="35000"/>
            </a:spcAft>
            <a:buNone/>
          </a:pPr>
          <a:endParaRPr lang="zh-CN" altLang="en-US" sz="1600" kern="1200"/>
        </a:p>
      </dsp:txBody>
      <dsp:txXfrm>
        <a:off x="5638778" y="1078650"/>
        <a:ext cx="1307455" cy="3007146"/>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arrow2#1">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parTxLTRAlign" val="r"/>
                    <dgm:param type="parTxRTLAlign" val="r"/>
                    <dgm:param type="txAnchorVert" val="t"/>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parTxLTRAlign" val="l"/>
                            <dgm:param type="parTxRTLAlign" val="r"/>
                            <dgm:param type="txAnchorVert" val="t"/>
                          </dgm:alg>
                        </dgm:if>
                        <dgm:else name="Name15">
                          <dgm:alg type="tx">
                            <dgm:param type="parTxLTRAlign" val="l"/>
                            <dgm:param type="parTxRTLAlign" val="l"/>
                            <dgm:param type="txAnchorVert" val="t"/>
                          </dgm:alg>
                        </dgm:else>
                      </dgm:choose>
                    </dgm:if>
                    <dgm:else name="Name16">
                      <dgm:choose name="Name17">
                        <dgm:if name="Name18" axis="root des" ptType="all node" func="maxDepth" op="gt" val="1">
                          <dgm:alg type="tx">
                            <dgm:param type="parTxLTRAlign" val="l"/>
                            <dgm:param type="parTxRTLAlign" val="r"/>
                            <dgm:param type="txAnchorVertCh" val="b"/>
                            <dgm:param type="txAnchorVert" val="b"/>
                          </dgm:alg>
                        </dgm:if>
                        <dgm:else name="Name1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parTxLTRAlign" val="l"/>
                            <dgm:param type="parTxRTLAlign" val="r"/>
                            <dgm:param type="txAnchorVert" val="t"/>
                          </dgm:alg>
                        </dgm:if>
                        <dgm:else name="Name28">
                          <dgm:alg type="tx">
                            <dgm:param type="parTxLTRAlign" val="l"/>
                            <dgm:param type="parTxRTLAlign" val="l"/>
                            <dgm:param type="txAnchorVert" val="t"/>
                          </dgm:alg>
                        </dgm:else>
                      </dgm:choose>
                    </dgm:if>
                    <dgm:else name="Name29">
                      <dgm:choose name="Name30">
                        <dgm:if name="Name31" axis="root des" ptType="all node" func="maxDepth" op="gt" val="1">
                          <dgm:alg type="tx">
                            <dgm:param type="parTxLTRAlign" val="l"/>
                            <dgm:param type="parTxRTLAlign" val="r"/>
                            <dgm:param type="txAnchorVertCh" val="b"/>
                            <dgm:param type="txAnchorVert" val="b"/>
                          </dgm:alg>
                        </dgm:if>
                        <dgm:else name="Name3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parTxLTRAlign" val="l"/>
                            <dgm:param type="parTxRTLAlign" val="r"/>
                            <dgm:param type="txAnchorVert" val="t"/>
                          </dgm:alg>
                        </dgm:if>
                        <dgm:else name="Name45">
                          <dgm:alg type="tx">
                            <dgm:param type="parTxLTRAlign" val="l"/>
                            <dgm:param type="parTxRTLAlign" val="l"/>
                            <dgm:param type="txAnchorVert" val="t"/>
                          </dgm:alg>
                        </dgm:else>
                      </dgm:choose>
                    </dgm:if>
                    <dgm:else name="Name46">
                      <dgm:choose name="Name47">
                        <dgm:if name="Name48" axis="root des" ptType="all node" func="maxDepth" op="gt" val="1">
                          <dgm:alg type="tx">
                            <dgm:param type="parTxLTRAlign" val="l"/>
                            <dgm:param type="parTxRTLAlign" val="r"/>
                            <dgm:param type="txAnchorVertCh" val="b"/>
                            <dgm:param type="txAnchorVert" val="b"/>
                          </dgm:alg>
                        </dgm:if>
                        <dgm:else name="Name4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parTxLTRAlign" val="l"/>
                            <dgm:param type="parTxRTLAlign" val="r"/>
                            <dgm:param type="txAnchorVert" val="t"/>
                          </dgm:alg>
                        </dgm:if>
                        <dgm:else name="Name58">
                          <dgm:alg type="tx">
                            <dgm:param type="parTxLTRAlign" val="l"/>
                            <dgm:param type="parTxRTLAlign" val="l"/>
                            <dgm:param type="txAnchorVert" val="t"/>
                          </dgm:alg>
                        </dgm:else>
                      </dgm:choose>
                    </dgm:if>
                    <dgm:else name="Name59">
                      <dgm:choose name="Name60">
                        <dgm:if name="Name61" axis="root des" ptType="all node" func="maxDepth" op="gt" val="1">
                          <dgm:alg type="tx">
                            <dgm:param type="parTxLTRAlign" val="l"/>
                            <dgm:param type="parTxRTLAlign" val="r"/>
                            <dgm:param type="txAnchorVertCh" val="b"/>
                            <dgm:param type="txAnchorVert" val="b"/>
                          </dgm:alg>
                        </dgm:if>
                        <dgm:else name="Name6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parTxLTRAlign" val="l"/>
                            <dgm:param type="parTxRTLAlign" val="r"/>
                            <dgm:param type="txAnchorVert" val="t"/>
                          </dgm:alg>
                        </dgm:if>
                        <dgm:else name="Name71">
                          <dgm:alg type="tx">
                            <dgm:param type="parTxLTRAlign" val="l"/>
                            <dgm:param type="parTxRTLAlign" val="l"/>
                            <dgm:param type="txAnchorVert" val="t"/>
                          </dgm:alg>
                        </dgm:else>
                      </dgm:choose>
                    </dgm:if>
                    <dgm:else name="Name72">
                      <dgm:choose name="Name73">
                        <dgm:if name="Name74" axis="root des" ptType="all node" func="maxDepth" op="gt" val="1">
                          <dgm:alg type="tx">
                            <dgm:param type="parTxLTRAlign" val="l"/>
                            <dgm:param type="parTxRTLAlign" val="r"/>
                            <dgm:param type="txAnchorVertCh" val="b"/>
                            <dgm:param type="txAnchorVert" val="b"/>
                          </dgm:alg>
                        </dgm:if>
                        <dgm:else name="Name7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param type="txAnchorVert" val="t"/>
                          </dgm:alg>
                        </dgm:if>
                        <dgm:else name="Name88">
                          <dgm:alg type="tx">
                            <dgm:param type="parTxLTRAlign" val="l"/>
                            <dgm:param type="parTxRTLAlign" val="l"/>
                            <dgm:param type="txAnchorVert" val="t"/>
                          </dgm:alg>
                        </dgm:else>
                      </dgm:choose>
                    </dgm:if>
                    <dgm:else name="Name89">
                      <dgm:choose name="Name90">
                        <dgm:if name="Name91" axis="root des" ptType="all node" func="maxDepth" op="gt" val="1">
                          <dgm:alg type="tx">
                            <dgm:param type="parTxLTRAlign" val="l"/>
                            <dgm:param type="parTxRTLAlign" val="r"/>
                            <dgm:param type="txAnchorVertCh" val="b"/>
                            <dgm:param type="txAnchorVert" val="b"/>
                          </dgm:alg>
                        </dgm:if>
                        <dgm:else name="Name9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parTxLTRAlign" val="l"/>
                            <dgm:param type="parTxRTLAlign" val="r"/>
                            <dgm:param type="txAnchorVert" val="t"/>
                          </dgm:alg>
                        </dgm:if>
                        <dgm:else name="Name101">
                          <dgm:alg type="tx">
                            <dgm:param type="parTxLTRAlign" val="l"/>
                            <dgm:param type="parTxRTLAlign" val="l"/>
                            <dgm:param type="txAnchorVert" val="t"/>
                          </dgm:alg>
                        </dgm:else>
                      </dgm:choose>
                    </dgm:if>
                    <dgm:else name="Name102">
                      <dgm:choose name="Name103">
                        <dgm:if name="Name104" axis="root des" ptType="all node" func="maxDepth" op="gt" val="1">
                          <dgm:alg type="tx">
                            <dgm:param type="parTxLTRAlign" val="l"/>
                            <dgm:param type="parTxRTLAlign" val="r"/>
                            <dgm:param type="txAnchorVertCh" val="b"/>
                            <dgm:param type="txAnchorVert" val="b"/>
                          </dgm:alg>
                        </dgm:if>
                        <dgm:else name="Name10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parTxLTRAlign" val="l"/>
                            <dgm:param type="parTxRTLAlign" val="r"/>
                            <dgm:param type="txAnchorVert" val="t"/>
                          </dgm:alg>
                        </dgm:if>
                        <dgm:else name="Name114">
                          <dgm:alg type="tx">
                            <dgm:param type="parTxLTRAlign" val="l"/>
                            <dgm:param type="parTxRTLAlign" val="l"/>
                            <dgm:param type="txAnchorVert" val="t"/>
                          </dgm:alg>
                        </dgm:else>
                      </dgm:choose>
                    </dgm:if>
                    <dgm:else name="Name115">
                      <dgm:choose name="Name116">
                        <dgm:if name="Name117" axis="root des" ptType="all node" func="maxDepth" op="gt" val="1">
                          <dgm:alg type="tx">
                            <dgm:param type="parTxLTRAlign" val="l"/>
                            <dgm:param type="parTxRTLAlign" val="r"/>
                            <dgm:param type="txAnchorVertCh" val="b"/>
                            <dgm:param type="txAnchorVert" val="b"/>
                          </dgm:alg>
                        </dgm:if>
                        <dgm:else name="Name11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parTxLTRAlign" val="l"/>
                            <dgm:param type="parTxRTLAlign" val="r"/>
                            <dgm:param type="txAnchorVert" val="t"/>
                          </dgm:alg>
                        </dgm:if>
                        <dgm:else name="Name127">
                          <dgm:alg type="tx">
                            <dgm:param type="parTxLTRAlign" val="l"/>
                            <dgm:param type="parTxRTLAlign" val="l"/>
                            <dgm:param type="txAnchorVert" val="t"/>
                          </dgm:alg>
                        </dgm:else>
                      </dgm:choose>
                    </dgm:if>
                    <dgm:else name="Name128">
                      <dgm:choose name="Name129">
                        <dgm:if name="Name130" axis="root des" ptType="all node" func="maxDepth" op="gt" val="1">
                          <dgm:alg type="tx">
                            <dgm:param type="parTxLTRAlign" val="l"/>
                            <dgm:param type="parTxRTLAlign" val="r"/>
                            <dgm:param type="txAnchorVertCh" val="b"/>
                            <dgm:param type="txAnchorVert" val="b"/>
                          </dgm:alg>
                        </dgm:if>
                        <dgm:else name="Name13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parTxLTRAlign" val="l"/>
                            <dgm:param type="parTxRTLAlign" val="r"/>
                            <dgm:param type="txAnchorVert" val="t"/>
                          </dgm:alg>
                        </dgm:if>
                        <dgm:else name="Name144">
                          <dgm:alg type="tx">
                            <dgm:param type="parTxLTRAlign" val="l"/>
                            <dgm:param type="parTxRTLAlign" val="l"/>
                            <dgm:param type="txAnchorVert" val="t"/>
                          </dgm:alg>
                        </dgm:else>
                      </dgm:choose>
                    </dgm:if>
                    <dgm:else name="Name145">
                      <dgm:choose name="Name146">
                        <dgm:if name="Name147" axis="root des" ptType="all node" func="maxDepth" op="gt" val="1">
                          <dgm:alg type="tx">
                            <dgm:param type="parTxLTRAlign" val="l"/>
                            <dgm:param type="parTxRTLAlign" val="r"/>
                            <dgm:param type="txAnchorVertCh" val="b"/>
                            <dgm:param type="txAnchorVert" val="b"/>
                          </dgm:alg>
                        </dgm:if>
                        <dgm:else name="Name14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parTxLTRAlign" val="l"/>
                            <dgm:param type="parTxRTLAlign" val="r"/>
                            <dgm:param type="txAnchorVert" val="t"/>
                          </dgm:alg>
                        </dgm:if>
                        <dgm:else name="Name157">
                          <dgm:alg type="tx">
                            <dgm:param type="parTxLTRAlign" val="l"/>
                            <dgm:param type="parTxRTLAlign" val="l"/>
                            <dgm:param type="txAnchorVert" val="t"/>
                          </dgm:alg>
                        </dgm:else>
                      </dgm:choose>
                    </dgm:if>
                    <dgm:else name="Name158">
                      <dgm:choose name="Name159">
                        <dgm:if name="Name160" axis="root des" ptType="all node" func="maxDepth" op="gt" val="1">
                          <dgm:alg type="tx">
                            <dgm:param type="parTxLTRAlign" val="l"/>
                            <dgm:param type="parTxRTLAlign" val="r"/>
                            <dgm:param type="txAnchorVertCh" val="b"/>
                            <dgm:param type="txAnchorVert" val="b"/>
                          </dgm:alg>
                        </dgm:if>
                        <dgm:else name="Name16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parTxLTRAlign" val="l"/>
                            <dgm:param type="parTxRTLAlign" val="r"/>
                            <dgm:param type="txAnchorVert" val="t"/>
                          </dgm:alg>
                        </dgm:if>
                        <dgm:else name="Name170">
                          <dgm:alg type="tx">
                            <dgm:param type="parTxLTRAlign" val="l"/>
                            <dgm:param type="parTxRTLAlign" val="l"/>
                            <dgm:param type="txAnchorVert" val="t"/>
                          </dgm:alg>
                        </dgm:else>
                      </dgm:choose>
                    </dgm:if>
                    <dgm:else name="Name171">
                      <dgm:choose name="Name172">
                        <dgm:if name="Name173" axis="root des" ptType="all node" func="maxDepth" op="gt" val="1">
                          <dgm:alg type="tx">
                            <dgm:param type="parTxLTRAlign" val="l"/>
                            <dgm:param type="parTxRTLAlign" val="r"/>
                            <dgm:param type="txAnchorVertCh" val="b"/>
                            <dgm:param type="txAnchorVert" val="b"/>
                          </dgm:alg>
                        </dgm:if>
                        <dgm:else name="Name174">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parTxLTRAlign" val="l"/>
                            <dgm:param type="parTxRTLAlign" val="r"/>
                            <dgm:param type="txAnchorVert" val="t"/>
                          </dgm:alg>
                        </dgm:if>
                        <dgm:else name="Name183">
                          <dgm:alg type="tx">
                            <dgm:param type="parTxLTRAlign" val="l"/>
                            <dgm:param type="parTxRTLAlign" val="l"/>
                            <dgm:param type="txAnchorVert" val="t"/>
                          </dgm:alg>
                        </dgm:else>
                      </dgm:choose>
                    </dgm:if>
                    <dgm:else name="Name184">
                      <dgm:choose name="Name185">
                        <dgm:if name="Name186" axis="root des" ptType="all node" func="maxDepth" op="gt" val="1">
                          <dgm:alg type="tx">
                            <dgm:param type="parTxLTRAlign" val="l"/>
                            <dgm:param type="parTxRTLAlign" val="r"/>
                            <dgm:param type="txAnchorVertCh" val="b"/>
                            <dgm:param type="txAnchorVert" val="b"/>
                          </dgm:alg>
                        </dgm:if>
                        <dgm:else name="Name187">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parTxLTRAlign" val="l"/>
                            <dgm:param type="parTxRTLAlign" val="r"/>
                            <dgm:param type="txAnchorVert" val="t"/>
                          </dgm:alg>
                        </dgm:if>
                        <dgm:else name="Name196">
                          <dgm:alg type="tx">
                            <dgm:param type="parTxLTRAlign" val="l"/>
                            <dgm:param type="parTxRTLAlign" val="l"/>
                            <dgm:param type="txAnchorVert" val="t"/>
                          </dgm:alg>
                        </dgm:else>
                      </dgm:choose>
                    </dgm:if>
                    <dgm:else name="Name197">
                      <dgm:choose name="Name198">
                        <dgm:if name="Name199" axis="root des" ptType="all node" func="maxDepth" op="gt" val="1">
                          <dgm:alg type="tx">
                            <dgm:param type="parTxLTRAlign" val="l"/>
                            <dgm:param type="parTxRTLAlign" val="r"/>
                            <dgm:param type="txAnchorVertCh" val="b"/>
                            <dgm:param type="txAnchorVert" val="b"/>
                          </dgm:alg>
                        </dgm:if>
                        <dgm:else name="Name200">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389ADD-357A-448F-B13B-6EC087BE2CAF}" type="datetimeFigureOut">
              <a:rPr lang="zh-CN" altLang="en-US" smtClean="0"/>
              <a:t>2021/12/23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45CCF4-CF1B-4B4B-B5D0-2221EBE362B5}" type="slidenum">
              <a:rPr lang="zh-CN" altLang="en-US" smtClean="0"/>
              <a:t>‹#›</a:t>
            </a:fld>
            <a:endParaRPr lang="zh-CN" altLang="en-US"/>
          </a:p>
        </p:txBody>
      </p:sp>
    </p:spTree>
    <p:extLst>
      <p:ext uri="{BB962C8B-B14F-4D97-AF65-F5344CB8AC3E}">
        <p14:creationId xmlns:p14="http://schemas.microsoft.com/office/powerpoint/2010/main" val="2490318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将从简单介绍，生态和应用以及学习资料三方面介绍调研情况。</a:t>
            </a:r>
          </a:p>
        </p:txBody>
      </p:sp>
      <p:sp>
        <p:nvSpPr>
          <p:cNvPr id="4" name="灯片编号占位符 3"/>
          <p:cNvSpPr>
            <a:spLocks noGrp="1"/>
          </p:cNvSpPr>
          <p:nvPr>
            <p:ph type="sldNum" sz="quarter" idx="5"/>
          </p:nvPr>
        </p:nvSpPr>
        <p:spPr/>
        <p:txBody>
          <a:bodyPr/>
          <a:lstStyle/>
          <a:p>
            <a:fld id="{6245CCF4-CF1B-4B4B-B5D0-2221EBE362B5}" type="slidenum">
              <a:rPr lang="zh-CN" altLang="en-US" smtClean="0"/>
              <a:t>2</a:t>
            </a:fld>
            <a:endParaRPr lang="zh-CN" altLang="en-US"/>
          </a:p>
        </p:txBody>
      </p:sp>
    </p:spTree>
    <p:extLst>
      <p:ext uri="{BB962C8B-B14F-4D97-AF65-F5344CB8AC3E}">
        <p14:creationId xmlns:p14="http://schemas.microsoft.com/office/powerpoint/2010/main" val="1824902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要保障内存安全首先需要清楚什么是内存不安全，一般常见的内存不安全问题有使用未初始化的内存、空指针引用、索引越界、指针指向已经释放的内存</a:t>
            </a:r>
            <a:r>
              <a:rPr kumimoji="1" lang="en-US" altLang="zh-CN" dirty="0"/>
              <a:t>(</a:t>
            </a:r>
            <a:r>
              <a:rPr kumimoji="1" lang="zh-CN" altLang="en-US" dirty="0"/>
              <a:t>悬垂指针</a:t>
            </a:r>
            <a:r>
              <a:rPr kumimoji="1" lang="en-US" altLang="zh-CN" dirty="0"/>
              <a:t>)</a:t>
            </a:r>
            <a:r>
              <a:rPr kumimoji="1" lang="zh-CN" altLang="en-US" dirty="0"/>
              <a:t>、重复释放等。</a:t>
            </a:r>
            <a:endParaRPr kumimoji="1" lang="en-US" altLang="zh-CN" dirty="0"/>
          </a:p>
          <a:p>
            <a:r>
              <a:rPr kumimoji="1" lang="zh-CN" altLang="en-US" dirty="0"/>
              <a:t>这些问题常见于</a:t>
            </a:r>
            <a:r>
              <a:rPr kumimoji="1" lang="en-US" altLang="zh-CN" dirty="0"/>
              <a:t>C</a:t>
            </a:r>
            <a:r>
              <a:rPr kumimoji="1" lang="zh-CN" altLang="en-US" dirty="0"/>
              <a:t>或者</a:t>
            </a:r>
            <a:r>
              <a:rPr kumimoji="1" lang="en-US" altLang="zh-CN" dirty="0"/>
              <a:t>C++</a:t>
            </a:r>
            <a:r>
              <a:rPr kumimoji="1" lang="zh-CN" altLang="en-US" dirty="0"/>
              <a:t>等内存不安全的编程语言中，这些语言将内存安全交由开发者进行保证。内存安全的编程语言一方面通过设计安全的类型系统对内存访问时的无意义操作进行限定，例如运行时索引越界检查等，保证内存安全；另一方面通过垃圾回收机制解决悬垂指针和重复释放等问题。</a:t>
            </a:r>
            <a:r>
              <a:rPr kumimoji="1" lang="en-US" altLang="zh-CN" dirty="0"/>
              <a:t>Rust</a:t>
            </a:r>
            <a:r>
              <a:rPr kumimoji="1" lang="zh-CN" altLang="en-US" dirty="0"/>
              <a:t>语言与多数编程语言一样，同样通过安全的类型系统对于无意义的内存访问进行限制保证内存安全。另一方面，通过引入所有权系统，保证内存访问和释放时的安全。也是通过所有权系统和借用、生命周期，</a:t>
            </a:r>
            <a:r>
              <a:rPr kumimoji="1" lang="en-US" altLang="zh-CN" dirty="0"/>
              <a:t>rust</a:t>
            </a:r>
            <a:r>
              <a:rPr kumimoji="1" lang="zh-CN" altLang="en-US" dirty="0"/>
              <a:t>实现了无需</a:t>
            </a:r>
            <a:r>
              <a:rPr kumimoji="1" lang="en-US" altLang="zh-CN" dirty="0"/>
              <a:t>GC</a:t>
            </a:r>
            <a:r>
              <a:rPr kumimoji="1" lang="zh-CN" altLang="en-US" dirty="0"/>
              <a:t>也无需手动管理内存的内存管理模型。</a:t>
            </a:r>
            <a:endParaRPr kumimoji="1" lang="en-US" altLang="zh-CN" dirty="0"/>
          </a:p>
        </p:txBody>
      </p:sp>
      <p:sp>
        <p:nvSpPr>
          <p:cNvPr id="4" name="灯片编号占位符 3"/>
          <p:cNvSpPr>
            <a:spLocks noGrp="1"/>
          </p:cNvSpPr>
          <p:nvPr>
            <p:ph type="sldNum" sz="quarter" idx="5"/>
          </p:nvPr>
        </p:nvSpPr>
        <p:spPr/>
        <p:txBody>
          <a:bodyPr/>
          <a:lstStyle/>
          <a:p>
            <a:fld id="{6245CCF4-CF1B-4B4B-B5D0-2221EBE362B5}" type="slidenum">
              <a:rPr lang="zh-CN" altLang="en-US" smtClean="0"/>
              <a:t>11</a:t>
            </a:fld>
            <a:endParaRPr lang="zh-CN" altLang="en-US"/>
          </a:p>
        </p:txBody>
      </p:sp>
    </p:spTree>
    <p:extLst>
      <p:ext uri="{BB962C8B-B14F-4D97-AF65-F5344CB8AC3E}">
        <p14:creationId xmlns:p14="http://schemas.microsoft.com/office/powerpoint/2010/main" val="360185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Rust</a:t>
            </a:r>
            <a:r>
              <a:rPr kumimoji="1" lang="zh-CN" altLang="en-US" dirty="0"/>
              <a:t>所有权指的是每个被分配的内存都有一个独占其所有权的指针，只有当该指针被销毁时，其对应的内存才会被释放。下面我们通过一个例子向大家展示下</a:t>
            </a:r>
            <a:r>
              <a:rPr kumimoji="1" lang="en-US" altLang="zh-CN" dirty="0"/>
              <a:t>rust</a:t>
            </a:r>
            <a:r>
              <a:rPr kumimoji="1" lang="zh-CN" altLang="en-US" dirty="0"/>
              <a:t>的所有权机制。</a:t>
            </a:r>
            <a:endParaRPr kumimoji="1" lang="en-US" altLang="zh-CN" dirty="0"/>
          </a:p>
        </p:txBody>
      </p:sp>
      <p:sp>
        <p:nvSpPr>
          <p:cNvPr id="4" name="灯片编号占位符 3"/>
          <p:cNvSpPr>
            <a:spLocks noGrp="1"/>
          </p:cNvSpPr>
          <p:nvPr>
            <p:ph type="sldNum" sz="quarter" idx="5"/>
          </p:nvPr>
        </p:nvSpPr>
        <p:spPr/>
        <p:txBody>
          <a:bodyPr/>
          <a:lstStyle/>
          <a:p>
            <a:fld id="{6245CCF4-CF1B-4B4B-B5D0-2221EBE362B5}" type="slidenum">
              <a:rPr lang="zh-CN" altLang="en-US" smtClean="0"/>
              <a:t>12</a:t>
            </a:fld>
            <a:endParaRPr lang="zh-CN" altLang="en-US"/>
          </a:p>
        </p:txBody>
      </p:sp>
    </p:spTree>
    <p:extLst>
      <p:ext uri="{BB962C8B-B14F-4D97-AF65-F5344CB8AC3E}">
        <p14:creationId xmlns:p14="http://schemas.microsoft.com/office/powerpoint/2010/main" val="42549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a:t>Println</a:t>
            </a:r>
            <a:r>
              <a:rPr kumimoji="1" lang="en-US" altLang="zh-CN" dirty="0"/>
              <a:t>!</a:t>
            </a:r>
            <a:r>
              <a:rPr kumimoji="1" lang="zh-CN" altLang="en-US" dirty="0"/>
              <a:t>是宏编程，代码在编译之后展开使用的是变量的不可变引用。</a:t>
            </a:r>
            <a:r>
              <a:rPr kumimoji="1" lang="en-US" altLang="zh-CN" dirty="0"/>
              <a:t>s1</a:t>
            </a:r>
            <a:r>
              <a:rPr kumimoji="1" lang="zh-CN" altLang="en-US" dirty="0"/>
              <a:t>内存被释放，此时再访问会报错。所有权转移类似于</a:t>
            </a:r>
            <a:r>
              <a:rPr kumimoji="1" lang="en-US" altLang="zh-CN" dirty="0"/>
              <a:t>C++</a:t>
            </a:r>
            <a:r>
              <a:rPr kumimoji="1" lang="zh-CN" altLang="en-US" dirty="0"/>
              <a:t>中的</a:t>
            </a:r>
            <a:r>
              <a:rPr kumimoji="1" lang="en-US" altLang="zh-CN" dirty="0"/>
              <a:t>move</a:t>
            </a:r>
            <a:r>
              <a:rPr kumimoji="1" lang="zh-CN" altLang="en-US" dirty="0"/>
              <a:t>语法。也有点类似于浅拷贝的概念，当所有权转时，只是将类型进行了赋值，并未拷贝所有内容。内存开辟和释放则类似于</a:t>
            </a:r>
            <a:r>
              <a:rPr kumimoji="1" lang="en-US" altLang="zh-CN" dirty="0"/>
              <a:t>C++</a:t>
            </a:r>
            <a:r>
              <a:rPr kumimoji="1" lang="zh-CN" altLang="en-US" dirty="0"/>
              <a:t>中的</a:t>
            </a:r>
            <a:r>
              <a:rPr kumimoji="1" lang="en-US" altLang="zh-CN" dirty="0"/>
              <a:t>RAII</a:t>
            </a:r>
            <a:r>
              <a:rPr kumimoji="1" lang="zh-CN" altLang="en-US" dirty="0"/>
              <a:t>（资源获取即初始化）</a:t>
            </a:r>
            <a:endParaRPr kumimoji="1" lang="en-US" altLang="zh-CN" dirty="0"/>
          </a:p>
        </p:txBody>
      </p:sp>
      <p:sp>
        <p:nvSpPr>
          <p:cNvPr id="4" name="灯片编号占位符 3"/>
          <p:cNvSpPr>
            <a:spLocks noGrp="1"/>
          </p:cNvSpPr>
          <p:nvPr>
            <p:ph type="sldNum" sz="quarter" idx="5"/>
          </p:nvPr>
        </p:nvSpPr>
        <p:spPr/>
        <p:txBody>
          <a:bodyPr/>
          <a:lstStyle/>
          <a:p>
            <a:fld id="{6245CCF4-CF1B-4B4B-B5D0-2221EBE362B5}" type="slidenum">
              <a:rPr lang="zh-CN" altLang="en-US" smtClean="0"/>
              <a:t>13</a:t>
            </a:fld>
            <a:endParaRPr lang="zh-CN" altLang="en-US"/>
          </a:p>
        </p:txBody>
      </p:sp>
    </p:spTree>
    <p:extLst>
      <p:ext uri="{BB962C8B-B14F-4D97-AF65-F5344CB8AC3E}">
        <p14:creationId xmlns:p14="http://schemas.microsoft.com/office/powerpoint/2010/main" val="1993749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所有权转移类似于</a:t>
            </a:r>
            <a:r>
              <a:rPr kumimoji="1" lang="en-US" altLang="zh-CN" dirty="0"/>
              <a:t>C++</a:t>
            </a:r>
            <a:r>
              <a:rPr kumimoji="1" lang="zh-CN" altLang="en-US" dirty="0"/>
              <a:t>中的</a:t>
            </a:r>
            <a:r>
              <a:rPr kumimoji="1" lang="en-US" altLang="zh-CN" dirty="0"/>
              <a:t>move</a:t>
            </a:r>
            <a:r>
              <a:rPr kumimoji="1" lang="zh-CN" altLang="en-US" dirty="0"/>
              <a:t>语法，也有点类似于浅拷贝的概念，当字符串</a:t>
            </a:r>
            <a:r>
              <a:rPr kumimoji="1" lang="en-US" altLang="zh-CN" dirty="0"/>
              <a:t>s1</a:t>
            </a:r>
            <a:r>
              <a:rPr kumimoji="1" lang="zh-CN" altLang="en-US" dirty="0"/>
              <a:t>传递给</a:t>
            </a:r>
            <a:r>
              <a:rPr kumimoji="1" lang="en-US" altLang="zh-CN" dirty="0"/>
              <a:t>owner</a:t>
            </a:r>
            <a:r>
              <a:rPr kumimoji="1" lang="zh-CN" altLang="en-US" dirty="0"/>
              <a:t>函数时，发生了一次复制操作，将指向字符串</a:t>
            </a:r>
            <a:r>
              <a:rPr kumimoji="1" lang="en-US" altLang="zh-CN" dirty="0"/>
              <a:t>hello</a:t>
            </a:r>
            <a:r>
              <a:rPr kumimoji="1" lang="zh-CN" altLang="en-US" dirty="0"/>
              <a:t>的变量数据复制并赋值给了</a:t>
            </a:r>
            <a:r>
              <a:rPr kumimoji="1" lang="en-US" altLang="zh-CN" dirty="0"/>
              <a:t>s2</a:t>
            </a:r>
            <a:r>
              <a:rPr kumimoji="1" lang="zh-CN" altLang="en-US" dirty="0"/>
              <a:t>，此时</a:t>
            </a:r>
            <a:r>
              <a:rPr kumimoji="1" lang="en-US" altLang="zh-CN" dirty="0"/>
              <a:t>s2</a:t>
            </a:r>
            <a:r>
              <a:rPr kumimoji="1" lang="zh-CN" altLang="en-US" dirty="0"/>
              <a:t>获取了所有权，当</a:t>
            </a:r>
            <a:r>
              <a:rPr kumimoji="1" lang="en-US" altLang="zh-CN" dirty="0"/>
              <a:t>owner</a:t>
            </a:r>
            <a:r>
              <a:rPr kumimoji="1" lang="zh-CN" altLang="en-US" dirty="0"/>
              <a:t>函数执行完之后，</a:t>
            </a:r>
            <a:r>
              <a:rPr kumimoji="1" lang="en-US" altLang="zh-CN" dirty="0"/>
              <a:t>s2</a:t>
            </a:r>
            <a:r>
              <a:rPr kumimoji="1" lang="zh-CN" altLang="en-US" dirty="0"/>
              <a:t>生命周期结束，释放对应内存。这个例子展示所有权机制。实际上对于基本数据类型比如</a:t>
            </a:r>
            <a:r>
              <a:rPr kumimoji="1" lang="en-US" altLang="zh-CN" dirty="0"/>
              <a:t>int</a:t>
            </a:r>
            <a:r>
              <a:rPr kumimoji="1" lang="zh-CN" altLang="en-US" dirty="0"/>
              <a:t>或者</a:t>
            </a:r>
            <a:r>
              <a:rPr kumimoji="1" lang="en-US" altLang="zh-CN" dirty="0"/>
              <a:t>bool</a:t>
            </a:r>
            <a:r>
              <a:rPr kumimoji="1" lang="zh-CN" altLang="en-US" dirty="0"/>
              <a:t>类型，也是执行了一次复制，同一个数据在栈上存在独立的两份，原有的数据依然生效。</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（还是存在内存泄漏的，比如循环引用）</a:t>
            </a:r>
            <a:endParaRPr kumimoji="1" lang="en-US" altLang="zh-CN" dirty="0"/>
          </a:p>
        </p:txBody>
      </p:sp>
      <p:sp>
        <p:nvSpPr>
          <p:cNvPr id="4" name="灯片编号占位符 3"/>
          <p:cNvSpPr>
            <a:spLocks noGrp="1"/>
          </p:cNvSpPr>
          <p:nvPr>
            <p:ph type="sldNum" sz="quarter" idx="5"/>
          </p:nvPr>
        </p:nvSpPr>
        <p:spPr/>
        <p:txBody>
          <a:bodyPr/>
          <a:lstStyle/>
          <a:p>
            <a:fld id="{6245CCF4-CF1B-4B4B-B5D0-2221EBE362B5}" type="slidenum">
              <a:rPr lang="zh-CN" altLang="en-US" smtClean="0"/>
              <a:t>14</a:t>
            </a:fld>
            <a:endParaRPr lang="zh-CN" altLang="en-US"/>
          </a:p>
        </p:txBody>
      </p:sp>
    </p:spTree>
    <p:extLst>
      <p:ext uri="{BB962C8B-B14F-4D97-AF65-F5344CB8AC3E}">
        <p14:creationId xmlns:p14="http://schemas.microsoft.com/office/powerpoint/2010/main" val="1112388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如果在实际开发过程中需要传递相关参数给其他方法，并且后续还会要使用，该怎么办呢？</a:t>
            </a:r>
            <a:r>
              <a:rPr kumimoji="1" lang="en-US" altLang="zh-CN" dirty="0"/>
              <a:t>Rust</a:t>
            </a:r>
            <a:r>
              <a:rPr kumimoji="1" lang="zh-CN" altLang="en-US" dirty="0"/>
              <a:t>提供了借用的机制保障参数在不同方法传递过程中，不会因为超出方法的区域，而导致内存被回收。</a:t>
            </a:r>
            <a:endParaRPr kumimoji="1" lang="en-US" altLang="zh-CN" dirty="0"/>
          </a:p>
        </p:txBody>
      </p:sp>
      <p:sp>
        <p:nvSpPr>
          <p:cNvPr id="4" name="灯片编号占位符 3"/>
          <p:cNvSpPr>
            <a:spLocks noGrp="1"/>
          </p:cNvSpPr>
          <p:nvPr>
            <p:ph type="sldNum" sz="quarter" idx="5"/>
          </p:nvPr>
        </p:nvSpPr>
        <p:spPr/>
        <p:txBody>
          <a:bodyPr/>
          <a:lstStyle/>
          <a:p>
            <a:fld id="{6245CCF4-CF1B-4B4B-B5D0-2221EBE362B5}" type="slidenum">
              <a:rPr lang="zh-CN" altLang="en-US" smtClean="0"/>
              <a:t>15</a:t>
            </a:fld>
            <a:endParaRPr lang="zh-CN" altLang="en-US"/>
          </a:p>
        </p:txBody>
      </p:sp>
    </p:spTree>
    <p:extLst>
      <p:ext uri="{BB962C8B-B14F-4D97-AF65-F5344CB8AC3E}">
        <p14:creationId xmlns:p14="http://schemas.microsoft.com/office/powerpoint/2010/main" val="1950926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同样定义了两个函数，分别是</a:t>
            </a:r>
            <a:r>
              <a:rPr kumimoji="1" lang="en-US" altLang="zh-CN" dirty="0"/>
              <a:t>main</a:t>
            </a:r>
            <a:r>
              <a:rPr kumimoji="1" lang="zh-CN" altLang="en-US" dirty="0"/>
              <a:t>函数和</a:t>
            </a:r>
            <a:r>
              <a:rPr kumimoji="1" lang="en-US" altLang="zh-CN" dirty="0"/>
              <a:t>borrow</a:t>
            </a:r>
            <a:r>
              <a:rPr kumimoji="1" lang="zh-CN" altLang="en-US" dirty="0"/>
              <a:t>函数。</a:t>
            </a:r>
            <a:r>
              <a:rPr kumimoji="1" lang="en-US" altLang="zh-CN" dirty="0"/>
              <a:t>Main</a:t>
            </a:r>
            <a:r>
              <a:rPr kumimoji="1" lang="zh-CN" altLang="en-US" dirty="0"/>
              <a:t>函数中生命了一个指向</a:t>
            </a:r>
            <a:r>
              <a:rPr kumimoji="1" lang="en-US" altLang="zh-CN" dirty="0"/>
              <a:t>hello</a:t>
            </a:r>
            <a:r>
              <a:rPr kumimoji="1" lang="zh-CN" altLang="en-US" dirty="0"/>
              <a:t>的变量，调用</a:t>
            </a:r>
            <a:r>
              <a:rPr kumimoji="1" lang="en-US" altLang="zh-CN" dirty="0"/>
              <a:t>borrow</a:t>
            </a:r>
            <a:r>
              <a:rPr kumimoji="1" lang="zh-CN" altLang="en-US" dirty="0"/>
              <a:t>方法，将</a:t>
            </a:r>
            <a:r>
              <a:rPr kumimoji="1" lang="en-US" altLang="zh-CN" dirty="0"/>
              <a:t>s1</a:t>
            </a:r>
            <a:r>
              <a:rPr kumimoji="1" lang="zh-CN" altLang="en-US" dirty="0"/>
              <a:t>传递给</a:t>
            </a:r>
            <a:r>
              <a:rPr kumimoji="1" lang="en-US" altLang="zh-CN" dirty="0"/>
              <a:t>borrow</a:t>
            </a:r>
            <a:r>
              <a:rPr kumimoji="1" lang="zh-CN" altLang="en-US" dirty="0"/>
              <a:t>，接着输出</a:t>
            </a:r>
            <a:r>
              <a:rPr kumimoji="1" lang="en-US" altLang="zh-CN" dirty="0"/>
              <a:t>s1</a:t>
            </a:r>
            <a:r>
              <a:rPr kumimoji="1" lang="zh-CN" altLang="en-US" dirty="0"/>
              <a:t>的内容到控制台。与前一张</a:t>
            </a:r>
            <a:r>
              <a:rPr kumimoji="1" lang="en-US" altLang="zh-CN" dirty="0"/>
              <a:t>PPT</a:t>
            </a:r>
            <a:r>
              <a:rPr kumimoji="1" lang="zh-CN" altLang="en-US" dirty="0"/>
              <a:t>的区别，在于入参参数类型的变化。</a:t>
            </a:r>
            <a:r>
              <a:rPr kumimoji="1" lang="en-US" altLang="zh-CN" dirty="0"/>
              <a:t>S2</a:t>
            </a:r>
            <a:r>
              <a:rPr kumimoji="1" lang="zh-CN" altLang="en-US" dirty="0"/>
              <a:t>前加了一个</a:t>
            </a:r>
            <a:r>
              <a:rPr kumimoji="1" lang="en-US" altLang="zh-CN" dirty="0"/>
              <a:t>&amp;</a:t>
            </a:r>
            <a:r>
              <a:rPr kumimoji="1" lang="zh-CN" altLang="en-US" dirty="0"/>
              <a:t>符号，使用</a:t>
            </a:r>
            <a:r>
              <a:rPr kumimoji="1" lang="en-US" altLang="zh-CN" dirty="0"/>
              <a:t>&amp;</a:t>
            </a:r>
            <a:r>
              <a:rPr kumimoji="1" lang="zh-CN" altLang="en-US" dirty="0"/>
              <a:t>符号表示对变量的借用。借用类似于将去图书馆借书，借到书之后，书暂时属于你，你可以翻看，最后还是要还的。考虑是否添加代码解释什么是可变引用什么是不可变引用。</a:t>
            </a:r>
            <a:endParaRPr kumimoji="1" lang="en-US" altLang="zh-CN" dirty="0"/>
          </a:p>
        </p:txBody>
      </p:sp>
      <p:sp>
        <p:nvSpPr>
          <p:cNvPr id="4" name="灯片编号占位符 3"/>
          <p:cNvSpPr>
            <a:spLocks noGrp="1"/>
          </p:cNvSpPr>
          <p:nvPr>
            <p:ph type="sldNum" sz="quarter" idx="5"/>
          </p:nvPr>
        </p:nvSpPr>
        <p:spPr/>
        <p:txBody>
          <a:bodyPr/>
          <a:lstStyle/>
          <a:p>
            <a:fld id="{6245CCF4-CF1B-4B4B-B5D0-2221EBE362B5}" type="slidenum">
              <a:rPr lang="zh-CN" altLang="en-US" smtClean="0"/>
              <a:t>16</a:t>
            </a:fld>
            <a:endParaRPr lang="zh-CN" altLang="en-US"/>
          </a:p>
        </p:txBody>
      </p:sp>
    </p:spTree>
    <p:extLst>
      <p:ext uri="{BB962C8B-B14F-4D97-AF65-F5344CB8AC3E}">
        <p14:creationId xmlns:p14="http://schemas.microsoft.com/office/powerpoint/2010/main" val="27110538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借用实现上是对变量</a:t>
            </a:r>
            <a:r>
              <a:rPr kumimoji="1" lang="en-US" altLang="zh-CN" dirty="0"/>
              <a:t>s1</a:t>
            </a:r>
            <a:r>
              <a:rPr kumimoji="1" lang="zh-CN" altLang="en-US" dirty="0"/>
              <a:t>的引用，生成一个新的变量</a:t>
            </a:r>
            <a:r>
              <a:rPr kumimoji="1" lang="en-US" altLang="zh-CN" dirty="0"/>
              <a:t>s</a:t>
            </a:r>
            <a:r>
              <a:rPr kumimoji="1" lang="zh-CN" altLang="en-US" dirty="0"/>
              <a:t>，这个变量指向原来的</a:t>
            </a:r>
            <a:r>
              <a:rPr kumimoji="1" lang="en-US" altLang="zh-CN" dirty="0"/>
              <a:t>s1</a:t>
            </a:r>
            <a:r>
              <a:rPr kumimoji="1" lang="zh-CN" altLang="en-US" dirty="0"/>
              <a:t>变量，当</a:t>
            </a:r>
            <a:r>
              <a:rPr kumimoji="1" lang="en-US" altLang="zh-CN" dirty="0"/>
              <a:t>s</a:t>
            </a:r>
            <a:r>
              <a:rPr kumimoji="1" lang="zh-CN" altLang="en-US" dirty="0"/>
              <a:t>离开函数区间时，只是将本身所占用的内存进行销毁。</a:t>
            </a:r>
            <a:endParaRPr kumimoji="1" lang="en-US" altLang="zh-CN" dirty="0"/>
          </a:p>
        </p:txBody>
      </p:sp>
      <p:sp>
        <p:nvSpPr>
          <p:cNvPr id="4" name="灯片编号占位符 3"/>
          <p:cNvSpPr>
            <a:spLocks noGrp="1"/>
          </p:cNvSpPr>
          <p:nvPr>
            <p:ph type="sldNum" sz="quarter" idx="5"/>
          </p:nvPr>
        </p:nvSpPr>
        <p:spPr/>
        <p:txBody>
          <a:bodyPr/>
          <a:lstStyle/>
          <a:p>
            <a:fld id="{6245CCF4-CF1B-4B4B-B5D0-2221EBE362B5}" type="slidenum">
              <a:rPr lang="zh-CN" altLang="en-US" smtClean="0"/>
              <a:t>17</a:t>
            </a:fld>
            <a:endParaRPr lang="zh-CN" altLang="en-US"/>
          </a:p>
        </p:txBody>
      </p:sp>
    </p:spTree>
    <p:extLst>
      <p:ext uri="{BB962C8B-B14F-4D97-AF65-F5344CB8AC3E}">
        <p14:creationId xmlns:p14="http://schemas.microsoft.com/office/powerpoint/2010/main" val="3650590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零成本抽象指的是在对特性高度抽象的同时，不会增加额外的负担。同时对应到具体实现时，你自己手写的代码不会比高度抽象的代码对应的具体实现更好。例如泛型的实现，在</a:t>
            </a:r>
            <a:r>
              <a:rPr lang="en-US" altLang="zh-CN" dirty="0"/>
              <a:t>rust</a:t>
            </a:r>
            <a:r>
              <a:rPr lang="zh-CN" altLang="en-US" dirty="0"/>
              <a:t>中泛型的实现是零成本的。编译器在编译期间将生成所有可能类型对应的具体方法，做方法展开。</a:t>
            </a:r>
            <a:r>
              <a:rPr lang="en-US" altLang="zh-CN" dirty="0"/>
              <a:t>Rust</a:t>
            </a:r>
            <a:r>
              <a:rPr lang="zh-CN" altLang="en-US" dirty="0"/>
              <a:t>泛型有点类似于一个印章，具体类型就像是印泥。在编译期间可以确定需要印那种颜色的印泥，并且印好。</a:t>
            </a:r>
          </a:p>
        </p:txBody>
      </p:sp>
      <p:sp>
        <p:nvSpPr>
          <p:cNvPr id="4" name="灯片编号占位符 3"/>
          <p:cNvSpPr>
            <a:spLocks noGrp="1"/>
          </p:cNvSpPr>
          <p:nvPr>
            <p:ph type="sldNum" sz="quarter" idx="10"/>
          </p:nvPr>
        </p:nvSpPr>
        <p:spPr/>
        <p:txBody>
          <a:bodyPr/>
          <a:lstStyle/>
          <a:p>
            <a:fld id="{6245CCF4-CF1B-4B4B-B5D0-2221EBE362B5}" type="slidenum">
              <a:rPr lang="zh-CN" altLang="en-US" smtClean="0"/>
              <a:t>18</a:t>
            </a:fld>
            <a:endParaRPr lang="zh-CN" altLang="en-US"/>
          </a:p>
        </p:txBody>
      </p:sp>
    </p:spTree>
    <p:extLst>
      <p:ext uri="{BB962C8B-B14F-4D97-AF65-F5344CB8AC3E}">
        <p14:creationId xmlns:p14="http://schemas.microsoft.com/office/powerpoint/2010/main" val="275810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19</a:t>
            </a:fld>
            <a:endParaRPr lang="zh-CN" altLang="en-US"/>
          </a:p>
        </p:txBody>
      </p:sp>
    </p:spTree>
    <p:extLst>
      <p:ext uri="{BB962C8B-B14F-4D97-AF65-F5344CB8AC3E}">
        <p14:creationId xmlns:p14="http://schemas.microsoft.com/office/powerpoint/2010/main" val="573810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编译生成的汇编代码可以看出，生成了两份汇编，执行时会分别调用对应的程序。运行时零开销</a:t>
            </a:r>
          </a:p>
        </p:txBody>
      </p:sp>
      <p:sp>
        <p:nvSpPr>
          <p:cNvPr id="4" name="灯片编号占位符 3"/>
          <p:cNvSpPr>
            <a:spLocks noGrp="1"/>
          </p:cNvSpPr>
          <p:nvPr>
            <p:ph type="sldNum" sz="quarter" idx="10"/>
          </p:nvPr>
        </p:nvSpPr>
        <p:spPr/>
        <p:txBody>
          <a:bodyPr/>
          <a:lstStyle/>
          <a:p>
            <a:fld id="{6245CCF4-CF1B-4B4B-B5D0-2221EBE362B5}" type="slidenum">
              <a:rPr lang="zh-CN" altLang="en-US" smtClean="0"/>
              <a:t>20</a:t>
            </a:fld>
            <a:endParaRPr lang="zh-CN" altLang="en-US"/>
          </a:p>
        </p:txBody>
      </p:sp>
    </p:spTree>
    <p:extLst>
      <p:ext uri="{BB962C8B-B14F-4D97-AF65-F5344CB8AC3E}">
        <p14:creationId xmlns:p14="http://schemas.microsoft.com/office/powerpoint/2010/main" val="231401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245CCF4-CF1B-4B4B-B5D0-2221EBE362B5}" type="slidenum">
              <a:rPr lang="zh-CN" altLang="en-US" smtClean="0"/>
              <a:t>3</a:t>
            </a:fld>
            <a:endParaRPr lang="zh-CN" altLang="en-US"/>
          </a:p>
        </p:txBody>
      </p:sp>
    </p:spTree>
    <p:extLst>
      <p:ext uri="{BB962C8B-B14F-4D97-AF65-F5344CB8AC3E}">
        <p14:creationId xmlns:p14="http://schemas.microsoft.com/office/powerpoint/2010/main" val="42071605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21</a:t>
            </a:fld>
            <a:endParaRPr lang="zh-CN" altLang="en-US"/>
          </a:p>
        </p:txBody>
      </p:sp>
    </p:spTree>
    <p:extLst>
      <p:ext uri="{BB962C8B-B14F-4D97-AF65-F5344CB8AC3E}">
        <p14:creationId xmlns:p14="http://schemas.microsoft.com/office/powerpoint/2010/main" val="3054458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Java</a:t>
            </a:r>
            <a:r>
              <a:rPr lang="zh-CN" altLang="en-US" dirty="0"/>
              <a:t>泛型是将类型包装成</a:t>
            </a:r>
            <a:r>
              <a:rPr lang="en-US" altLang="zh-CN" dirty="0"/>
              <a:t>object</a:t>
            </a:r>
            <a:r>
              <a:rPr lang="zh-CN" altLang="en-US" dirty="0"/>
              <a:t>类型，</a:t>
            </a:r>
            <a:r>
              <a:rPr lang="en-US" altLang="zh-CN" dirty="0"/>
              <a:t>object</a:t>
            </a:r>
            <a:r>
              <a:rPr lang="zh-CN" altLang="en-US" dirty="0"/>
              <a:t>类型超类，运行时判断具体类型。</a:t>
            </a:r>
            <a:r>
              <a:rPr lang="en-US" altLang="zh-CN" dirty="0" err="1"/>
              <a:t>Invokevirtual</a:t>
            </a:r>
            <a:r>
              <a:rPr lang="zh-CN" altLang="en-US" dirty="0"/>
              <a:t>字节码助记符表示虚拟机运行时判断具体类型。</a:t>
            </a:r>
          </a:p>
        </p:txBody>
      </p:sp>
      <p:sp>
        <p:nvSpPr>
          <p:cNvPr id="4" name="灯片编号占位符 3"/>
          <p:cNvSpPr>
            <a:spLocks noGrp="1"/>
          </p:cNvSpPr>
          <p:nvPr>
            <p:ph type="sldNum" sz="quarter" idx="10"/>
          </p:nvPr>
        </p:nvSpPr>
        <p:spPr/>
        <p:txBody>
          <a:bodyPr/>
          <a:lstStyle/>
          <a:p>
            <a:fld id="{6245CCF4-CF1B-4B4B-B5D0-2221EBE362B5}" type="slidenum">
              <a:rPr lang="zh-CN" altLang="en-US" smtClean="0"/>
              <a:t>22</a:t>
            </a:fld>
            <a:endParaRPr lang="zh-CN" altLang="en-US"/>
          </a:p>
        </p:txBody>
      </p:sp>
    </p:spTree>
    <p:extLst>
      <p:ext uri="{BB962C8B-B14F-4D97-AF65-F5344CB8AC3E}">
        <p14:creationId xmlns:p14="http://schemas.microsoft.com/office/powerpoint/2010/main" val="2256668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实用性，</a:t>
            </a:r>
            <a:r>
              <a:rPr kumimoji="1" lang="en-US" altLang="zh-CN" dirty="0"/>
              <a:t>rust</a:t>
            </a:r>
            <a:r>
              <a:rPr kumimoji="1" lang="zh-CN" altLang="en-US" dirty="0"/>
              <a:t>本身在关注性能和安全的同时也非常注重语言的实用性。这可以在并发安全的支持以和项目管理工具</a:t>
            </a:r>
            <a:r>
              <a:rPr kumimoji="1" lang="en-US" altLang="zh-CN" dirty="0"/>
              <a:t>cargo</a:t>
            </a:r>
            <a:r>
              <a:rPr kumimoji="1" lang="zh-CN" altLang="en-US" dirty="0"/>
              <a:t>上得以体现。</a:t>
            </a:r>
          </a:p>
        </p:txBody>
      </p:sp>
      <p:sp>
        <p:nvSpPr>
          <p:cNvPr id="4" name="灯片编号占位符 3"/>
          <p:cNvSpPr>
            <a:spLocks noGrp="1"/>
          </p:cNvSpPr>
          <p:nvPr>
            <p:ph type="sldNum" sz="quarter" idx="5"/>
          </p:nvPr>
        </p:nvSpPr>
        <p:spPr/>
        <p:txBody>
          <a:bodyPr/>
          <a:lstStyle/>
          <a:p>
            <a:fld id="{6245CCF4-CF1B-4B4B-B5D0-2221EBE362B5}" type="slidenum">
              <a:rPr lang="zh-CN" altLang="en-US" smtClean="0"/>
              <a:t>23</a:t>
            </a:fld>
            <a:endParaRPr lang="zh-CN" altLang="en-US"/>
          </a:p>
        </p:txBody>
      </p:sp>
    </p:spTree>
    <p:extLst>
      <p:ext uri="{BB962C8B-B14F-4D97-AF65-F5344CB8AC3E}">
        <p14:creationId xmlns:p14="http://schemas.microsoft.com/office/powerpoint/2010/main" val="391795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并发安全问题主要是因为数据竞争和竞太条件导致的。</a:t>
            </a:r>
            <a:r>
              <a:rPr kumimoji="1" lang="zh-CN" altLang="en-US" dirty="0"/>
              <a:t>得益于所有权机和借用机制。同一时刻只允许有至多一个可变借用和多个不可变借用，</a:t>
            </a:r>
            <a:r>
              <a:rPr lang="zh-CN" altLang="en-US" dirty="0"/>
              <a:t>值在任一时刻有且只有一个所有者，因此消除了数据竞争。解决了因数据竞争导致的并发安全问题。通过借用检查器将并发写数据的问题，在编译期间暴露出来。同时</a:t>
            </a:r>
            <a:r>
              <a:rPr lang="en-US" altLang="zh-CN" dirty="0"/>
              <a:t>rust</a:t>
            </a:r>
            <a:r>
              <a:rPr lang="zh-CN" altLang="en-US" dirty="0"/>
              <a:t>也提供了一些机制保证了并发的安全和高性能，比较有代表性的是</a:t>
            </a:r>
            <a:r>
              <a:rPr lang="en-US" altLang="zh-CN" dirty="0"/>
              <a:t>channel</a:t>
            </a:r>
            <a:r>
              <a:rPr lang="zh-CN" altLang="en-US" dirty="0"/>
              <a:t>，语言限定可在线程间共享的类型数据，以及强大的异步并发。</a:t>
            </a:r>
            <a:endParaRPr lang="en-US" altLang="zh-CN"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24</a:t>
            </a:fld>
            <a:endParaRPr lang="zh-CN" altLang="en-US"/>
          </a:p>
        </p:txBody>
      </p:sp>
    </p:spTree>
    <p:extLst>
      <p:ext uri="{BB962C8B-B14F-4D97-AF65-F5344CB8AC3E}">
        <p14:creationId xmlns:p14="http://schemas.microsoft.com/office/powerpoint/2010/main" val="1751433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25</a:t>
            </a:fld>
            <a:endParaRPr lang="zh-CN" altLang="en-US"/>
          </a:p>
        </p:txBody>
      </p:sp>
    </p:spTree>
    <p:extLst>
      <p:ext uri="{BB962C8B-B14F-4D97-AF65-F5344CB8AC3E}">
        <p14:creationId xmlns:p14="http://schemas.microsoft.com/office/powerpoint/2010/main" val="572656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在很多编程语言中都存在异步并发的机制，比如</a:t>
            </a:r>
            <a:r>
              <a:rPr lang="en-US" altLang="zh-CN" dirty="0" err="1"/>
              <a:t>js,python</a:t>
            </a:r>
            <a:r>
              <a:rPr lang="zh-CN" altLang="en-US" dirty="0"/>
              <a:t>等。 异步编程，从最开始的基于事件回调的机制（</a:t>
            </a:r>
            <a:r>
              <a:rPr lang="en-US" altLang="zh-CN" dirty="0" err="1"/>
              <a:t>epoll</a:t>
            </a:r>
            <a:r>
              <a:rPr lang="zh-CN" altLang="en-US" dirty="0"/>
              <a:t>，</a:t>
            </a:r>
            <a:r>
              <a:rPr lang="en-US" altLang="zh-CN" dirty="0" err="1"/>
              <a:t>nodejs</a:t>
            </a:r>
            <a:r>
              <a:rPr lang="zh-CN" altLang="en-US" dirty="0"/>
              <a:t>），到使用</a:t>
            </a:r>
            <a:r>
              <a:rPr lang="en-US" altLang="zh-CN" dirty="0"/>
              <a:t>promise/future</a:t>
            </a:r>
            <a:r>
              <a:rPr lang="zh-CN" altLang="en-US" dirty="0"/>
              <a:t>模型，再到现在利用协程实现的</a:t>
            </a:r>
            <a:r>
              <a:rPr lang="en-US" altLang="zh-CN" dirty="0"/>
              <a:t>async/await</a:t>
            </a:r>
            <a:r>
              <a:rPr lang="zh-CN" altLang="en-US" dirty="0"/>
              <a:t>机制，总共经历了三个阶段。而利用协程实现的</a:t>
            </a:r>
            <a:r>
              <a:rPr lang="en-US" altLang="zh-CN" dirty="0"/>
              <a:t>async/await</a:t>
            </a:r>
            <a:r>
              <a:rPr lang="zh-CN" altLang="en-US" dirty="0"/>
              <a:t>模型也被称为异步编程的终极解决方案。</a:t>
            </a:r>
            <a:r>
              <a:rPr lang="en-US" altLang="zh-CN" dirty="0"/>
              <a:t>Rust</a:t>
            </a:r>
            <a:r>
              <a:rPr lang="zh-CN" altLang="en-US" dirty="0"/>
              <a:t>同样也支持该异步模型。</a:t>
            </a:r>
          </a:p>
        </p:txBody>
      </p:sp>
      <p:sp>
        <p:nvSpPr>
          <p:cNvPr id="4" name="灯片编号占位符 3"/>
          <p:cNvSpPr>
            <a:spLocks noGrp="1"/>
          </p:cNvSpPr>
          <p:nvPr>
            <p:ph type="sldNum" sz="quarter" idx="10"/>
          </p:nvPr>
        </p:nvSpPr>
        <p:spPr/>
        <p:txBody>
          <a:bodyPr/>
          <a:lstStyle/>
          <a:p>
            <a:fld id="{6245CCF4-CF1B-4B4B-B5D0-2221EBE362B5}" type="slidenum">
              <a:rPr lang="zh-CN" altLang="en-US" smtClean="0"/>
              <a:t>26</a:t>
            </a:fld>
            <a:endParaRPr lang="zh-CN" altLang="en-US"/>
          </a:p>
        </p:txBody>
      </p:sp>
    </p:spTree>
    <p:extLst>
      <p:ext uri="{BB962C8B-B14F-4D97-AF65-F5344CB8AC3E}">
        <p14:creationId xmlns:p14="http://schemas.microsoft.com/office/powerpoint/2010/main" val="27572505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cs typeface="Times New Roman" panose="02020603050405020304" pitchFamily="18" charset="0"/>
              </a:rPr>
              <a:t>由业务层分割计算过程，生成异步任务，串联异步过程。将生成的任务传递给</a:t>
            </a:r>
            <a:r>
              <a:rPr lang="en-US" altLang="zh-CN" dirty="0">
                <a:latin typeface="Times New Roman" panose="02020603050405020304" pitchFamily="18" charset="0"/>
                <a:cs typeface="Times New Roman" panose="02020603050405020304" pitchFamily="18" charset="0"/>
              </a:rPr>
              <a:t>scheduler</a:t>
            </a:r>
            <a:r>
              <a:rPr lang="zh-CN" altLang="en-US" dirty="0">
                <a:latin typeface="Times New Roman" panose="02020603050405020304" pitchFamily="18" charset="0"/>
                <a:cs typeface="Times New Roman" panose="02020603050405020304" pitchFamily="18" charset="0"/>
              </a:rPr>
              <a:t>，分发任务给不同的任务队列，</a:t>
            </a:r>
            <a:r>
              <a:rPr lang="en-US" altLang="zh-CN" dirty="0">
                <a:latin typeface="Times New Roman" panose="02020603050405020304" pitchFamily="18" charset="0"/>
                <a:cs typeface="Times New Roman" panose="02020603050405020304" pitchFamily="18" charset="0"/>
              </a:rPr>
              <a:t>executor</a:t>
            </a:r>
            <a:r>
              <a:rPr lang="zh-CN" altLang="en-US" dirty="0">
                <a:latin typeface="Times New Roman" panose="02020603050405020304" pitchFamily="18" charset="0"/>
                <a:cs typeface="Times New Roman" panose="02020603050405020304" pitchFamily="18" charset="0"/>
              </a:rPr>
              <a:t>选择合适的线程，将任务与线程关联起来，执行具体的任务代码。执行过程中遇到</a:t>
            </a:r>
            <a:r>
              <a:rPr lang="en-US" altLang="zh-CN" dirty="0">
                <a:latin typeface="Times New Roman" panose="02020603050405020304" pitchFamily="18" charset="0"/>
                <a:cs typeface="Times New Roman" panose="02020603050405020304" pitchFamily="18" charset="0"/>
              </a:rPr>
              <a:t>pending</a:t>
            </a:r>
            <a:r>
              <a:rPr lang="zh-CN" altLang="en-US" dirty="0">
                <a:latin typeface="Times New Roman" panose="02020603050405020304" pitchFamily="18" charset="0"/>
                <a:cs typeface="Times New Roman" panose="02020603050405020304" pitchFamily="18" charset="0"/>
              </a:rPr>
              <a:t>状态（</a:t>
            </a:r>
            <a:r>
              <a:rPr lang="en-US" altLang="zh-CN" dirty="0">
                <a:latin typeface="Times New Roman" panose="02020603050405020304" pitchFamily="18" charset="0"/>
                <a:cs typeface="Times New Roman" panose="02020603050405020304" pitchFamily="18" charset="0"/>
              </a:rPr>
              <a:t>pending</a:t>
            </a:r>
            <a:r>
              <a:rPr lang="zh-CN" altLang="en-US" dirty="0">
                <a:latin typeface="Times New Roman" panose="02020603050405020304" pitchFamily="18" charset="0"/>
                <a:cs typeface="Times New Roman" panose="02020603050405020304" pitchFamily="18" charset="0"/>
              </a:rPr>
              <a:t>状态可以自定义），则让出执行权。等待被唤醒之后（一般由系统事件唤醒），在进入调度流程。</a:t>
            </a:r>
            <a:r>
              <a:rPr lang="en-US" altLang="zh-CN" dirty="0">
                <a:latin typeface="Times New Roman" panose="02020603050405020304" pitchFamily="18" charset="0"/>
                <a:cs typeface="Times New Roman" panose="02020603050405020304" pitchFamily="18" charset="0"/>
              </a:rPr>
              <a:t>Scheduler</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executeor</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wake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task queue</a:t>
            </a:r>
            <a:r>
              <a:rPr lang="zh-CN" altLang="en-US" dirty="0">
                <a:latin typeface="+mn-ea"/>
              </a:rPr>
              <a:t>均需要三方库实现（考虑将实现的</a:t>
            </a:r>
            <a:r>
              <a:rPr lang="en-US" altLang="zh-CN" dirty="0">
                <a:latin typeface="+mn-ea"/>
              </a:rPr>
              <a:t>demo</a:t>
            </a:r>
            <a:r>
              <a:rPr lang="zh-CN" altLang="en-US" dirty="0">
                <a:latin typeface="+mn-ea"/>
              </a:rPr>
              <a:t> 运行时添加进来），</a:t>
            </a:r>
            <a:r>
              <a:rPr lang="en-US" altLang="zh-CN" dirty="0">
                <a:latin typeface="+mn-ea"/>
              </a:rPr>
              <a:t>rust</a:t>
            </a:r>
            <a:r>
              <a:rPr lang="zh-CN" altLang="en-US" dirty="0">
                <a:latin typeface="+mn-ea"/>
              </a:rPr>
              <a:t>语言本身只提供了基本的</a:t>
            </a:r>
            <a:r>
              <a:rPr lang="en-US" altLang="zh-CN" dirty="0">
                <a:latin typeface="Times New Roman" panose="02020603050405020304" pitchFamily="18" charset="0"/>
                <a:cs typeface="Times New Roman" panose="02020603050405020304" pitchFamily="18" charset="0"/>
              </a:rPr>
              <a:t>trait</a:t>
            </a:r>
            <a:r>
              <a:rPr lang="zh-CN" altLang="en-US" dirty="0">
                <a:latin typeface="+mn-ea"/>
              </a:rPr>
              <a:t>限定</a:t>
            </a:r>
            <a:r>
              <a:rPr lang="zh-CN" altLang="en-US" dirty="0">
                <a:latin typeface="+mn-lt"/>
              </a:rPr>
              <a:t>，编译器生成基本代码，支撑任务流转。这样就实现了一个线程同时支持多个并发任务的功能。</a:t>
            </a:r>
            <a:endParaRPr lang="zh-CN" altLang="en-US" dirty="0">
              <a:latin typeface="+mn-ea"/>
            </a:endParaRPr>
          </a:p>
        </p:txBody>
      </p:sp>
      <p:sp>
        <p:nvSpPr>
          <p:cNvPr id="4" name="灯片编号占位符 3"/>
          <p:cNvSpPr>
            <a:spLocks noGrp="1"/>
          </p:cNvSpPr>
          <p:nvPr>
            <p:ph type="sldNum" sz="quarter" idx="10"/>
          </p:nvPr>
        </p:nvSpPr>
        <p:spPr/>
        <p:txBody>
          <a:bodyPr/>
          <a:lstStyle/>
          <a:p>
            <a:fld id="{6245CCF4-CF1B-4B4B-B5D0-2221EBE362B5}" type="slidenum">
              <a:rPr lang="zh-CN" altLang="en-US" smtClean="0"/>
              <a:t>27</a:t>
            </a:fld>
            <a:endParaRPr lang="zh-CN" altLang="en-US"/>
          </a:p>
        </p:txBody>
      </p:sp>
    </p:spTree>
    <p:extLst>
      <p:ext uri="{BB962C8B-B14F-4D97-AF65-F5344CB8AC3E}">
        <p14:creationId xmlns:p14="http://schemas.microsoft.com/office/powerpoint/2010/main" val="3838693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mn-ea"/>
              </a:rPr>
              <a:t>示例展示，用户在使用第三方库进行异步并发计算时，只需要关注计算本身即可。细节实现均被封装，感知不到具体细节。开发者只关注业务层逻辑即可，不需要关注异步并发计算背后的逻辑。用户同样可以自主研发贴合业务的运行时机制，使服务获得更高的性能。当然同时也带来些问题，不同的运行时实现相互之间可能存在冲突。</a:t>
            </a:r>
          </a:p>
        </p:txBody>
      </p:sp>
      <p:sp>
        <p:nvSpPr>
          <p:cNvPr id="4" name="灯片编号占位符 3"/>
          <p:cNvSpPr>
            <a:spLocks noGrp="1"/>
          </p:cNvSpPr>
          <p:nvPr>
            <p:ph type="sldNum" sz="quarter" idx="10"/>
          </p:nvPr>
        </p:nvSpPr>
        <p:spPr/>
        <p:txBody>
          <a:bodyPr/>
          <a:lstStyle/>
          <a:p>
            <a:fld id="{6245CCF4-CF1B-4B4B-B5D0-2221EBE362B5}" type="slidenum">
              <a:rPr lang="zh-CN" altLang="en-US" smtClean="0"/>
              <a:t>28</a:t>
            </a:fld>
            <a:endParaRPr lang="zh-CN" altLang="en-US"/>
          </a:p>
        </p:txBody>
      </p:sp>
    </p:spTree>
    <p:extLst>
      <p:ext uri="{BB962C8B-B14F-4D97-AF65-F5344CB8AC3E}">
        <p14:creationId xmlns:p14="http://schemas.microsoft.com/office/powerpoint/2010/main" val="39324280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没有垃圾回收器</a:t>
            </a:r>
            <a:r>
              <a:rPr kumimoji="1" lang="en-US" altLang="zh-CN" dirty="0"/>
              <a:t>stop the world</a:t>
            </a:r>
            <a:r>
              <a:rPr kumimoji="1" lang="zh-CN" altLang="en-US" dirty="0"/>
              <a:t>，以及对零成本抽象的支持，</a:t>
            </a:r>
            <a:r>
              <a:rPr kumimoji="1" lang="en-US" altLang="zh-CN" dirty="0"/>
              <a:t>Rust</a:t>
            </a:r>
            <a:r>
              <a:rPr kumimoji="1" lang="zh-CN" altLang="en-US" dirty="0"/>
              <a:t>本身性能比较高。编译器完备的安全检查，类型检查，内存安全检查。</a:t>
            </a:r>
            <a:r>
              <a:rPr lang="en-US" altLang="zh-CN" sz="1200" b="0" i="0" kern="1200" dirty="0">
                <a:solidFill>
                  <a:schemeClr val="tx1"/>
                </a:solidFill>
                <a:effectLst/>
                <a:latin typeface="+mn-lt"/>
                <a:ea typeface="+mn-ea"/>
                <a:cs typeface="+mn-cs"/>
              </a:rPr>
              <a:t>Rust</a:t>
            </a:r>
            <a:r>
              <a:rPr lang="zh-CN" altLang="en-US" sz="1200" b="0" i="0" kern="1200" dirty="0">
                <a:solidFill>
                  <a:schemeClr val="tx1"/>
                </a:solidFill>
                <a:effectLst/>
                <a:latin typeface="+mn-lt"/>
                <a:ea typeface="+mn-ea"/>
                <a:cs typeface="+mn-cs"/>
              </a:rPr>
              <a:t>兼容 </a:t>
            </a:r>
            <a:r>
              <a:rPr lang="en-US" altLang="zh-CN" sz="1200" b="0" i="0" kern="1200" dirty="0">
                <a:solidFill>
                  <a:schemeClr val="tx1"/>
                </a:solidFill>
                <a:effectLst/>
                <a:latin typeface="+mn-lt"/>
                <a:ea typeface="+mn-ea"/>
                <a:cs typeface="+mn-cs"/>
              </a:rPr>
              <a:t>C-ABI</a:t>
            </a:r>
            <a:r>
              <a:rPr lang="zh-CN" altLang="en-US" sz="1200" b="0" i="0" kern="1200" dirty="0">
                <a:solidFill>
                  <a:schemeClr val="tx1"/>
                </a:solidFill>
                <a:effectLst/>
                <a:latin typeface="+mn-lt"/>
                <a:ea typeface="+mn-ea"/>
                <a:cs typeface="+mn-cs"/>
              </a:rPr>
              <a:t>，能很好的兼容</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语言软件。并且从语言架构层面上将 </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语言分成 </a:t>
            </a:r>
            <a:r>
              <a:rPr lang="en-US" altLang="zh-CN" sz="1200" b="0" i="0" kern="1200" dirty="0">
                <a:solidFill>
                  <a:schemeClr val="tx1"/>
                </a:solidFill>
                <a:effectLst/>
                <a:latin typeface="+mn-lt"/>
                <a:ea typeface="+mn-ea"/>
                <a:cs typeface="+mn-cs"/>
              </a:rPr>
              <a:t>Safe Rust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Unsafe Rust </a:t>
            </a:r>
            <a:r>
              <a:rPr lang="zh-CN" altLang="en-US" sz="1200" b="0" i="0" kern="1200" dirty="0">
                <a:solidFill>
                  <a:schemeClr val="tx1"/>
                </a:solidFill>
                <a:effectLst/>
                <a:latin typeface="+mn-lt"/>
                <a:ea typeface="+mn-ea"/>
                <a:cs typeface="+mn-cs"/>
              </a:rPr>
              <a:t>两部分，其中 </a:t>
            </a:r>
            <a:r>
              <a:rPr lang="en-US" altLang="zh-CN" sz="1200" b="0" i="0" kern="1200" dirty="0">
                <a:solidFill>
                  <a:schemeClr val="tx1"/>
                </a:solidFill>
                <a:effectLst/>
                <a:latin typeface="+mn-lt"/>
                <a:ea typeface="+mn-ea"/>
                <a:cs typeface="+mn-cs"/>
              </a:rPr>
              <a:t>Unsafe Rust</a:t>
            </a:r>
            <a:r>
              <a:rPr lang="zh-CN" altLang="en-US" sz="1200" b="0" i="0" kern="1200" dirty="0">
                <a:solidFill>
                  <a:schemeClr val="tx1"/>
                </a:solidFill>
                <a:effectLst/>
                <a:latin typeface="+mn-lt"/>
                <a:ea typeface="+mn-ea"/>
                <a:cs typeface="+mn-cs"/>
              </a:rPr>
              <a:t>专门和外部系统打交道，比如操作系统内核。学习曲线陡峭，语法不容易学习。所有权、引用借用、生命周期以及宏编程等都比较难以掌握。编译慢，也是因为所有权和生命周期的处理比较困难。开发效率相对</a:t>
            </a:r>
            <a:r>
              <a:rPr lang="en-US" altLang="zh-CN" sz="1200" b="0" i="0" kern="1200" dirty="0" err="1">
                <a:solidFill>
                  <a:schemeClr val="tx1"/>
                </a:solidFill>
                <a:effectLst/>
                <a:latin typeface="+mn-lt"/>
                <a:ea typeface="+mn-ea"/>
                <a:cs typeface="+mn-cs"/>
              </a:rPr>
              <a:t>golang</a:t>
            </a:r>
            <a:r>
              <a:rPr lang="zh-CN" altLang="en-US" sz="1200" b="0" i="0" kern="1200" dirty="0">
                <a:solidFill>
                  <a:schemeClr val="tx1"/>
                </a:solidFill>
                <a:effectLst/>
                <a:latin typeface="+mn-lt"/>
                <a:ea typeface="+mn-ea"/>
                <a:cs typeface="+mn-cs"/>
              </a:rPr>
              <a:t>等应用型语言慢。</a:t>
            </a:r>
            <a:endParaRPr kumimoji="1" lang="zh-CN" altLang="en-US" dirty="0"/>
          </a:p>
        </p:txBody>
      </p:sp>
      <p:sp>
        <p:nvSpPr>
          <p:cNvPr id="4" name="灯片编号占位符 3"/>
          <p:cNvSpPr>
            <a:spLocks noGrp="1"/>
          </p:cNvSpPr>
          <p:nvPr>
            <p:ph type="sldNum" sz="quarter" idx="5"/>
          </p:nvPr>
        </p:nvSpPr>
        <p:spPr/>
        <p:txBody>
          <a:bodyPr/>
          <a:lstStyle/>
          <a:p>
            <a:fld id="{6245CCF4-CF1B-4B4B-B5D0-2221EBE362B5}" type="slidenum">
              <a:rPr lang="zh-CN" altLang="en-US" smtClean="0"/>
              <a:t>29</a:t>
            </a:fld>
            <a:endParaRPr lang="zh-CN" altLang="en-US"/>
          </a:p>
        </p:txBody>
      </p:sp>
    </p:spTree>
    <p:extLst>
      <p:ext uri="{BB962C8B-B14F-4D97-AF65-F5344CB8AC3E}">
        <p14:creationId xmlns:p14="http://schemas.microsoft.com/office/powerpoint/2010/main" val="32905871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Benchmarksgame</a:t>
            </a:r>
            <a:r>
              <a:rPr lang="zh-CN" altLang="en-US" dirty="0"/>
              <a:t>做的性能对比。不同算法和数据格式实现的性能对比，</a:t>
            </a:r>
            <a:r>
              <a:rPr lang="en-US" altLang="zh-CN" dirty="0"/>
              <a:t>secs</a:t>
            </a:r>
            <a:r>
              <a:rPr lang="zh-CN" altLang="en-US" dirty="0"/>
              <a:t>总体运行时间，</a:t>
            </a:r>
            <a:r>
              <a:rPr lang="en-US" altLang="zh-CN" dirty="0"/>
              <a:t>mem</a:t>
            </a:r>
            <a:r>
              <a:rPr lang="zh-CN" altLang="en-US" dirty="0"/>
              <a:t>峰值内存，</a:t>
            </a:r>
            <a:r>
              <a:rPr lang="en-US" altLang="zh-CN" dirty="0"/>
              <a:t>busy</a:t>
            </a:r>
            <a:r>
              <a:rPr lang="zh-CN" altLang="en-US" dirty="0"/>
              <a:t>所有线程占据的时间片总和。</a:t>
            </a:r>
            <a:endParaRPr lang="zh-CN" altLang="en-US" sz="2000" kern="1200" dirty="0">
              <a:solidFill>
                <a:schemeClr val="tx1"/>
              </a:solidFill>
              <a:latin typeface="Times New Roman" panose="02020603050405020304" pitchFamily="18" charset="0"/>
              <a:ea typeface="+mj-ea"/>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6245CCF4-CF1B-4B4B-B5D0-2221EBE362B5}" type="slidenum">
              <a:rPr lang="zh-CN" altLang="en-US" smtClean="0"/>
              <a:t>30</a:t>
            </a:fld>
            <a:endParaRPr lang="zh-CN" altLang="en-US"/>
          </a:p>
        </p:txBody>
      </p:sp>
    </p:spTree>
    <p:extLst>
      <p:ext uri="{BB962C8B-B14F-4D97-AF65-F5344CB8AC3E}">
        <p14:creationId xmlns:p14="http://schemas.microsoft.com/office/powerpoint/2010/main" val="4247127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rust</a:t>
            </a:r>
            <a:r>
              <a:rPr lang="zh-CN" altLang="en-US" dirty="0"/>
              <a:t>是一门系统型编程语言。由</a:t>
            </a:r>
            <a:r>
              <a:rPr lang="en-US" altLang="zh-CN" dirty="0" err="1"/>
              <a:t>Graydon</a:t>
            </a:r>
            <a:r>
              <a:rPr lang="en-US" altLang="zh-CN" dirty="0"/>
              <a:t> Hoare(</a:t>
            </a:r>
            <a:r>
              <a:rPr lang="zh-CN" altLang="en-US" dirty="0"/>
              <a:t>格雷顿</a:t>
            </a:r>
            <a:r>
              <a:rPr lang="en-US" altLang="zh-CN" dirty="0"/>
              <a:t>.</a:t>
            </a:r>
            <a:r>
              <a:rPr lang="zh-CN" altLang="en-US" dirty="0"/>
              <a:t>霍尔</a:t>
            </a:r>
            <a:r>
              <a:rPr lang="en-US" altLang="zh-CN" dirty="0"/>
              <a:t>)</a:t>
            </a:r>
            <a:r>
              <a:rPr lang="zh-CN" altLang="en-US" dirty="0"/>
              <a:t>于</a:t>
            </a:r>
            <a:r>
              <a:rPr lang="en-US" altLang="zh-CN" dirty="0"/>
              <a:t>2006</a:t>
            </a:r>
            <a:r>
              <a:rPr lang="zh-CN" altLang="en-US" dirty="0"/>
              <a:t>年开始开发，起初做为一个私人开发项目由</a:t>
            </a:r>
            <a:r>
              <a:rPr lang="en-US" altLang="zh-CN" dirty="0"/>
              <a:t>GH</a:t>
            </a:r>
            <a:r>
              <a:rPr lang="zh-CN" altLang="en-US" dirty="0"/>
              <a:t>进行开发，后来于</a:t>
            </a:r>
            <a:r>
              <a:rPr lang="en-US" altLang="zh-CN" dirty="0"/>
              <a:t>2009</a:t>
            </a:r>
            <a:r>
              <a:rPr lang="zh-CN" altLang="en-US" dirty="0"/>
              <a:t>年得到</a:t>
            </a:r>
            <a:r>
              <a:rPr lang="en-US" altLang="zh-CN" dirty="0"/>
              <a:t>Mozilla</a:t>
            </a:r>
            <a:r>
              <a:rPr lang="zh-CN" altLang="en-US" dirty="0"/>
              <a:t>公司赞助，并于次年正式向外界推出第一个版本</a:t>
            </a:r>
            <a:r>
              <a:rPr lang="en-US" altLang="zh-CN" dirty="0"/>
              <a:t>0.1.0</a:t>
            </a:r>
            <a:r>
              <a:rPr lang="zh-CN" altLang="en-US" dirty="0"/>
              <a:t>。于此同时，</a:t>
            </a:r>
            <a:r>
              <a:rPr lang="en-US" altLang="zh-CN" dirty="0" err="1"/>
              <a:t>mozilla</a:t>
            </a:r>
            <a:r>
              <a:rPr lang="zh-CN" altLang="en-US" dirty="0"/>
              <a:t>公司启动了</a:t>
            </a:r>
            <a:r>
              <a:rPr lang="en-US" altLang="zh-CN" dirty="0"/>
              <a:t>servo</a:t>
            </a:r>
            <a:r>
              <a:rPr lang="zh-CN" altLang="en-US" dirty="0"/>
              <a:t>项目的开发，该项目也是</a:t>
            </a:r>
            <a:r>
              <a:rPr lang="en-US" altLang="zh-CN" dirty="0"/>
              <a:t>rust</a:t>
            </a:r>
            <a:r>
              <a:rPr lang="zh-CN" altLang="en-US" dirty="0"/>
              <a:t>的第一个项目。</a:t>
            </a:r>
            <a:r>
              <a:rPr lang="en-US" altLang="zh-CN" dirty="0"/>
              <a:t>2011</a:t>
            </a:r>
            <a:r>
              <a:rPr lang="zh-CN" altLang="en-US" dirty="0"/>
              <a:t>年</a:t>
            </a:r>
            <a:r>
              <a:rPr lang="en-US" altLang="zh-CN" dirty="0"/>
              <a:t>rust</a:t>
            </a:r>
            <a:r>
              <a:rPr lang="zh-CN" altLang="en-US" dirty="0"/>
              <a:t>语言完成自举，</a:t>
            </a:r>
            <a:r>
              <a:rPr lang="en-US" altLang="zh-CN" dirty="0"/>
              <a:t>2015</a:t>
            </a:r>
            <a:r>
              <a:rPr lang="zh-CN" altLang="en-US" dirty="0"/>
              <a:t>年正式推出第一个稳定版本</a:t>
            </a:r>
            <a:r>
              <a:rPr lang="en-US" altLang="zh-CN" dirty="0"/>
              <a:t>1.0</a:t>
            </a:r>
            <a:r>
              <a:rPr lang="zh-CN" altLang="en-US" dirty="0"/>
              <a:t>，</a:t>
            </a:r>
            <a:r>
              <a:rPr lang="en-US" altLang="zh-CN" dirty="0"/>
              <a:t>2018</a:t>
            </a:r>
            <a:r>
              <a:rPr lang="zh-CN" altLang="en-US" dirty="0"/>
              <a:t>年开始进行第二次大的版本迭代升级，</a:t>
            </a:r>
            <a:r>
              <a:rPr lang="zh-CN" altLang="en-US" sz="1200" b="0" i="0" kern="1200" dirty="0">
                <a:solidFill>
                  <a:schemeClr val="tx1"/>
                </a:solidFill>
                <a:effectLst/>
                <a:latin typeface="+mn-lt"/>
                <a:ea typeface="+mn-ea"/>
                <a:cs typeface="+mn-cs"/>
              </a:rPr>
              <a:t>使得语法更加工程化，编写代码更简单，更容易。</a:t>
            </a:r>
            <a:endParaRPr lang="en-US" altLang="zh-CN"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4</a:t>
            </a:fld>
            <a:endParaRPr lang="zh-CN" altLang="en-US"/>
          </a:p>
        </p:txBody>
      </p:sp>
    </p:spTree>
    <p:extLst>
      <p:ext uri="{BB962C8B-B14F-4D97-AF65-F5344CB8AC3E}">
        <p14:creationId xmlns:p14="http://schemas.microsoft.com/office/powerpoint/2010/main" val="9425477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Github</a:t>
            </a:r>
            <a:r>
              <a:rPr lang="zh-CN" altLang="en-US" dirty="0"/>
              <a:t>上对常见的数据操作的对比，</a:t>
            </a:r>
            <a:r>
              <a:rPr lang="en-US" altLang="zh-CN" dirty="0"/>
              <a:t>base64</a:t>
            </a:r>
            <a:r>
              <a:rPr lang="zh-CN" altLang="en-US" dirty="0"/>
              <a:t>编码，</a:t>
            </a:r>
            <a:r>
              <a:rPr lang="en-US" altLang="zh-CN" dirty="0" err="1"/>
              <a:t>json</a:t>
            </a:r>
            <a:r>
              <a:rPr lang="zh-CN" altLang="en-US" dirty="0"/>
              <a:t>解析等比较。</a:t>
            </a:r>
            <a:r>
              <a:rPr lang="en-US" altLang="zh-CN" dirty="0"/>
              <a:t>https://github.com/kostya/benchmarks</a:t>
            </a:r>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31</a:t>
            </a:fld>
            <a:endParaRPr lang="zh-CN" altLang="en-US"/>
          </a:p>
        </p:txBody>
      </p:sp>
    </p:spTree>
    <p:extLst>
      <p:ext uri="{BB962C8B-B14F-4D97-AF65-F5344CB8AC3E}">
        <p14:creationId xmlns:p14="http://schemas.microsoft.com/office/powerpoint/2010/main" val="25580720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245CCF4-CF1B-4B4B-B5D0-2221EBE362B5}" type="slidenum">
              <a:rPr lang="zh-CN" altLang="en-US" smtClean="0"/>
              <a:t>32</a:t>
            </a:fld>
            <a:endParaRPr lang="zh-CN" altLang="en-US"/>
          </a:p>
        </p:txBody>
      </p:sp>
    </p:spTree>
    <p:extLst>
      <p:ext uri="{BB962C8B-B14F-4D97-AF65-F5344CB8AC3E}">
        <p14:creationId xmlns:p14="http://schemas.microsoft.com/office/powerpoint/2010/main" val="25056763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Rust</a:t>
            </a:r>
            <a:r>
              <a:rPr lang="zh-CN" altLang="en-US" dirty="0"/>
              <a:t>发展是依赖社区和开发团队共同推进的，</a:t>
            </a:r>
            <a:r>
              <a:rPr lang="en-US" altLang="zh-CN" dirty="0"/>
              <a:t>rust</a:t>
            </a:r>
            <a:r>
              <a:rPr lang="zh-CN" altLang="en-US" dirty="0"/>
              <a:t>核心团队主要集中在</a:t>
            </a:r>
            <a:r>
              <a:rPr lang="en-US" altLang="zh-CN" dirty="0"/>
              <a:t>rust</a:t>
            </a:r>
            <a:r>
              <a:rPr lang="zh-CN" altLang="en-US" dirty="0"/>
              <a:t>语言本身的特性开发上，而社区主要集中在</a:t>
            </a:r>
            <a:r>
              <a:rPr lang="en-US" altLang="zh-CN" dirty="0"/>
              <a:t>rust</a:t>
            </a:r>
            <a:r>
              <a:rPr lang="zh-CN" altLang="en-US" dirty="0"/>
              <a:t>的基础应用上。很多基础库都会以</a:t>
            </a:r>
            <a:r>
              <a:rPr lang="en-US" altLang="zh-CN" dirty="0"/>
              <a:t>crate</a:t>
            </a:r>
            <a:r>
              <a:rPr lang="zh-CN" altLang="en-US" dirty="0"/>
              <a:t>的形式发布到</a:t>
            </a:r>
            <a:r>
              <a:rPr lang="en-US" altLang="zh-CN" dirty="0"/>
              <a:t>crates.io</a:t>
            </a:r>
            <a:r>
              <a:rPr lang="zh-CN" altLang="en-US" dirty="0"/>
              <a:t>上。目前为止有</a:t>
            </a:r>
            <a:r>
              <a:rPr lang="en-US" altLang="zh-CN" dirty="0"/>
              <a:t>71905</a:t>
            </a:r>
            <a:r>
              <a:rPr lang="zh-CN" altLang="en-US" dirty="0"/>
              <a:t>个</a:t>
            </a:r>
            <a:endParaRPr lang="en-US" altLang="zh-CN" dirty="0"/>
          </a:p>
          <a:p>
            <a:pPr marL="0" indent="0">
              <a:buNone/>
            </a:pPr>
            <a:r>
              <a:rPr kumimoji="1" lang="zh-CN" altLang="en-US" dirty="0"/>
              <a:t>基础库，</a:t>
            </a:r>
            <a:r>
              <a:rPr kumimoji="1" lang="en-US" altLang="zh-CN" dirty="0" err="1"/>
              <a:t>io</a:t>
            </a:r>
            <a:r>
              <a:rPr kumimoji="1" lang="zh-CN" altLang="en-US" dirty="0"/>
              <a:t>，网络，数据库，集中在云计算。</a:t>
            </a:r>
          </a:p>
          <a:p>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33</a:t>
            </a:fld>
            <a:endParaRPr lang="zh-CN" altLang="en-US"/>
          </a:p>
        </p:txBody>
      </p:sp>
    </p:spTree>
    <p:extLst>
      <p:ext uri="{BB962C8B-B14F-4D97-AF65-F5344CB8AC3E}">
        <p14:creationId xmlns:p14="http://schemas.microsoft.com/office/powerpoint/2010/main" val="13221332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Serde</a:t>
            </a:r>
            <a:r>
              <a:rPr lang="zh-CN" altLang="en-US" dirty="0"/>
              <a:t>是三方实现的序列化反序列化库，在</a:t>
            </a:r>
            <a:r>
              <a:rPr lang="en-US" altLang="zh-CN" dirty="0" err="1"/>
              <a:t>github</a:t>
            </a:r>
            <a:r>
              <a:rPr lang="zh-CN" altLang="en-US" dirty="0"/>
              <a:t>上有与其他语言通功能库的比较结果</a:t>
            </a:r>
            <a:endParaRPr lang="en-US" altLang="zh-CN" dirty="0"/>
          </a:p>
          <a:p>
            <a:r>
              <a:rPr lang="en-US" altLang="zh-CN" dirty="0" err="1"/>
              <a:t>Tokio</a:t>
            </a:r>
            <a:r>
              <a:rPr lang="zh-CN" altLang="en-US" dirty="0"/>
              <a:t>、</a:t>
            </a:r>
            <a:r>
              <a:rPr lang="en-US" altLang="zh-CN" dirty="0"/>
              <a:t>async-std</a:t>
            </a:r>
            <a:r>
              <a:rPr lang="zh-CN" altLang="en-US" dirty="0"/>
              <a:t>是支撑异步并发编程的运行时三方库，内部实现了</a:t>
            </a:r>
            <a:r>
              <a:rPr lang="en-US" altLang="zh-CN" dirty="0"/>
              <a:t>io</a:t>
            </a:r>
            <a:r>
              <a:rPr lang="zh-CN" altLang="en-US" dirty="0"/>
              <a:t>等操作的异步机制</a:t>
            </a:r>
            <a:endParaRPr lang="en-US" altLang="zh-CN" dirty="0"/>
          </a:p>
          <a:p>
            <a:r>
              <a:rPr lang="zh-CN" altLang="en-US" dirty="0"/>
              <a:t>常见数据库客户端</a:t>
            </a:r>
            <a:endParaRPr lang="en-US" altLang="zh-CN" dirty="0"/>
          </a:p>
          <a:p>
            <a:r>
              <a:rPr lang="en-US" altLang="zh-CN" dirty="0"/>
              <a:t>Tonic</a:t>
            </a:r>
            <a:r>
              <a:rPr lang="zh-CN" altLang="en-US" dirty="0"/>
              <a:t>三方实现的</a:t>
            </a:r>
            <a:r>
              <a:rPr lang="en-US" altLang="zh-CN" dirty="0" err="1"/>
              <a:t>grpc</a:t>
            </a:r>
            <a:r>
              <a:rPr lang="zh-CN" altLang="en-US" dirty="0"/>
              <a:t>库，</a:t>
            </a:r>
            <a:r>
              <a:rPr lang="en-US" altLang="zh-CN" dirty="0" err="1"/>
              <a:t>protobuf</a:t>
            </a:r>
            <a:r>
              <a:rPr lang="zh-CN" altLang="en-US" dirty="0"/>
              <a:t>是</a:t>
            </a:r>
            <a:r>
              <a:rPr lang="en-US" altLang="zh-CN" dirty="0"/>
              <a:t>proto</a:t>
            </a:r>
            <a:r>
              <a:rPr lang="zh-CN" altLang="en-US" dirty="0"/>
              <a:t>协议序列化反序列化库</a:t>
            </a:r>
          </a:p>
        </p:txBody>
      </p:sp>
      <p:sp>
        <p:nvSpPr>
          <p:cNvPr id="4" name="灯片编号占位符 3"/>
          <p:cNvSpPr>
            <a:spLocks noGrp="1"/>
          </p:cNvSpPr>
          <p:nvPr>
            <p:ph type="sldNum" sz="quarter" idx="10"/>
          </p:nvPr>
        </p:nvSpPr>
        <p:spPr/>
        <p:txBody>
          <a:bodyPr/>
          <a:lstStyle/>
          <a:p>
            <a:fld id="{6245CCF4-CF1B-4B4B-B5D0-2221EBE362B5}" type="slidenum">
              <a:rPr lang="zh-CN" altLang="en-US" smtClean="0"/>
              <a:t>34</a:t>
            </a:fld>
            <a:endParaRPr lang="zh-CN" altLang="en-US"/>
          </a:p>
        </p:txBody>
      </p:sp>
    </p:spTree>
    <p:extLst>
      <p:ext uri="{BB962C8B-B14F-4D97-AF65-F5344CB8AC3E}">
        <p14:creationId xmlns:p14="http://schemas.microsoft.com/office/powerpoint/2010/main" val="16524197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rCore</a:t>
            </a:r>
            <a:r>
              <a:rPr lang="zh-CN" altLang="en-US" dirty="0"/>
              <a:t>，清华大学开源的操作系统，除此之外还有谷歌开源的</a:t>
            </a:r>
            <a:r>
              <a:rPr lang="en-US" altLang="zh-CN" dirty="0"/>
              <a:t>Fuchsia</a:t>
            </a:r>
            <a:r>
              <a:rPr lang="zh-CN" altLang="en-US" dirty="0"/>
              <a:t>操作系统，是除了</a:t>
            </a:r>
            <a:r>
              <a:rPr lang="en-US" altLang="zh-CN" dirty="0"/>
              <a:t>rust</a:t>
            </a:r>
            <a:r>
              <a:rPr lang="zh-CN" altLang="en-US" dirty="0"/>
              <a:t>本身之外的最大的</a:t>
            </a:r>
            <a:r>
              <a:rPr lang="en-US" altLang="zh-CN" dirty="0"/>
              <a:t>rust</a:t>
            </a:r>
            <a:r>
              <a:rPr lang="zh-CN" altLang="en-US" dirty="0"/>
              <a:t>项目。</a:t>
            </a:r>
            <a:endParaRPr lang="en-US" altLang="zh-CN" dirty="0"/>
          </a:p>
          <a:p>
            <a:r>
              <a:rPr lang="en-US" altLang="zh-CN" dirty="0" err="1"/>
              <a:t>TiKV</a:t>
            </a:r>
            <a:r>
              <a:rPr lang="zh-CN" altLang="en-US" dirty="0"/>
              <a:t>，分布式数据库</a:t>
            </a:r>
            <a:r>
              <a:rPr lang="en-US" altLang="zh-CN" dirty="0" err="1"/>
              <a:t>TiDB</a:t>
            </a:r>
            <a:r>
              <a:rPr lang="zh-CN" altLang="en-US" dirty="0"/>
              <a:t>的底层核心模块。</a:t>
            </a:r>
            <a:endParaRPr lang="en-US" altLang="zh-CN" dirty="0"/>
          </a:p>
          <a:p>
            <a:r>
              <a:rPr lang="en-US" altLang="zh-CN" dirty="0"/>
              <a:t>Vector</a:t>
            </a:r>
            <a:r>
              <a:rPr lang="zh-CN" altLang="en-US" dirty="0"/>
              <a:t>，数据管道功能类似于</a:t>
            </a:r>
            <a:r>
              <a:rPr lang="en-US" altLang="zh-CN" dirty="0" err="1"/>
              <a:t>logstash</a:t>
            </a:r>
            <a:r>
              <a:rPr lang="zh-CN" altLang="en-US" dirty="0"/>
              <a:t>，据说比</a:t>
            </a:r>
            <a:r>
              <a:rPr lang="en-US" altLang="zh-CN" dirty="0" err="1"/>
              <a:t>logstash</a:t>
            </a:r>
            <a:r>
              <a:rPr lang="zh-CN" altLang="en-US" dirty="0"/>
              <a:t>快</a:t>
            </a:r>
            <a:r>
              <a:rPr lang="en-US" altLang="zh-CN" dirty="0"/>
              <a:t>10</a:t>
            </a:r>
            <a:r>
              <a:rPr lang="zh-CN" altLang="en-US" dirty="0"/>
              <a:t>倍，目前国内虎扑有采用</a:t>
            </a:r>
            <a:r>
              <a:rPr lang="en-US" altLang="zh-CN" dirty="0" err="1"/>
              <a:t>filebeat</a:t>
            </a:r>
            <a:r>
              <a:rPr lang="en-US" altLang="zh-CN" dirty="0"/>
              <a:t>-&gt;</a:t>
            </a:r>
            <a:r>
              <a:rPr lang="en-US" altLang="zh-CN" dirty="0" err="1"/>
              <a:t>kafka</a:t>
            </a:r>
            <a:r>
              <a:rPr lang="en-US" altLang="zh-CN" dirty="0"/>
              <a:t>-&gt;vector-&gt;</a:t>
            </a:r>
            <a:r>
              <a:rPr lang="en-US" altLang="zh-CN" dirty="0" err="1"/>
              <a:t>kafka</a:t>
            </a:r>
            <a:r>
              <a:rPr lang="en-US" altLang="zh-CN" dirty="0"/>
              <a:t>-&gt;ES/</a:t>
            </a:r>
            <a:r>
              <a:rPr lang="en-US" altLang="zh-CN" dirty="0" err="1"/>
              <a:t>clickhouse</a:t>
            </a:r>
            <a:r>
              <a:rPr lang="zh-CN" altLang="en-US" dirty="0"/>
              <a:t>的数据采集存储方案。</a:t>
            </a:r>
            <a:endParaRPr lang="en-US" altLang="zh-CN" dirty="0"/>
          </a:p>
          <a:p>
            <a:r>
              <a:rPr lang="en-US" altLang="zh-CN" dirty="0" err="1"/>
              <a:t>webAssembly</a:t>
            </a:r>
            <a:r>
              <a:rPr lang="zh-CN" altLang="en-US" dirty="0"/>
              <a:t>可以在细化下。</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35</a:t>
            </a:fld>
            <a:endParaRPr lang="zh-CN" altLang="en-US"/>
          </a:p>
        </p:txBody>
      </p:sp>
    </p:spTree>
    <p:extLst>
      <p:ext uri="{BB962C8B-B14F-4D97-AF65-F5344CB8AC3E}">
        <p14:creationId xmlns:p14="http://schemas.microsoft.com/office/powerpoint/2010/main" val="15165767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目前只找到了</a:t>
            </a:r>
            <a:r>
              <a:rPr kumimoji="1" lang="en-US" altLang="zh-CN" dirty="0"/>
              <a:t>web</a:t>
            </a:r>
            <a:r>
              <a:rPr kumimoji="1" lang="zh-CN" altLang="en-US" dirty="0"/>
              <a:t>端的</a:t>
            </a:r>
            <a:r>
              <a:rPr kumimoji="1" lang="en-US" altLang="zh-CN" dirty="0"/>
              <a:t>roadmap</a:t>
            </a:r>
            <a:r>
              <a:rPr kumimoji="1" lang="zh-CN" altLang="en-US" dirty="0"/>
              <a:t>，考虑自己整理一个。</a:t>
            </a:r>
          </a:p>
        </p:txBody>
      </p:sp>
      <p:sp>
        <p:nvSpPr>
          <p:cNvPr id="4" name="灯片编号占位符 3"/>
          <p:cNvSpPr>
            <a:spLocks noGrp="1"/>
          </p:cNvSpPr>
          <p:nvPr>
            <p:ph type="sldNum" sz="quarter" idx="5"/>
          </p:nvPr>
        </p:nvSpPr>
        <p:spPr/>
        <p:txBody>
          <a:bodyPr/>
          <a:lstStyle/>
          <a:p>
            <a:fld id="{6245CCF4-CF1B-4B4B-B5D0-2221EBE362B5}" type="slidenum">
              <a:rPr lang="zh-CN" altLang="en-US" smtClean="0"/>
              <a:t>36</a:t>
            </a:fld>
            <a:endParaRPr lang="zh-CN" altLang="en-US"/>
          </a:p>
        </p:txBody>
      </p:sp>
    </p:spTree>
    <p:extLst>
      <p:ext uri="{BB962C8B-B14F-4D97-AF65-F5344CB8AC3E}">
        <p14:creationId xmlns:p14="http://schemas.microsoft.com/office/powerpoint/2010/main" val="19020046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以上这些书都是官方推荐，难度从上到下依次递增。</a:t>
            </a:r>
          </a:p>
        </p:txBody>
      </p:sp>
      <p:sp>
        <p:nvSpPr>
          <p:cNvPr id="4" name="灯片编号占位符 3"/>
          <p:cNvSpPr>
            <a:spLocks noGrp="1"/>
          </p:cNvSpPr>
          <p:nvPr>
            <p:ph type="sldNum" sz="quarter" idx="5"/>
          </p:nvPr>
        </p:nvSpPr>
        <p:spPr/>
        <p:txBody>
          <a:bodyPr/>
          <a:lstStyle/>
          <a:p>
            <a:fld id="{6245CCF4-CF1B-4B4B-B5D0-2221EBE362B5}" type="slidenum">
              <a:rPr lang="zh-CN" altLang="en-US" smtClean="0"/>
              <a:t>37</a:t>
            </a:fld>
            <a:endParaRPr lang="zh-CN" altLang="en-US"/>
          </a:p>
        </p:txBody>
      </p:sp>
    </p:spTree>
    <p:extLst>
      <p:ext uri="{BB962C8B-B14F-4D97-AF65-F5344CB8AC3E}">
        <p14:creationId xmlns:p14="http://schemas.microsoft.com/office/powerpoint/2010/main" val="34401174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245CCF4-CF1B-4B4B-B5D0-2221EBE362B5}" type="slidenum">
              <a:rPr lang="zh-CN" altLang="en-US" smtClean="0"/>
              <a:t>39</a:t>
            </a:fld>
            <a:endParaRPr lang="zh-CN" altLang="en-US"/>
          </a:p>
        </p:txBody>
      </p:sp>
    </p:spTree>
    <p:extLst>
      <p:ext uri="{BB962C8B-B14F-4D97-AF65-F5344CB8AC3E}">
        <p14:creationId xmlns:p14="http://schemas.microsoft.com/office/powerpoint/2010/main" val="34197291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245CCF4-CF1B-4B4B-B5D0-2221EBE362B5}" type="slidenum">
              <a:rPr lang="zh-CN" altLang="en-US" smtClean="0"/>
              <a:t>41</a:t>
            </a:fld>
            <a:endParaRPr lang="zh-CN" altLang="en-US"/>
          </a:p>
        </p:txBody>
      </p:sp>
    </p:spTree>
    <p:extLst>
      <p:ext uri="{BB962C8B-B14F-4D97-AF65-F5344CB8AC3E}">
        <p14:creationId xmlns:p14="http://schemas.microsoft.com/office/powerpoint/2010/main" val="2383689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Rust</a:t>
            </a:r>
            <a:r>
              <a:rPr lang="zh-CN" altLang="en-US" dirty="0"/>
              <a:t>自发布以来，稳步发展，功能逐渐完善，从</a:t>
            </a:r>
            <a:r>
              <a:rPr lang="en-US" altLang="zh-CN" dirty="0"/>
              <a:t>2016</a:t>
            </a:r>
            <a:r>
              <a:rPr lang="zh-CN" altLang="en-US" dirty="0"/>
              <a:t>年开始到</a:t>
            </a:r>
            <a:r>
              <a:rPr lang="en-US" altLang="zh-CN" dirty="0"/>
              <a:t>2021</a:t>
            </a:r>
            <a:r>
              <a:rPr lang="zh-CN" altLang="en-US" dirty="0"/>
              <a:t>年已经连续六年成为</a:t>
            </a:r>
            <a:r>
              <a:rPr lang="en-US" altLang="zh-CN" dirty="0" err="1"/>
              <a:t>stackoverflow</a:t>
            </a:r>
            <a:r>
              <a:rPr lang="zh-CN" altLang="en-US" dirty="0"/>
              <a:t>最受欢迎的语言。链接是</a:t>
            </a:r>
            <a:r>
              <a:rPr lang="en-US" altLang="zh-CN" dirty="0"/>
              <a:t>2021</a:t>
            </a:r>
            <a:r>
              <a:rPr lang="zh-CN" altLang="en-US" dirty="0"/>
              <a:t>年</a:t>
            </a:r>
            <a:r>
              <a:rPr lang="en-US" altLang="zh-CN" dirty="0" err="1"/>
              <a:t>stackoverflow</a:t>
            </a:r>
            <a:r>
              <a:rPr lang="zh-CN" altLang="en-US" dirty="0"/>
              <a:t>的调查数据。</a:t>
            </a:r>
          </a:p>
        </p:txBody>
      </p:sp>
      <p:sp>
        <p:nvSpPr>
          <p:cNvPr id="4" name="灯片编号占位符 3"/>
          <p:cNvSpPr>
            <a:spLocks noGrp="1"/>
          </p:cNvSpPr>
          <p:nvPr>
            <p:ph type="sldNum" sz="quarter" idx="10"/>
          </p:nvPr>
        </p:nvSpPr>
        <p:spPr/>
        <p:txBody>
          <a:bodyPr/>
          <a:lstStyle/>
          <a:p>
            <a:fld id="{6245CCF4-CF1B-4B4B-B5D0-2221EBE362B5}" type="slidenum">
              <a:rPr lang="zh-CN" altLang="en-US" smtClean="0"/>
              <a:t>5</a:t>
            </a:fld>
            <a:endParaRPr lang="zh-CN" altLang="en-US"/>
          </a:p>
        </p:txBody>
      </p:sp>
    </p:spTree>
    <p:extLst>
      <p:ext uri="{BB962C8B-B14F-4D97-AF65-F5344CB8AC3E}">
        <p14:creationId xmlns:p14="http://schemas.microsoft.com/office/powerpoint/2010/main" val="382649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2021</a:t>
            </a:r>
            <a:r>
              <a:rPr lang="zh-CN" altLang="en-US" dirty="0"/>
              <a:t>年亚马逊、华为、微软、谷歌、</a:t>
            </a:r>
            <a:r>
              <a:rPr lang="en-US" altLang="zh-CN" dirty="0"/>
              <a:t>Mozilla</a:t>
            </a:r>
            <a:r>
              <a:rPr lang="zh-CN" altLang="en-US" dirty="0"/>
              <a:t>公司共同成立了</a:t>
            </a:r>
            <a:r>
              <a:rPr lang="en-US" altLang="zh-CN" dirty="0"/>
              <a:t>rust</a:t>
            </a:r>
            <a:r>
              <a:rPr lang="zh-CN" altLang="en-US" dirty="0"/>
              <a:t>基金会，致力于全球推广</a:t>
            </a:r>
            <a:r>
              <a:rPr lang="en-US" altLang="zh-CN" dirty="0"/>
              <a:t>rust</a:t>
            </a:r>
            <a:r>
              <a:rPr lang="zh-CN" altLang="en-US" dirty="0"/>
              <a:t>语言。之后陆续有其他公司加入。</a:t>
            </a:r>
            <a:r>
              <a:rPr lang="zh-CN" altLang="en-US" sz="1200" b="0" i="0" kern="1200" dirty="0">
                <a:solidFill>
                  <a:schemeClr val="tx1"/>
                </a:solidFill>
                <a:effectLst/>
                <a:latin typeface="+mn-lt"/>
                <a:ea typeface="+mn-ea"/>
                <a:cs typeface="+mn-cs"/>
              </a:rPr>
              <a:t> 那么，格雷顿</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霍尔为什么创造</a:t>
            </a:r>
            <a:r>
              <a:rPr lang="en-US" altLang="zh-CN" sz="1200" b="0" i="0" kern="1200" dirty="0">
                <a:solidFill>
                  <a:schemeClr val="tx1"/>
                </a:solidFill>
                <a:effectLst/>
                <a:latin typeface="+mn-lt"/>
                <a:ea typeface="+mn-ea"/>
                <a:cs typeface="+mn-cs"/>
              </a:rPr>
              <a:t>Rust</a:t>
            </a:r>
            <a:r>
              <a:rPr lang="zh-CN" altLang="en-US" sz="1200" b="0" i="0" kern="1200" dirty="0">
                <a:solidFill>
                  <a:schemeClr val="tx1"/>
                </a:solidFill>
                <a:effectLst/>
                <a:latin typeface="+mn-lt"/>
                <a:ea typeface="+mn-ea"/>
                <a:cs typeface="+mn-cs"/>
              </a:rPr>
              <a:t>这门语言，并且</a:t>
            </a:r>
            <a:r>
              <a:rPr lang="en-US" altLang="zh-CN" sz="1200" b="0" i="0" kern="1200" dirty="0">
                <a:solidFill>
                  <a:schemeClr val="tx1"/>
                </a:solidFill>
                <a:effectLst/>
                <a:latin typeface="+mn-lt"/>
                <a:ea typeface="+mn-ea"/>
                <a:cs typeface="+mn-cs"/>
              </a:rPr>
              <a:t>Rust</a:t>
            </a:r>
            <a:r>
              <a:rPr lang="zh-CN" altLang="en-US" sz="1200" b="0" i="0" kern="1200" dirty="0">
                <a:solidFill>
                  <a:schemeClr val="tx1"/>
                </a:solidFill>
                <a:effectLst/>
                <a:latin typeface="+mn-lt"/>
                <a:ea typeface="+mn-ea"/>
                <a:cs typeface="+mn-cs"/>
              </a:rPr>
              <a:t>为什么能让广大开发者和巨头公司这么感兴趣呢？这是与当前计算机行业发展的现状密不可分的。</a:t>
            </a:r>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6</a:t>
            </a:fld>
            <a:endParaRPr lang="zh-CN" altLang="en-US"/>
          </a:p>
        </p:txBody>
      </p:sp>
    </p:spTree>
    <p:extLst>
      <p:ext uri="{BB962C8B-B14F-4D97-AF65-F5344CB8AC3E}">
        <p14:creationId xmlns:p14="http://schemas.microsoft.com/office/powerpoint/2010/main" val="2930985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在计算机领域中，人们普遍关心的两个属性，分别是性能和安全性。早期计算机行业，计算资源匮乏，为了获取更高的性能宁愿牺牲安全性。像</a:t>
            </a:r>
            <a:r>
              <a:rPr lang="en-US" altLang="zh-CN" dirty="0"/>
              <a:t>C</a:t>
            </a:r>
            <a:r>
              <a:rPr lang="zh-CN" altLang="en-US" dirty="0"/>
              <a:t>语言就比较符合早期计算机发展的特点，以其超高的性能，占据着开发语言中的主导地位。随着计算机行业的发展，计算资源得到极大增加，不仅关注性能，更关注安全性。因此格雷顿霍尔萌生了自己开发一门语言的想法。他期望该语言能有如下表现。</a:t>
            </a:r>
          </a:p>
        </p:txBody>
      </p:sp>
      <p:sp>
        <p:nvSpPr>
          <p:cNvPr id="4" name="灯片编号占位符 3"/>
          <p:cNvSpPr>
            <a:spLocks noGrp="1"/>
          </p:cNvSpPr>
          <p:nvPr>
            <p:ph type="sldNum" sz="quarter" idx="10"/>
          </p:nvPr>
        </p:nvSpPr>
        <p:spPr/>
        <p:txBody>
          <a:bodyPr/>
          <a:lstStyle/>
          <a:p>
            <a:fld id="{6245CCF4-CF1B-4B4B-B5D0-2221EBE362B5}" type="slidenum">
              <a:rPr lang="zh-CN" altLang="en-US" smtClean="0"/>
              <a:t>7</a:t>
            </a:fld>
            <a:endParaRPr lang="zh-CN" altLang="en-US"/>
          </a:p>
        </p:txBody>
      </p:sp>
    </p:spTree>
    <p:extLst>
      <p:ext uri="{BB962C8B-B14F-4D97-AF65-F5344CB8AC3E}">
        <p14:creationId xmlns:p14="http://schemas.microsoft.com/office/powerpoint/2010/main" val="2808651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2019</a:t>
            </a:r>
            <a:r>
              <a:rPr lang="zh-CN" altLang="en-US" dirty="0"/>
              <a:t>年微软公司在</a:t>
            </a:r>
            <a:r>
              <a:rPr lang="en-US" altLang="zh-CN" dirty="0" err="1"/>
              <a:t>bluehat</a:t>
            </a:r>
            <a:r>
              <a:rPr lang="zh-CN" altLang="en-US" dirty="0"/>
              <a:t>大会上做的演讲中提到</a:t>
            </a:r>
            <a:r>
              <a:rPr lang="zh-CN" altLang="en-US" sz="1200" b="0" i="0" kern="1200" dirty="0">
                <a:solidFill>
                  <a:schemeClr val="tx1"/>
                </a:solidFill>
                <a:effectLst/>
                <a:latin typeface="+mn-lt"/>
                <a:ea typeface="+mn-ea"/>
                <a:cs typeface="+mn-cs"/>
              </a:rPr>
              <a:t>微软产品每年通过安全更新解决的所有漏洞中，大约</a:t>
            </a:r>
            <a:r>
              <a:rPr lang="en-US" altLang="zh-CN" sz="1200" b="0" i="0" kern="1200" dirty="0">
                <a:solidFill>
                  <a:schemeClr val="tx1"/>
                </a:solidFill>
                <a:effectLst/>
                <a:latin typeface="+mn-lt"/>
                <a:ea typeface="+mn-ea"/>
                <a:cs typeface="+mn-cs"/>
              </a:rPr>
              <a:t>70%</a:t>
            </a:r>
            <a:r>
              <a:rPr lang="zh-CN" altLang="en-US" sz="1200" b="0" i="0" kern="1200" dirty="0">
                <a:solidFill>
                  <a:schemeClr val="tx1"/>
                </a:solidFill>
                <a:effectLst/>
                <a:latin typeface="+mn-lt"/>
                <a:ea typeface="+mn-ea"/>
                <a:cs typeface="+mn-cs"/>
              </a:rPr>
              <a:t>是内存安全问题。这也从侧面表明了安全问题是行业主要存在的问题，应当得到广大开发人员的关注</a:t>
            </a:r>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8</a:t>
            </a:fld>
            <a:endParaRPr lang="zh-CN" altLang="en-US"/>
          </a:p>
        </p:txBody>
      </p:sp>
    </p:spTree>
    <p:extLst>
      <p:ext uri="{BB962C8B-B14F-4D97-AF65-F5344CB8AC3E}">
        <p14:creationId xmlns:p14="http://schemas.microsoft.com/office/powerpoint/2010/main" val="1296073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格雷登霍尔，在设计</a:t>
            </a:r>
            <a:r>
              <a:rPr lang="en-US" altLang="zh-CN" dirty="0"/>
              <a:t>rust</a:t>
            </a:r>
            <a:r>
              <a:rPr lang="zh-CN" altLang="en-US" dirty="0"/>
              <a:t>语言之初，从性能和安全性两个角度出发，对</a:t>
            </a:r>
            <a:r>
              <a:rPr lang="en-US" altLang="zh-CN" dirty="0"/>
              <a:t>rust</a:t>
            </a:r>
            <a:r>
              <a:rPr lang="zh-CN" altLang="en-US" dirty="0"/>
              <a:t>语言提出了以下三个期望。</a:t>
            </a:r>
            <a:endParaRPr lang="en-US" altLang="zh-CN" dirty="0"/>
          </a:p>
          <a:p>
            <a:r>
              <a:rPr lang="zh-CN" altLang="en-US" dirty="0"/>
              <a:t>相比于之前的系统编程语言必须是更加安全的、不易崩溃的，尤其是在操作内存时</a:t>
            </a:r>
          </a:p>
          <a:p>
            <a:r>
              <a:rPr lang="zh-CN" altLang="en-US" dirty="0"/>
              <a:t>不需要有垃圾回收系统，不能为了内存安全引入性能负担。不需要垃圾回收的同时也不需要开发者主动手动释放内存。</a:t>
            </a:r>
          </a:p>
          <a:p>
            <a:r>
              <a:rPr lang="zh-CN" altLang="en-US" dirty="0"/>
              <a:t>不仅仅拥有一个主要特性、而应该拥有一系列广泛特性，这些特性之间又不缺乏一致性，这些特性之间可以很高的相互协作，从而使该语言更容易编写、维护和调试，让程序员写出更安全、更高效的代码。</a:t>
            </a:r>
          </a:p>
        </p:txBody>
      </p:sp>
      <p:sp>
        <p:nvSpPr>
          <p:cNvPr id="4" name="灯片编号占位符 3"/>
          <p:cNvSpPr>
            <a:spLocks noGrp="1"/>
          </p:cNvSpPr>
          <p:nvPr>
            <p:ph type="sldNum" sz="quarter" idx="10"/>
          </p:nvPr>
        </p:nvSpPr>
        <p:spPr/>
        <p:txBody>
          <a:bodyPr/>
          <a:lstStyle/>
          <a:p>
            <a:fld id="{6245CCF4-CF1B-4B4B-B5D0-2221EBE362B5}" type="slidenum">
              <a:rPr lang="zh-CN" altLang="en-US" smtClean="0"/>
              <a:t>9</a:t>
            </a:fld>
            <a:endParaRPr lang="zh-CN" altLang="en-US"/>
          </a:p>
        </p:txBody>
      </p:sp>
    </p:spTree>
    <p:extLst>
      <p:ext uri="{BB962C8B-B14F-4D97-AF65-F5344CB8AC3E}">
        <p14:creationId xmlns:p14="http://schemas.microsoft.com/office/powerpoint/2010/main" val="3601951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作者为了实现一个更安全、易用、高效的语言。为</a:t>
            </a:r>
            <a:r>
              <a:rPr lang="en-US" altLang="zh-CN" dirty="0"/>
              <a:t>Rust</a:t>
            </a:r>
            <a:r>
              <a:rPr lang="zh-CN" altLang="en-US" dirty="0"/>
              <a:t>设定了三条设计原则，分别是内存安全、零成本抽象、实用性。那么</a:t>
            </a:r>
            <a:r>
              <a:rPr lang="en-US" altLang="zh-CN" dirty="0"/>
              <a:t>Rust</a:t>
            </a:r>
            <a:r>
              <a:rPr lang="zh-CN" altLang="en-US" dirty="0"/>
              <a:t>中是如何体现这三个原则特性的呢？</a:t>
            </a:r>
          </a:p>
        </p:txBody>
      </p:sp>
      <p:sp>
        <p:nvSpPr>
          <p:cNvPr id="4" name="灯片编号占位符 3"/>
          <p:cNvSpPr>
            <a:spLocks noGrp="1"/>
          </p:cNvSpPr>
          <p:nvPr>
            <p:ph type="sldNum" sz="quarter" idx="10"/>
          </p:nvPr>
        </p:nvSpPr>
        <p:spPr/>
        <p:txBody>
          <a:bodyPr/>
          <a:lstStyle/>
          <a:p>
            <a:fld id="{6245CCF4-CF1B-4B4B-B5D0-2221EBE362B5}" type="slidenum">
              <a:rPr lang="zh-CN" altLang="en-US" smtClean="0"/>
              <a:t>10</a:t>
            </a:fld>
            <a:endParaRPr lang="zh-CN" altLang="en-US"/>
          </a:p>
        </p:txBody>
      </p:sp>
    </p:spTree>
    <p:extLst>
      <p:ext uri="{BB962C8B-B14F-4D97-AF65-F5344CB8AC3E}">
        <p14:creationId xmlns:p14="http://schemas.microsoft.com/office/powerpoint/2010/main" val="3198523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CD8EDAB-281B-495C-B3B1-C831B56AA954}" type="datetimeFigureOut">
              <a:rPr lang="zh-CN" altLang="en-US" smtClean="0"/>
              <a:t>2021/12/23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CD8EDAB-281B-495C-B3B1-C831B56AA954}" type="datetimeFigureOut">
              <a:rPr lang="zh-CN" altLang="en-US" smtClean="0"/>
              <a:t>2021/12/23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CD8EDAB-281B-495C-B3B1-C831B56AA954}" type="datetimeFigureOut">
              <a:rPr lang="zh-CN" altLang="en-US" smtClean="0"/>
              <a:t>2021/12/23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CD8EDAB-281B-495C-B3B1-C831B56AA954}" type="datetimeFigureOut">
              <a:rPr lang="zh-CN" altLang="en-US" smtClean="0"/>
              <a:t>2021/12/23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CD8EDAB-281B-495C-B3B1-C831B56AA954}" type="datetimeFigureOut">
              <a:rPr lang="zh-CN" altLang="en-US" smtClean="0"/>
              <a:t>2021/12/23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D8EDAB-281B-495C-B3B1-C831B56AA954}" type="datetimeFigureOut">
              <a:rPr lang="zh-CN" altLang="en-US" smtClean="0"/>
              <a:t>2021/12/23</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D8EDAB-281B-495C-B3B1-C831B56AA954}" type="datetimeFigureOut">
              <a:rPr lang="zh-CN" altLang="en-US" smtClean="0"/>
              <a:t>2021/12/23</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CD8EDAB-281B-495C-B3B1-C831B56AA954}" type="datetimeFigureOut">
              <a:rPr lang="zh-CN" altLang="en-US" smtClean="0"/>
              <a:t>2021/12/23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CD8EDAB-281B-495C-B3B1-C831B56AA954}" type="datetimeFigureOut">
              <a:rPr lang="zh-CN" altLang="en-US" smtClean="0"/>
              <a:t>2021/12/23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p>
            <a:fld id="{3CD8EDAB-281B-495C-B3B1-C831B56AA954}" type="datetimeFigureOut">
              <a:rPr lang="zh-CN" altLang="en-US" smtClean="0"/>
              <a:t>2021/12/23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CD8EDAB-281B-495C-B3B1-C831B56AA954}" type="datetimeFigureOut">
              <a:rPr lang="zh-CN" altLang="en-US" smtClean="0"/>
              <a:t>2021/12/23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CD8EDAB-281B-495C-B3B1-C831B56AA954}" type="datetimeFigureOut">
              <a:rPr lang="zh-CN" altLang="en-US" smtClean="0"/>
              <a:t>2021/12/23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CD8EDAB-281B-495C-B3B1-C831B56AA954}" type="datetimeFigureOut">
              <a:rPr lang="zh-CN" altLang="en-US" smtClean="0"/>
              <a:t>2021/12/23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3CD8EDAB-281B-495C-B3B1-C831B56AA954}" type="datetimeFigureOut">
              <a:rPr lang="zh-CN" altLang="en-US" smtClean="0"/>
              <a:t>2021/12/23</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CD8EDAB-281B-495C-B3B1-C831B56AA954}" type="datetimeFigureOut">
              <a:rPr lang="zh-CN" altLang="en-US" smtClean="0"/>
              <a:t>2021/12/23</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3CD8EDAB-281B-495C-B3B1-C831B56AA954}" type="datetimeFigureOut">
              <a:rPr lang="zh-CN" altLang="en-US" smtClean="0"/>
              <a:t>2021/12/23</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CD8EDAB-281B-495C-B3B1-C831B56AA954}" type="datetimeFigureOut">
              <a:rPr lang="zh-CN" altLang="en-US" smtClean="0"/>
              <a:t>2021/12/23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CD8EDAB-281B-495C-B3B1-C831B56AA954}" type="datetimeFigureOut">
              <a:rPr lang="zh-CN" altLang="en-US" smtClean="0"/>
              <a:t>2021/12/23</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813E51F-F931-4312-91EC-86D68240970C}"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rust-lang.org/zh-CN/community"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rust-unofficial/awesome-rust"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https://github.com/Rust-Coding-Guidelines/rust-coding-guidelines-zh"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s://github.com/kostya/benchmarks" TargetMode="External"/><Relationship Id="rId3" Type="http://schemas.openxmlformats.org/officeDocument/2006/relationships/hyperlink" Target="http://venge.net/graydon/talks/intro-talk-2.pdf" TargetMode="External"/><Relationship Id="rId7" Type="http://schemas.openxmlformats.org/officeDocument/2006/relationships/hyperlink" Target="https://benchmarksgame-team.pages.debian.net/benchmarksgame/fastest/rust.html"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hyperlink" Target="https://github.com/microsoft/MSRC-Security-Research/blob/master/presentations/2019_02_BlueHatIL/2019_01%20-%20BlueHatIL%20-%20Trends%2C%20challenge%2C%20and%20shifts%20in%20software%20vulnerability%20mitigation.pdf" TargetMode="External"/><Relationship Id="rId11" Type="http://schemas.openxmlformats.org/officeDocument/2006/relationships/hyperlink" Target="https://github.com/hengli-coder/rust_learning" TargetMode="External"/><Relationship Id="rId5" Type="http://schemas.openxmlformats.org/officeDocument/2006/relationships/hyperlink" Target="https://blog.rust-lang.org/2015/04/10/Fearless-Concurrency.html" TargetMode="External"/><Relationship Id="rId10" Type="http://schemas.openxmlformats.org/officeDocument/2006/relationships/hyperlink" Target="https://rustcc.cn/article?id=4a6054b8-f846-4ef3-8c7b-6c60664ab2b0" TargetMode="External"/><Relationship Id="rId4" Type="http://schemas.openxmlformats.org/officeDocument/2006/relationships/hyperlink" Target="https://foundation.rust-lang.org/" TargetMode="External"/><Relationship Id="rId9" Type="http://schemas.openxmlformats.org/officeDocument/2006/relationships/hyperlink" Target="https://users.rust-lang.org/t/soft-question-golang-vs-rust-productivity/61053"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50027" y="2993703"/>
            <a:ext cx="8623029" cy="961285"/>
          </a:xfrm>
        </p:spPr>
        <p:txBody>
          <a:bodyPr/>
          <a:lstStyle/>
          <a:p>
            <a:pPr algn="ctr"/>
            <a:r>
              <a:rPr lang="en-US" altLang="zh-CN" dirty="0">
                <a:latin typeface="+mj-ea"/>
              </a:rPr>
              <a:t>Rust</a:t>
            </a:r>
            <a:r>
              <a:rPr lang="zh-CN" altLang="en-US" dirty="0">
                <a:latin typeface="+mj-ea"/>
              </a:rPr>
              <a:t>调研</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sp>
        <p:nvSpPr>
          <p:cNvPr id="3" name="内容占位符 2"/>
          <p:cNvSpPr>
            <a:spLocks noGrp="1"/>
          </p:cNvSpPr>
          <p:nvPr>
            <p:ph idx="1"/>
          </p:nvPr>
        </p:nvSpPr>
        <p:spPr/>
        <p:txBody>
          <a:bodyPr/>
          <a:lstStyle/>
          <a:p>
            <a:r>
              <a:rPr lang="zh-CN" altLang="en-US" dirty="0"/>
              <a:t>内存安全</a:t>
            </a:r>
            <a:endParaRPr lang="en-US" altLang="zh-CN" dirty="0"/>
          </a:p>
          <a:p>
            <a:r>
              <a:rPr lang="zh-CN" altLang="en-US" dirty="0"/>
              <a:t>零成本抽象</a:t>
            </a:r>
            <a:endParaRPr lang="en-US" altLang="zh-CN" dirty="0"/>
          </a:p>
          <a:p>
            <a:r>
              <a:rPr lang="zh-CN" altLang="en-US" dirty="0"/>
              <a:t>实用性</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sp>
        <p:nvSpPr>
          <p:cNvPr id="3" name="内容占位符 2"/>
          <p:cNvSpPr>
            <a:spLocks noGrp="1"/>
          </p:cNvSpPr>
          <p:nvPr>
            <p:ph idx="1"/>
          </p:nvPr>
        </p:nvSpPr>
        <p:spPr/>
        <p:txBody>
          <a:bodyPr>
            <a:normAutofit/>
          </a:bodyPr>
          <a:lstStyle/>
          <a:p>
            <a:pPr marL="0" indent="0">
              <a:buNone/>
            </a:pPr>
            <a:r>
              <a:rPr lang="zh-CN" altLang="en-US" dirty="0"/>
              <a:t>内存安全</a:t>
            </a:r>
            <a:r>
              <a:rPr lang="en-US" altLang="zh-CN" dirty="0"/>
              <a:t>	</a:t>
            </a:r>
          </a:p>
          <a:p>
            <a:pPr marL="0" indent="0">
              <a:buNone/>
            </a:pPr>
            <a:r>
              <a:rPr lang="en-US" altLang="zh-CN" dirty="0"/>
              <a:t>	- </a:t>
            </a:r>
            <a:r>
              <a:rPr lang="zh-CN" altLang="en-US" dirty="0"/>
              <a:t>所有权</a:t>
            </a:r>
            <a:endParaRPr lang="en-US" altLang="zh-CN" dirty="0"/>
          </a:p>
          <a:p>
            <a:pPr marL="0" indent="0">
              <a:buNone/>
            </a:pPr>
            <a:r>
              <a:rPr lang="en-US" altLang="zh-CN" dirty="0"/>
              <a:t>	-</a:t>
            </a:r>
            <a:r>
              <a:rPr lang="zh-CN" altLang="en-US" dirty="0"/>
              <a:t> 借用和生命周期</a:t>
            </a:r>
            <a:endParaRPr lang="en-US" altLang="zh-CN" dirty="0"/>
          </a:p>
          <a:p>
            <a:pPr marL="0" indent="0">
              <a:buNone/>
            </a:pPr>
            <a:r>
              <a:rPr lang="en-US" altLang="zh-CN" dirty="0"/>
              <a:t>	-</a:t>
            </a:r>
            <a:r>
              <a:rPr lang="zh-CN" altLang="en-US" dirty="0"/>
              <a:t> 复杂的内置类型                                                                             </a:t>
            </a:r>
            <a:endParaRPr lang="en-US" altLang="zh-CN" dirty="0"/>
          </a:p>
          <a:p>
            <a:pPr marL="0" indent="0">
              <a:buNone/>
            </a:pP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sp>
        <p:nvSpPr>
          <p:cNvPr id="3" name="内容占位符 2"/>
          <p:cNvSpPr>
            <a:spLocks noGrp="1"/>
          </p:cNvSpPr>
          <p:nvPr>
            <p:ph idx="1"/>
          </p:nvPr>
        </p:nvSpPr>
        <p:spPr/>
        <p:txBody>
          <a:bodyPr>
            <a:normAutofit/>
          </a:bodyPr>
          <a:lstStyle/>
          <a:p>
            <a:r>
              <a:rPr lang="en-US" altLang="zh-CN" dirty="0">
                <a:latin typeface="Times New Roman" panose="02020603050405020304" pitchFamily="18" charset="0"/>
                <a:cs typeface="Times New Roman" panose="02020603050405020304" pitchFamily="18" charset="0"/>
              </a:rPr>
              <a:t>Rust</a:t>
            </a:r>
            <a:r>
              <a:rPr lang="en-US" altLang="zh-CN" dirty="0"/>
              <a:t> </a:t>
            </a:r>
            <a:r>
              <a:rPr lang="zh-CN" altLang="en-US" dirty="0"/>
              <a:t>中的每一个值都有一个被称为其 </a:t>
            </a:r>
            <a:r>
              <a:rPr lang="zh-CN" altLang="en-US" b="1" dirty="0"/>
              <a:t>所有者</a:t>
            </a:r>
            <a:r>
              <a:rPr lang="zh-CN" altLang="en-US" dirty="0"/>
              <a:t>（</a:t>
            </a:r>
            <a:r>
              <a:rPr lang="en-US" altLang="zh-CN" i="1" dirty="0">
                <a:latin typeface="Times New Roman" panose="02020603050405020304" pitchFamily="18" charset="0"/>
                <a:cs typeface="Times New Roman" panose="02020603050405020304" pitchFamily="18" charset="0"/>
              </a:rPr>
              <a:t>owner</a:t>
            </a:r>
            <a:r>
              <a:rPr lang="zh-CN" altLang="en-US" dirty="0"/>
              <a:t>）的变量。</a:t>
            </a:r>
          </a:p>
          <a:p>
            <a:r>
              <a:rPr lang="zh-CN" altLang="en-US" dirty="0"/>
              <a:t>值在任一时刻有且只有一个所有者。</a:t>
            </a:r>
          </a:p>
          <a:p>
            <a:r>
              <a:rPr lang="zh-CN" altLang="en-US" dirty="0"/>
              <a:t>当所有者（变量）离开作用域，这个值将被丢弃。</a:t>
            </a:r>
          </a:p>
        </p:txBody>
      </p:sp>
    </p:spTree>
    <p:extLst>
      <p:ext uri="{BB962C8B-B14F-4D97-AF65-F5344CB8AC3E}">
        <p14:creationId xmlns:p14="http://schemas.microsoft.com/office/powerpoint/2010/main" val="675103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pic>
        <p:nvPicPr>
          <p:cNvPr id="10" name="内容占位符 9"/>
          <p:cNvPicPr>
            <a:picLocks noGrp="1" noChangeAspect="1"/>
          </p:cNvPicPr>
          <p:nvPr>
            <p:ph idx="1"/>
          </p:nvPr>
        </p:nvPicPr>
        <p:blipFill>
          <a:blip r:embed="rId3"/>
          <a:stretch>
            <a:fillRect/>
          </a:stretch>
        </p:blipFill>
        <p:spPr>
          <a:xfrm>
            <a:off x="352827" y="1581868"/>
            <a:ext cx="11201400" cy="4457700"/>
          </a:xfrm>
          <a:prstGeom prst="rect">
            <a:avLst/>
          </a:prstGeom>
        </p:spPr>
      </p:pic>
    </p:spTree>
    <p:extLst>
      <p:ext uri="{BB962C8B-B14F-4D97-AF65-F5344CB8AC3E}">
        <p14:creationId xmlns:p14="http://schemas.microsoft.com/office/powerpoint/2010/main" val="776040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pic>
        <p:nvPicPr>
          <p:cNvPr id="4" name="内容占位符 3"/>
          <p:cNvPicPr>
            <a:picLocks noGrp="1" noChangeAspect="1"/>
          </p:cNvPicPr>
          <p:nvPr>
            <p:ph idx="1"/>
          </p:nvPr>
        </p:nvPicPr>
        <p:blipFill>
          <a:blip r:embed="rId3"/>
          <a:stretch>
            <a:fillRect/>
          </a:stretch>
        </p:blipFill>
        <p:spPr>
          <a:xfrm>
            <a:off x="751700" y="2114827"/>
            <a:ext cx="4057650" cy="3609975"/>
          </a:xfrm>
          <a:prstGeom prst="rect">
            <a:avLst/>
          </a:prstGeom>
        </p:spPr>
      </p:pic>
      <p:pic>
        <p:nvPicPr>
          <p:cNvPr id="5" name="图片 4"/>
          <p:cNvPicPr>
            <a:picLocks noChangeAspect="1"/>
          </p:cNvPicPr>
          <p:nvPr/>
        </p:nvPicPr>
        <p:blipFill>
          <a:blip r:embed="rId4"/>
          <a:stretch>
            <a:fillRect/>
          </a:stretch>
        </p:blipFill>
        <p:spPr>
          <a:xfrm>
            <a:off x="7708603" y="2114827"/>
            <a:ext cx="4008475" cy="3580904"/>
          </a:xfrm>
          <a:prstGeom prst="rect">
            <a:avLst/>
          </a:prstGeom>
        </p:spPr>
      </p:pic>
      <p:sp>
        <p:nvSpPr>
          <p:cNvPr id="6" name="右箭头 5"/>
          <p:cNvSpPr/>
          <p:nvPr/>
        </p:nvSpPr>
        <p:spPr>
          <a:xfrm>
            <a:off x="5231219" y="3434316"/>
            <a:ext cx="1871330" cy="776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37224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sp>
        <p:nvSpPr>
          <p:cNvPr id="3" name="内容占位符 2"/>
          <p:cNvSpPr>
            <a:spLocks noGrp="1"/>
          </p:cNvSpPr>
          <p:nvPr>
            <p:ph idx="1"/>
          </p:nvPr>
        </p:nvSpPr>
        <p:spPr/>
        <p:txBody>
          <a:bodyPr/>
          <a:lstStyle/>
          <a:p>
            <a:pPr marL="0" indent="0">
              <a:buNone/>
            </a:pPr>
            <a:r>
              <a:rPr lang="zh-CN" altLang="en-US" dirty="0"/>
              <a:t>将创建一个指向某个变量的过程称为借用</a:t>
            </a:r>
            <a:endParaRPr lang="en-US" altLang="zh-CN" dirty="0"/>
          </a:p>
          <a:p>
            <a:pPr marL="0" indent="0">
              <a:buNone/>
            </a:pPr>
            <a:r>
              <a:rPr lang="en-US" altLang="zh-CN" dirty="0"/>
              <a:t>	- </a:t>
            </a:r>
            <a:r>
              <a:rPr lang="zh-CN" altLang="en-US" dirty="0"/>
              <a:t>在任意给定时间，</a:t>
            </a:r>
            <a:r>
              <a:rPr lang="zh-CN" altLang="en-US" b="1" dirty="0"/>
              <a:t>要么</a:t>
            </a:r>
            <a:r>
              <a:rPr lang="zh-CN" altLang="en-US" dirty="0"/>
              <a:t>只能有一个可变引用，</a:t>
            </a:r>
            <a:r>
              <a:rPr lang="zh-CN" altLang="en-US" b="1" dirty="0"/>
              <a:t>要么</a:t>
            </a:r>
            <a:r>
              <a:rPr lang="zh-CN" altLang="en-US" dirty="0"/>
              <a:t>只能有多个不可变引用。</a:t>
            </a:r>
          </a:p>
          <a:p>
            <a:pPr marL="0" indent="0">
              <a:buNone/>
            </a:pPr>
            <a:r>
              <a:rPr lang="en-US" altLang="zh-CN" dirty="0"/>
              <a:t>   - </a:t>
            </a:r>
            <a:r>
              <a:rPr lang="zh-CN" altLang="en-US" dirty="0"/>
              <a:t>引用必须总是有效的。</a:t>
            </a:r>
          </a:p>
        </p:txBody>
      </p:sp>
    </p:spTree>
    <p:extLst>
      <p:ext uri="{BB962C8B-B14F-4D97-AF65-F5344CB8AC3E}">
        <p14:creationId xmlns:p14="http://schemas.microsoft.com/office/powerpoint/2010/main" val="4173458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pic>
        <p:nvPicPr>
          <p:cNvPr id="8" name="内容占位符 7"/>
          <p:cNvPicPr>
            <a:picLocks noGrp="1" noChangeAspect="1"/>
          </p:cNvPicPr>
          <p:nvPr>
            <p:ph idx="1"/>
          </p:nvPr>
        </p:nvPicPr>
        <p:blipFill>
          <a:blip r:embed="rId3"/>
          <a:stretch>
            <a:fillRect/>
          </a:stretch>
        </p:blipFill>
        <p:spPr>
          <a:xfrm>
            <a:off x="85209" y="2020538"/>
            <a:ext cx="11963400" cy="4419600"/>
          </a:xfrm>
          <a:prstGeom prst="rect">
            <a:avLst/>
          </a:prstGeom>
        </p:spPr>
      </p:pic>
    </p:spTree>
    <p:extLst>
      <p:ext uri="{BB962C8B-B14F-4D97-AF65-F5344CB8AC3E}">
        <p14:creationId xmlns:p14="http://schemas.microsoft.com/office/powerpoint/2010/main" val="4063286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pic>
        <p:nvPicPr>
          <p:cNvPr id="4" name="内容占位符 3"/>
          <p:cNvPicPr>
            <a:picLocks noGrp="1" noChangeAspect="1"/>
          </p:cNvPicPr>
          <p:nvPr>
            <p:ph idx="1"/>
          </p:nvPr>
        </p:nvPicPr>
        <p:blipFill>
          <a:blip r:embed="rId3"/>
          <a:stretch>
            <a:fillRect/>
          </a:stretch>
        </p:blipFill>
        <p:spPr>
          <a:xfrm>
            <a:off x="1995266" y="2413203"/>
            <a:ext cx="7524750" cy="3219450"/>
          </a:xfrm>
          <a:prstGeom prst="rect">
            <a:avLst/>
          </a:prstGeom>
        </p:spPr>
      </p:pic>
    </p:spTree>
    <p:extLst>
      <p:ext uri="{BB962C8B-B14F-4D97-AF65-F5344CB8AC3E}">
        <p14:creationId xmlns:p14="http://schemas.microsoft.com/office/powerpoint/2010/main" val="3669548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sp>
        <p:nvSpPr>
          <p:cNvPr id="3" name="内容占位符 2"/>
          <p:cNvSpPr>
            <a:spLocks noGrp="1"/>
          </p:cNvSpPr>
          <p:nvPr>
            <p:ph idx="1"/>
          </p:nvPr>
        </p:nvSpPr>
        <p:spPr/>
        <p:txBody>
          <a:bodyPr/>
          <a:lstStyle/>
          <a:p>
            <a:r>
              <a:rPr lang="zh-CN" altLang="en-US" dirty="0"/>
              <a:t>零成本抽象</a:t>
            </a:r>
            <a:endParaRPr lang="en-US" altLang="zh-CN" dirty="0"/>
          </a:p>
          <a:p>
            <a:pPr marL="0" indent="0">
              <a:buNone/>
            </a:pPr>
            <a:r>
              <a:rPr lang="en-US" altLang="zh-CN" i="1" dirty="0">
                <a:latin typeface="Times New Roman" panose="02020603050405020304" pitchFamily="18" charset="0"/>
                <a:cs typeface="Times New Roman" panose="02020603050405020304" pitchFamily="18" charset="0"/>
              </a:rPr>
              <a:t>What you don’t use, you don’t pay for. And further: What you do use, you couldn’t hand code any better.</a:t>
            </a:r>
          </a:p>
          <a:p>
            <a:pPr marL="0" indent="0">
              <a:buNone/>
            </a:pPr>
            <a:r>
              <a:rPr lang="zh-CN" altLang="en-US" dirty="0">
                <a:latin typeface="Times New Roman" panose="02020603050405020304" pitchFamily="18" charset="0"/>
                <a:cs typeface="Times New Roman" panose="02020603050405020304" pitchFamily="18" charset="0"/>
              </a:rPr>
              <a:t>不使用的东西</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不必付出任何代价。你所使用的东西，你手写实现的也不会更好。</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2" y="452718"/>
            <a:ext cx="9403742" cy="1033182"/>
          </a:xfrm>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pic>
        <p:nvPicPr>
          <p:cNvPr id="8" name="图片 7">
            <a:extLst>
              <a:ext uri="{FF2B5EF4-FFF2-40B4-BE49-F238E27FC236}">
                <a16:creationId xmlns:a16="http://schemas.microsoft.com/office/drawing/2014/main" id="{E2D03B0E-EFA5-4A43-BCD4-A3773A401688}"/>
              </a:ext>
            </a:extLst>
          </p:cNvPr>
          <p:cNvPicPr>
            <a:picLocks noChangeAspect="1"/>
          </p:cNvPicPr>
          <p:nvPr/>
        </p:nvPicPr>
        <p:blipFill>
          <a:blip r:embed="rId3"/>
          <a:stretch>
            <a:fillRect/>
          </a:stretch>
        </p:blipFill>
        <p:spPr>
          <a:xfrm>
            <a:off x="3259491" y="1612024"/>
            <a:ext cx="4432300" cy="4394200"/>
          </a:xfrm>
          <a:prstGeom prst="rect">
            <a:avLst/>
          </a:prstGeom>
        </p:spPr>
      </p:pic>
    </p:spTree>
    <p:extLst>
      <p:ext uri="{BB962C8B-B14F-4D97-AF65-F5344CB8AC3E}">
        <p14:creationId xmlns:p14="http://schemas.microsoft.com/office/powerpoint/2010/main" val="4046455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extLst>
              <p:ext uri="{D42A27DB-BD31-4B8C-83A1-F6EECF244321}">
                <p14:modId xmlns:p14="http://schemas.microsoft.com/office/powerpoint/2010/main" val="1813826272"/>
              </p:ext>
            </p:extLst>
          </p:nvPr>
        </p:nvGraphicFramePr>
        <p:xfrm>
          <a:off x="1190752" y="1280161"/>
          <a:ext cx="8160512" cy="4328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2" y="452718"/>
            <a:ext cx="9403742" cy="1033182"/>
          </a:xfrm>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pic>
        <p:nvPicPr>
          <p:cNvPr id="3" name="图片 2">
            <a:extLst>
              <a:ext uri="{FF2B5EF4-FFF2-40B4-BE49-F238E27FC236}">
                <a16:creationId xmlns:a16="http://schemas.microsoft.com/office/drawing/2014/main" id="{1FF39DAA-87A2-594F-A5F1-FD6BFD13AB4E}"/>
              </a:ext>
            </a:extLst>
          </p:cNvPr>
          <p:cNvPicPr>
            <a:picLocks noChangeAspect="1"/>
          </p:cNvPicPr>
          <p:nvPr/>
        </p:nvPicPr>
        <p:blipFill>
          <a:blip r:embed="rId3"/>
          <a:stretch>
            <a:fillRect/>
          </a:stretch>
        </p:blipFill>
        <p:spPr>
          <a:xfrm>
            <a:off x="1579455" y="1240469"/>
            <a:ext cx="8731194" cy="5480896"/>
          </a:xfrm>
          <a:prstGeom prst="rect">
            <a:avLst/>
          </a:prstGeom>
        </p:spPr>
      </p:pic>
    </p:spTree>
    <p:extLst>
      <p:ext uri="{BB962C8B-B14F-4D97-AF65-F5344CB8AC3E}">
        <p14:creationId xmlns:p14="http://schemas.microsoft.com/office/powerpoint/2010/main" val="4013023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2" y="452718"/>
            <a:ext cx="9403742" cy="1033182"/>
          </a:xfrm>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pic>
        <p:nvPicPr>
          <p:cNvPr id="4" name="图片 3">
            <a:extLst>
              <a:ext uri="{FF2B5EF4-FFF2-40B4-BE49-F238E27FC236}">
                <a16:creationId xmlns:a16="http://schemas.microsoft.com/office/drawing/2014/main" id="{07BC0126-649D-634A-BF9C-32F4AC842737}"/>
              </a:ext>
            </a:extLst>
          </p:cNvPr>
          <p:cNvPicPr>
            <a:picLocks noChangeAspect="1"/>
          </p:cNvPicPr>
          <p:nvPr/>
        </p:nvPicPr>
        <p:blipFill>
          <a:blip r:embed="rId3"/>
          <a:stretch>
            <a:fillRect/>
          </a:stretch>
        </p:blipFill>
        <p:spPr>
          <a:xfrm>
            <a:off x="2476062" y="1265107"/>
            <a:ext cx="6583855" cy="5514503"/>
          </a:xfrm>
          <a:prstGeom prst="rect">
            <a:avLst/>
          </a:prstGeom>
        </p:spPr>
      </p:pic>
    </p:spTree>
    <p:extLst>
      <p:ext uri="{BB962C8B-B14F-4D97-AF65-F5344CB8AC3E}">
        <p14:creationId xmlns:p14="http://schemas.microsoft.com/office/powerpoint/2010/main" val="1610948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2" y="452718"/>
            <a:ext cx="9403742" cy="1033182"/>
          </a:xfrm>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pic>
        <p:nvPicPr>
          <p:cNvPr id="3" name="图片 2">
            <a:extLst>
              <a:ext uri="{FF2B5EF4-FFF2-40B4-BE49-F238E27FC236}">
                <a16:creationId xmlns:a16="http://schemas.microsoft.com/office/drawing/2014/main" id="{D57326F1-575D-B346-8946-1044B41CC842}"/>
              </a:ext>
            </a:extLst>
          </p:cNvPr>
          <p:cNvPicPr>
            <a:picLocks noChangeAspect="1"/>
          </p:cNvPicPr>
          <p:nvPr/>
        </p:nvPicPr>
        <p:blipFill>
          <a:blip r:embed="rId3"/>
          <a:stretch>
            <a:fillRect/>
          </a:stretch>
        </p:blipFill>
        <p:spPr>
          <a:xfrm>
            <a:off x="1787331" y="1019502"/>
            <a:ext cx="8155455" cy="5838497"/>
          </a:xfrm>
          <a:prstGeom prst="rect">
            <a:avLst/>
          </a:prstGeom>
        </p:spPr>
      </p:pic>
    </p:spTree>
    <p:extLst>
      <p:ext uri="{BB962C8B-B14F-4D97-AF65-F5344CB8AC3E}">
        <p14:creationId xmlns:p14="http://schemas.microsoft.com/office/powerpoint/2010/main" val="3156559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sp>
        <p:nvSpPr>
          <p:cNvPr id="3" name="内容占位符 2"/>
          <p:cNvSpPr>
            <a:spLocks noGrp="1"/>
          </p:cNvSpPr>
          <p:nvPr>
            <p:ph idx="1"/>
          </p:nvPr>
        </p:nvSpPr>
        <p:spPr/>
        <p:txBody>
          <a:bodyPr/>
          <a:lstStyle/>
          <a:p>
            <a:r>
              <a:rPr lang="zh-CN" altLang="en-US" dirty="0"/>
              <a:t>实用性</a:t>
            </a:r>
            <a:endParaRPr lang="en-US" altLang="zh-CN" dirty="0"/>
          </a:p>
          <a:p>
            <a:pPr marL="0" indent="0">
              <a:buNone/>
            </a:pPr>
            <a:r>
              <a:rPr lang="en-US" altLang="zh-CN" dirty="0"/>
              <a:t>	- </a:t>
            </a:r>
            <a:r>
              <a:rPr lang="zh-CN" altLang="en-US" dirty="0"/>
              <a:t>无畏并发，借用检查器在编译阶段检测非法的并发数据访问。</a:t>
            </a:r>
            <a:endParaRPr lang="en-US" altLang="zh-CN" dirty="0"/>
          </a:p>
          <a:p>
            <a:pPr marL="0" indent="0">
              <a:buNone/>
            </a:pPr>
            <a:r>
              <a:rPr lang="en-US" altLang="zh-CN" dirty="0"/>
              <a:t>	- </a:t>
            </a:r>
            <a:r>
              <a:rPr lang="zh-CN" altLang="en-US" dirty="0"/>
              <a:t>方便且零成本的</a:t>
            </a:r>
            <a:r>
              <a:rPr lang="en-US" altLang="zh-CN" dirty="0"/>
              <a:t>FFI</a:t>
            </a:r>
            <a:r>
              <a:rPr lang="zh-CN" altLang="en-US" dirty="0"/>
              <a:t>，兼容</a:t>
            </a:r>
            <a:r>
              <a:rPr lang="en-US" altLang="zh-CN" dirty="0">
                <a:latin typeface="Times New Roman" panose="02020603050405020304" pitchFamily="18" charset="0"/>
                <a:cs typeface="Times New Roman" panose="02020603050405020304" pitchFamily="18" charset="0"/>
              </a:rPr>
              <a:t>C-ABI</a:t>
            </a:r>
            <a:r>
              <a:rPr lang="zh-CN" altLang="en-US" dirty="0"/>
              <a:t>，能够接收</a:t>
            </a:r>
            <a:r>
              <a:rPr lang="en-US" altLang="zh-CN" dirty="0">
                <a:latin typeface="Times New Roman" panose="02020603050405020304" pitchFamily="18" charset="0"/>
                <a:cs typeface="Times New Roman" panose="02020603050405020304" pitchFamily="18" charset="0"/>
              </a:rPr>
              <a:t>C</a:t>
            </a:r>
            <a:r>
              <a:rPr lang="zh-CN" altLang="en-US" dirty="0"/>
              <a:t>语言的遗产。</a:t>
            </a:r>
            <a:endParaRPr lang="en-US" altLang="zh-CN" dirty="0"/>
          </a:p>
          <a:p>
            <a:pPr marL="0" indent="0">
              <a:buNone/>
            </a:pPr>
            <a:r>
              <a:rPr lang="en-US" altLang="zh-CN" dirty="0"/>
              <a:t>	- </a:t>
            </a:r>
            <a:r>
              <a:rPr lang="zh-CN" altLang="en-US" dirty="0"/>
              <a:t>强大的包管理工具</a:t>
            </a:r>
            <a:r>
              <a:rPr lang="en-US" altLang="zh-CN" dirty="0">
                <a:latin typeface="Times New Roman" panose="02020603050405020304" pitchFamily="18" charset="0"/>
                <a:cs typeface="Times New Roman" panose="02020603050405020304" pitchFamily="18" charset="0"/>
              </a:rPr>
              <a:t>cargo</a:t>
            </a:r>
            <a:r>
              <a:rPr lang="zh-CN" altLang="en-US"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sp>
        <p:nvSpPr>
          <p:cNvPr id="3" name="内容占位符 2"/>
          <p:cNvSpPr>
            <a:spLocks noGrp="1"/>
          </p:cNvSpPr>
          <p:nvPr>
            <p:ph idx="1"/>
          </p:nvPr>
        </p:nvSpPr>
        <p:spPr/>
        <p:txBody>
          <a:bodyPr/>
          <a:lstStyle/>
          <a:p>
            <a:pPr marL="0" indent="0">
              <a:buNone/>
            </a:pPr>
            <a:r>
              <a:rPr lang="en-US" altLang="zh-CN" dirty="0"/>
              <a:t>	- </a:t>
            </a:r>
            <a:r>
              <a:rPr lang="en-US" altLang="zh-CN" dirty="0">
                <a:latin typeface="Times New Roman" panose="02020603050405020304" pitchFamily="18" charset="0"/>
                <a:cs typeface="Times New Roman" panose="02020603050405020304" pitchFamily="18" charset="0"/>
              </a:rPr>
              <a:t>channel</a:t>
            </a:r>
            <a:r>
              <a:rPr lang="zh-CN" altLang="en-US" dirty="0"/>
              <a:t>实现线程间通信</a:t>
            </a:r>
            <a:endParaRPr lang="en-US" altLang="zh-CN" dirty="0"/>
          </a:p>
          <a:p>
            <a:pPr marL="0" indent="0">
              <a:buNone/>
            </a:pPr>
            <a:r>
              <a:rPr lang="en-US" altLang="zh-CN" dirty="0"/>
              <a:t>	- </a:t>
            </a:r>
            <a:r>
              <a:rPr lang="zh-CN" altLang="en-US" dirty="0"/>
              <a:t>语言层面上限定不同类型数据，线程间共享内存（</a:t>
            </a:r>
            <a:r>
              <a:rPr lang="en-US" altLang="zh-CN" dirty="0">
                <a:latin typeface="Times New Roman" panose="02020603050405020304" pitchFamily="18" charset="0"/>
                <a:cs typeface="Times New Roman" panose="02020603050405020304" pitchFamily="18" charset="0"/>
              </a:rPr>
              <a:t>send</a:t>
            </a:r>
            <a:r>
              <a:rPr lang="en-US" altLang="zh-CN" dirty="0"/>
              <a:t>, </a:t>
            </a:r>
            <a:r>
              <a:rPr lang="en-US" altLang="zh-CN" dirty="0">
                <a:latin typeface="Times New Roman" panose="02020603050405020304" pitchFamily="18" charset="0"/>
                <a:cs typeface="Times New Roman" panose="02020603050405020304" pitchFamily="18" charset="0"/>
              </a:rPr>
              <a:t>sync</a:t>
            </a:r>
            <a:r>
              <a:rPr lang="zh-CN" altLang="en-US" dirty="0"/>
              <a:t>）</a:t>
            </a:r>
            <a:endParaRPr lang="en-US" altLang="zh-CN" dirty="0"/>
          </a:p>
          <a:p>
            <a:pPr marL="0" indent="0">
              <a:buNone/>
            </a:pPr>
            <a:r>
              <a:rPr lang="en-US" altLang="zh-CN" dirty="0"/>
              <a:t>      - </a:t>
            </a:r>
            <a:r>
              <a:rPr lang="zh-CN" altLang="en-US" dirty="0"/>
              <a:t>异步并发</a:t>
            </a:r>
          </a:p>
        </p:txBody>
      </p:sp>
    </p:spTree>
    <p:extLst>
      <p:ext uri="{BB962C8B-B14F-4D97-AF65-F5344CB8AC3E}">
        <p14:creationId xmlns:p14="http://schemas.microsoft.com/office/powerpoint/2010/main" val="169104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pic>
        <p:nvPicPr>
          <p:cNvPr id="4" name="内容占位符 3"/>
          <p:cNvPicPr>
            <a:picLocks noGrp="1" noChangeAspect="1"/>
          </p:cNvPicPr>
          <p:nvPr>
            <p:ph idx="1"/>
          </p:nvPr>
        </p:nvPicPr>
        <p:blipFill>
          <a:blip r:embed="rId3"/>
          <a:stretch>
            <a:fillRect/>
          </a:stretch>
        </p:blipFill>
        <p:spPr>
          <a:xfrm>
            <a:off x="2067109" y="1973376"/>
            <a:ext cx="6562725" cy="3276600"/>
          </a:xfrm>
          <a:prstGeom prst="rect">
            <a:avLst/>
          </a:prstGeom>
        </p:spPr>
      </p:pic>
    </p:spTree>
    <p:extLst>
      <p:ext uri="{BB962C8B-B14F-4D97-AF65-F5344CB8AC3E}">
        <p14:creationId xmlns:p14="http://schemas.microsoft.com/office/powerpoint/2010/main" val="3316043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sp>
        <p:nvSpPr>
          <p:cNvPr id="3" name="内容占位符 2"/>
          <p:cNvSpPr>
            <a:spLocks noGrp="1"/>
          </p:cNvSpPr>
          <p:nvPr>
            <p:ph idx="1"/>
          </p:nvPr>
        </p:nvSpPr>
        <p:spPr/>
        <p:txBody>
          <a:bodyPr/>
          <a:lstStyle/>
          <a:p>
            <a:pPr marL="0" indent="0">
              <a:buNone/>
            </a:pPr>
            <a:r>
              <a:rPr lang="en-US" altLang="zh-CN" dirty="0">
                <a:latin typeface="Times New Roman" panose="02020603050405020304" pitchFamily="18" charset="0"/>
                <a:cs typeface="Times New Roman" panose="02020603050405020304" pitchFamily="18" charset="0"/>
              </a:rPr>
              <a:t>Rust</a:t>
            </a:r>
            <a:r>
              <a:rPr lang="zh-CN" altLang="en-US" dirty="0">
                <a:latin typeface="Times New Roman" panose="02020603050405020304" pitchFamily="18" charset="0"/>
                <a:cs typeface="Times New Roman" panose="02020603050405020304" pitchFamily="18" charset="0"/>
              </a:rPr>
              <a:t>异步编程</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Rust</a:t>
            </a:r>
            <a:r>
              <a:rPr lang="zh-CN" altLang="en-US" dirty="0">
                <a:latin typeface="Times New Roman" panose="02020603050405020304" pitchFamily="18" charset="0"/>
                <a:cs typeface="Times New Roman" panose="02020603050405020304" pitchFamily="18" charset="0"/>
              </a:rPr>
              <a:t>异步并发通过引入协程，以任务作为基础单元进行并发处理。由开发者分割计算过程，生成对应的计算任务。</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776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098496"/>
          </a:xfrm>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21647" y="2052638"/>
            <a:ext cx="7910481" cy="4195762"/>
          </a:xfrm>
        </p:spPr>
      </p:pic>
      <p:sp>
        <p:nvSpPr>
          <p:cNvPr id="5" name="文本框 4"/>
          <p:cNvSpPr txBox="1"/>
          <p:nvPr/>
        </p:nvSpPr>
        <p:spPr>
          <a:xfrm>
            <a:off x="10050834" y="2158409"/>
            <a:ext cx="1708775" cy="2308324"/>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Scheduler</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executeor</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wake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task queue</a:t>
            </a:r>
            <a:r>
              <a:rPr lang="zh-CN" altLang="en-US" dirty="0">
                <a:latin typeface="+mn-ea"/>
              </a:rPr>
              <a:t>均需要三方库实现，</a:t>
            </a:r>
            <a:r>
              <a:rPr lang="en-US" altLang="zh-CN" dirty="0">
                <a:latin typeface="+mn-ea"/>
              </a:rPr>
              <a:t>rust</a:t>
            </a:r>
            <a:r>
              <a:rPr lang="zh-CN" altLang="en-US" dirty="0">
                <a:latin typeface="+mn-ea"/>
              </a:rPr>
              <a:t>语言本身提供了基本的</a:t>
            </a:r>
            <a:r>
              <a:rPr lang="en-US" altLang="zh-CN" dirty="0">
                <a:latin typeface="Times New Roman" panose="02020603050405020304" pitchFamily="18" charset="0"/>
                <a:cs typeface="Times New Roman" panose="02020603050405020304" pitchFamily="18" charset="0"/>
              </a:rPr>
              <a:t>trait</a:t>
            </a:r>
            <a:r>
              <a:rPr lang="zh-CN" altLang="en-US" dirty="0">
                <a:latin typeface="+mn-ea"/>
              </a:rPr>
              <a:t>限定</a:t>
            </a:r>
          </a:p>
        </p:txBody>
      </p:sp>
    </p:spTree>
    <p:extLst>
      <p:ext uri="{BB962C8B-B14F-4D97-AF65-F5344CB8AC3E}">
        <p14:creationId xmlns:p14="http://schemas.microsoft.com/office/powerpoint/2010/main" val="3271171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pic>
        <p:nvPicPr>
          <p:cNvPr id="6" name="内容占位符 5"/>
          <p:cNvPicPr>
            <a:picLocks noGrp="1" noChangeAspect="1"/>
          </p:cNvPicPr>
          <p:nvPr>
            <p:ph idx="1"/>
          </p:nvPr>
        </p:nvPicPr>
        <p:blipFill>
          <a:blip r:embed="rId3"/>
          <a:stretch>
            <a:fillRect/>
          </a:stretch>
        </p:blipFill>
        <p:spPr>
          <a:xfrm>
            <a:off x="2963538" y="1536954"/>
            <a:ext cx="4841519" cy="4711446"/>
          </a:xfrm>
          <a:prstGeom prst="rect">
            <a:avLst/>
          </a:prstGeom>
        </p:spPr>
      </p:pic>
    </p:spTree>
    <p:extLst>
      <p:ext uri="{BB962C8B-B14F-4D97-AF65-F5344CB8AC3E}">
        <p14:creationId xmlns:p14="http://schemas.microsoft.com/office/powerpoint/2010/main" val="3254542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2" y="452718"/>
            <a:ext cx="9281660" cy="1163811"/>
          </a:xfrm>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优劣</a:t>
            </a:r>
          </a:p>
        </p:txBody>
      </p:sp>
      <p:sp>
        <p:nvSpPr>
          <p:cNvPr id="3" name="内容占位符 2"/>
          <p:cNvSpPr>
            <a:spLocks noGrp="1"/>
          </p:cNvSpPr>
          <p:nvPr>
            <p:ph idx="1"/>
          </p:nvPr>
        </p:nvSpPr>
        <p:spPr/>
        <p:txBody>
          <a:bodyPr/>
          <a:lstStyle/>
          <a:p>
            <a:r>
              <a:rPr lang="zh-CN" altLang="en-US" dirty="0"/>
              <a:t>优点</a:t>
            </a:r>
            <a:endParaRPr lang="en-US" altLang="zh-CN" dirty="0"/>
          </a:p>
          <a:p>
            <a:pPr lvl="1"/>
            <a:r>
              <a:rPr lang="zh-CN" altLang="en-US" dirty="0"/>
              <a:t>高性能</a:t>
            </a:r>
            <a:endParaRPr lang="en-US" altLang="zh-CN" dirty="0"/>
          </a:p>
          <a:p>
            <a:pPr lvl="1"/>
            <a:r>
              <a:rPr lang="zh-CN" altLang="en-US" dirty="0"/>
              <a:t>完备的安全检查</a:t>
            </a:r>
            <a:endParaRPr lang="en-US" altLang="zh-CN" dirty="0"/>
          </a:p>
          <a:p>
            <a:r>
              <a:rPr lang="zh-CN" altLang="en-US" dirty="0"/>
              <a:t>缺点</a:t>
            </a:r>
            <a:endParaRPr lang="en-US" altLang="zh-CN" dirty="0"/>
          </a:p>
          <a:p>
            <a:pPr lvl="1"/>
            <a:r>
              <a:rPr lang="zh-CN" altLang="en-US" dirty="0"/>
              <a:t>学习曲线陡峭</a:t>
            </a:r>
            <a:endParaRPr lang="en-US" altLang="zh-CN" dirty="0"/>
          </a:p>
          <a:p>
            <a:pPr lvl="1"/>
            <a:r>
              <a:rPr lang="zh-CN" altLang="en-US" dirty="0"/>
              <a:t>编译速度慢（借用检查及零成本抽象导致）</a:t>
            </a:r>
            <a:endParaRPr lang="en-US" altLang="zh-CN" dirty="0"/>
          </a:p>
          <a:p>
            <a:pPr lvl="1"/>
            <a:r>
              <a:rPr lang="zh-CN" altLang="en-US" dirty="0"/>
              <a:t>开发效率不高，缺少完善的开发工具</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4289136-891D-BF4D-83C9-307393F6F83F}"/>
              </a:ext>
            </a:extLst>
          </p:cNvPr>
          <p:cNvSpPr txBox="1"/>
          <p:nvPr/>
        </p:nvSpPr>
        <p:spPr>
          <a:xfrm>
            <a:off x="4398124" y="3105834"/>
            <a:ext cx="2448910" cy="646331"/>
          </a:xfrm>
          <a:prstGeom prst="rect">
            <a:avLst/>
          </a:prstGeom>
          <a:noFill/>
        </p:spPr>
        <p:txBody>
          <a:bodyPr wrap="square" rtlCol="0" anchor="ctr" anchorCtr="1">
            <a:spAutoFit/>
          </a:bodyPr>
          <a:lstStyle/>
          <a:p>
            <a:pPr algn="ctr" defTabSz="1778000">
              <a:lnSpc>
                <a:spcPct val="90000"/>
              </a:lnSpc>
              <a:spcBef>
                <a:spcPct val="0"/>
              </a:spcBef>
              <a:spcAft>
                <a:spcPct val="35000"/>
              </a:spcAft>
            </a:pPr>
            <a:r>
              <a:rPr lang="en-US" altLang="zh-CN" sz="4000" dirty="0">
                <a:solidFill>
                  <a:prstClr val="white"/>
                </a:solidFill>
                <a:latin typeface="宋体" panose="02010600030101010101" pitchFamily="2" charset="-122"/>
                <a:ea typeface="宋体" panose="02010600030101010101" pitchFamily="2" charset="-122"/>
              </a:rPr>
              <a:t>Rust</a:t>
            </a:r>
            <a:r>
              <a:rPr lang="zh-CN" altLang="en-US" sz="4000" dirty="0">
                <a:solidFill>
                  <a:prstClr val="white"/>
                </a:solidFill>
                <a:latin typeface="宋体" panose="02010600030101010101" pitchFamily="2" charset="-122"/>
                <a:ea typeface="宋体" panose="02010600030101010101" pitchFamily="2" charset="-122"/>
              </a:rPr>
              <a:t>简介</a:t>
            </a:r>
          </a:p>
        </p:txBody>
      </p:sp>
    </p:spTree>
    <p:extLst>
      <p:ext uri="{BB962C8B-B14F-4D97-AF65-F5344CB8AC3E}">
        <p14:creationId xmlns:p14="http://schemas.microsoft.com/office/powerpoint/2010/main" val="35440314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2" y="452718"/>
            <a:ext cx="9281660" cy="1049511"/>
          </a:xfrm>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优劣</a:t>
            </a:r>
          </a:p>
        </p:txBody>
      </p:sp>
      <p:pic>
        <p:nvPicPr>
          <p:cNvPr id="4" name="内容占位符 3"/>
          <p:cNvPicPr>
            <a:picLocks noGrp="1" noChangeAspect="1"/>
          </p:cNvPicPr>
          <p:nvPr>
            <p:ph idx="1"/>
          </p:nvPr>
        </p:nvPicPr>
        <p:blipFill>
          <a:blip r:embed="rId3"/>
          <a:stretch>
            <a:fillRect/>
          </a:stretch>
        </p:blipFill>
        <p:spPr>
          <a:xfrm>
            <a:off x="3693571" y="1616529"/>
            <a:ext cx="4046171" cy="4980213"/>
          </a:xfrm>
          <a:prstGeom prst="rect">
            <a:avLst/>
          </a:prstGeom>
        </p:spPr>
      </p:pic>
      <p:sp>
        <p:nvSpPr>
          <p:cNvPr id="3" name="文本框 2">
            <a:extLst>
              <a:ext uri="{FF2B5EF4-FFF2-40B4-BE49-F238E27FC236}">
                <a16:creationId xmlns:a16="http://schemas.microsoft.com/office/drawing/2014/main" id="{57CA49B5-1097-054B-94EA-904AB4872F18}"/>
              </a:ext>
            </a:extLst>
          </p:cNvPr>
          <p:cNvSpPr txBox="1"/>
          <p:nvPr/>
        </p:nvSpPr>
        <p:spPr>
          <a:xfrm>
            <a:off x="8765628" y="2280745"/>
            <a:ext cx="3247696" cy="1508105"/>
          </a:xfrm>
          <a:prstGeom prst="rect">
            <a:avLst/>
          </a:prstGeom>
          <a:noFill/>
        </p:spPr>
        <p:txBody>
          <a:bodyPr wrap="square" rtlCol="0">
            <a:spAutoFit/>
          </a:bodyPr>
          <a:lstStyle/>
          <a:p>
            <a:r>
              <a:rPr lang="en-US" altLang="zh-CN" sz="2000" dirty="0" err="1">
                <a:latin typeface="Times New Roman" panose="02020603050405020304" pitchFamily="18" charset="0"/>
                <a:ea typeface="+mj-ea"/>
                <a:cs typeface="Times New Roman" panose="02020603050405020304" pitchFamily="18" charset="0"/>
              </a:rPr>
              <a:t>benchmarksgame</a:t>
            </a:r>
            <a:r>
              <a:rPr kumimoji="1" lang="zh-CN" altLang="en-US" dirty="0"/>
              <a:t>上</a:t>
            </a:r>
            <a:r>
              <a:rPr lang="en-US" altLang="zh-CN" sz="2000" dirty="0">
                <a:latin typeface="Times New Roman" panose="02020603050405020304" pitchFamily="18" charset="0"/>
                <a:ea typeface="+mj-ea"/>
                <a:cs typeface="Times New Roman" panose="02020603050405020304" pitchFamily="18" charset="0"/>
              </a:rPr>
              <a:t>rust</a:t>
            </a:r>
            <a:r>
              <a:rPr kumimoji="1" lang="zh-CN" altLang="en-US" dirty="0"/>
              <a:t>与</a:t>
            </a:r>
            <a:r>
              <a:rPr lang="en-US" altLang="zh-CN" sz="2000" dirty="0">
                <a:latin typeface="Times New Roman" panose="02020603050405020304" pitchFamily="18" charset="0"/>
                <a:ea typeface="+mj-ea"/>
                <a:cs typeface="Times New Roman" panose="02020603050405020304" pitchFamily="18" charset="0"/>
              </a:rPr>
              <a:t>C</a:t>
            </a:r>
            <a:r>
              <a:rPr kumimoji="1" lang="zh-CN" altLang="en-US" dirty="0"/>
              <a:t>语言性能比较。</a:t>
            </a:r>
            <a:endParaRPr kumimoji="1" lang="en-US" altLang="zh-CN" dirty="0"/>
          </a:p>
          <a:p>
            <a:r>
              <a:rPr lang="en-US" altLang="zh-CN" dirty="0">
                <a:latin typeface="Times New Roman" panose="02020603050405020304" pitchFamily="18" charset="0"/>
                <a:cs typeface="Times New Roman" panose="02020603050405020304" pitchFamily="18" charset="0"/>
              </a:rPr>
              <a:t>https://</a:t>
            </a:r>
            <a:r>
              <a:rPr lang="en-US" altLang="zh-CN" dirty="0" err="1">
                <a:latin typeface="Times New Roman" panose="02020603050405020304" pitchFamily="18" charset="0"/>
                <a:cs typeface="Times New Roman" panose="02020603050405020304" pitchFamily="18" charset="0"/>
              </a:rPr>
              <a:t>benchmarksgame-team.pages.debian.net</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benchmarksgame</a:t>
            </a:r>
            <a:r>
              <a:rPr lang="en-US" altLang="zh-CN" dirty="0">
                <a:latin typeface="Times New Roman" panose="02020603050405020304" pitchFamily="18" charset="0"/>
                <a:cs typeface="Times New Roman" panose="02020603050405020304" pitchFamily="18" charset="0"/>
              </a:rPr>
              <a:t>/fastest/</a:t>
            </a:r>
            <a:r>
              <a:rPr lang="en-US" altLang="zh-CN" dirty="0" err="1">
                <a:latin typeface="Times New Roman" panose="02020603050405020304" pitchFamily="18" charset="0"/>
                <a:cs typeface="Times New Roman" panose="02020603050405020304" pitchFamily="18" charset="0"/>
              </a:rPr>
              <a:t>rust.html</a:t>
            </a:r>
            <a:endParaRPr kumimoji="1" lang="zh-CN" altLang="en-US" dirty="0"/>
          </a:p>
        </p:txBody>
      </p:sp>
    </p:spTree>
    <p:extLst>
      <p:ext uri="{BB962C8B-B14F-4D97-AF65-F5344CB8AC3E}">
        <p14:creationId xmlns:p14="http://schemas.microsoft.com/office/powerpoint/2010/main" val="23410563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12289" cy="973879"/>
          </a:xfrm>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优劣</a:t>
            </a:r>
          </a:p>
        </p:txBody>
      </p:sp>
      <p:pic>
        <p:nvPicPr>
          <p:cNvPr id="5" name="内容占位符 4"/>
          <p:cNvPicPr>
            <a:picLocks noGrp="1" noChangeAspect="1"/>
          </p:cNvPicPr>
          <p:nvPr>
            <p:ph idx="1"/>
          </p:nvPr>
        </p:nvPicPr>
        <p:blipFill>
          <a:blip r:embed="rId3"/>
          <a:stretch>
            <a:fillRect/>
          </a:stretch>
        </p:blipFill>
        <p:spPr>
          <a:xfrm>
            <a:off x="3559630" y="1426597"/>
            <a:ext cx="3461656" cy="5035576"/>
          </a:xfrm>
          <a:prstGeom prst="rect">
            <a:avLst/>
          </a:prstGeom>
        </p:spPr>
      </p:pic>
    </p:spTree>
    <p:extLst>
      <p:ext uri="{BB962C8B-B14F-4D97-AF65-F5344CB8AC3E}">
        <p14:creationId xmlns:p14="http://schemas.microsoft.com/office/powerpoint/2010/main" val="3629472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4289136-891D-BF4D-83C9-307393F6F83F}"/>
              </a:ext>
            </a:extLst>
          </p:cNvPr>
          <p:cNvSpPr txBox="1"/>
          <p:nvPr/>
        </p:nvSpPr>
        <p:spPr>
          <a:xfrm>
            <a:off x="3978166" y="3105834"/>
            <a:ext cx="4235668" cy="646331"/>
          </a:xfrm>
          <a:prstGeom prst="rect">
            <a:avLst/>
          </a:prstGeom>
          <a:noFill/>
        </p:spPr>
        <p:txBody>
          <a:bodyPr wrap="square" rtlCol="0" anchor="ctr" anchorCtr="1">
            <a:spAutoFit/>
          </a:bodyPr>
          <a:lstStyle/>
          <a:p>
            <a:pPr algn="ctr" defTabSz="1778000">
              <a:lnSpc>
                <a:spcPct val="90000"/>
              </a:lnSpc>
              <a:spcBef>
                <a:spcPct val="0"/>
              </a:spcBef>
              <a:spcAft>
                <a:spcPct val="35000"/>
              </a:spcAft>
            </a:pPr>
            <a:r>
              <a:rPr lang="en-US" altLang="zh-CN" sz="4000" dirty="0">
                <a:solidFill>
                  <a:prstClr val="white"/>
                </a:solidFill>
                <a:latin typeface="宋体" panose="02010600030101010101" pitchFamily="2" charset="-122"/>
                <a:ea typeface="宋体" panose="02010600030101010101" pitchFamily="2" charset="-122"/>
              </a:rPr>
              <a:t>Rust</a:t>
            </a:r>
            <a:r>
              <a:rPr lang="zh-CN" altLang="en-US" sz="4000" dirty="0">
                <a:solidFill>
                  <a:prstClr val="white"/>
                </a:solidFill>
                <a:latin typeface="宋体" panose="02010600030101010101" pitchFamily="2" charset="-122"/>
                <a:ea typeface="宋体" panose="02010600030101010101" pitchFamily="2" charset="-122"/>
              </a:rPr>
              <a:t>生态和应用</a:t>
            </a:r>
          </a:p>
        </p:txBody>
      </p:sp>
    </p:spTree>
    <p:extLst>
      <p:ext uri="{BB962C8B-B14F-4D97-AF65-F5344CB8AC3E}">
        <p14:creationId xmlns:p14="http://schemas.microsoft.com/office/powerpoint/2010/main" val="490063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mj-ea"/>
              </a:rPr>
              <a:t>Rust</a:t>
            </a:r>
            <a:r>
              <a:rPr kumimoji="1" lang="zh-CN" altLang="en-US" dirty="0">
                <a:latin typeface="+mj-ea"/>
              </a:rPr>
              <a:t>生态和应用</a:t>
            </a:r>
            <a:endParaRPr lang="zh-CN" altLang="en-US" dirty="0"/>
          </a:p>
        </p:txBody>
      </p:sp>
      <p:sp>
        <p:nvSpPr>
          <p:cNvPr id="3" name="内容占位符 2"/>
          <p:cNvSpPr>
            <a:spLocks noGrp="1"/>
          </p:cNvSpPr>
          <p:nvPr>
            <p:ph idx="1"/>
          </p:nvPr>
        </p:nvSpPr>
        <p:spPr/>
        <p:txBody>
          <a:bodyPr/>
          <a:lstStyle/>
          <a:p>
            <a:pPr marL="0" indent="0">
              <a:buNone/>
            </a:pPr>
            <a:r>
              <a:rPr kumimoji="1" lang="en-US" altLang="zh-CN" dirty="0">
                <a:latin typeface="Times New Roman" panose="02020603050405020304" pitchFamily="18" charset="0"/>
                <a:cs typeface="Times New Roman" panose="02020603050405020304" pitchFamily="18" charset="0"/>
              </a:rPr>
              <a:t>Rust</a:t>
            </a:r>
            <a:r>
              <a:rPr kumimoji="1" lang="zh-CN" altLang="en-US" dirty="0"/>
              <a:t>发展依赖社区和开发团队共同推进</a:t>
            </a:r>
            <a:endParaRPr kumimoji="1" lang="en-US" altLang="zh-CN" dirty="0"/>
          </a:p>
          <a:p>
            <a:pPr marL="0" indent="0">
              <a:buNone/>
            </a:pPr>
            <a:r>
              <a:rPr kumimoji="1" lang="zh-CN" altLang="en-US" dirty="0"/>
              <a:t>目前已经发布的三方包已经有</a:t>
            </a:r>
            <a:r>
              <a:rPr lang="en-US" altLang="zh-CN" dirty="0"/>
              <a:t>71905</a:t>
            </a:r>
            <a:r>
              <a:rPr lang="zh-CN" altLang="en-US" dirty="0"/>
              <a:t>。主要集中在命令行开发、网络编程、异步开发、机器学习和算法领域。</a:t>
            </a:r>
            <a:endParaRPr kumimoji="1" lang="zh-CN" altLang="en-US" dirty="0"/>
          </a:p>
        </p:txBody>
      </p:sp>
    </p:spTree>
    <p:extLst>
      <p:ext uri="{BB962C8B-B14F-4D97-AF65-F5344CB8AC3E}">
        <p14:creationId xmlns:p14="http://schemas.microsoft.com/office/powerpoint/2010/main" val="3376935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mj-ea"/>
              </a:rPr>
              <a:t>Rust</a:t>
            </a:r>
            <a:r>
              <a:rPr kumimoji="1" lang="zh-CN" altLang="en-US" dirty="0">
                <a:latin typeface="+mj-ea"/>
              </a:rPr>
              <a:t>生态和应用</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209203075"/>
              </p:ext>
            </p:extLst>
          </p:nvPr>
        </p:nvGraphicFramePr>
        <p:xfrm>
          <a:off x="1806497" y="1853248"/>
          <a:ext cx="8128000" cy="44856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0">
                <a:tc>
                  <a:txBody>
                    <a:bodyPr/>
                    <a:lstStyle/>
                    <a:p>
                      <a:r>
                        <a:rPr lang="zh-CN" altLang="en-US" dirty="0"/>
                        <a:t>领域</a:t>
                      </a:r>
                    </a:p>
                  </a:txBody>
                  <a:tcPr/>
                </a:tc>
                <a:tc>
                  <a:txBody>
                    <a:bodyPr/>
                    <a:lstStyle/>
                    <a:p>
                      <a:r>
                        <a:rPr lang="zh-CN" altLang="en-US" dirty="0"/>
                        <a:t>三方库</a:t>
                      </a:r>
                    </a:p>
                  </a:txBody>
                  <a:tcPr/>
                </a:tc>
                <a:tc>
                  <a:txBody>
                    <a:bodyPr/>
                    <a:lstStyle/>
                    <a:p>
                      <a:r>
                        <a:rPr lang="zh-CN" altLang="en-US" dirty="0"/>
                        <a:t>说明</a:t>
                      </a:r>
                    </a:p>
                  </a:txBody>
                  <a:tcPr/>
                </a:tc>
                <a:tc>
                  <a:txBody>
                    <a:bodyPr/>
                    <a:lstStyle/>
                    <a:p>
                      <a:r>
                        <a:rPr lang="zh-CN" altLang="en-US" dirty="0"/>
                        <a:t>备注</a:t>
                      </a:r>
                    </a:p>
                  </a:txBody>
                  <a:tcPr/>
                </a:tc>
                <a:extLst>
                  <a:ext uri="{0D108BD9-81ED-4DB2-BD59-A6C34878D82A}">
                    <a16:rowId xmlns:a16="http://schemas.microsoft.com/office/drawing/2014/main" val="10000"/>
                  </a:ext>
                </a:extLst>
              </a:tr>
              <a:tr h="370840">
                <a:tc>
                  <a:txBody>
                    <a:bodyPr/>
                    <a:lstStyle/>
                    <a:p>
                      <a:r>
                        <a:rPr lang="zh-CN" altLang="en-US" dirty="0"/>
                        <a:t>序列化</a:t>
                      </a:r>
                    </a:p>
                  </a:txBody>
                  <a:tcPr/>
                </a:tc>
                <a:tc>
                  <a:txBody>
                    <a:bodyPr/>
                    <a:lstStyle/>
                    <a:p>
                      <a:r>
                        <a:rPr lang="en-US" altLang="zh-CN" dirty="0" err="1">
                          <a:latin typeface="Times New Roman" panose="02020603050405020304" pitchFamily="18" charset="0"/>
                          <a:cs typeface="Times New Roman" panose="02020603050405020304" pitchFamily="18" charset="0"/>
                        </a:rPr>
                        <a:t>serde</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err="1">
                          <a:latin typeface="Times New Roman" panose="02020603050405020304" pitchFamily="18" charset="0"/>
                          <a:cs typeface="Times New Roman" panose="02020603050405020304" pitchFamily="18" charset="0"/>
                        </a:rPr>
                        <a:t>Json</a:t>
                      </a:r>
                      <a:r>
                        <a:rPr lang="zh-CN" altLang="en-US" dirty="0"/>
                        <a:t>序列化、反序列化</a:t>
                      </a:r>
                    </a:p>
                  </a:txBody>
                  <a:tcPr/>
                </a:tc>
                <a:tc>
                  <a:txBody>
                    <a:bodyPr/>
                    <a:lstStyle/>
                    <a:p>
                      <a:endParaRPr lang="zh-CN" altLang="en-US"/>
                    </a:p>
                  </a:txBody>
                  <a:tcPr/>
                </a:tc>
                <a:extLst>
                  <a:ext uri="{0D108BD9-81ED-4DB2-BD59-A6C34878D82A}">
                    <a16:rowId xmlns:a16="http://schemas.microsoft.com/office/drawing/2014/main" val="10001"/>
                  </a:ext>
                </a:extLst>
              </a:tr>
              <a:tr h="370840">
                <a:tc>
                  <a:txBody>
                    <a:bodyPr/>
                    <a:lstStyle/>
                    <a:p>
                      <a:r>
                        <a:rPr lang="zh-CN" altLang="en-US" dirty="0"/>
                        <a:t>异步并发</a:t>
                      </a:r>
                    </a:p>
                  </a:txBody>
                  <a:tcPr/>
                </a:tc>
                <a:tc>
                  <a:txBody>
                    <a:bodyPr/>
                    <a:lstStyle/>
                    <a:p>
                      <a:r>
                        <a:rPr lang="en-US" altLang="zh-CN" dirty="0" err="1">
                          <a:latin typeface="Times New Roman" panose="02020603050405020304" pitchFamily="18" charset="0"/>
                          <a:cs typeface="Times New Roman" panose="02020603050405020304" pitchFamily="18" charset="0"/>
                        </a:rPr>
                        <a:t>Tokio</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async-std</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zh-CN" altLang="en-US" dirty="0"/>
                        <a:t>异步运行时</a:t>
                      </a:r>
                    </a:p>
                  </a:txBody>
                  <a:tcPr/>
                </a:tc>
                <a:tc>
                  <a:txBody>
                    <a:bodyPr/>
                    <a:lstStyle/>
                    <a:p>
                      <a:r>
                        <a:rPr lang="en-US" altLang="zh-CN" dirty="0">
                          <a:latin typeface="Times New Roman" panose="02020603050405020304" pitchFamily="18" charset="0"/>
                          <a:cs typeface="Times New Roman" panose="02020603050405020304" pitchFamily="18" charset="0"/>
                        </a:rPr>
                        <a:t>fs</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io</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time</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r>
                        <a:rPr lang="zh-CN" altLang="en-US" dirty="0"/>
                        <a:t>数据库</a:t>
                      </a:r>
                    </a:p>
                  </a:txBody>
                  <a:tcPr/>
                </a:tc>
                <a:tc>
                  <a:txBody>
                    <a:bodyPr/>
                    <a:lstStyle/>
                    <a:p>
                      <a:r>
                        <a:rPr lang="en-US" altLang="zh-CN" dirty="0" err="1">
                          <a:latin typeface="Times New Roman" panose="02020603050405020304" pitchFamily="18" charset="0"/>
                          <a:cs typeface="Times New Roman" panose="02020603050405020304" pitchFamily="18" charset="0"/>
                        </a:rPr>
                        <a:t>Sqlx</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rocksdb</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MySQL</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redis</a:t>
                      </a:r>
                      <a:r>
                        <a:rPr lang="zh-CN" altLang="en-US" dirty="0">
                          <a:latin typeface="Times New Roman" panose="02020603050405020304" pitchFamily="18" charset="0"/>
                          <a:cs typeface="Times New Roman" panose="02020603050405020304" pitchFamily="18" charset="0"/>
                        </a:rPr>
                        <a:t>客户端</a:t>
                      </a:r>
                    </a:p>
                  </a:txBody>
                  <a:tcPr/>
                </a:tc>
                <a:tc>
                  <a:txBody>
                    <a:bodyPr/>
                    <a:lstStyle/>
                    <a:p>
                      <a:r>
                        <a:rPr lang="zh-CN" altLang="en-US" dirty="0"/>
                        <a:t>常见数据库类型基本都包含</a:t>
                      </a:r>
                    </a:p>
                  </a:txBody>
                  <a:tcPr/>
                </a:tc>
                <a:tc>
                  <a:txBody>
                    <a:bodyPr/>
                    <a:lstStyle/>
                    <a:p>
                      <a:endParaRPr lang="zh-CN" altLang="en-US" dirty="0"/>
                    </a:p>
                  </a:txBody>
                  <a:tcPr/>
                </a:tc>
                <a:extLst>
                  <a:ext uri="{0D108BD9-81ED-4DB2-BD59-A6C34878D82A}">
                    <a16:rowId xmlns:a16="http://schemas.microsoft.com/office/drawing/2014/main" val="10003"/>
                  </a:ext>
                </a:extLst>
              </a:tr>
              <a:tr h="370840">
                <a:tc>
                  <a:txBody>
                    <a:bodyPr/>
                    <a:lstStyle/>
                    <a:p>
                      <a:r>
                        <a:rPr lang="en-US" altLang="zh-CN" dirty="0"/>
                        <a:t>API</a:t>
                      </a:r>
                      <a:endParaRPr lang="zh-CN" altLang="en-US" dirty="0"/>
                    </a:p>
                  </a:txBody>
                  <a:tcPr/>
                </a:tc>
                <a:tc>
                  <a:txBody>
                    <a:bodyPr/>
                    <a:lstStyle/>
                    <a:p>
                      <a:r>
                        <a:rPr lang="en-US" altLang="zh-CN" dirty="0">
                          <a:latin typeface="Times New Roman" panose="02020603050405020304" pitchFamily="18" charset="0"/>
                          <a:cs typeface="Times New Roman" panose="02020603050405020304" pitchFamily="18" charset="0"/>
                        </a:rPr>
                        <a:t>Tonic</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httparse</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url</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protobuf</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validator</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http</a:t>
                      </a:r>
                      <a:r>
                        <a:rPr lang="zh-CN" altLang="en-US" dirty="0">
                          <a:latin typeface="+mn-lt"/>
                          <a:cs typeface="+mn-cs"/>
                        </a:rPr>
                        <a:t>、</a:t>
                      </a:r>
                      <a:r>
                        <a:rPr lang="en-US" altLang="zh-CN" dirty="0" err="1">
                          <a:latin typeface="Times New Roman" panose="02020603050405020304" pitchFamily="18" charset="0"/>
                          <a:cs typeface="Times New Roman" panose="02020603050405020304" pitchFamily="18" charset="0"/>
                        </a:rPr>
                        <a:t>grpc</a:t>
                      </a:r>
                      <a:endParaRPr lang="zh-CN" altLang="en-US" dirty="0"/>
                    </a:p>
                  </a:txBody>
                  <a:tcPr/>
                </a:tc>
                <a:tc>
                  <a:txBody>
                    <a:bodyPr/>
                    <a:lstStyle/>
                    <a:p>
                      <a:r>
                        <a:rPr lang="zh-CN" altLang="en-US" dirty="0"/>
                        <a:t>有异步并发运行时三方库支持，可以自研</a:t>
                      </a:r>
                    </a:p>
                  </a:txBody>
                  <a:tcPr/>
                </a:tc>
                <a:extLst>
                  <a:ext uri="{0D108BD9-81ED-4DB2-BD59-A6C34878D82A}">
                    <a16:rowId xmlns:a16="http://schemas.microsoft.com/office/drawing/2014/main" val="10004"/>
                  </a:ext>
                </a:extLst>
              </a:tr>
              <a:tr h="370840">
                <a:tc>
                  <a:txBody>
                    <a:bodyPr/>
                    <a:lstStyle/>
                    <a:p>
                      <a:r>
                        <a:rPr lang="zh-CN" altLang="en-US" dirty="0">
                          <a:latin typeface="Times New Roman" panose="02020603050405020304" pitchFamily="18" charset="0"/>
                          <a:cs typeface="Times New Roman" panose="02020603050405020304" pitchFamily="18" charset="0"/>
                        </a:rPr>
                        <a:t>测试</a:t>
                      </a:r>
                    </a:p>
                  </a:txBody>
                  <a:tcPr/>
                </a:tc>
                <a:tc>
                  <a:txBody>
                    <a:bodyPr/>
                    <a:lstStyle/>
                    <a:p>
                      <a:r>
                        <a:rPr lang="en-US" altLang="zh-CN" dirty="0" err="1">
                          <a:latin typeface="Times New Roman" panose="02020603050405020304" pitchFamily="18" charset="0"/>
                          <a:cs typeface="Times New Roman" panose="02020603050405020304" pitchFamily="18" charset="0"/>
                        </a:rPr>
                        <a:t>Mockall</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static assertions</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zh-CN" altLang="en-US" dirty="0"/>
                        <a:t>测试框架</a:t>
                      </a:r>
                    </a:p>
                  </a:txBody>
                  <a:tcPr/>
                </a:tc>
                <a:tc>
                  <a:txBody>
                    <a:bodyPr/>
                    <a:lstStyle/>
                    <a:p>
                      <a:endParaRPr lang="zh-CN" altLang="en-US" dirty="0"/>
                    </a:p>
                  </a:txBody>
                  <a:tcPr/>
                </a:tc>
                <a:extLst>
                  <a:ext uri="{0D108BD9-81ED-4DB2-BD59-A6C34878D82A}">
                    <a16:rowId xmlns:a16="http://schemas.microsoft.com/office/drawing/2014/main" val="10005"/>
                  </a:ext>
                </a:extLst>
              </a:tr>
              <a:tr h="370840">
                <a:tc>
                  <a:txBody>
                    <a:bodyPr/>
                    <a:lstStyle/>
                    <a:p>
                      <a:r>
                        <a:rPr lang="en-US" altLang="zh-CN" dirty="0" err="1">
                          <a:latin typeface="Times New Roman" panose="02020603050405020304" pitchFamily="18" charset="0"/>
                          <a:cs typeface="Times New Roman" panose="02020603050405020304" pitchFamily="18" charset="0"/>
                        </a:rPr>
                        <a:t>ffi</a:t>
                      </a:r>
                      <a:r>
                        <a:rPr lang="zh-CN" altLang="en-US" dirty="0">
                          <a:latin typeface="Times New Roman" panose="02020603050405020304" pitchFamily="18" charset="0"/>
                          <a:cs typeface="Times New Roman" panose="02020603050405020304" pitchFamily="18" charset="0"/>
                        </a:rPr>
                        <a:t>开发</a:t>
                      </a:r>
                    </a:p>
                  </a:txBody>
                  <a:tcPr/>
                </a:tc>
                <a:tc>
                  <a:txBody>
                    <a:bodyPr/>
                    <a:lstStyle/>
                    <a:p>
                      <a:r>
                        <a:rPr lang="en-US" altLang="zh-CN" dirty="0" err="1">
                          <a:latin typeface="Times New Roman" panose="02020603050405020304" pitchFamily="18" charset="0"/>
                          <a:cs typeface="Times New Roman" panose="02020603050405020304" pitchFamily="18" charset="0"/>
                        </a:rPr>
                        <a:t>Libc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cxx</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zh-CN" altLang="en-US" dirty="0"/>
                        <a:t>支持集成</a:t>
                      </a:r>
                      <a:r>
                        <a:rPr lang="en-US" altLang="zh-CN" dirty="0">
                          <a:latin typeface="Times New Roman" panose="02020603050405020304" pitchFamily="18" charset="0"/>
                          <a:cs typeface="Times New Roman" panose="02020603050405020304" pitchFamily="18" charset="0"/>
                        </a:rPr>
                        <a:t>C\C++</a:t>
                      </a:r>
                      <a:r>
                        <a:rPr lang="zh-CN" altLang="en-US" dirty="0"/>
                        <a:t>代码</a:t>
                      </a:r>
                    </a:p>
                  </a:txBody>
                  <a:tcPr/>
                </a:tc>
                <a:tc>
                  <a:txBody>
                    <a:bodyPr/>
                    <a:lstStyle/>
                    <a:p>
                      <a:r>
                        <a:rPr lang="zh-CN" altLang="en-US" dirty="0"/>
                        <a:t>三方实现用于集成</a:t>
                      </a:r>
                      <a:r>
                        <a:rPr lang="en-US" altLang="zh-CN" dirty="0"/>
                        <a:t>c</a:t>
                      </a:r>
                      <a:r>
                        <a:rPr lang="zh-CN" altLang="en-US" dirty="0"/>
                        <a:t>代码</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8358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mj-ea"/>
              </a:rPr>
              <a:t>Rust</a:t>
            </a:r>
            <a:r>
              <a:rPr kumimoji="1" lang="zh-CN" altLang="en-US" dirty="0">
                <a:latin typeface="+mj-ea"/>
              </a:rPr>
              <a:t>生态和应用</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750808967"/>
              </p:ext>
            </p:extLst>
          </p:nvPr>
        </p:nvGraphicFramePr>
        <p:xfrm>
          <a:off x="473529" y="1712146"/>
          <a:ext cx="11462655" cy="4542608"/>
        </p:xfrm>
        <a:graphic>
          <a:graphicData uri="http://schemas.openxmlformats.org/drawingml/2006/table">
            <a:tbl>
              <a:tblPr firstRow="1" bandRow="1">
                <a:tableStyleId>{5C22544A-7EE6-4342-B048-85BDC9FD1C3A}</a:tableStyleId>
              </a:tblPr>
              <a:tblGrid>
                <a:gridCol w="3820885">
                  <a:extLst>
                    <a:ext uri="{9D8B030D-6E8A-4147-A177-3AD203B41FA5}">
                      <a16:colId xmlns:a16="http://schemas.microsoft.com/office/drawing/2014/main" val="20000"/>
                    </a:ext>
                  </a:extLst>
                </a:gridCol>
                <a:gridCol w="3820885">
                  <a:extLst>
                    <a:ext uri="{9D8B030D-6E8A-4147-A177-3AD203B41FA5}">
                      <a16:colId xmlns:a16="http://schemas.microsoft.com/office/drawing/2014/main" val="20001"/>
                    </a:ext>
                  </a:extLst>
                </a:gridCol>
                <a:gridCol w="3820885">
                  <a:extLst>
                    <a:ext uri="{9D8B030D-6E8A-4147-A177-3AD203B41FA5}">
                      <a16:colId xmlns:a16="http://schemas.microsoft.com/office/drawing/2014/main" val="20002"/>
                    </a:ext>
                  </a:extLst>
                </a:gridCol>
              </a:tblGrid>
              <a:tr h="0">
                <a:tc>
                  <a:txBody>
                    <a:bodyPr/>
                    <a:lstStyle/>
                    <a:p>
                      <a:r>
                        <a:rPr lang="zh-CN" altLang="en-US" dirty="0"/>
                        <a:t>领域</a:t>
                      </a:r>
                    </a:p>
                  </a:txBody>
                  <a:tcPr/>
                </a:tc>
                <a:tc>
                  <a:txBody>
                    <a:bodyPr/>
                    <a:lstStyle/>
                    <a:p>
                      <a:r>
                        <a:rPr lang="zh-CN" altLang="en-US" dirty="0"/>
                        <a:t>应用</a:t>
                      </a:r>
                    </a:p>
                  </a:txBody>
                  <a:tcPr/>
                </a:tc>
                <a:tc>
                  <a:txBody>
                    <a:bodyPr/>
                    <a:lstStyle/>
                    <a:p>
                      <a:r>
                        <a:rPr lang="zh-CN" altLang="en-US" dirty="0"/>
                        <a:t>说明</a:t>
                      </a:r>
                    </a:p>
                  </a:txBody>
                  <a:tcPr/>
                </a:tc>
                <a:extLst>
                  <a:ext uri="{0D108BD9-81ED-4DB2-BD59-A6C34878D82A}">
                    <a16:rowId xmlns:a16="http://schemas.microsoft.com/office/drawing/2014/main" val="10000"/>
                  </a:ext>
                </a:extLst>
              </a:tr>
              <a:tr h="746937">
                <a:tc>
                  <a:txBody>
                    <a:bodyPr/>
                    <a:lstStyle/>
                    <a:p>
                      <a:r>
                        <a:rPr lang="zh-CN" altLang="en-US" dirty="0"/>
                        <a:t>操作系统</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err="1">
                          <a:latin typeface="Times New Roman" panose="02020603050405020304" pitchFamily="18" charset="0"/>
                          <a:cs typeface="Times New Roman" panose="02020603050405020304" pitchFamily="18" charset="0"/>
                        </a:rPr>
                        <a:t>rCore</a:t>
                      </a:r>
                      <a:r>
                        <a:rPr lang="en-US" altLang="zh-CN" dirty="0">
                          <a:latin typeface="Times New Roman" panose="02020603050405020304" pitchFamily="18" charset="0"/>
                          <a:cs typeface="Times New Roman" panose="02020603050405020304" pitchFamily="18" charset="0"/>
                        </a:rPr>
                        <a:t>,</a:t>
                      </a:r>
                      <a:r>
                        <a:rPr lang="en-US" altLang="zh-CN" dirty="0"/>
                        <a:t> </a:t>
                      </a:r>
                      <a:r>
                        <a:rPr lang="en-US" altLang="zh-CN" dirty="0" err="1">
                          <a:latin typeface="Times New Roman" panose="02020603050405020304" pitchFamily="18" charset="0"/>
                          <a:cs typeface="Times New Roman" panose="02020603050405020304" pitchFamily="18" charset="0"/>
                        </a:rPr>
                        <a:t>zCore</a:t>
                      </a:r>
                      <a:endParaRPr lang="en-US" altLang="zh-CN" sz="1800" b="1"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altLang="zh-CN" dirty="0" err="1">
                          <a:latin typeface="Times New Roman" panose="02020603050405020304" pitchFamily="18" charset="0"/>
                          <a:cs typeface="Times New Roman" panose="02020603050405020304" pitchFamily="18" charset="0"/>
                        </a:rPr>
                        <a:t>rCore</a:t>
                      </a:r>
                      <a:r>
                        <a:rPr lang="zh-CN" altLang="en-US" dirty="0"/>
                        <a:t>是用</a:t>
                      </a:r>
                      <a:r>
                        <a:rPr lang="en-US" altLang="zh-CN" dirty="0">
                          <a:latin typeface="Times New Roman" panose="02020603050405020304" pitchFamily="18" charset="0"/>
                          <a:cs typeface="Times New Roman" panose="02020603050405020304" pitchFamily="18" charset="0"/>
                        </a:rPr>
                        <a:t>rust</a:t>
                      </a:r>
                      <a:r>
                        <a:rPr lang="zh-CN" altLang="en-US" dirty="0"/>
                        <a:t>重新实现的</a:t>
                      </a:r>
                      <a:r>
                        <a:rPr lang="en-US" altLang="zh-CN" dirty="0" err="1"/>
                        <a:t>linux</a:t>
                      </a:r>
                      <a:r>
                        <a:rPr lang="zh-CN" altLang="en-US" dirty="0"/>
                        <a:t>内核。</a:t>
                      </a:r>
                      <a:r>
                        <a:rPr lang="en-US" altLang="zh-CN" dirty="0" err="1">
                          <a:latin typeface="Times New Roman" panose="02020603050405020304" pitchFamily="18" charset="0"/>
                          <a:cs typeface="Times New Roman" panose="02020603050405020304" pitchFamily="18" charset="0"/>
                        </a:rPr>
                        <a:t>zCore</a:t>
                      </a:r>
                      <a:r>
                        <a:rPr lang="zh-CN" altLang="en-US" dirty="0"/>
                        <a:t>是用</a:t>
                      </a:r>
                      <a:r>
                        <a:rPr lang="en-US" altLang="zh-CN" dirty="0">
                          <a:latin typeface="Times New Roman" panose="02020603050405020304" pitchFamily="18" charset="0"/>
                          <a:cs typeface="Times New Roman" panose="02020603050405020304" pitchFamily="18" charset="0"/>
                        </a:rPr>
                        <a:t>rust</a:t>
                      </a:r>
                      <a:r>
                        <a:rPr lang="zh-CN" altLang="en-US" dirty="0"/>
                        <a:t>重新实现的</a:t>
                      </a:r>
                      <a:r>
                        <a:rPr lang="en-US" altLang="zh-CN" dirty="0"/>
                        <a:t>Zircon</a:t>
                      </a:r>
                      <a:r>
                        <a:rPr lang="zh-CN" altLang="en-US" dirty="0"/>
                        <a:t>微内核</a:t>
                      </a:r>
                    </a:p>
                  </a:txBody>
                  <a:tcPr/>
                </a:tc>
                <a:extLst>
                  <a:ext uri="{0D108BD9-81ED-4DB2-BD59-A6C34878D82A}">
                    <a16:rowId xmlns:a16="http://schemas.microsoft.com/office/drawing/2014/main" val="10001"/>
                  </a:ext>
                </a:extLst>
              </a:tr>
              <a:tr h="947057">
                <a:tc>
                  <a:txBody>
                    <a:bodyPr/>
                    <a:lstStyle/>
                    <a:p>
                      <a:r>
                        <a:rPr lang="zh-CN" altLang="en-US" dirty="0"/>
                        <a:t>数据库</a:t>
                      </a:r>
                    </a:p>
                  </a:txBody>
                  <a:tcPr/>
                </a:tc>
                <a:tc>
                  <a:txBody>
                    <a:bodyPr/>
                    <a:lstStyle/>
                    <a:p>
                      <a:r>
                        <a:rPr lang="en-US" altLang="zh-CN" dirty="0" err="1">
                          <a:latin typeface="Times New Roman" panose="02020603050405020304" pitchFamily="18" charset="0"/>
                          <a:cs typeface="Times New Roman" panose="02020603050405020304" pitchFamily="18" charset="0"/>
                        </a:rPr>
                        <a:t>TiKV,Vector</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err="1">
                          <a:latin typeface="Times New Roman" panose="02020603050405020304" pitchFamily="18" charset="0"/>
                          <a:cs typeface="Times New Roman" panose="02020603050405020304" pitchFamily="18" charset="0"/>
                        </a:rPr>
                        <a:t>TiKV</a:t>
                      </a:r>
                      <a:r>
                        <a:rPr lang="zh-CN" altLang="en-US" dirty="0"/>
                        <a:t>是分布式数据库</a:t>
                      </a:r>
                      <a:r>
                        <a:rPr lang="en-US" altLang="zh-CN" dirty="0" err="1">
                          <a:latin typeface="Times New Roman" panose="02020603050405020304" pitchFamily="18" charset="0"/>
                          <a:cs typeface="Times New Roman" panose="02020603050405020304" pitchFamily="18" charset="0"/>
                        </a:rPr>
                        <a:t>TiDB</a:t>
                      </a:r>
                      <a:r>
                        <a:rPr lang="zh-CN" altLang="en-US" dirty="0"/>
                        <a:t>的底层核心模块。</a:t>
                      </a:r>
                      <a:r>
                        <a:rPr lang="en-US" altLang="zh-CN" dirty="0">
                          <a:latin typeface="Times New Roman" panose="02020603050405020304" pitchFamily="18" charset="0"/>
                          <a:cs typeface="Times New Roman" panose="02020603050405020304" pitchFamily="18" charset="0"/>
                        </a:rPr>
                        <a:t>Vector</a:t>
                      </a:r>
                      <a:r>
                        <a:rPr lang="zh-CN" altLang="en-US" dirty="0"/>
                        <a:t>是一款数据管道产品，类似于</a:t>
                      </a:r>
                      <a:r>
                        <a:rPr lang="en-US" altLang="zh-CN" dirty="0" err="1">
                          <a:latin typeface="Times New Roman" panose="02020603050405020304" pitchFamily="18" charset="0"/>
                          <a:cs typeface="Times New Roman" panose="02020603050405020304" pitchFamily="18" charset="0"/>
                        </a:rPr>
                        <a:t>logstash</a:t>
                      </a:r>
                      <a:r>
                        <a:rPr lang="zh-CN" altLang="en-US"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0002"/>
                  </a:ext>
                </a:extLst>
              </a:tr>
              <a:tr h="669471">
                <a:tc>
                  <a:txBody>
                    <a:bodyPr/>
                    <a:lstStyle/>
                    <a:p>
                      <a:r>
                        <a:rPr lang="zh-CN" altLang="en-US" dirty="0"/>
                        <a:t>搜索引擎</a:t>
                      </a:r>
                    </a:p>
                  </a:txBody>
                  <a:tcPr/>
                </a:tc>
                <a:tc>
                  <a:txBody>
                    <a:bodyPr/>
                    <a:lstStyle/>
                    <a:p>
                      <a:r>
                        <a:rPr lang="en-US" altLang="zh-CN" dirty="0" err="1">
                          <a:latin typeface="Times New Roman" panose="02020603050405020304" pitchFamily="18" charset="0"/>
                          <a:cs typeface="Times New Roman" panose="02020603050405020304" pitchFamily="18" charset="0"/>
                        </a:rPr>
                        <a:t>Rucene</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zh-CN" altLang="en-US" dirty="0"/>
                        <a:t>知乎开源的一款搜索引擎，是对</a:t>
                      </a:r>
                      <a:r>
                        <a:rPr lang="en-US" altLang="zh-CN" dirty="0" err="1">
                          <a:latin typeface="Times New Roman" panose="02020603050405020304" pitchFamily="18" charset="0"/>
                          <a:cs typeface="Times New Roman" panose="02020603050405020304" pitchFamily="18" charset="0"/>
                        </a:rPr>
                        <a:t>lucene</a:t>
                      </a:r>
                      <a:r>
                        <a:rPr lang="en-US" altLang="zh-CN" dirty="0">
                          <a:latin typeface="Times New Roman" panose="02020603050405020304" pitchFamily="18" charset="0"/>
                          <a:cs typeface="Times New Roman" panose="02020603050405020304" pitchFamily="18" charset="0"/>
                        </a:rPr>
                        <a:t> 6.2.1</a:t>
                      </a:r>
                      <a:r>
                        <a:rPr lang="zh-CN" altLang="en-US" dirty="0">
                          <a:latin typeface="Times New Roman" panose="02020603050405020304" pitchFamily="18" charset="0"/>
                          <a:cs typeface="Times New Roman" panose="02020603050405020304" pitchFamily="18" charset="0"/>
                        </a:rPr>
                        <a:t>的移植</a:t>
                      </a:r>
                    </a:p>
                  </a:txBody>
                  <a:tcPr/>
                </a:tc>
                <a:extLst>
                  <a:ext uri="{0D108BD9-81ED-4DB2-BD59-A6C34878D82A}">
                    <a16:rowId xmlns:a16="http://schemas.microsoft.com/office/drawing/2014/main" val="10003"/>
                  </a:ext>
                </a:extLst>
              </a:tr>
              <a:tr h="323424">
                <a:tc>
                  <a:txBody>
                    <a:bodyPr/>
                    <a:lstStyle/>
                    <a:p>
                      <a:r>
                        <a:rPr lang="zh-CN" altLang="en-US" dirty="0"/>
                        <a:t>区块链</a:t>
                      </a:r>
                    </a:p>
                  </a:txBody>
                  <a:tcPr/>
                </a:tc>
                <a:tc>
                  <a:txBody>
                    <a:bodyPr/>
                    <a:lstStyle/>
                    <a:p>
                      <a:r>
                        <a:rPr lang="en-US" altLang="zh-CN" dirty="0">
                          <a:latin typeface="Times New Roman" panose="02020603050405020304" pitchFamily="18" charset="0"/>
                          <a:cs typeface="Times New Roman" panose="02020603050405020304" pitchFamily="18" charset="0"/>
                        </a:rPr>
                        <a:t>Diem</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Diem</a:t>
                      </a:r>
                      <a:r>
                        <a:rPr lang="zh-CN" altLang="en-US" dirty="0"/>
                        <a:t>前身是</a:t>
                      </a:r>
                      <a:r>
                        <a:rPr lang="en-US" altLang="zh-CN" dirty="0" err="1">
                          <a:latin typeface="Times New Roman" panose="02020603050405020304" pitchFamily="18" charset="0"/>
                          <a:cs typeface="Times New Roman" panose="02020603050405020304" pitchFamily="18" charset="0"/>
                        </a:rPr>
                        <a:t>libra</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558239">
                <a:tc>
                  <a:txBody>
                    <a:bodyPr/>
                    <a:lstStyle/>
                    <a:p>
                      <a:r>
                        <a:rPr lang="zh-CN" altLang="en-US" dirty="0"/>
                        <a:t>云原生</a:t>
                      </a:r>
                    </a:p>
                  </a:txBody>
                  <a:tcPr/>
                </a:tc>
                <a:tc>
                  <a:txBody>
                    <a:bodyPr/>
                    <a:lstStyle/>
                    <a:p>
                      <a:r>
                        <a:rPr lang="en-US" altLang="zh-CN" dirty="0">
                          <a:latin typeface="Times New Roman" panose="02020603050405020304" pitchFamily="18" charset="0"/>
                          <a:cs typeface="Times New Roman" panose="02020603050405020304" pitchFamily="18" charset="0"/>
                        </a:rPr>
                        <a:t>Firecracker,linkerd2-proxy</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Firecracker</a:t>
                      </a:r>
                      <a:r>
                        <a:rPr lang="zh-CN" altLang="en-US" dirty="0">
                          <a:latin typeface="Times New Roman" panose="02020603050405020304" pitchFamily="18" charset="0"/>
                          <a:cs typeface="Times New Roman" panose="02020603050405020304" pitchFamily="18" charset="0"/>
                        </a:rPr>
                        <a:t>亚马逊开源的容器技术。</a:t>
                      </a:r>
                      <a:r>
                        <a:rPr lang="en-US" altLang="zh-CN" dirty="0">
                          <a:latin typeface="Times New Roman" panose="02020603050405020304" pitchFamily="18" charset="0"/>
                          <a:cs typeface="Times New Roman" panose="02020603050405020304" pitchFamily="18" charset="0"/>
                        </a:rPr>
                        <a:t>Linkerd2-proxy</a:t>
                      </a:r>
                      <a:r>
                        <a:rPr lang="zh-CN" altLang="en-US" dirty="0">
                          <a:latin typeface="Times New Roman" panose="02020603050405020304" pitchFamily="18" charset="0"/>
                          <a:cs typeface="Times New Roman" panose="02020603050405020304" pitchFamily="18" charset="0"/>
                        </a:rPr>
                        <a:t>服务网格</a:t>
                      </a:r>
                      <a:r>
                        <a:rPr lang="en-US" altLang="zh-CN" dirty="0">
                          <a:latin typeface="Times New Roman" panose="02020603050405020304" pitchFamily="18" charset="0"/>
                          <a:cs typeface="Times New Roman" panose="02020603050405020304" pitchFamily="18" charset="0"/>
                        </a:rPr>
                        <a:t>linkerd2.0</a:t>
                      </a:r>
                      <a:r>
                        <a:rPr lang="zh-CN" altLang="en-US" dirty="0">
                          <a:latin typeface="Times New Roman" panose="02020603050405020304" pitchFamily="18" charset="0"/>
                          <a:cs typeface="Times New Roman" panose="02020603050405020304" pitchFamily="18" charset="0"/>
                        </a:rPr>
                        <a:t>中的底层核心模块。</a:t>
                      </a:r>
                      <a:endParaRPr lang="zh-CN" altLang="en-US" dirty="0"/>
                    </a:p>
                  </a:txBody>
                  <a:tcPr/>
                </a:tc>
                <a:extLst>
                  <a:ext uri="{0D108BD9-81ED-4DB2-BD59-A6C34878D82A}">
                    <a16:rowId xmlns:a16="http://schemas.microsoft.com/office/drawing/2014/main" val="10005"/>
                  </a:ext>
                </a:extLst>
              </a:tr>
              <a:tr h="323424">
                <a:tc>
                  <a:txBody>
                    <a:bodyPr/>
                    <a:lstStyle/>
                    <a:p>
                      <a:r>
                        <a:rPr lang="en-US" altLang="zh-CN" dirty="0" err="1">
                          <a:latin typeface="Times New Roman" panose="02020603050405020304" pitchFamily="18" charset="0"/>
                          <a:cs typeface="Times New Roman" panose="02020603050405020304" pitchFamily="18" charset="0"/>
                        </a:rPr>
                        <a:t>webAssembly</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err="1">
                          <a:latin typeface="Times New Roman" panose="02020603050405020304" pitchFamily="18" charset="0"/>
                          <a:cs typeface="Times New Roman" panose="02020603050405020304" pitchFamily="18" charset="0"/>
                        </a:rPr>
                        <a:t>Lucet</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zh-CN" altLang="en-US" dirty="0"/>
                        <a:t>已被</a:t>
                      </a:r>
                      <a:r>
                        <a:rPr lang="en-US" altLang="zh-CN" dirty="0" err="1">
                          <a:latin typeface="Times New Roman" panose="02020603050405020304" pitchFamily="18" charset="0"/>
                          <a:cs typeface="Times New Roman" panose="02020603050405020304" pitchFamily="18" charset="0"/>
                        </a:rPr>
                        <a:t>wasm</a:t>
                      </a:r>
                      <a:r>
                        <a:rPr lang="zh-CN" altLang="en-US" dirty="0"/>
                        <a:t>官方收纳</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88004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4289136-891D-BF4D-83C9-307393F6F83F}"/>
              </a:ext>
            </a:extLst>
          </p:cNvPr>
          <p:cNvSpPr txBox="1"/>
          <p:nvPr/>
        </p:nvSpPr>
        <p:spPr>
          <a:xfrm>
            <a:off x="3978166" y="3105834"/>
            <a:ext cx="4235668" cy="646331"/>
          </a:xfrm>
          <a:prstGeom prst="rect">
            <a:avLst/>
          </a:prstGeom>
          <a:noFill/>
        </p:spPr>
        <p:txBody>
          <a:bodyPr wrap="square" rtlCol="0" anchor="ctr" anchorCtr="1">
            <a:spAutoFit/>
          </a:bodyPr>
          <a:lstStyle/>
          <a:p>
            <a:pPr algn="ctr" defTabSz="1778000">
              <a:lnSpc>
                <a:spcPct val="90000"/>
              </a:lnSpc>
              <a:spcBef>
                <a:spcPct val="0"/>
              </a:spcBef>
              <a:spcAft>
                <a:spcPct val="35000"/>
              </a:spcAft>
            </a:pPr>
            <a:r>
              <a:rPr lang="en-US" altLang="zh-CN" sz="4000" dirty="0">
                <a:solidFill>
                  <a:prstClr val="white"/>
                </a:solidFill>
                <a:latin typeface="宋体" panose="02010600030101010101" pitchFamily="2" charset="-122"/>
                <a:ea typeface="宋体" panose="02010600030101010101" pitchFamily="2" charset="-122"/>
              </a:rPr>
              <a:t>Rust</a:t>
            </a:r>
            <a:r>
              <a:rPr lang="zh-CN" altLang="en-US" sz="4000" dirty="0">
                <a:solidFill>
                  <a:prstClr val="white"/>
                </a:solidFill>
                <a:latin typeface="宋体" panose="02010600030101010101" pitchFamily="2" charset="-122"/>
                <a:ea typeface="宋体" panose="02010600030101010101" pitchFamily="2" charset="-122"/>
              </a:rPr>
              <a:t>学习资料</a:t>
            </a:r>
          </a:p>
        </p:txBody>
      </p:sp>
    </p:spTree>
    <p:extLst>
      <p:ext uri="{BB962C8B-B14F-4D97-AF65-F5344CB8AC3E}">
        <p14:creationId xmlns:p14="http://schemas.microsoft.com/office/powerpoint/2010/main" val="12380856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370F1E-3E38-8D42-9FCB-DBA1985276B4}"/>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Rust</a:t>
            </a:r>
            <a:r>
              <a:rPr kumimoji="1" lang="zh-CN" altLang="en-US" dirty="0"/>
              <a:t>学习资料</a:t>
            </a:r>
          </a:p>
        </p:txBody>
      </p:sp>
      <p:sp>
        <p:nvSpPr>
          <p:cNvPr id="3" name="内容占位符 2">
            <a:extLst>
              <a:ext uri="{FF2B5EF4-FFF2-40B4-BE49-F238E27FC236}">
                <a16:creationId xmlns:a16="http://schemas.microsoft.com/office/drawing/2014/main" id="{99A77837-8F01-E94F-88D3-3AACA1F56FB5}"/>
              </a:ext>
            </a:extLst>
          </p:cNvPr>
          <p:cNvSpPr>
            <a:spLocks noGrp="1"/>
          </p:cNvSpPr>
          <p:nvPr>
            <p:ph idx="1"/>
          </p:nvPr>
        </p:nvSpPr>
        <p:spPr/>
        <p:txBody>
          <a:bodyPr/>
          <a:lstStyle/>
          <a:p>
            <a:r>
              <a:rPr lang="en" altLang="zh-CN" dirty="0">
                <a:latin typeface="Times New Roman" panose="02020603050405020304" pitchFamily="18" charset="0"/>
                <a:cs typeface="Times New Roman" panose="02020603050405020304" pitchFamily="18" charset="0"/>
              </a:rPr>
              <a:t>Rust</a:t>
            </a:r>
            <a:r>
              <a:rPr lang="en" altLang="zh-CN" dirty="0"/>
              <a:t> </a:t>
            </a:r>
            <a:r>
              <a:rPr lang="zh-CN" altLang="en-US" dirty="0"/>
              <a:t>程序设计语言</a:t>
            </a:r>
            <a:endParaRPr lang="en-US" altLang="zh-CN" dirty="0"/>
          </a:p>
          <a:p>
            <a:endParaRPr lang="zh-CN" altLang="en-US" dirty="0"/>
          </a:p>
          <a:p>
            <a:r>
              <a:rPr lang="zh-CN" altLang="en-US" dirty="0"/>
              <a:t>通过例子学 </a:t>
            </a:r>
            <a:r>
              <a:rPr lang="en" altLang="zh-CN" dirty="0">
                <a:latin typeface="Times New Roman" panose="02020603050405020304" pitchFamily="18" charset="0"/>
                <a:cs typeface="Times New Roman" panose="02020603050405020304" pitchFamily="18" charset="0"/>
              </a:rPr>
              <a:t>Rust</a:t>
            </a:r>
          </a:p>
          <a:p>
            <a:endParaRPr lang="en" altLang="zh-CN" dirty="0">
              <a:latin typeface="Times New Roman" panose="02020603050405020304" pitchFamily="18" charset="0"/>
              <a:cs typeface="Times New Roman" panose="02020603050405020304" pitchFamily="18" charset="0"/>
            </a:endParaRPr>
          </a:p>
          <a:p>
            <a:r>
              <a:rPr kumimoji="1" lang="en-US" altLang="zh-CN" dirty="0">
                <a:latin typeface="Times New Roman" panose="02020603050405020304" pitchFamily="18" charset="0"/>
                <a:cs typeface="Times New Roman" panose="02020603050405020304" pitchFamily="18" charset="0"/>
              </a:rPr>
              <a:t>Rust</a:t>
            </a:r>
            <a:r>
              <a:rPr kumimoji="1" lang="zh-CN" altLang="en-US" dirty="0">
                <a:latin typeface="Times New Roman" panose="02020603050405020304" pitchFamily="18" charset="0"/>
                <a:cs typeface="Times New Roman" panose="02020603050405020304" pitchFamily="18" charset="0"/>
              </a:rPr>
              <a:t>参考手册</a:t>
            </a:r>
            <a:endParaRPr kumimoji="1" lang="en-US" altLang="zh-CN" dirty="0"/>
          </a:p>
          <a:p>
            <a:endParaRPr kumimoji="1" lang="en-US" altLang="zh-CN" dirty="0"/>
          </a:p>
          <a:p>
            <a:r>
              <a:rPr lang="en" altLang="zh-CN" dirty="0">
                <a:latin typeface="Times New Roman" panose="02020603050405020304" pitchFamily="18" charset="0"/>
                <a:cs typeface="Times New Roman" panose="02020603050405020304" pitchFamily="18" charset="0"/>
              </a:rPr>
              <a:t>Rust</a:t>
            </a:r>
            <a:r>
              <a:rPr lang="en" altLang="zh-CN" dirty="0"/>
              <a:t> </a:t>
            </a:r>
            <a:r>
              <a:rPr lang="zh-CN" altLang="en-US" dirty="0"/>
              <a:t>中的异步编程（官方出品，还未写完）</a:t>
            </a:r>
            <a:endParaRPr lang="en-US" altLang="zh-CN" dirty="0"/>
          </a:p>
          <a:p>
            <a:endParaRPr lang="en-US" altLang="zh-CN" dirty="0"/>
          </a:p>
          <a:p>
            <a:r>
              <a:rPr lang="en-US" altLang="zh-CN" dirty="0">
                <a:latin typeface="Times New Roman" panose="02020603050405020304" pitchFamily="18" charset="0"/>
                <a:cs typeface="Times New Roman" panose="02020603050405020304" pitchFamily="18" charset="0"/>
              </a:rPr>
              <a:t>Rust</a:t>
            </a:r>
            <a:r>
              <a:rPr lang="zh-CN" altLang="en-US" dirty="0">
                <a:latin typeface="Times New Roman" panose="02020603050405020304" pitchFamily="18" charset="0"/>
                <a:cs typeface="Times New Roman" panose="02020603050405020304" pitchFamily="18" charset="0"/>
              </a:rPr>
              <a:t>秘典</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死灵书</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48115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B1EA1E-AE1A-4C40-AC86-181A994B3797}"/>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Rust</a:t>
            </a:r>
            <a:r>
              <a:rPr kumimoji="1" lang="zh-CN" altLang="en-US" dirty="0"/>
              <a:t>学习资料</a:t>
            </a:r>
          </a:p>
        </p:txBody>
      </p:sp>
      <p:sp>
        <p:nvSpPr>
          <p:cNvPr id="3" name="内容占位符 2">
            <a:extLst>
              <a:ext uri="{FF2B5EF4-FFF2-40B4-BE49-F238E27FC236}">
                <a16:creationId xmlns:a16="http://schemas.microsoft.com/office/drawing/2014/main" id="{7995AF3A-2024-4249-9E62-27FA84AF3153}"/>
              </a:ext>
            </a:extLst>
          </p:cNvPr>
          <p:cNvSpPr>
            <a:spLocks noGrp="1"/>
          </p:cNvSpPr>
          <p:nvPr>
            <p:ph idx="1"/>
          </p:nvPr>
        </p:nvSpPr>
        <p:spPr/>
        <p:txBody>
          <a:bodyPr/>
          <a:lstStyle/>
          <a:p>
            <a:r>
              <a:rPr kumimoji="1" lang="en-US" altLang="zh-CN" dirty="0"/>
              <a:t>Rust</a:t>
            </a:r>
            <a:r>
              <a:rPr kumimoji="1" lang="zh-CN" altLang="en-US" dirty="0"/>
              <a:t>官方社区</a:t>
            </a:r>
            <a:endParaRPr kumimoji="1" lang="en-US" altLang="zh-CN" dirty="0"/>
          </a:p>
          <a:p>
            <a:pPr marL="0" indent="0">
              <a:buNone/>
            </a:pPr>
            <a:r>
              <a:rPr kumimoji="1" lang="en-US" altLang="zh-CN"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hlinkClick r:id="rId2"/>
              </a:rPr>
              <a:t>https://www.rust-lang.org/zh-CN/community</a:t>
            </a:r>
            <a:endParaRPr kumimoji="1" lang="en-US" altLang="zh-CN" dirty="0">
              <a:latin typeface="Times New Roman" panose="02020603050405020304" pitchFamily="18" charset="0"/>
              <a:cs typeface="Times New Roman" panose="02020603050405020304" pitchFamily="18" charset="0"/>
            </a:endParaRPr>
          </a:p>
          <a:p>
            <a:pPr marL="0" indent="0">
              <a:buNone/>
            </a:pPr>
            <a:r>
              <a:rPr kumimoji="1" lang="en-US" altLang="zh-CN" dirty="0">
                <a:latin typeface="Times New Roman" panose="02020603050405020304" pitchFamily="18" charset="0"/>
                <a:cs typeface="Times New Roman" panose="02020603050405020304" pitchFamily="18" charset="0"/>
              </a:rPr>
              <a:t>	</a:t>
            </a:r>
            <a:r>
              <a:rPr kumimoji="1" lang="zh-CN" altLang="en-US" dirty="0">
                <a:latin typeface="Times New Roman" panose="02020603050405020304" pitchFamily="18" charset="0"/>
                <a:cs typeface="Times New Roman" panose="02020603050405020304" pitchFamily="18" charset="0"/>
              </a:rPr>
              <a:t>内部论坛是</a:t>
            </a:r>
            <a:r>
              <a:rPr kumimoji="1" lang="en-US" altLang="zh-CN" dirty="0">
                <a:latin typeface="Times New Roman" panose="02020603050405020304" pitchFamily="18" charset="0"/>
                <a:cs typeface="Times New Roman" panose="02020603050405020304" pitchFamily="18" charset="0"/>
              </a:rPr>
              <a:t>rust</a:t>
            </a:r>
            <a:r>
              <a:rPr kumimoji="1" lang="zh-CN" altLang="en-US" dirty="0">
                <a:latin typeface="Times New Roman" panose="02020603050405020304" pitchFamily="18" charset="0"/>
                <a:cs typeface="Times New Roman" panose="02020603050405020304" pitchFamily="18" charset="0"/>
              </a:rPr>
              <a:t>语言开发讨论区</a:t>
            </a:r>
            <a:endParaRPr kumimoji="1" lang="en-US" altLang="zh-CN" dirty="0">
              <a:latin typeface="Times New Roman" panose="02020603050405020304" pitchFamily="18" charset="0"/>
              <a:cs typeface="Times New Roman" panose="02020603050405020304" pitchFamily="18" charset="0"/>
            </a:endParaRPr>
          </a:p>
          <a:p>
            <a:pPr marL="0" indent="0">
              <a:buNone/>
            </a:pPr>
            <a:r>
              <a:rPr kumimoji="1" lang="en-US" altLang="zh-CN" dirty="0">
                <a:latin typeface="Times New Roman" panose="02020603050405020304" pitchFamily="18" charset="0"/>
                <a:cs typeface="Times New Roman" panose="02020603050405020304" pitchFamily="18" charset="0"/>
              </a:rPr>
              <a:t>	</a:t>
            </a:r>
            <a:r>
              <a:rPr kumimoji="1" lang="zh-CN" altLang="en-US" dirty="0">
                <a:latin typeface="Times New Roman" panose="02020603050405020304" pitchFamily="18" charset="0"/>
                <a:cs typeface="Times New Roman" panose="02020603050405020304" pitchFamily="18" charset="0"/>
              </a:rPr>
              <a:t>外部论坛是其他关于</a:t>
            </a:r>
            <a:r>
              <a:rPr kumimoji="1" lang="en-US" altLang="zh-CN" dirty="0">
                <a:latin typeface="Times New Roman" panose="02020603050405020304" pitchFamily="18" charset="0"/>
                <a:cs typeface="Times New Roman" panose="02020603050405020304" pitchFamily="18" charset="0"/>
              </a:rPr>
              <a:t>rust</a:t>
            </a:r>
            <a:r>
              <a:rPr kumimoji="1" lang="zh-CN" altLang="en-US" dirty="0">
                <a:latin typeface="Times New Roman" panose="02020603050405020304" pitchFamily="18" charset="0"/>
                <a:cs typeface="Times New Roman" panose="02020603050405020304" pitchFamily="18" charset="0"/>
              </a:rPr>
              <a:t>的讨论区</a:t>
            </a:r>
            <a:endParaRPr kumimoji="1" lang="en-US" altLang="zh-CN" dirty="0">
              <a:latin typeface="Times New Roman" panose="02020603050405020304" pitchFamily="18" charset="0"/>
              <a:cs typeface="Times New Roman" panose="02020603050405020304" pitchFamily="18" charset="0"/>
            </a:endParaRPr>
          </a:p>
          <a:p>
            <a:r>
              <a:rPr kumimoji="1" lang="en-US" altLang="zh-CN" dirty="0">
                <a:latin typeface="Times New Roman" panose="02020603050405020304" pitchFamily="18" charset="0"/>
                <a:cs typeface="Times New Roman" panose="02020603050405020304" pitchFamily="18" charset="0"/>
              </a:rPr>
              <a:t>Rust</a:t>
            </a:r>
            <a:r>
              <a:rPr kumimoji="1" lang="zh-CN" altLang="en-US" dirty="0"/>
              <a:t>中文社区</a:t>
            </a:r>
            <a:endParaRPr kumimoji="1" lang="en-US" altLang="zh-CN" dirty="0"/>
          </a:p>
          <a:p>
            <a:pPr marL="0" indent="0">
              <a:buNone/>
            </a:pPr>
            <a:r>
              <a:rPr kumimoji="1" lang="en" altLang="zh-CN" dirty="0"/>
              <a:t>	</a:t>
            </a:r>
            <a:r>
              <a:rPr kumimoji="1" lang="en" altLang="zh-CN" dirty="0">
                <a:latin typeface="Times New Roman" panose="02020603050405020304" pitchFamily="18" charset="0"/>
                <a:cs typeface="Times New Roman" panose="02020603050405020304" pitchFamily="18" charset="0"/>
              </a:rPr>
              <a:t>https://</a:t>
            </a:r>
            <a:r>
              <a:rPr kumimoji="1" lang="en" altLang="zh-CN" dirty="0" err="1">
                <a:latin typeface="Times New Roman" panose="02020603050405020304" pitchFamily="18" charset="0"/>
                <a:cs typeface="Times New Roman" panose="02020603050405020304" pitchFamily="18" charset="0"/>
              </a:rPr>
              <a:t>rustcc.cn</a:t>
            </a:r>
            <a:r>
              <a:rPr kumimoji="1" lang="en" altLang="zh-CN" dirty="0">
                <a:latin typeface="Times New Roman" panose="02020603050405020304" pitchFamily="18" charset="0"/>
                <a:cs typeface="Times New Roman" panose="02020603050405020304" pitchFamily="18" charset="0"/>
              </a:rPr>
              <a:t>/</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94486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36F8F-2791-BD4B-9F23-4CFF377922BE}"/>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Rust</a:t>
            </a:r>
            <a:r>
              <a:rPr kumimoji="1" lang="zh-CN" altLang="en-US" dirty="0"/>
              <a:t>学习资料</a:t>
            </a:r>
          </a:p>
        </p:txBody>
      </p:sp>
      <p:sp>
        <p:nvSpPr>
          <p:cNvPr id="3" name="内容占位符 2">
            <a:extLst>
              <a:ext uri="{FF2B5EF4-FFF2-40B4-BE49-F238E27FC236}">
                <a16:creationId xmlns:a16="http://schemas.microsoft.com/office/drawing/2014/main" id="{3202FD88-DC7B-B146-8F4E-C2088AFCE1D2}"/>
              </a:ext>
            </a:extLst>
          </p:cNvPr>
          <p:cNvSpPr>
            <a:spLocks noGrp="1"/>
          </p:cNvSpPr>
          <p:nvPr>
            <p:ph idx="1"/>
          </p:nvPr>
        </p:nvSpPr>
        <p:spPr/>
        <p:txBody>
          <a:bodyPr/>
          <a:lstStyle/>
          <a:p>
            <a:r>
              <a:rPr kumimoji="1" lang="en" altLang="zh-CN" dirty="0">
                <a:latin typeface="Times New Roman" panose="02020603050405020304" pitchFamily="18" charset="0"/>
                <a:cs typeface="Times New Roman" panose="02020603050405020304" pitchFamily="18" charset="0"/>
              </a:rPr>
              <a:t>Awesome-rust</a:t>
            </a:r>
          </a:p>
          <a:p>
            <a:r>
              <a:rPr kumimoji="1" lang="en" altLang="zh-CN" dirty="0">
                <a:latin typeface="Times New Roman" panose="02020603050405020304" pitchFamily="18" charset="0"/>
                <a:cs typeface="Times New Roman" panose="02020603050405020304" pitchFamily="18" charset="0"/>
                <a:hlinkClick r:id="rId3"/>
              </a:rPr>
              <a:t>https://github.com/rust-unofficial/awesome-rust</a:t>
            </a:r>
            <a:endParaRPr kumimoji="1" lang="en" altLang="zh-CN" dirty="0">
              <a:latin typeface="Times New Roman" panose="02020603050405020304" pitchFamily="18" charset="0"/>
              <a:cs typeface="Times New Roman" panose="02020603050405020304" pitchFamily="18" charset="0"/>
            </a:endParaRPr>
          </a:p>
          <a:p>
            <a:endParaRPr kumimoji="1" lang="en" altLang="zh-CN" dirty="0">
              <a:latin typeface="Times New Roman" panose="02020603050405020304" pitchFamily="18" charset="0"/>
              <a:cs typeface="Times New Roman" panose="02020603050405020304" pitchFamily="18" charset="0"/>
            </a:endParaRPr>
          </a:p>
          <a:p>
            <a:r>
              <a:rPr kumimoji="1" lang="en-US" altLang="zh-CN" dirty="0">
                <a:latin typeface="Times New Roman" panose="02020603050405020304" pitchFamily="18" charset="0"/>
                <a:cs typeface="Times New Roman" panose="02020603050405020304" pitchFamily="18" charset="0"/>
              </a:rPr>
              <a:t>Rust</a:t>
            </a:r>
            <a:r>
              <a:rPr kumimoji="1" lang="zh-CN" altLang="en-US" dirty="0">
                <a:latin typeface="Times New Roman" panose="02020603050405020304" pitchFamily="18" charset="0"/>
                <a:cs typeface="Times New Roman" panose="02020603050405020304" pitchFamily="18" charset="0"/>
              </a:rPr>
              <a:t>编码规范（非官方版）</a:t>
            </a:r>
            <a:endParaRPr kumimoji="1" lang="en-US" altLang="zh-CN" dirty="0">
              <a:latin typeface="Times New Roman" panose="02020603050405020304" pitchFamily="18" charset="0"/>
              <a:cs typeface="Times New Roman" panose="02020603050405020304" pitchFamily="18" charset="0"/>
            </a:endParaRPr>
          </a:p>
          <a:p>
            <a:r>
              <a:rPr kumimoji="1" lang="en" altLang="zh-CN" dirty="0">
                <a:latin typeface="Times New Roman" panose="02020603050405020304" pitchFamily="18" charset="0"/>
                <a:cs typeface="Times New Roman" panose="02020603050405020304" pitchFamily="18" charset="0"/>
                <a:hlinkClick r:id="rId4"/>
              </a:rPr>
              <a:t>https://github.com/Rust-Coding-Guidelines/rust-coding-guidelines-zh</a:t>
            </a:r>
            <a:endParaRPr kumimoji="1" lang="en" altLang="zh-CN" dirty="0">
              <a:latin typeface="Times New Roman" panose="02020603050405020304" pitchFamily="18" charset="0"/>
              <a:cs typeface="Times New Roman" panose="02020603050405020304" pitchFamily="18" charset="0"/>
            </a:endParaRPr>
          </a:p>
          <a:p>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5331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144065" cy="851826"/>
          </a:xfrm>
        </p:spPr>
        <p:txBody>
          <a:bodyPr/>
          <a:lstStyle/>
          <a:p>
            <a:r>
              <a:rPr lang="en-US" altLang="zh-CN" dirty="0">
                <a:latin typeface="+mj-ea"/>
              </a:rPr>
              <a:t>Rust</a:t>
            </a:r>
            <a:r>
              <a:rPr lang="zh-CN" altLang="en-US" dirty="0">
                <a:latin typeface="+mj-ea"/>
              </a:rPr>
              <a:t>介绍</a:t>
            </a:r>
            <a:r>
              <a:rPr lang="en-US" altLang="zh-CN" dirty="0">
                <a:latin typeface="+mj-ea"/>
              </a:rPr>
              <a:t>-</a:t>
            </a:r>
            <a:r>
              <a:rPr lang="zh-CN" altLang="en-US" dirty="0">
                <a:latin typeface="+mj-ea"/>
              </a:rPr>
              <a:t>发展历程</a:t>
            </a:r>
          </a:p>
        </p:txBody>
      </p:sp>
      <p:graphicFrame>
        <p:nvGraphicFramePr>
          <p:cNvPr id="63" name="图示 62"/>
          <p:cNvGraphicFramePr/>
          <p:nvPr/>
        </p:nvGraphicFramePr>
        <p:xfrm>
          <a:off x="2032000" y="2052536"/>
          <a:ext cx="7355191" cy="40857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4" name="文本框 63"/>
          <p:cNvSpPr txBox="1"/>
          <p:nvPr/>
        </p:nvSpPr>
        <p:spPr>
          <a:xfrm>
            <a:off x="6546715" y="3472774"/>
            <a:ext cx="768485" cy="1477328"/>
          </a:xfrm>
          <a:prstGeom prst="rect">
            <a:avLst/>
          </a:prstGeom>
          <a:noFill/>
        </p:spPr>
        <p:txBody>
          <a:bodyPr wrap="square" rtlCol="0">
            <a:spAutoFit/>
          </a:bodyPr>
          <a:lstStyle/>
          <a:p>
            <a:r>
              <a:rPr lang="en-US" altLang="zh-CN" dirty="0">
                <a:latin typeface="+mn-ea"/>
              </a:rPr>
              <a:t>2015</a:t>
            </a:r>
            <a:r>
              <a:rPr lang="zh-CN" altLang="en-US" dirty="0">
                <a:latin typeface="+mn-ea"/>
              </a:rPr>
              <a:t>首个稳定版本</a:t>
            </a:r>
            <a:r>
              <a:rPr lang="en-US" altLang="zh-CN" dirty="0">
                <a:latin typeface="+mn-ea"/>
              </a:rPr>
              <a:t>1.0</a:t>
            </a:r>
            <a:endParaRPr lang="zh-CN" altLang="en-US" dirty="0">
              <a:latin typeface="+mn-ea"/>
            </a:endParaRPr>
          </a:p>
        </p:txBody>
      </p:sp>
      <p:sp>
        <p:nvSpPr>
          <p:cNvPr id="65" name="文本框 64"/>
          <p:cNvSpPr txBox="1"/>
          <p:nvPr/>
        </p:nvSpPr>
        <p:spPr>
          <a:xfrm>
            <a:off x="8064230" y="3112851"/>
            <a:ext cx="924127" cy="1200329"/>
          </a:xfrm>
          <a:prstGeom prst="rect">
            <a:avLst/>
          </a:prstGeom>
          <a:noFill/>
        </p:spPr>
        <p:txBody>
          <a:bodyPr wrap="square" rtlCol="0">
            <a:spAutoFit/>
          </a:bodyPr>
          <a:lstStyle/>
          <a:p>
            <a:r>
              <a:rPr lang="en-US" altLang="zh-CN" dirty="0">
                <a:latin typeface="+mn-ea"/>
              </a:rPr>
              <a:t>2018</a:t>
            </a:r>
            <a:r>
              <a:rPr lang="zh-CN" altLang="en-US" dirty="0">
                <a:latin typeface="+mn-ea"/>
              </a:rPr>
              <a:t>年再次进行大版本迭代</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5EBB2D-17A9-3C42-8BED-479D0BC27230}"/>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Rust</a:t>
            </a:r>
            <a:r>
              <a:rPr kumimoji="1" lang="zh-CN" altLang="en-US" dirty="0"/>
              <a:t>学习资料</a:t>
            </a:r>
          </a:p>
        </p:txBody>
      </p:sp>
      <p:sp>
        <p:nvSpPr>
          <p:cNvPr id="3" name="内容占位符 2">
            <a:extLst>
              <a:ext uri="{FF2B5EF4-FFF2-40B4-BE49-F238E27FC236}">
                <a16:creationId xmlns:a16="http://schemas.microsoft.com/office/drawing/2014/main" id="{783FCA81-68C5-CD4C-B644-2430B8D3C976}"/>
              </a:ext>
            </a:extLst>
          </p:cNvPr>
          <p:cNvSpPr>
            <a:spLocks noGrp="1"/>
          </p:cNvSpPr>
          <p:nvPr>
            <p:ph idx="1"/>
          </p:nvPr>
        </p:nvSpPr>
        <p:spPr/>
        <p:txBody>
          <a:bodyPr/>
          <a:lstStyle/>
          <a:p>
            <a:r>
              <a:rPr kumimoji="1" lang="zh-CN" altLang="en-US" dirty="0"/>
              <a:t>考虑建立内部兴趣群，用于感兴趣的同学学习交流（待定）</a:t>
            </a:r>
          </a:p>
        </p:txBody>
      </p:sp>
    </p:spTree>
    <p:extLst>
      <p:ext uri="{BB962C8B-B14F-4D97-AF65-F5344CB8AC3E}">
        <p14:creationId xmlns:p14="http://schemas.microsoft.com/office/powerpoint/2010/main" val="7871350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相关资料</a:t>
            </a:r>
          </a:p>
        </p:txBody>
      </p:sp>
      <p:sp>
        <p:nvSpPr>
          <p:cNvPr id="3" name="内容占位符 2"/>
          <p:cNvSpPr>
            <a:spLocks noGrp="1"/>
          </p:cNvSpPr>
          <p:nvPr>
            <p:ph idx="1"/>
          </p:nvPr>
        </p:nvSpPr>
        <p:spPr/>
        <p:txBody>
          <a:bodyPr>
            <a:normAutofit fontScale="85000" lnSpcReduction="20000"/>
          </a:bodyPr>
          <a:lstStyle/>
          <a:p>
            <a:r>
              <a:rPr lang="en-US" altLang="zh-CN" dirty="0">
                <a:latin typeface="Times New Roman" panose="02020603050405020304" pitchFamily="18" charset="0"/>
                <a:cs typeface="Times New Roman" panose="02020603050405020304" pitchFamily="18" charset="0"/>
                <a:hlinkClick r:id="rId3"/>
              </a:rPr>
              <a:t>http://venge.net/graydon/talks/intro-talk-2.pdf</a:t>
            </a:r>
            <a:r>
              <a:rPr lang="en-US" altLang="zh-CN" dirty="0">
                <a:latin typeface="Times New Roman" panose="02020603050405020304" pitchFamily="18" charset="0"/>
                <a:cs typeface="Times New Roman" panose="02020603050405020304" pitchFamily="18" charset="0"/>
              </a:rPr>
              <a:t> </a:t>
            </a:r>
            <a:r>
              <a:rPr lang="zh-CN" altLang="en-US" dirty="0">
                <a:latin typeface="+mn-ea"/>
                <a:ea typeface="+mn-ea"/>
              </a:rPr>
              <a:t>首次正式公开</a:t>
            </a:r>
            <a:r>
              <a:rPr lang="en-US" altLang="zh-CN" dirty="0">
                <a:latin typeface="Times New Roman" panose="02020603050405020304" pitchFamily="18" charset="0"/>
                <a:ea typeface="+mn-ea"/>
                <a:cs typeface="Times New Roman" panose="02020603050405020304" pitchFamily="18" charset="0"/>
              </a:rPr>
              <a:t>Rust</a:t>
            </a:r>
            <a:r>
              <a:rPr lang="zh-CN" altLang="en-US" dirty="0">
                <a:latin typeface="Times New Roman" panose="02020603050405020304" pitchFamily="18" charset="0"/>
                <a:ea typeface="+mn-ea"/>
                <a:cs typeface="Times New Roman" panose="02020603050405020304" pitchFamily="18" charset="0"/>
              </a:rPr>
              <a:t>，并开始进行了首个</a:t>
            </a:r>
            <a:r>
              <a:rPr lang="en-US" altLang="zh-CN" dirty="0">
                <a:latin typeface="Times New Roman" panose="02020603050405020304" pitchFamily="18" charset="0"/>
                <a:ea typeface="+mn-ea"/>
                <a:cs typeface="Times New Roman" panose="02020603050405020304" pitchFamily="18" charset="0"/>
              </a:rPr>
              <a:t>Rust</a:t>
            </a:r>
            <a:r>
              <a:rPr lang="zh-CN" altLang="en-US" dirty="0">
                <a:latin typeface="Times New Roman" panose="02020603050405020304" pitchFamily="18" charset="0"/>
                <a:ea typeface="+mn-ea"/>
                <a:cs typeface="Times New Roman" panose="02020603050405020304" pitchFamily="18" charset="0"/>
              </a:rPr>
              <a:t>项目</a:t>
            </a:r>
            <a:r>
              <a:rPr lang="en-US" altLang="zh-CN" dirty="0">
                <a:latin typeface="Times New Roman" panose="02020603050405020304" pitchFamily="18" charset="0"/>
                <a:ea typeface="+mn-ea"/>
                <a:cs typeface="Times New Roman" panose="02020603050405020304" pitchFamily="18" charset="0"/>
              </a:rPr>
              <a:t>servo</a:t>
            </a:r>
            <a:r>
              <a:rPr lang="zh-CN" altLang="en-US" dirty="0">
                <a:latin typeface="Times New Roman" panose="02020603050405020304" pitchFamily="18" charset="0"/>
                <a:ea typeface="+mn-ea"/>
                <a:cs typeface="Times New Roman" panose="02020603050405020304" pitchFamily="18" charset="0"/>
              </a:rPr>
              <a:t>的开发</a:t>
            </a:r>
            <a:endParaRPr lang="en-US" altLang="zh-CN" dirty="0">
              <a:latin typeface="Times New Roman" panose="02020603050405020304" pitchFamily="18" charset="0"/>
              <a:ea typeface="+mn-ea"/>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hlinkClick r:id="rId4"/>
              </a:rPr>
              <a:t>https://foundation.rust-lang.org/</a:t>
            </a:r>
            <a:r>
              <a:rPr lang="en-US" altLang="zh-CN" dirty="0">
                <a:latin typeface="Times New Roman" panose="02020603050405020304" pitchFamily="18" charset="0"/>
                <a:cs typeface="Times New Roman" panose="02020603050405020304" pitchFamily="18" charset="0"/>
              </a:rPr>
              <a:t> Rust</a:t>
            </a:r>
            <a:r>
              <a:rPr lang="zh-CN" altLang="en-US" dirty="0">
                <a:latin typeface="Times New Roman" panose="02020603050405020304" pitchFamily="18" charset="0"/>
                <a:cs typeface="Times New Roman" panose="02020603050405020304" pitchFamily="18" charset="0"/>
              </a:rPr>
              <a:t>基金会官网</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hlinkClick r:id="rId5"/>
              </a:rPr>
              <a:t>https://blog.rust-lang.org/2015/04/10/Fearless-Concurrency.html</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hlinkClick r:id="rId6"/>
              </a:rPr>
              <a:t>https://github.com/microsoft/MSRC-Security-Research/blob/master/presentations/2019_02_BlueHatIL/2019_01%20-%20BlueHatIL%20-%20Trends%2C%20challenge%2C%20and%20shifts%20in%20software%20vulnerability%20mitigation.pdf</a:t>
            </a:r>
            <a:endParaRPr lang="zh-CN" altLang="en-US"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hlinkClick r:id="rId7"/>
              </a:rPr>
              <a:t>https://benchmarksgame-team.pages.debian.net/benchmarksgame/fastest/rust.html</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hlinkClick r:id="rId8"/>
              </a:rPr>
              <a:t>https://github.com/kostya/benchmarks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开放常用库性能对比</a:t>
            </a:r>
            <a:endParaRPr lang="en-US" altLang="zh-CN" dirty="0">
              <a:latin typeface="Times New Roman" panose="02020603050405020304" pitchFamily="18" charset="0"/>
              <a:cs typeface="Times New Roman" panose="02020603050405020304" pitchFamily="18" charset="0"/>
            </a:endParaRPr>
          </a:p>
          <a:p>
            <a:r>
              <a:rPr lang="en" altLang="zh-CN" dirty="0">
                <a:hlinkClick r:id="rId9"/>
              </a:rPr>
              <a:t>https://users.rust-lang.org/t/soft-question-golang-vs-rust-productivity/61053</a:t>
            </a:r>
            <a:r>
              <a:rPr lang="en" altLang="zh-CN" dirty="0"/>
              <a:t> 	</a:t>
            </a:r>
            <a:r>
              <a:rPr lang="zh-CN" altLang="en" dirty="0"/>
              <a:t>使用</a:t>
            </a:r>
            <a:r>
              <a:rPr lang="en" altLang="zh-CN" dirty="0" err="1">
                <a:latin typeface="Times New Roman" panose="02020603050405020304" pitchFamily="18" charset="0"/>
                <a:cs typeface="Times New Roman" panose="02020603050405020304" pitchFamily="18" charset="0"/>
              </a:rPr>
              <a:t>golang</a:t>
            </a:r>
            <a:r>
              <a:rPr lang="zh-CN" altLang="en-US" dirty="0"/>
              <a:t>还是</a:t>
            </a:r>
            <a:r>
              <a:rPr lang="en" altLang="zh-CN" dirty="0">
                <a:latin typeface="Times New Roman" panose="02020603050405020304" pitchFamily="18" charset="0"/>
                <a:cs typeface="Times New Roman" panose="02020603050405020304" pitchFamily="18" charset="0"/>
              </a:rPr>
              <a:t>rust</a:t>
            </a:r>
            <a:r>
              <a:rPr lang="zh-CN" altLang="en-US" dirty="0"/>
              <a:t>的讨论</a:t>
            </a:r>
            <a:endParaRPr lang="en-US" altLang="zh-CN" dirty="0"/>
          </a:p>
          <a:p>
            <a:r>
              <a:rPr lang="en-US" altLang="zh-CN" dirty="0">
                <a:latin typeface="Times New Roman" panose="02020603050405020304" pitchFamily="18" charset="0"/>
                <a:cs typeface="Times New Roman" panose="02020603050405020304" pitchFamily="18" charset="0"/>
                <a:hlinkClick r:id="rId10"/>
              </a:rPr>
              <a:t>https://rustcc.cn/article?id=4a6054b8-f846-4ef3-8c7b-6c60664ab2b0</a:t>
            </a:r>
            <a:r>
              <a:rPr lang="en-US" altLang="zh-CN" dirty="0">
                <a:latin typeface="Times New Roman" panose="02020603050405020304" pitchFamily="18" charset="0"/>
                <a:cs typeface="Times New Roman" panose="02020603050405020304" pitchFamily="18" charset="0"/>
              </a:rPr>
              <a:t>		rust</a:t>
            </a:r>
            <a:r>
              <a:rPr lang="zh-CN" altLang="en-US" dirty="0">
                <a:latin typeface="Times New Roman" panose="02020603050405020304" pitchFamily="18" charset="0"/>
                <a:cs typeface="Times New Roman" panose="02020603050405020304" pitchFamily="18" charset="0"/>
              </a:rPr>
              <a:t>常见问题</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hlinkClick r:id="rId11"/>
              </a:rPr>
              <a:t>https://github.com/hengli-coder/rust_learning</a:t>
            </a:r>
            <a:r>
              <a:rPr lang="en-US" altLang="zh-CN" dirty="0">
                <a:latin typeface="Times New Roman" panose="02020603050405020304" pitchFamily="18" charset="0"/>
                <a:cs typeface="Times New Roman" panose="02020603050405020304" pitchFamily="18" charset="0"/>
              </a:rPr>
              <a:t>	PPT</a:t>
            </a:r>
            <a:r>
              <a:rPr lang="zh-CN" altLang="en-US" dirty="0">
                <a:latin typeface="Times New Roman" panose="02020603050405020304" pitchFamily="18" charset="0"/>
                <a:cs typeface="Times New Roman" panose="02020603050405020304" pitchFamily="18" charset="0"/>
              </a:rPr>
              <a:t>中涉及的代码</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a:p>
            <a:endParaRPr lang="zh-CN" altLang="en-US" dirty="0">
              <a:latin typeface="+mn-ea"/>
              <a:ea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ea"/>
                <a:ea typeface="+mn-ea"/>
              </a:rPr>
              <a:t>Rust</a:t>
            </a:r>
            <a:r>
              <a:rPr lang="zh-CN" altLang="en-US" dirty="0">
                <a:latin typeface="+mn-ea"/>
                <a:ea typeface="+mn-ea"/>
              </a:rPr>
              <a:t>简介</a:t>
            </a:r>
          </a:p>
        </p:txBody>
      </p:sp>
      <p:pic>
        <p:nvPicPr>
          <p:cNvPr id="6" name="内容占位符 5"/>
          <p:cNvPicPr>
            <a:picLocks noGrp="1" noChangeAspect="1"/>
          </p:cNvPicPr>
          <p:nvPr>
            <p:ph idx="1"/>
          </p:nvPr>
        </p:nvPicPr>
        <p:blipFill>
          <a:blip r:embed="rId3"/>
          <a:stretch>
            <a:fillRect/>
          </a:stretch>
        </p:blipFill>
        <p:spPr>
          <a:xfrm>
            <a:off x="2407688" y="1418562"/>
            <a:ext cx="7236042" cy="4758039"/>
          </a:xfrm>
          <a:prstGeom prst="rect">
            <a:avLst/>
          </a:prstGeom>
        </p:spPr>
      </p:pic>
      <p:sp>
        <p:nvSpPr>
          <p:cNvPr id="7" name="文本框 6"/>
          <p:cNvSpPr txBox="1"/>
          <p:nvPr/>
        </p:nvSpPr>
        <p:spPr>
          <a:xfrm>
            <a:off x="1127050" y="6358270"/>
            <a:ext cx="976068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https://insights.stackoverflow.com/survey/2021#most-loved-dreaded-and-wanted-language-love-dread</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ea"/>
                <a:ea typeface="+mn-ea"/>
              </a:rPr>
              <a:t>Rust</a:t>
            </a:r>
            <a:r>
              <a:rPr lang="zh-CN" altLang="en-US" dirty="0">
                <a:latin typeface="+mn-ea"/>
                <a:ea typeface="+mn-ea"/>
              </a:rPr>
              <a:t>简介</a:t>
            </a:r>
          </a:p>
        </p:txBody>
      </p:sp>
      <p:pic>
        <p:nvPicPr>
          <p:cNvPr id="6" name="图片 5"/>
          <p:cNvPicPr>
            <a:picLocks noChangeAspect="1"/>
          </p:cNvPicPr>
          <p:nvPr/>
        </p:nvPicPr>
        <p:blipFill>
          <a:blip r:embed="rId3"/>
          <a:stretch>
            <a:fillRect/>
          </a:stretch>
        </p:blipFill>
        <p:spPr>
          <a:xfrm>
            <a:off x="1315534" y="1978490"/>
            <a:ext cx="9330170" cy="2742366"/>
          </a:xfrm>
          <a:prstGeom prst="rect">
            <a:avLst/>
          </a:prstGeom>
        </p:spPr>
      </p:pic>
      <p:sp>
        <p:nvSpPr>
          <p:cNvPr id="7" name="文本框 6"/>
          <p:cNvSpPr txBox="1"/>
          <p:nvPr/>
        </p:nvSpPr>
        <p:spPr>
          <a:xfrm>
            <a:off x="1818168" y="5603359"/>
            <a:ext cx="5326912" cy="369332"/>
          </a:xfrm>
          <a:prstGeom prst="rect">
            <a:avLst/>
          </a:prstGeom>
          <a:noFill/>
        </p:spPr>
        <p:txBody>
          <a:bodyPr wrap="square" rtlCol="0">
            <a:spAutoFit/>
          </a:bodyPr>
          <a:lstStyle/>
          <a:p>
            <a:r>
              <a:rPr lang="en-US" altLang="zh-CN" dirty="0">
                <a:latin typeface="+mn-ea"/>
                <a:cs typeface="Times New Roman" panose="02020603050405020304" pitchFamily="18" charset="0"/>
              </a:rPr>
              <a:t>2021</a:t>
            </a:r>
            <a:r>
              <a:rPr lang="zh-CN" altLang="en-US" dirty="0">
                <a:latin typeface="+mn-ea"/>
                <a:cs typeface="Times New Roman" panose="02020603050405020304" pitchFamily="18" charset="0"/>
              </a:rPr>
              <a:t>年成立</a:t>
            </a:r>
            <a:r>
              <a:rPr lang="en-US" altLang="zh-CN" dirty="0">
                <a:latin typeface="+mn-ea"/>
                <a:cs typeface="Times New Roman" panose="02020603050405020304" pitchFamily="18" charset="0"/>
              </a:rPr>
              <a:t>Rust</a:t>
            </a:r>
            <a:r>
              <a:rPr lang="zh-CN" altLang="en-US" dirty="0">
                <a:latin typeface="+mn-ea"/>
                <a:cs typeface="Times New Roman" panose="02020603050405020304" pitchFamily="18" charset="0"/>
              </a:rPr>
              <a:t>基金会</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sp>
        <p:nvSpPr>
          <p:cNvPr id="3" name="内容占位符 2"/>
          <p:cNvSpPr>
            <a:spLocks noGrp="1"/>
          </p:cNvSpPr>
          <p:nvPr>
            <p:ph idx="1"/>
          </p:nvPr>
        </p:nvSpPr>
        <p:spPr/>
        <p:txBody>
          <a:bodyPr/>
          <a:lstStyle/>
          <a:p>
            <a:r>
              <a:rPr lang="zh-CN" altLang="en-US" dirty="0">
                <a:latin typeface="+mn-ea"/>
                <a:ea typeface="+mn-ea"/>
              </a:rPr>
              <a:t>性能</a:t>
            </a:r>
            <a:endParaRPr lang="en-US" altLang="zh-CN" dirty="0">
              <a:latin typeface="+mn-ea"/>
              <a:ea typeface="+mn-ea"/>
            </a:endParaRPr>
          </a:p>
          <a:p>
            <a:r>
              <a:rPr lang="zh-CN" altLang="en-US" dirty="0">
                <a:solidFill>
                  <a:srgbClr val="C00000"/>
                </a:solidFill>
                <a:latin typeface="+mn-ea"/>
                <a:ea typeface="+mn-ea"/>
              </a:rPr>
              <a:t>安全性</a:t>
            </a:r>
            <a:endParaRPr lang="en-US" altLang="zh-CN" dirty="0">
              <a:solidFill>
                <a:srgbClr val="C00000"/>
              </a:solidFill>
              <a:latin typeface="+mn-ea"/>
              <a:ea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pic>
        <p:nvPicPr>
          <p:cNvPr id="4" name="内容占位符 3"/>
          <p:cNvPicPr>
            <a:picLocks noGrp="1" noChangeAspect="1"/>
          </p:cNvPicPr>
          <p:nvPr>
            <p:ph idx="1"/>
          </p:nvPr>
        </p:nvPicPr>
        <p:blipFill>
          <a:blip r:embed="rId3"/>
          <a:stretch>
            <a:fillRect/>
          </a:stretch>
        </p:blipFill>
        <p:spPr>
          <a:xfrm>
            <a:off x="1858493" y="1644423"/>
            <a:ext cx="7469446" cy="4195762"/>
          </a:xfrm>
          <a:prstGeom prst="rect">
            <a:avLst/>
          </a:prstGeom>
        </p:spPr>
      </p:pic>
      <p:sp>
        <p:nvSpPr>
          <p:cNvPr id="5" name="文本框 4"/>
          <p:cNvSpPr txBox="1"/>
          <p:nvPr/>
        </p:nvSpPr>
        <p:spPr>
          <a:xfrm>
            <a:off x="1191986" y="6270171"/>
            <a:ext cx="8703128" cy="415498"/>
          </a:xfrm>
          <a:prstGeom prst="rect">
            <a:avLst/>
          </a:prstGeom>
          <a:noFill/>
        </p:spPr>
        <p:txBody>
          <a:bodyPr wrap="square" rtlCol="0">
            <a:spAutoFit/>
          </a:bodyPr>
          <a:lstStyle/>
          <a:p>
            <a:r>
              <a:rPr lang="en-US" altLang="zh-CN" sz="1050" dirty="0">
                <a:latin typeface="Times New Roman" panose="02020603050405020304" pitchFamily="18" charset="0"/>
                <a:cs typeface="Times New Roman" panose="02020603050405020304" pitchFamily="18" charset="0"/>
              </a:rPr>
              <a:t>https://github.com/microsoft/MSRC-Security-Research/blob/master/presentations/2019_02_BlueHatIL/2019_01%20-%20BlueHatIL%20-%20Trends%2C%20challenge%2C%20and%20shifts%20in%20software%20vulnerability%20mitigation.pdf</a:t>
            </a:r>
            <a:endParaRPr lang="zh-CN" altLang="en-US" sz="1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1325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sp>
        <p:nvSpPr>
          <p:cNvPr id="3" name="内容占位符 2"/>
          <p:cNvSpPr>
            <a:spLocks noGrp="1"/>
          </p:cNvSpPr>
          <p:nvPr>
            <p:ph idx="1"/>
          </p:nvPr>
        </p:nvSpPr>
        <p:spPr/>
        <p:txBody>
          <a:bodyPr/>
          <a:lstStyle/>
          <a:p>
            <a:r>
              <a:rPr lang="zh-CN" altLang="en-US" dirty="0">
                <a:latin typeface="+mn-ea"/>
                <a:ea typeface="+mn-ea"/>
              </a:rPr>
              <a:t>相比于之前的系统编程语言必须是更加安全的、不易崩溃的，尤其是在操作内存时</a:t>
            </a:r>
            <a:endParaRPr lang="en-US" altLang="zh-CN" dirty="0">
              <a:latin typeface="+mn-ea"/>
              <a:ea typeface="+mn-ea"/>
            </a:endParaRPr>
          </a:p>
          <a:p>
            <a:r>
              <a:rPr lang="zh-CN" altLang="en-US" dirty="0">
                <a:latin typeface="+mn-ea"/>
                <a:ea typeface="+mn-ea"/>
              </a:rPr>
              <a:t>不需要有垃圾回收系统，不能为了内存安全引入性能负担</a:t>
            </a:r>
            <a:endParaRPr lang="en-US" altLang="zh-CN" dirty="0">
              <a:latin typeface="+mn-ea"/>
              <a:ea typeface="+mn-ea"/>
            </a:endParaRPr>
          </a:p>
          <a:p>
            <a:r>
              <a:rPr lang="zh-CN" altLang="en-US" dirty="0">
                <a:latin typeface="+mn-ea"/>
                <a:ea typeface="+mn-ea"/>
              </a:rPr>
              <a:t>不仅仅拥有一个主要特性、而应该拥有一系列广泛特性，这些特性之间又不缺乏一致性，这些特性之间可以很高的相互协作，从而使该语言更容易编写、维护和调试，让程序员写出更安全、更高效的代码</a:t>
            </a:r>
            <a:endParaRPr lang="en-US" altLang="zh-CN" dirty="0">
              <a:latin typeface="+mn-ea"/>
              <a:ea typeface="+mn-e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3417</TotalTime>
  <Words>3684</Words>
  <Application>Microsoft Macintosh PowerPoint</Application>
  <PresentationFormat>宽屏</PresentationFormat>
  <Paragraphs>251</Paragraphs>
  <Slides>41</Slides>
  <Notes>38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41</vt:i4>
      </vt:variant>
    </vt:vector>
  </HeadingPairs>
  <TitlesOfParts>
    <vt:vector size="48" baseType="lpstr">
      <vt:lpstr>宋体</vt:lpstr>
      <vt:lpstr>Arial</vt:lpstr>
      <vt:lpstr>Calibri</vt:lpstr>
      <vt:lpstr>Century Gothic</vt:lpstr>
      <vt:lpstr>Times New Roman</vt:lpstr>
      <vt:lpstr>Wingdings 3</vt:lpstr>
      <vt:lpstr>离子</vt:lpstr>
      <vt:lpstr>Rust调研</vt:lpstr>
      <vt:lpstr>PowerPoint 演示文稿</vt:lpstr>
      <vt:lpstr>PowerPoint 演示文稿</vt:lpstr>
      <vt:lpstr>Rust介绍-发展历程</vt:lpstr>
      <vt:lpstr>Rust简介</vt:lpstr>
      <vt:lpstr>Rust简介</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Rust简介-优劣</vt:lpstr>
      <vt:lpstr>Rust简介-优劣</vt:lpstr>
      <vt:lpstr>Rust简介-优劣</vt:lpstr>
      <vt:lpstr>PowerPoint 演示文稿</vt:lpstr>
      <vt:lpstr>Rust生态和应用</vt:lpstr>
      <vt:lpstr>Rust生态和应用</vt:lpstr>
      <vt:lpstr>Rust生态和应用</vt:lpstr>
      <vt:lpstr>PowerPoint 演示文稿</vt:lpstr>
      <vt:lpstr>Rust学习资料</vt:lpstr>
      <vt:lpstr>Rust学习资料</vt:lpstr>
      <vt:lpstr>Rust学习资料</vt:lpstr>
      <vt:lpstr>Rust学习资料</vt:lpstr>
      <vt:lpstr>相关资料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Rust调研</dc:title>
  <dc:creator>李恒</dc:creator>
  <cp:lastModifiedBy>李 恒</cp:lastModifiedBy>
  <cp:revision>148</cp:revision>
  <dcterms:created xsi:type="dcterms:W3CDTF">2021-11-23T02:44:00Z</dcterms:created>
  <dcterms:modified xsi:type="dcterms:W3CDTF">2021-12-22T16:51:23Z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F63982EBA6154A558B4743E2E08F2614</vt:lpwstr>
  </property>
  <property fmtid="{D5CDD505-2E9C-101B-9397-08002B2CF9AE}" pid="3" name="KSOProductBuildVer">
    <vt:lpwstr>1033-11.2.0.10351</vt:lpwstr>
  </property>
</Properties>
</file>