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38"/>
  </p:notesMasterIdLst>
  <p:handoutMasterIdLst>
    <p:handoutMasterId r:id="rId39"/>
  </p:handoutMasterIdLst>
  <p:sldIdLst>
    <p:sldId id="256" r:id="rId2"/>
    <p:sldId id="359" r:id="rId3"/>
    <p:sldId id="362" r:id="rId4"/>
    <p:sldId id="361" r:id="rId5"/>
    <p:sldId id="357" r:id="rId6"/>
    <p:sldId id="296" r:id="rId7"/>
    <p:sldId id="297" r:id="rId8"/>
    <p:sldId id="298" r:id="rId9"/>
    <p:sldId id="340" r:id="rId10"/>
    <p:sldId id="308" r:id="rId11"/>
    <p:sldId id="310" r:id="rId12"/>
    <p:sldId id="348" r:id="rId13"/>
    <p:sldId id="315" r:id="rId14"/>
    <p:sldId id="311" r:id="rId15"/>
    <p:sldId id="312" r:id="rId16"/>
    <p:sldId id="313" r:id="rId17"/>
    <p:sldId id="314" r:id="rId18"/>
    <p:sldId id="346" r:id="rId19"/>
    <p:sldId id="350" r:id="rId20"/>
    <p:sldId id="319" r:id="rId21"/>
    <p:sldId id="320" r:id="rId22"/>
    <p:sldId id="321" r:id="rId23"/>
    <p:sldId id="344" r:id="rId24"/>
    <p:sldId id="327" r:id="rId25"/>
    <p:sldId id="328" r:id="rId26"/>
    <p:sldId id="329" r:id="rId27"/>
    <p:sldId id="352" r:id="rId28"/>
    <p:sldId id="330" r:id="rId29"/>
    <p:sldId id="331" r:id="rId30"/>
    <p:sldId id="353" r:id="rId31"/>
    <p:sldId id="333" r:id="rId32"/>
    <p:sldId id="332" r:id="rId33"/>
    <p:sldId id="354" r:id="rId34"/>
    <p:sldId id="335" r:id="rId35"/>
    <p:sldId id="334" r:id="rId36"/>
    <p:sldId id="356" r:id="rId37"/>
  </p:sldIdLst>
  <p:sldSz cx="9144000" cy="6858000" type="screen4x3"/>
  <p:notesSz cx="6797675" cy="9874250"/>
  <p:defaultTextStyle>
    <a:defPPr>
      <a:defRPr lang="en-GB"/>
    </a:defPPr>
    <a:lvl1pPr algn="l" defTabSz="457200" rtl="0" eaLnBrk="0" fontAlgn="base" hangingPunct="0">
      <a:spcBef>
        <a:spcPct val="0"/>
      </a:spcBef>
      <a:spcAft>
        <a:spcPct val="0"/>
      </a:spcAft>
      <a:defRPr sz="24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4572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9144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371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18288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286000" algn="l" defTabSz="914400" rtl="0" eaLnBrk="1" latinLnBrk="0" hangingPunct="1">
      <a:defRPr sz="24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743200" algn="l" defTabSz="914400" rtl="0" eaLnBrk="1" latinLnBrk="0" hangingPunct="1">
      <a:defRPr sz="24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200400" algn="l" defTabSz="914400" rtl="0" eaLnBrk="1" latinLnBrk="0" hangingPunct="1">
      <a:defRPr sz="24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657600" algn="l" defTabSz="914400" rtl="0" eaLnBrk="1" latinLnBrk="0" hangingPunct="1">
      <a:defRPr sz="24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93">
          <p15:clr>
            <a:srgbClr val="A4A3A4"/>
          </p15:clr>
        </p15:guide>
        <p15:guide id="2" pos="208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F81BD"/>
    <a:srgbClr val="FF9933"/>
    <a:srgbClr val="FF3300"/>
    <a:srgbClr val="FFFF00"/>
    <a:srgbClr val="FFCC00"/>
    <a:srgbClr val="EAEAEA"/>
    <a:srgbClr val="99CC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43" autoAdjust="0"/>
    <p:restoredTop sz="87597" autoAdjust="0"/>
  </p:normalViewPr>
  <p:slideViewPr>
    <p:cSldViewPr>
      <p:cViewPr varScale="1">
        <p:scale>
          <a:sx n="76" d="100"/>
          <a:sy n="76" d="100"/>
        </p:scale>
        <p:origin x="1576" y="192"/>
      </p:cViewPr>
      <p:guideLst>
        <p:guide orient="horz" pos="2160"/>
        <p:guide pos="2880"/>
      </p:guideLst>
    </p:cSldViewPr>
  </p:slideViewPr>
  <p:outlineViewPr>
    <p:cViewPr>
      <p:scale>
        <a:sx n="33" d="100"/>
        <a:sy n="33" d="1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3093"/>
        <p:guide pos="2087"/>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50"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78000"/>
              </a:lnSpc>
              <a:buClr>
                <a:srgbClr val="000000"/>
              </a:buClr>
              <a:buSzPct val="100000"/>
              <a:buFont typeface="Times New Roman" panose="02020603050405020304" pitchFamily="18" charset="0"/>
              <a:buNone/>
              <a:defRPr sz="1200">
                <a:solidFill>
                  <a:srgbClr val="000000"/>
                </a:solidFill>
              </a:defRPr>
            </a:lvl1pPr>
          </a:lstStyle>
          <a:p>
            <a:pPr>
              <a:defRPr/>
            </a:pPr>
            <a:endParaRPr lang="en-US" dirty="0"/>
          </a:p>
        </p:txBody>
      </p:sp>
      <p:sp>
        <p:nvSpPr>
          <p:cNvPr id="206851"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78000"/>
              </a:lnSpc>
              <a:buClr>
                <a:srgbClr val="000000"/>
              </a:buClr>
              <a:buSzPct val="100000"/>
              <a:buFont typeface="Times New Roman" panose="02020603050405020304" pitchFamily="18" charset="0"/>
              <a:buNone/>
              <a:defRPr sz="1200">
                <a:solidFill>
                  <a:srgbClr val="000000"/>
                </a:solidFill>
              </a:defRPr>
            </a:lvl1pPr>
          </a:lstStyle>
          <a:p>
            <a:pPr>
              <a:defRPr/>
            </a:pPr>
            <a:endParaRPr lang="en-US" dirty="0"/>
          </a:p>
        </p:txBody>
      </p:sp>
      <p:sp>
        <p:nvSpPr>
          <p:cNvPr id="206852"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78000"/>
              </a:lnSpc>
              <a:buClr>
                <a:srgbClr val="000000"/>
              </a:buClr>
              <a:buSzPct val="100000"/>
              <a:buFont typeface="Times New Roman" panose="02020603050405020304" pitchFamily="18" charset="0"/>
              <a:buNone/>
              <a:defRPr sz="1200">
                <a:solidFill>
                  <a:srgbClr val="000000"/>
                </a:solidFill>
              </a:defRPr>
            </a:lvl1pPr>
          </a:lstStyle>
          <a:p>
            <a:pPr>
              <a:defRPr/>
            </a:pPr>
            <a:endParaRPr lang="en-US" dirty="0"/>
          </a:p>
        </p:txBody>
      </p:sp>
      <p:sp>
        <p:nvSpPr>
          <p:cNvPr id="206853"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78000"/>
              </a:lnSpc>
              <a:buClr>
                <a:srgbClr val="000000"/>
              </a:buClr>
              <a:buSzPct val="100000"/>
              <a:buFont typeface="Times New Roman" panose="02020603050405020304" pitchFamily="18" charset="0"/>
              <a:buNone/>
              <a:defRPr sz="1200">
                <a:solidFill>
                  <a:srgbClr val="000000"/>
                </a:solidFill>
              </a:defRPr>
            </a:lvl1pPr>
          </a:lstStyle>
          <a:p>
            <a:pPr>
              <a:defRPr/>
            </a:pPr>
            <a:fld id="{4C055AB0-E211-4E71-B75A-6346A66958E3}" type="slidenum">
              <a:rPr lang="en-US"/>
              <a:pPr>
                <a:defRPr/>
              </a:pPr>
              <a:t>‹#›</a:t>
            </a:fld>
            <a:endParaRPr lang="en-US" dirty="0"/>
          </a:p>
        </p:txBody>
      </p:sp>
    </p:spTree>
    <p:extLst>
      <p:ext uri="{BB962C8B-B14F-4D97-AF65-F5344CB8AC3E}">
        <p14:creationId xmlns:p14="http://schemas.microsoft.com/office/powerpoint/2010/main" val="1882490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AutoShape 1"/>
          <p:cNvSpPr>
            <a:spLocks noChangeArrowheads="1"/>
          </p:cNvSpPr>
          <p:nvPr/>
        </p:nvSpPr>
        <p:spPr bwMode="auto">
          <a:xfrm>
            <a:off x="0" y="0"/>
            <a:ext cx="6797675" cy="9874250"/>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lvl1pPr>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defRPr/>
            </a:pPr>
            <a:endParaRPr lang="en-US" dirty="0" smtClean="0"/>
          </a:p>
        </p:txBody>
      </p:sp>
      <p:sp>
        <p:nvSpPr>
          <p:cNvPr id="9219" name="AutoShape 2"/>
          <p:cNvSpPr>
            <a:spLocks noChangeArrowheads="1"/>
          </p:cNvSpPr>
          <p:nvPr/>
        </p:nvSpPr>
        <p:spPr bwMode="auto">
          <a:xfrm>
            <a:off x="0" y="0"/>
            <a:ext cx="6797675" cy="9874250"/>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defRPr/>
            </a:pPr>
            <a:endParaRPr lang="en-US" dirty="0" smtClean="0"/>
          </a:p>
        </p:txBody>
      </p:sp>
      <p:sp>
        <p:nvSpPr>
          <p:cNvPr id="9220" name="AutoShape 3"/>
          <p:cNvSpPr>
            <a:spLocks noChangeArrowheads="1"/>
          </p:cNvSpPr>
          <p:nvPr/>
        </p:nvSpPr>
        <p:spPr bwMode="auto">
          <a:xfrm>
            <a:off x="0" y="0"/>
            <a:ext cx="6797675" cy="9874250"/>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defRPr/>
            </a:pPr>
            <a:endParaRPr lang="en-US" dirty="0" smtClean="0"/>
          </a:p>
        </p:txBody>
      </p:sp>
      <p:sp>
        <p:nvSpPr>
          <p:cNvPr id="9221" name="AutoShape 4"/>
          <p:cNvSpPr>
            <a:spLocks noChangeArrowheads="1"/>
          </p:cNvSpPr>
          <p:nvPr/>
        </p:nvSpPr>
        <p:spPr bwMode="auto">
          <a:xfrm>
            <a:off x="0" y="0"/>
            <a:ext cx="6797675" cy="9874250"/>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defRPr/>
            </a:pPr>
            <a:endParaRPr lang="en-US" dirty="0" smtClean="0"/>
          </a:p>
        </p:txBody>
      </p:sp>
      <p:sp>
        <p:nvSpPr>
          <p:cNvPr id="9222" name="AutoShape 5"/>
          <p:cNvSpPr>
            <a:spLocks noChangeArrowheads="1"/>
          </p:cNvSpPr>
          <p:nvPr/>
        </p:nvSpPr>
        <p:spPr bwMode="auto">
          <a:xfrm>
            <a:off x="0" y="0"/>
            <a:ext cx="6797675" cy="9874250"/>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lnSpc>
                <a:spcPct val="7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7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defRPr/>
            </a:pPr>
            <a:endParaRPr lang="en-US" dirty="0" smtClean="0"/>
          </a:p>
        </p:txBody>
      </p:sp>
      <p:sp>
        <p:nvSpPr>
          <p:cNvPr id="9223" name="Rectangle 6"/>
          <p:cNvSpPr>
            <a:spLocks noGrp="1" noRot="1" noChangeAspect="1" noChangeArrowheads="1"/>
          </p:cNvSpPr>
          <p:nvPr>
            <p:ph type="sldImg"/>
          </p:nvPr>
        </p:nvSpPr>
        <p:spPr bwMode="auto">
          <a:xfrm>
            <a:off x="941388" y="746125"/>
            <a:ext cx="4910137" cy="3683000"/>
          </a:xfrm>
          <a:prstGeom prst="rect">
            <a:avLst/>
          </a:prstGeom>
          <a:solidFill>
            <a:srgbClr val="FFFFFF"/>
          </a:solidFill>
          <a:ln w="12600">
            <a:solidFill>
              <a:srgbClr val="000000"/>
            </a:solidFill>
            <a:miter lim="800000"/>
            <a:headEnd/>
            <a:tailEnd/>
          </a:ln>
        </p:spPr>
      </p:sp>
      <p:sp>
        <p:nvSpPr>
          <p:cNvPr id="3079" name="Rectangle 7"/>
          <p:cNvSpPr>
            <a:spLocks noGrp="1" noChangeArrowheads="1"/>
          </p:cNvSpPr>
          <p:nvPr>
            <p:ph type="body"/>
          </p:nvPr>
        </p:nvSpPr>
        <p:spPr bwMode="auto">
          <a:xfrm>
            <a:off x="906463" y="4689475"/>
            <a:ext cx="4978400" cy="4437063"/>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272339361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wikipedia.org/wiki/Systems_architecture" TargetMode="External"/><Relationship Id="rId4" Type="http://schemas.openxmlformats.org/officeDocument/2006/relationships/hyperlink" Target="http://en.wikipedia.org/wiki/Data" TargetMode="External"/><Relationship Id="rId5" Type="http://schemas.openxmlformats.org/officeDocument/2006/relationships/hyperlink" Target="http://en.wikipedia.org/wiki/System" TargetMode="External"/><Relationship Id="rId6" Type="http://schemas.openxmlformats.org/officeDocument/2006/relationships/hyperlink" Target="http://en.wikipedia.org/wiki/Requirement" TargetMode="External"/><Relationship Id="rId7" Type="http://schemas.openxmlformats.org/officeDocument/2006/relationships/hyperlink" Target="http://en.wikipedia.org/wiki/Systems_theory" TargetMode="External"/><Relationship Id="rId8" Type="http://schemas.openxmlformats.org/officeDocument/2006/relationships/hyperlink" Target="http://en.wikipedia.org/wiki/Product_development" TargetMode="External"/><Relationship Id="rId9" Type="http://schemas.openxmlformats.org/officeDocument/2006/relationships/hyperlink" Target="http://en.wikipedia.org/wiki/Systems_analysis" TargetMode="External"/><Relationship Id="rId10" Type="http://schemas.openxmlformats.org/officeDocument/2006/relationships/hyperlink" Target="http://en.wikipedia.org/wiki/Systems_engineering" TargetMode="External"/><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Systems_architecture" TargetMode="External"/><Relationship Id="rId4" Type="http://schemas.openxmlformats.org/officeDocument/2006/relationships/hyperlink" Target="http://en.wikipedia.org/wiki/Structure" TargetMode="External"/><Relationship Id="rId5" Type="http://schemas.openxmlformats.org/officeDocument/2006/relationships/hyperlink" Target="http://en.wikipedia.org/wiki/Behavior" TargetMode="External"/><Relationship Id="rId6" Type="http://schemas.openxmlformats.org/officeDocument/2006/relationships/hyperlink" Target="http://en.wikipedia.org/wiki/View_model" TargetMode="External"/><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en.wikipedia.org/wiki/Work_breakdown_structur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1187450" y="746125"/>
            <a:ext cx="4424363" cy="3689350"/>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9pPr>
          </a:lstStyle>
          <a:p>
            <a:pPr>
              <a:lnSpc>
                <a:spcPct val="78000"/>
              </a:lnSpc>
              <a:spcBef>
                <a:spcPct val="0"/>
              </a:spcBef>
            </a:pPr>
            <a:endParaRPr lang="en-US" sz="2400" dirty="0">
              <a:solidFill>
                <a:schemeClr val="bg1"/>
              </a:solidFill>
              <a:cs typeface="Arial Unicode MS" panose="020B0604020202020204" pitchFamily="34" charset="-128"/>
            </a:endParaRPr>
          </a:p>
        </p:txBody>
      </p:sp>
      <p:sp>
        <p:nvSpPr>
          <p:cNvPr id="12291" name="Rectangle 2"/>
          <p:cNvSpPr>
            <a:spLocks noGrp="1" noChangeArrowheads="1"/>
          </p:cNvSpPr>
          <p:nvPr>
            <p:ph type="body"/>
          </p:nvPr>
        </p:nvSpPr>
        <p:spPr>
          <a:xfrm>
            <a:off x="906463" y="4689475"/>
            <a:ext cx="4979987"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dirty="0" smtClean="0">
              <a:cs typeface="Arial" panose="020B0604020202020204" pitchFamily="34" charset="0"/>
            </a:endParaRPr>
          </a:p>
        </p:txBody>
      </p:sp>
    </p:spTree>
    <p:extLst>
      <p:ext uri="{BB962C8B-B14F-4D97-AF65-F5344CB8AC3E}">
        <p14:creationId xmlns:p14="http://schemas.microsoft.com/office/powerpoint/2010/main" val="2149128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Reuse</a:t>
            </a:r>
            <a:r>
              <a:rPr lang="en-US" baseline="0" dirty="0" smtClean="0"/>
              <a:t>: UML diagram</a:t>
            </a:r>
          </a:p>
          <a:p>
            <a:r>
              <a:rPr lang="en-US" dirty="0" smtClean="0"/>
              <a:t>Work</a:t>
            </a:r>
            <a:r>
              <a:rPr lang="en-US" baseline="0" dirty="0" smtClean="0"/>
              <a:t>ing detail on each task</a:t>
            </a:r>
          </a:p>
          <a:p>
            <a:endParaRPr lang="en-US" dirty="0"/>
          </a:p>
        </p:txBody>
      </p:sp>
    </p:spTree>
    <p:extLst>
      <p:ext uri="{BB962C8B-B14F-4D97-AF65-F5344CB8AC3E}">
        <p14:creationId xmlns:p14="http://schemas.microsoft.com/office/powerpoint/2010/main" val="1800328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cs typeface="Arial" panose="020B0604020202020204" pitchFamily="34" charset="0"/>
              </a:rPr>
              <a:t>Systems design</a:t>
            </a:r>
            <a:r>
              <a:rPr lang="en-US" dirty="0" smtClean="0">
                <a:cs typeface="Arial" panose="020B0604020202020204" pitchFamily="34" charset="0"/>
              </a:rPr>
              <a:t> is the process of defining the </a:t>
            </a:r>
            <a:r>
              <a:rPr lang="en-US" dirty="0" smtClean="0">
                <a:cs typeface="Arial" panose="020B0604020202020204" pitchFamily="34" charset="0"/>
                <a:hlinkClick r:id="rId3" tooltip="Systems architecture"/>
              </a:rPr>
              <a:t>architecture</a:t>
            </a:r>
            <a:r>
              <a:rPr lang="en-US" dirty="0" smtClean="0">
                <a:cs typeface="Arial" panose="020B0604020202020204" pitchFamily="34" charset="0"/>
              </a:rPr>
              <a:t>, components, modules, interfaces, and </a:t>
            </a:r>
            <a:r>
              <a:rPr lang="en-US" dirty="0" smtClean="0">
                <a:cs typeface="Arial" panose="020B0604020202020204" pitchFamily="34" charset="0"/>
                <a:hlinkClick r:id="rId4" tooltip="Data"/>
              </a:rPr>
              <a:t>data</a:t>
            </a:r>
            <a:r>
              <a:rPr lang="en-US" dirty="0" smtClean="0">
                <a:cs typeface="Arial" panose="020B0604020202020204" pitchFamily="34" charset="0"/>
              </a:rPr>
              <a:t> for a </a:t>
            </a:r>
            <a:r>
              <a:rPr lang="en-US" dirty="0" smtClean="0">
                <a:cs typeface="Arial" panose="020B0604020202020204" pitchFamily="34" charset="0"/>
                <a:hlinkClick r:id="rId5" tooltip="System"/>
              </a:rPr>
              <a:t>system</a:t>
            </a:r>
            <a:r>
              <a:rPr lang="en-US" dirty="0" smtClean="0">
                <a:cs typeface="Arial" panose="020B0604020202020204" pitchFamily="34" charset="0"/>
              </a:rPr>
              <a:t> to satisfy specified </a:t>
            </a:r>
            <a:r>
              <a:rPr lang="en-US" dirty="0" smtClean="0">
                <a:cs typeface="Arial" panose="020B0604020202020204" pitchFamily="34" charset="0"/>
                <a:hlinkClick r:id="rId6" tooltip="Requirement"/>
              </a:rPr>
              <a:t>requirements</a:t>
            </a:r>
            <a:r>
              <a:rPr lang="en-US" dirty="0" smtClean="0">
                <a:cs typeface="Arial" panose="020B0604020202020204" pitchFamily="34" charset="0"/>
              </a:rPr>
              <a:t>. Systems design could be seen as the application of </a:t>
            </a:r>
            <a:r>
              <a:rPr lang="en-US" dirty="0" smtClean="0">
                <a:cs typeface="Arial" panose="020B0604020202020204" pitchFamily="34" charset="0"/>
                <a:hlinkClick r:id="rId7" tooltip="Systems theory"/>
              </a:rPr>
              <a:t>systems theory</a:t>
            </a:r>
            <a:r>
              <a:rPr lang="en-US" dirty="0" smtClean="0">
                <a:cs typeface="Arial" panose="020B0604020202020204" pitchFamily="34" charset="0"/>
              </a:rPr>
              <a:t> to </a:t>
            </a:r>
            <a:r>
              <a:rPr lang="en-US" dirty="0" smtClean="0">
                <a:cs typeface="Arial" panose="020B0604020202020204" pitchFamily="34" charset="0"/>
                <a:hlinkClick r:id="rId8" tooltip="Product development"/>
              </a:rPr>
              <a:t>product development</a:t>
            </a:r>
            <a:r>
              <a:rPr lang="en-US" dirty="0" smtClean="0">
                <a:cs typeface="Arial" panose="020B0604020202020204" pitchFamily="34" charset="0"/>
              </a:rPr>
              <a:t>. There is some overlap with the disciplines of </a:t>
            </a:r>
            <a:r>
              <a:rPr lang="en-US" dirty="0" smtClean="0">
                <a:cs typeface="Arial" panose="020B0604020202020204" pitchFamily="34" charset="0"/>
                <a:hlinkClick r:id="rId9" tooltip="Systems analysis"/>
              </a:rPr>
              <a:t>systems analysis</a:t>
            </a:r>
            <a:r>
              <a:rPr lang="en-US" dirty="0" smtClean="0">
                <a:cs typeface="Arial" panose="020B0604020202020204" pitchFamily="34" charset="0"/>
              </a:rPr>
              <a:t>, </a:t>
            </a:r>
            <a:r>
              <a:rPr lang="en-US" dirty="0" smtClean="0">
                <a:cs typeface="Arial" panose="020B0604020202020204" pitchFamily="34" charset="0"/>
                <a:hlinkClick r:id="rId3" tooltip="Systems architecture"/>
              </a:rPr>
              <a:t>systems architecture</a:t>
            </a:r>
            <a:r>
              <a:rPr lang="en-US" dirty="0" smtClean="0">
                <a:cs typeface="Arial" panose="020B0604020202020204" pitchFamily="34" charset="0"/>
              </a:rPr>
              <a:t> and </a:t>
            </a:r>
            <a:r>
              <a:rPr lang="en-US" dirty="0" smtClean="0">
                <a:cs typeface="Arial" panose="020B0604020202020204" pitchFamily="34" charset="0"/>
                <a:hlinkClick r:id="rId10" tooltip="Systems engineering"/>
              </a:rPr>
              <a:t>systems </a:t>
            </a:r>
            <a:endParaRPr lang="en-US" dirty="0" smtClean="0">
              <a:cs typeface="Arial" panose="020B0604020202020204" pitchFamily="34" charset="0"/>
            </a:endParaRPr>
          </a:p>
          <a:p>
            <a:endParaRPr lang="en-US" dirty="0" smtClean="0">
              <a:cs typeface="Arial" panose="020B0604020202020204" pitchFamily="34" charset="0"/>
            </a:endParaRPr>
          </a:p>
          <a:p>
            <a:r>
              <a:rPr lang="en-US" dirty="0" smtClean="0">
                <a:cs typeface="Arial" panose="020B0604020202020204" pitchFamily="34" charset="0"/>
              </a:rPr>
              <a:t>http://en.wikipedia.org/wiki/Systems_design#Architectural_design</a:t>
            </a:r>
          </a:p>
        </p:txBody>
      </p:sp>
    </p:spTree>
    <p:extLst>
      <p:ext uri="{BB962C8B-B14F-4D97-AF65-F5344CB8AC3E}">
        <p14:creationId xmlns:p14="http://schemas.microsoft.com/office/powerpoint/2010/main" val="25285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cs typeface="Arial" panose="020B0604020202020204" pitchFamily="34" charset="0"/>
              </a:rPr>
              <a:t>The architectural design of a system emphasizes on the design of the </a:t>
            </a:r>
            <a:r>
              <a:rPr lang="en-US" dirty="0" smtClean="0">
                <a:cs typeface="Arial" panose="020B0604020202020204" pitchFamily="34" charset="0"/>
                <a:hlinkClick r:id="rId3" tooltip="Systems architecture"/>
              </a:rPr>
              <a:t>systems architecture</a:t>
            </a:r>
            <a:r>
              <a:rPr lang="en-US" dirty="0" smtClean="0">
                <a:cs typeface="Arial" panose="020B0604020202020204" pitchFamily="34" charset="0"/>
              </a:rPr>
              <a:t> which describes the </a:t>
            </a:r>
            <a:r>
              <a:rPr lang="en-US" dirty="0" smtClean="0">
                <a:cs typeface="Arial" panose="020B0604020202020204" pitchFamily="34" charset="0"/>
                <a:hlinkClick r:id="rId4" tooltip="Structure"/>
              </a:rPr>
              <a:t>structure</a:t>
            </a:r>
            <a:r>
              <a:rPr lang="en-US" dirty="0" smtClean="0">
                <a:cs typeface="Arial" panose="020B0604020202020204" pitchFamily="34" charset="0"/>
              </a:rPr>
              <a:t>, </a:t>
            </a:r>
            <a:r>
              <a:rPr lang="en-US" dirty="0" smtClean="0">
                <a:cs typeface="Arial" panose="020B0604020202020204" pitchFamily="34" charset="0"/>
                <a:hlinkClick r:id="rId5" tooltip="Behavior"/>
              </a:rPr>
              <a:t>behavior</a:t>
            </a:r>
            <a:r>
              <a:rPr lang="en-US" dirty="0" smtClean="0">
                <a:cs typeface="Arial" panose="020B0604020202020204" pitchFamily="34" charset="0"/>
              </a:rPr>
              <a:t>, and more </a:t>
            </a:r>
            <a:r>
              <a:rPr lang="en-US" dirty="0" smtClean="0">
                <a:cs typeface="Arial" panose="020B0604020202020204" pitchFamily="34" charset="0"/>
                <a:hlinkClick r:id="rId6" tooltip="View model"/>
              </a:rPr>
              <a:t>views</a:t>
            </a:r>
            <a:r>
              <a:rPr lang="en-US" dirty="0" smtClean="0">
                <a:cs typeface="Arial" panose="020B0604020202020204" pitchFamily="34" charset="0"/>
              </a:rPr>
              <a:t> of that system.</a:t>
            </a:r>
          </a:p>
        </p:txBody>
      </p:sp>
    </p:spTree>
    <p:extLst>
      <p:ext uri="{BB962C8B-B14F-4D97-AF65-F5344CB8AC3E}">
        <p14:creationId xmlns:p14="http://schemas.microsoft.com/office/powerpoint/2010/main" val="4264938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cs typeface="Arial" panose="020B0604020202020204" pitchFamily="34" charset="0"/>
            </a:endParaRPr>
          </a:p>
        </p:txBody>
      </p:sp>
    </p:spTree>
    <p:extLst>
      <p:ext uri="{BB962C8B-B14F-4D97-AF65-F5344CB8AC3E}">
        <p14:creationId xmlns:p14="http://schemas.microsoft.com/office/powerpoint/2010/main" val="2265671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Balsamin</a:t>
            </a:r>
            <a:endParaRPr lang="en-US" dirty="0"/>
          </a:p>
        </p:txBody>
      </p:sp>
    </p:spTree>
    <p:extLst>
      <p:ext uri="{BB962C8B-B14F-4D97-AF65-F5344CB8AC3E}">
        <p14:creationId xmlns:p14="http://schemas.microsoft.com/office/powerpoint/2010/main" val="585365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Modules</a:t>
            </a:r>
            <a:r>
              <a:rPr lang="en-US" baseline="0" dirty="0" smtClean="0"/>
              <a:t> </a:t>
            </a:r>
            <a:r>
              <a:rPr lang="en-US" baseline="0" dirty="0" err="1" smtClean="0"/>
              <a:t>deverlop</a:t>
            </a:r>
            <a:r>
              <a:rPr lang="en-US" baseline="0" dirty="0" smtClean="0"/>
              <a:t> </a:t>
            </a:r>
            <a:endParaRPr lang="en-US" dirty="0"/>
          </a:p>
        </p:txBody>
      </p:sp>
    </p:spTree>
    <p:extLst>
      <p:ext uri="{BB962C8B-B14F-4D97-AF65-F5344CB8AC3E}">
        <p14:creationId xmlns:p14="http://schemas.microsoft.com/office/powerpoint/2010/main" val="1076178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US" dirty="0" smtClean="0"/>
              <a:t>Roll-out strategy must ramp-up without disrupting existing customers</a:t>
            </a:r>
          </a:p>
          <a:p>
            <a:endParaRPr lang="en-US" dirty="0"/>
          </a:p>
        </p:txBody>
      </p:sp>
    </p:spTree>
    <p:extLst>
      <p:ext uri="{BB962C8B-B14F-4D97-AF65-F5344CB8AC3E}">
        <p14:creationId xmlns:p14="http://schemas.microsoft.com/office/powerpoint/2010/main" val="164134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Hosting</a:t>
            </a:r>
            <a:r>
              <a:rPr lang="en-US" baseline="0" dirty="0" smtClean="0"/>
              <a:t> the project</a:t>
            </a:r>
          </a:p>
          <a:p>
            <a:r>
              <a:rPr lang="en-US" baseline="0" dirty="0" smtClean="0"/>
              <a:t>Training (User menu)</a:t>
            </a:r>
          </a:p>
          <a:p>
            <a:r>
              <a:rPr lang="en-US" baseline="0" dirty="0" smtClean="0"/>
              <a:t>Customer testing report (customer feedback hard to understand for the developer)</a:t>
            </a:r>
          </a:p>
          <a:p>
            <a:r>
              <a:rPr lang="en-US" baseline="0" dirty="0" smtClean="0"/>
              <a:t>Bug list</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3315959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Helpdesk</a:t>
            </a:r>
            <a:r>
              <a:rPr lang="en-US" baseline="0" dirty="0" smtClean="0"/>
              <a:t> simulation (student need to identifier the customer feedback, it a new requirement? ) </a:t>
            </a:r>
          </a:p>
          <a:p>
            <a:endParaRPr lang="en-US" dirty="0"/>
          </a:p>
        </p:txBody>
      </p:sp>
    </p:spTree>
    <p:extLst>
      <p:ext uri="{BB962C8B-B14F-4D97-AF65-F5344CB8AC3E}">
        <p14:creationId xmlns:p14="http://schemas.microsoft.com/office/powerpoint/2010/main" val="2932115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
        <p:nvSpPr>
          <p:cNvPr id="10244"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1A285E7-F5A9-40A2-9E96-EC3917C8B36F}"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2544995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
        <p:nvSpPr>
          <p:cNvPr id="14340"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6DED5C-C484-488D-B4A8-B7C52206C940}" type="slidenum">
              <a:rPr lang="en-US" altLang="en-US">
                <a:latin typeface="Calibri" panose="020F0502020204030204" pitchFamily="34" charset="0"/>
              </a:rPr>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368634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dirty="0" smtClean="0">
                <a:cs typeface="Arial" panose="020B0604020202020204" pitchFamily="34" charset="0"/>
              </a:rPr>
              <a:t>Project initiation and planning/Recognition of need/Preliminary investigation</a:t>
            </a:r>
          </a:p>
          <a:p>
            <a:pPr lvl="1"/>
            <a:r>
              <a:rPr lang="en-US" dirty="0" smtClean="0">
                <a:cs typeface="Arial" panose="020B0604020202020204" pitchFamily="34" charset="0"/>
              </a:rPr>
              <a:t> Project identification and selection/Feasibility study</a:t>
            </a:r>
          </a:p>
          <a:p>
            <a:pPr lvl="1"/>
            <a:r>
              <a:rPr lang="en-US" dirty="0" smtClean="0">
                <a:cs typeface="Arial" panose="020B0604020202020204" pitchFamily="34" charset="0"/>
              </a:rPr>
              <a:t> Project analysis</a:t>
            </a:r>
          </a:p>
          <a:p>
            <a:pPr lvl="1"/>
            <a:r>
              <a:rPr lang="en-US" dirty="0" smtClean="0">
                <a:cs typeface="Arial" panose="020B0604020202020204" pitchFamily="34" charset="0"/>
              </a:rPr>
              <a:t> System design</a:t>
            </a:r>
          </a:p>
          <a:p>
            <a:pPr lvl="1"/>
            <a:r>
              <a:rPr lang="en-US" dirty="0" smtClean="0">
                <a:cs typeface="Arial" panose="020B0604020202020204" pitchFamily="34" charset="0"/>
              </a:rPr>
              <a:t> Coding</a:t>
            </a:r>
          </a:p>
          <a:p>
            <a:pPr lvl="1"/>
            <a:r>
              <a:rPr lang="en-US" dirty="0" smtClean="0">
                <a:cs typeface="Arial" panose="020B0604020202020204" pitchFamily="34" charset="0"/>
              </a:rPr>
              <a:t> Testing</a:t>
            </a:r>
          </a:p>
          <a:p>
            <a:pPr lvl="1"/>
            <a:r>
              <a:rPr lang="en-US" dirty="0" smtClean="0">
                <a:cs typeface="Arial" panose="020B0604020202020204" pitchFamily="34" charset="0"/>
              </a:rPr>
              <a:t> Implementation</a:t>
            </a:r>
          </a:p>
          <a:p>
            <a:pPr lvl="1"/>
            <a:r>
              <a:rPr lang="en-US" dirty="0" smtClean="0">
                <a:cs typeface="Arial" panose="020B0604020202020204" pitchFamily="34" charset="0"/>
              </a:rPr>
              <a:t> Maintenance</a:t>
            </a:r>
          </a:p>
          <a:p>
            <a:endParaRPr lang="en-US" dirty="0" smtClean="0">
              <a:cs typeface="Arial" panose="020B0604020202020204" pitchFamily="34" charset="0"/>
            </a:endParaRPr>
          </a:p>
        </p:txBody>
      </p:sp>
    </p:spTree>
    <p:extLst>
      <p:ext uri="{BB962C8B-B14F-4D97-AF65-F5344CB8AC3E}">
        <p14:creationId xmlns:p14="http://schemas.microsoft.com/office/powerpoint/2010/main" val="579510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33438" lvl="1" indent="-382588" eaLnBrk="1" hangingPunct="1">
              <a:lnSpc>
                <a:spcPct val="101000"/>
              </a:lnSpc>
              <a:buFontTx/>
              <a:buAutoNum type="arabicParenR"/>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defRPr/>
            </a:pPr>
            <a:r>
              <a:rPr lang="en-US" sz="1800" b="1" dirty="0" smtClean="0">
                <a:ea typeface="ＭＳ Ｐゴシック" panose="020B0600070205080204" pitchFamily="34" charset="-128"/>
                <a:cs typeface="Arial" panose="020B0604020202020204" pitchFamily="34" charset="0"/>
              </a:rPr>
              <a:t>Set goal and scope</a:t>
            </a:r>
          </a:p>
          <a:p>
            <a:pPr marL="833438" lvl="1" indent="-382588" eaLnBrk="1" hangingPunct="1">
              <a:lnSpc>
                <a:spcPct val="101000"/>
              </a:lnSpc>
              <a:buFontTx/>
              <a:buAutoNum type="arabicParenR"/>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defRPr/>
            </a:pPr>
            <a:r>
              <a:rPr lang="en-US" sz="1800" b="1" dirty="0" smtClean="0">
                <a:ea typeface="ＭＳ Ｐゴシック" panose="020B0600070205080204" pitchFamily="34" charset="-128"/>
                <a:cs typeface="Arial" panose="020B0604020202020204" pitchFamily="34" charset="0"/>
              </a:rPr>
              <a:t>Select lifecycle </a:t>
            </a:r>
          </a:p>
          <a:p>
            <a:pPr marL="833438" lvl="1" indent="-382588" eaLnBrk="1" hangingPunct="1">
              <a:lnSpc>
                <a:spcPct val="101000"/>
              </a:lnSpc>
              <a:buFontTx/>
              <a:buAutoNum type="arabicParenR"/>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defRPr/>
            </a:pPr>
            <a:r>
              <a:rPr lang="en-US" sz="1800" b="1" dirty="0" smtClean="0">
                <a:ea typeface="ＭＳ Ｐゴシック" panose="020B0600070205080204" pitchFamily="34" charset="-128"/>
                <a:cs typeface="Arial" panose="020B0604020202020204" pitchFamily="34" charset="0"/>
              </a:rPr>
              <a:t>Set org./team form</a:t>
            </a:r>
          </a:p>
          <a:p>
            <a:pPr marL="833438" lvl="1" indent="-382588" eaLnBrk="1" hangingPunct="1">
              <a:lnSpc>
                <a:spcPct val="101000"/>
              </a:lnSpc>
              <a:buFontTx/>
              <a:buAutoNum type="arabicParenR"/>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defRPr/>
            </a:pPr>
            <a:r>
              <a:rPr lang="en-US" sz="1800" b="1" dirty="0" smtClean="0">
                <a:ea typeface="ＭＳ Ｐゴシック" panose="020B0600070205080204" pitchFamily="34" charset="-128"/>
                <a:cs typeface="Arial" panose="020B0604020202020204" pitchFamily="34" charset="0"/>
              </a:rPr>
              <a:t>Start team selection</a:t>
            </a:r>
          </a:p>
          <a:p>
            <a:pPr marL="833438" lvl="1" indent="-382588" eaLnBrk="1" hangingPunct="1">
              <a:lnSpc>
                <a:spcPct val="101000"/>
              </a:lnSpc>
              <a:buFontTx/>
              <a:buAutoNum type="arabicParenR"/>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defRPr/>
            </a:pPr>
            <a:r>
              <a:rPr lang="en-US" sz="1800" b="1" dirty="0" smtClean="0">
                <a:ea typeface="ＭＳ Ｐゴシック" panose="020B0600070205080204" pitchFamily="34" charset="-128"/>
                <a:cs typeface="Arial" panose="020B0604020202020204" pitchFamily="34" charset="0"/>
              </a:rPr>
              <a:t>Determine risks </a:t>
            </a:r>
          </a:p>
          <a:p>
            <a:pPr marL="833438" lvl="1" indent="-382588" eaLnBrk="1" hangingPunct="1">
              <a:lnSpc>
                <a:spcPct val="101000"/>
              </a:lnSpc>
              <a:buFontTx/>
              <a:buAutoNum type="arabicParenR"/>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defRPr/>
            </a:pPr>
            <a:r>
              <a:rPr lang="en-US" sz="1800" b="1" dirty="0" smtClean="0">
                <a:ea typeface="ＭＳ Ｐゴシック" panose="020B0600070205080204" pitchFamily="34" charset="-128"/>
                <a:cs typeface="Arial" panose="020B0604020202020204" pitchFamily="34" charset="0"/>
              </a:rPr>
              <a:t>Create WBS (work breakdown structure)</a:t>
            </a:r>
          </a:p>
          <a:p>
            <a:pPr marL="833438" lvl="1" indent="-382588" eaLnBrk="1" hangingPunct="1">
              <a:lnSpc>
                <a:spcPct val="101000"/>
              </a:lnSpc>
              <a:buFontTx/>
              <a:buAutoNum type="arabicParenR"/>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defRPr/>
            </a:pPr>
            <a:r>
              <a:rPr lang="en-US" sz="1800" b="1" dirty="0" smtClean="0">
                <a:ea typeface="ＭＳ Ｐゴシック" panose="020B0600070205080204" pitchFamily="34" charset="-128"/>
                <a:cs typeface="Arial" panose="020B0604020202020204" pitchFamily="34" charset="0"/>
              </a:rPr>
              <a:t>Identify tasks</a:t>
            </a:r>
          </a:p>
          <a:p>
            <a:pPr marL="450850" lvl="1" indent="0" eaLnBrk="1" hangingPunct="1">
              <a:lnSpc>
                <a:spcPct val="101000"/>
              </a:lnSpc>
              <a:buFontTx/>
              <a:buNone/>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defRPr/>
            </a:pPr>
            <a:r>
              <a:rPr lang="en-US" sz="1800" dirty="0" smtClean="0">
                <a:cs typeface="Arial" panose="020B0604020202020204" pitchFamily="34" charset="0"/>
              </a:rPr>
              <a:t>http://acronyms.thefreedictionary.com/GOAL</a:t>
            </a:r>
          </a:p>
          <a:p>
            <a:pPr marL="450850" lvl="1" indent="0" eaLnBrk="1" hangingPunct="1">
              <a:lnSpc>
                <a:spcPct val="101000"/>
              </a:lnSpc>
              <a:buFontTx/>
              <a:buNone/>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defRPr/>
            </a:pPr>
            <a:endParaRPr lang="en-US" sz="1800" b="1" dirty="0" smtClean="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034426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Activit</a:t>
            </a:r>
            <a:r>
              <a:rPr lang="en-US" baseline="0" dirty="0" smtClean="0"/>
              <a:t>y: wrong </a:t>
            </a:r>
            <a:r>
              <a:rPr lang="en-US" baseline="0" dirty="0" err="1" smtClean="0"/>
              <a:t>gantter</a:t>
            </a:r>
            <a:endParaRPr lang="en-US" baseline="0" dirty="0" smtClean="0"/>
          </a:p>
          <a:p>
            <a:r>
              <a:rPr lang="en-US" baseline="0" dirty="0" smtClean="0"/>
              <a:t>Half of planning</a:t>
            </a:r>
          </a:p>
          <a:p>
            <a:r>
              <a:rPr lang="en-US" baseline="0" dirty="0" smtClean="0"/>
              <a:t>Student and compare with other group</a:t>
            </a:r>
          </a:p>
          <a:p>
            <a:endParaRPr lang="en-US" dirty="0"/>
          </a:p>
        </p:txBody>
      </p:sp>
    </p:spTree>
    <p:extLst>
      <p:ext uri="{BB962C8B-B14F-4D97-AF65-F5344CB8AC3E}">
        <p14:creationId xmlns:p14="http://schemas.microsoft.com/office/powerpoint/2010/main" val="767207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cs typeface="Arial" panose="020B0604020202020204" pitchFamily="34" charset="0"/>
              </a:rPr>
              <a:t>This step involves </a:t>
            </a:r>
            <a:r>
              <a:rPr lang="en-US" smtClean="0">
                <a:cs typeface="Arial" panose="020B0604020202020204" pitchFamily="34" charset="0"/>
                <a:hlinkClick r:id="rId3" tooltip="Work breakdown structure"/>
              </a:rPr>
              <a:t>breaking down</a:t>
            </a:r>
            <a:r>
              <a:rPr lang="en-US" smtClean="0">
                <a:cs typeface="Arial" panose="020B0604020202020204" pitchFamily="34" charset="0"/>
              </a:rPr>
              <a:t> the system in different pieces to analyze the situation, analyzing project goals, breaking down what needs to be created and attempting to engage users so that definite requirements can be defined.</a:t>
            </a:r>
          </a:p>
          <a:p>
            <a:endParaRPr lang="en-US" smtClean="0">
              <a:cs typeface="Arial" panose="020B0604020202020204" pitchFamily="34" charset="0"/>
            </a:endParaRPr>
          </a:p>
          <a:p>
            <a:r>
              <a:rPr lang="en-US" smtClean="0">
                <a:cs typeface="Arial" panose="020B0604020202020204" pitchFamily="34" charset="0"/>
              </a:rPr>
              <a:t>The analysis phases answers the questions of who will use the system, what the system will do and where and when it will be used.</a:t>
            </a:r>
          </a:p>
          <a:p>
            <a:r>
              <a:rPr lang="en-US" smtClean="0">
                <a:cs typeface="Arial" panose="020B0604020202020204" pitchFamily="34" charset="0"/>
              </a:rPr>
              <a:t>During the phase the project team investigates and current system, identifies improvement opportunities, and develops and concept for the new system.</a:t>
            </a:r>
          </a:p>
          <a:p>
            <a:endParaRPr lang="en-US" smtClean="0">
              <a:cs typeface="Arial" panose="020B0604020202020204" pitchFamily="34" charset="0"/>
            </a:endParaRPr>
          </a:p>
          <a:p>
            <a:endParaRPr lang="en-US" smtClean="0">
              <a:cs typeface="Arial" panose="020B0604020202020204" pitchFamily="34" charset="0"/>
            </a:endParaRPr>
          </a:p>
          <a:p>
            <a:r>
              <a:rPr lang="en-US" smtClean="0">
                <a:cs typeface="Arial" panose="020B0604020202020204" pitchFamily="34" charset="0"/>
              </a:rPr>
              <a:t>This phase has three analysis steps</a:t>
            </a:r>
          </a:p>
          <a:p>
            <a:pPr lvl="1"/>
            <a:r>
              <a:rPr lang="en-US" smtClean="0">
                <a:cs typeface="Arial" panose="020B0604020202020204" pitchFamily="34" charset="0"/>
              </a:rPr>
              <a:t>Analysis strategy: This is developed to guide the projects team’s efforts. This includes and analysis of the current system.</a:t>
            </a:r>
          </a:p>
          <a:p>
            <a:pPr lvl="1"/>
            <a:r>
              <a:rPr lang="en-US" smtClean="0">
                <a:cs typeface="Arial" panose="020B0604020202020204" pitchFamily="34" charset="0"/>
              </a:rPr>
              <a:t>Requirements gathering: the analysis of this information leads to the development of a concept for a new system. This concept is used to build a set of analysis models.</a:t>
            </a:r>
          </a:p>
          <a:p>
            <a:pPr lvl="1"/>
            <a:r>
              <a:rPr lang="en-US" smtClean="0">
                <a:cs typeface="Arial" panose="020B0604020202020204" pitchFamily="34" charset="0"/>
              </a:rPr>
              <a:t>System proposal: The proposal is presented to the project sponsor and other key individuals who decide whether the project should continue to move for award </a:t>
            </a:r>
          </a:p>
          <a:p>
            <a:endParaRPr lang="en-US" smtClean="0">
              <a:cs typeface="Arial" panose="020B0604020202020204" pitchFamily="34" charset="0"/>
            </a:endParaRPr>
          </a:p>
        </p:txBody>
      </p:sp>
    </p:spTree>
    <p:extLst>
      <p:ext uri="{BB962C8B-B14F-4D97-AF65-F5344CB8AC3E}">
        <p14:creationId xmlns:p14="http://schemas.microsoft.com/office/powerpoint/2010/main" val="73571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cs typeface="Arial" panose="020B0604020202020204" pitchFamily="34" charset="0"/>
            </a:endParaRPr>
          </a:p>
        </p:txBody>
      </p:sp>
    </p:spTree>
    <p:extLst>
      <p:ext uri="{BB962C8B-B14F-4D97-AF65-F5344CB8AC3E}">
        <p14:creationId xmlns:p14="http://schemas.microsoft.com/office/powerpoint/2010/main" val="3990645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cs typeface="Arial" panose="020B0604020202020204" pitchFamily="34" charset="0"/>
            </a:endParaRPr>
          </a:p>
        </p:txBody>
      </p:sp>
    </p:spTree>
    <p:extLst>
      <p:ext uri="{BB962C8B-B14F-4D97-AF65-F5344CB8AC3E}">
        <p14:creationId xmlns:p14="http://schemas.microsoft.com/office/powerpoint/2010/main" val="2251684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pic>
        <p:nvPicPr>
          <p:cNvPr id="5" name="Picture 2" descr="C:\Users\Delphine\AppData\Local\Microsoft\Windows\Temporary Internet Files\Content.IE5\TDBO9OWE\templa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223963" y="1341438"/>
            <a:ext cx="6696075" cy="3311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78000"/>
              </a:lnSpc>
              <a:buClr>
                <a:srgbClr val="000000"/>
              </a:buClr>
              <a:buSzPct val="100000"/>
              <a:buFont typeface="Times New Roman" panose="02020603050405020304" pitchFamily="18" charset="0"/>
              <a:buNone/>
              <a:defRPr/>
            </a:pPr>
            <a:endParaRPr lang="fr-FR" dirty="0"/>
          </a:p>
        </p:txBody>
      </p:sp>
      <p:pic>
        <p:nvPicPr>
          <p:cNvPr id="7" name="Picture 2" descr="C:\Users\Delphine\Documents\Fondation Amanjaya\Campagne 2012\Soirée 10 mai 2012 Marine\logo_photos.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341438"/>
            <a:ext cx="669607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331640" y="4762201"/>
            <a:ext cx="6408712" cy="504056"/>
          </a:xfrm>
        </p:spPr>
        <p:txBody>
          <a:bodyPr/>
          <a:lstStyle>
            <a:lvl1pPr algn="l">
              <a:defRPr/>
            </a:lvl1pPr>
          </a:lstStyle>
          <a:p>
            <a:r>
              <a:rPr lang="en-US" smtClean="0"/>
              <a:t>Click to edit Master title style</a:t>
            </a:r>
            <a:endParaRPr lang="fr-FR" dirty="0"/>
          </a:p>
        </p:txBody>
      </p:sp>
      <p:sp>
        <p:nvSpPr>
          <p:cNvPr id="14" name="Espace réservé du texte 11"/>
          <p:cNvSpPr>
            <a:spLocks noGrp="1"/>
          </p:cNvSpPr>
          <p:nvPr>
            <p:ph type="body" sz="quarter" idx="10"/>
          </p:nvPr>
        </p:nvSpPr>
        <p:spPr>
          <a:xfrm>
            <a:off x="1331640" y="5805264"/>
            <a:ext cx="6408440" cy="431800"/>
          </a:xfrm>
        </p:spPr>
        <p:txBody>
          <a:bodyPr anchor="ctr"/>
          <a:lstStyle>
            <a:lvl1pPr marL="0" indent="0">
              <a:buNone/>
              <a:defRPr sz="1600" b="1"/>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331640" y="5157192"/>
            <a:ext cx="6408737" cy="431800"/>
          </a:xfrm>
        </p:spPr>
        <p:txBody>
          <a:bodyPr/>
          <a:lstStyle>
            <a:lvl1pPr marL="0" indent="0">
              <a:buNone/>
              <a:defRPr sz="2000" i="1">
                <a:solidFill>
                  <a:srgbClr val="22BBEA"/>
                </a:solidFill>
              </a:defRPr>
            </a:lvl1pPr>
          </a:lstStyle>
          <a:p>
            <a:pPr lvl="0"/>
            <a:r>
              <a:rPr lang="en-US" smtClean="0"/>
              <a:t>Click to edit Master text styles</a:t>
            </a:r>
          </a:p>
        </p:txBody>
      </p:sp>
    </p:spTree>
    <p:extLst>
      <p:ext uri="{BB962C8B-B14F-4D97-AF65-F5344CB8AC3E}">
        <p14:creationId xmlns:p14="http://schemas.microsoft.com/office/powerpoint/2010/main" val="67397913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pic>
        <p:nvPicPr>
          <p:cNvPr id="4" name="Picture 2" descr="C:\Users\Delphine\AppData\Local\Microsoft\Windows\Temporary Internet Files\Content.IE5\7733ZZ00\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6"/>
          <p:cNvSpPr txBox="1"/>
          <p:nvPr/>
        </p:nvSpPr>
        <p:spPr>
          <a:xfrm>
            <a:off x="7885113" y="6381750"/>
            <a:ext cx="935037" cy="307975"/>
          </a:xfrm>
          <a:prstGeom prst="rect">
            <a:avLst/>
          </a:prstGeom>
          <a:noFill/>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lnSpc>
                <a:spcPct val="78000"/>
              </a:lnSpc>
              <a:buClr>
                <a:srgbClr val="000000"/>
              </a:buClr>
              <a:buSzPct val="100000"/>
              <a:buFont typeface="Times New Roman" panose="02020603050405020304" pitchFamily="18" charset="0"/>
              <a:buNone/>
              <a:defRPr/>
            </a:pPr>
            <a:fld id="{DE21867B-691B-4EE8-BDA5-21EA0BC0D496}" type="slidenum">
              <a:rPr lang="ja-JP" altLang="fr-FR" sz="1400">
                <a:solidFill>
                  <a:srgbClr val="22BBEA"/>
                </a:solidFill>
                <a:ea typeface="ＭＳ Ｐゴシック" panose="020B0600070205080204" pitchFamily="34" charset="-128"/>
              </a:rPr>
              <a:pPr algn="r" eaLnBrk="1" hangingPunct="1">
                <a:lnSpc>
                  <a:spcPct val="78000"/>
                </a:lnSpc>
                <a:buClr>
                  <a:srgbClr val="000000"/>
                </a:buClr>
                <a:buSzPct val="100000"/>
                <a:buFont typeface="Times New Roman" panose="02020603050405020304" pitchFamily="18" charset="0"/>
                <a:buNone/>
                <a:defRPr/>
              </a:pPr>
              <a:t>‹#›</a:t>
            </a:fld>
            <a:endParaRPr lang="fr-FR" altLang="ja-JP" sz="1600" dirty="0">
              <a:solidFill>
                <a:srgbClr val="22BBEA"/>
              </a:solidFill>
              <a:ea typeface="ＭＳ Ｐゴシック" panose="020B0600070205080204" pitchFamily="34" charset="-128"/>
            </a:endParaRPr>
          </a:p>
        </p:txBody>
      </p:sp>
      <p:sp>
        <p:nvSpPr>
          <p:cNvPr id="2" name="Titre 1"/>
          <p:cNvSpPr>
            <a:spLocks noGrp="1"/>
          </p:cNvSpPr>
          <p:nvPr>
            <p:ph type="title"/>
          </p:nvPr>
        </p:nvSpPr>
        <p:spPr>
          <a:xfrm>
            <a:off x="774949" y="2714997"/>
            <a:ext cx="7162055" cy="1146051"/>
          </a:xfrm>
        </p:spPr>
        <p:txBody>
          <a:bodyPr/>
          <a:lstStyle>
            <a:lvl1pPr algn="ctr">
              <a:defRPr sz="2800" b="1" cap="all"/>
            </a:lvl1pPr>
          </a:lstStyle>
          <a:p>
            <a:r>
              <a:rPr lang="en-US" smtClean="0"/>
              <a:t>Click to edit Master title style</a:t>
            </a:r>
            <a:endParaRPr lang="fr-FR" dirty="0"/>
          </a:p>
        </p:txBody>
      </p:sp>
      <p:sp>
        <p:nvSpPr>
          <p:cNvPr id="3" name="Espace réservé du texte 2"/>
          <p:cNvSpPr>
            <a:spLocks noGrp="1"/>
          </p:cNvSpPr>
          <p:nvPr>
            <p:ph type="body" idx="1"/>
          </p:nvPr>
        </p:nvSpPr>
        <p:spPr>
          <a:xfrm>
            <a:off x="773976" y="4077072"/>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53606687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4" name="Picture 2" descr="C:\Users\Delphine\AppData\Local\Microsoft\Windows\Temporary Internet Files\Content.IE5\7733ZZ00\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6"/>
          <p:cNvSpPr txBox="1"/>
          <p:nvPr/>
        </p:nvSpPr>
        <p:spPr>
          <a:xfrm>
            <a:off x="7885113" y="6381750"/>
            <a:ext cx="935037" cy="307975"/>
          </a:xfrm>
          <a:prstGeom prst="rect">
            <a:avLst/>
          </a:prstGeom>
          <a:noFill/>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lnSpc>
                <a:spcPct val="78000"/>
              </a:lnSpc>
              <a:buClr>
                <a:srgbClr val="000000"/>
              </a:buClr>
              <a:buSzPct val="100000"/>
              <a:buFont typeface="Times New Roman" panose="02020603050405020304" pitchFamily="18" charset="0"/>
              <a:buNone/>
              <a:defRPr/>
            </a:pPr>
            <a:fld id="{91165002-BFC0-4775-802A-727E99BE63C2}" type="slidenum">
              <a:rPr lang="ja-JP" altLang="fr-FR" sz="1400">
                <a:solidFill>
                  <a:srgbClr val="22BBEA"/>
                </a:solidFill>
                <a:ea typeface="ＭＳ Ｐゴシック" panose="020B0600070205080204" pitchFamily="34" charset="-128"/>
              </a:rPr>
              <a:pPr algn="r" eaLnBrk="1" hangingPunct="1">
                <a:lnSpc>
                  <a:spcPct val="78000"/>
                </a:lnSpc>
                <a:buClr>
                  <a:srgbClr val="000000"/>
                </a:buClr>
                <a:buSzPct val="100000"/>
                <a:buFont typeface="Times New Roman" panose="02020603050405020304" pitchFamily="18" charset="0"/>
                <a:buNone/>
                <a:defRPr/>
              </a:pPr>
              <a:t>‹#›</a:t>
            </a:fld>
            <a:endParaRPr lang="fr-FR" altLang="ja-JP" sz="1600" dirty="0">
              <a:solidFill>
                <a:srgbClr val="22BBEA"/>
              </a:solidFill>
              <a:ea typeface="ＭＳ Ｐゴシック" panose="020B0600070205080204" pitchFamily="34" charset="-128"/>
            </a:endParaRPr>
          </a:p>
        </p:txBody>
      </p:sp>
      <p:sp>
        <p:nvSpPr>
          <p:cNvPr id="2" name="Titre 1"/>
          <p:cNvSpPr>
            <a:spLocks noGrp="1"/>
          </p:cNvSpPr>
          <p:nvPr>
            <p:ph type="title"/>
          </p:nvPr>
        </p:nvSpPr>
        <p:spPr>
          <a:xfrm>
            <a:off x="457200" y="781746"/>
            <a:ext cx="6635080"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
        <p:nvSpPr>
          <p:cNvPr id="3" name="Espace réservé du contenu 2"/>
          <p:cNvSpPr>
            <a:spLocks noGrp="1"/>
          </p:cNvSpPr>
          <p:nvPr>
            <p:ph idx="1"/>
          </p:nvPr>
        </p:nvSpPr>
        <p:spPr>
          <a:xfrm>
            <a:off x="457200" y="2348880"/>
            <a:ext cx="7643192" cy="3777283"/>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Tree>
    <p:extLst>
      <p:ext uri="{BB962C8B-B14F-4D97-AF65-F5344CB8AC3E}">
        <p14:creationId xmlns:p14="http://schemas.microsoft.com/office/powerpoint/2010/main" val="1762496475"/>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pic>
        <p:nvPicPr>
          <p:cNvPr id="5" name="Picture 2" descr="C:\Users\Delphine\AppData\Local\Microsoft\Windows\Temporary Internet Files\Content.IE5\7733ZZ00\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6"/>
          <p:cNvSpPr txBox="1"/>
          <p:nvPr/>
        </p:nvSpPr>
        <p:spPr>
          <a:xfrm>
            <a:off x="7885113" y="6381750"/>
            <a:ext cx="935037" cy="307975"/>
          </a:xfrm>
          <a:prstGeom prst="rect">
            <a:avLst/>
          </a:prstGeom>
          <a:noFill/>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lnSpc>
                <a:spcPct val="78000"/>
              </a:lnSpc>
              <a:buClr>
                <a:srgbClr val="000000"/>
              </a:buClr>
              <a:buSzPct val="100000"/>
              <a:buFont typeface="Times New Roman" panose="02020603050405020304" pitchFamily="18" charset="0"/>
              <a:buNone/>
              <a:defRPr/>
            </a:pPr>
            <a:fld id="{07747885-F08D-497A-BA72-CC8C5EEF8809}" type="slidenum">
              <a:rPr lang="ja-JP" altLang="fr-FR" sz="1400">
                <a:solidFill>
                  <a:srgbClr val="22BBEA"/>
                </a:solidFill>
                <a:ea typeface="ＭＳ Ｐゴシック" panose="020B0600070205080204" pitchFamily="34" charset="-128"/>
              </a:rPr>
              <a:pPr algn="r" eaLnBrk="1" hangingPunct="1">
                <a:lnSpc>
                  <a:spcPct val="78000"/>
                </a:lnSpc>
                <a:buClr>
                  <a:srgbClr val="000000"/>
                </a:buClr>
                <a:buSzPct val="100000"/>
                <a:buFont typeface="Times New Roman" panose="02020603050405020304" pitchFamily="18" charset="0"/>
                <a:buNone/>
                <a:defRPr/>
              </a:pPr>
              <a:t>‹#›</a:t>
            </a:fld>
            <a:endParaRPr lang="fr-FR" altLang="ja-JP" sz="1600" dirty="0">
              <a:solidFill>
                <a:srgbClr val="22BBEA"/>
              </a:solidFill>
              <a:ea typeface="ＭＳ Ｐゴシック" panose="020B0600070205080204" pitchFamily="34" charset="-128"/>
            </a:endParaRPr>
          </a:p>
        </p:txBody>
      </p:sp>
      <p:sp>
        <p:nvSpPr>
          <p:cNvPr id="3" name="Espace réservé du contenu 2"/>
          <p:cNvSpPr>
            <a:spLocks noGrp="1"/>
          </p:cNvSpPr>
          <p:nvPr>
            <p:ph sz="half" idx="1"/>
          </p:nvPr>
        </p:nvSpPr>
        <p:spPr>
          <a:xfrm>
            <a:off x="457200" y="2060848"/>
            <a:ext cx="3596208" cy="4065315"/>
          </a:xfrm>
        </p:spPr>
        <p:txBody>
          <a:bodyPr>
            <a:normAutofit/>
          </a:bodyPr>
          <a:lstStyle>
            <a:lvl1pPr algn="just">
              <a:defRPr sz="2400"/>
            </a:lvl1pPr>
            <a:lvl2pPr algn="just">
              <a:defRPr sz="2000"/>
            </a:lvl2pPr>
            <a:lvl3pPr algn="just">
              <a:defRPr sz="1800"/>
            </a:lvl3pPr>
            <a:lvl4pPr algn="just">
              <a:defRPr sz="1600"/>
            </a:lvl4pPr>
            <a:lvl5pPr algn="just">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4" name="Espace réservé du contenu 3"/>
          <p:cNvSpPr>
            <a:spLocks noGrp="1"/>
          </p:cNvSpPr>
          <p:nvPr>
            <p:ph sz="half" idx="2"/>
          </p:nvPr>
        </p:nvSpPr>
        <p:spPr>
          <a:xfrm>
            <a:off x="4355976" y="2060848"/>
            <a:ext cx="3596208" cy="4065315"/>
          </a:xfrm>
        </p:spPr>
        <p:txBody>
          <a:bodyPr>
            <a:normAutofit/>
          </a:bodyPr>
          <a:lstStyle>
            <a:lvl1pPr algn="just">
              <a:defRPr sz="2400"/>
            </a:lvl1pPr>
            <a:lvl2pPr algn="just">
              <a:defRPr sz="2000"/>
            </a:lvl2pPr>
            <a:lvl3pPr algn="just">
              <a:defRPr sz="1800"/>
            </a:lvl3pPr>
            <a:lvl4pPr algn="just">
              <a:defRPr sz="1600"/>
            </a:lvl4pPr>
            <a:lvl5pPr algn="just">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9" name="Titre 1"/>
          <p:cNvSpPr>
            <a:spLocks noGrp="1"/>
          </p:cNvSpPr>
          <p:nvPr>
            <p:ph type="title"/>
          </p:nvPr>
        </p:nvSpPr>
        <p:spPr>
          <a:xfrm>
            <a:off x="457200" y="781746"/>
            <a:ext cx="6635080"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Tree>
    <p:extLst>
      <p:ext uri="{BB962C8B-B14F-4D97-AF65-F5344CB8AC3E}">
        <p14:creationId xmlns:p14="http://schemas.microsoft.com/office/powerpoint/2010/main" val="1813098813"/>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2" name="Picture 2" descr="C:\Users\Delphine\AppData\Local\Microsoft\Windows\Temporary Internet Files\Content.IE5\7733ZZ00\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ZoneTexte 6"/>
          <p:cNvSpPr txBox="1"/>
          <p:nvPr/>
        </p:nvSpPr>
        <p:spPr>
          <a:xfrm>
            <a:off x="7885113" y="6381750"/>
            <a:ext cx="935037" cy="307975"/>
          </a:xfrm>
          <a:prstGeom prst="rect">
            <a:avLst/>
          </a:prstGeom>
          <a:noFill/>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lnSpc>
                <a:spcPct val="78000"/>
              </a:lnSpc>
              <a:buClr>
                <a:srgbClr val="000000"/>
              </a:buClr>
              <a:buSzPct val="100000"/>
              <a:buFont typeface="Times New Roman" panose="02020603050405020304" pitchFamily="18" charset="0"/>
              <a:buNone/>
              <a:defRPr/>
            </a:pPr>
            <a:fld id="{E20D8800-A8BB-485E-ABDD-82ADC53B971F}" type="slidenum">
              <a:rPr lang="ja-JP" altLang="fr-FR" sz="1400">
                <a:solidFill>
                  <a:srgbClr val="22BBEA"/>
                </a:solidFill>
                <a:ea typeface="ＭＳ Ｐゴシック" panose="020B0600070205080204" pitchFamily="34" charset="-128"/>
              </a:rPr>
              <a:pPr algn="r" eaLnBrk="1" hangingPunct="1">
                <a:lnSpc>
                  <a:spcPct val="78000"/>
                </a:lnSpc>
                <a:buClr>
                  <a:srgbClr val="000000"/>
                </a:buClr>
                <a:buSzPct val="100000"/>
                <a:buFont typeface="Times New Roman" panose="02020603050405020304" pitchFamily="18" charset="0"/>
                <a:buNone/>
                <a:defRPr/>
              </a:pPr>
              <a:t>‹#›</a:t>
            </a:fld>
            <a:endParaRPr lang="fr-FR" altLang="ja-JP" sz="1600" dirty="0">
              <a:solidFill>
                <a:srgbClr val="22BBEA"/>
              </a:solidFill>
              <a:ea typeface="ＭＳ Ｐゴシック" panose="020B0600070205080204" pitchFamily="34" charset="-128"/>
            </a:endParaRPr>
          </a:p>
        </p:txBody>
      </p:sp>
    </p:spTree>
    <p:extLst>
      <p:ext uri="{BB962C8B-B14F-4D97-AF65-F5344CB8AC3E}">
        <p14:creationId xmlns:p14="http://schemas.microsoft.com/office/powerpoint/2010/main" val="3832912792"/>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5" name="Picture 2" descr="C:\Users\Delphine\AppData\Local\Microsoft\Windows\Temporary Internet Files\Content.IE5\7733ZZ00\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6"/>
          <p:cNvSpPr txBox="1"/>
          <p:nvPr/>
        </p:nvSpPr>
        <p:spPr>
          <a:xfrm>
            <a:off x="7885113" y="6381750"/>
            <a:ext cx="935037" cy="307975"/>
          </a:xfrm>
          <a:prstGeom prst="rect">
            <a:avLst/>
          </a:prstGeom>
          <a:noFill/>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lnSpc>
                <a:spcPct val="78000"/>
              </a:lnSpc>
              <a:buClr>
                <a:srgbClr val="000000"/>
              </a:buClr>
              <a:buSzPct val="100000"/>
              <a:buFont typeface="Times New Roman" panose="02020603050405020304" pitchFamily="18" charset="0"/>
              <a:buNone/>
              <a:defRPr/>
            </a:pPr>
            <a:fld id="{5944F73A-70F9-49F3-B0E4-A222AA3DCF4A}" type="slidenum">
              <a:rPr lang="ja-JP" altLang="fr-FR" sz="1400">
                <a:solidFill>
                  <a:srgbClr val="22BBEA"/>
                </a:solidFill>
                <a:ea typeface="ＭＳ Ｐゴシック" panose="020B0600070205080204" pitchFamily="34" charset="-128"/>
              </a:rPr>
              <a:pPr algn="r" eaLnBrk="1" hangingPunct="1">
                <a:lnSpc>
                  <a:spcPct val="78000"/>
                </a:lnSpc>
                <a:buClr>
                  <a:srgbClr val="000000"/>
                </a:buClr>
                <a:buSzPct val="100000"/>
                <a:buFont typeface="Times New Roman" panose="02020603050405020304" pitchFamily="18" charset="0"/>
                <a:buNone/>
                <a:defRPr/>
              </a:pPr>
              <a:t>‹#›</a:t>
            </a:fld>
            <a:endParaRPr lang="fr-FR" altLang="ja-JP" sz="1600" dirty="0">
              <a:solidFill>
                <a:srgbClr val="22BBEA"/>
              </a:solidFill>
              <a:ea typeface="ＭＳ Ｐゴシック" panose="020B0600070205080204" pitchFamily="34" charset="-128"/>
            </a:endParaRPr>
          </a:p>
        </p:txBody>
      </p:sp>
      <p:sp>
        <p:nvSpPr>
          <p:cNvPr id="2" name="Titre 1"/>
          <p:cNvSpPr>
            <a:spLocks noGrp="1"/>
          </p:cNvSpPr>
          <p:nvPr>
            <p:ph type="title"/>
          </p:nvPr>
        </p:nvSpPr>
        <p:spPr>
          <a:xfrm>
            <a:off x="467544" y="908720"/>
            <a:ext cx="3008313" cy="1162050"/>
          </a:xfrm>
        </p:spPr>
        <p:txBody>
          <a:bodyPr anchor="b"/>
          <a:lstStyle>
            <a:lvl1pPr algn="just">
              <a:defRPr sz="2000" b="1"/>
            </a:lvl1pPr>
          </a:lstStyle>
          <a:p>
            <a:r>
              <a:rPr lang="en-US" smtClean="0"/>
              <a:t>Click to edit Master title style</a:t>
            </a:r>
            <a:endParaRPr lang="fr-FR" dirty="0"/>
          </a:p>
        </p:txBody>
      </p:sp>
      <p:sp>
        <p:nvSpPr>
          <p:cNvPr id="3" name="Espace réservé du contenu 2"/>
          <p:cNvSpPr>
            <a:spLocks noGrp="1"/>
          </p:cNvSpPr>
          <p:nvPr>
            <p:ph idx="1"/>
          </p:nvPr>
        </p:nvSpPr>
        <p:spPr>
          <a:xfrm>
            <a:off x="3575050" y="2204864"/>
            <a:ext cx="4453334" cy="3921299"/>
          </a:xfrm>
        </p:spPr>
        <p:txBody>
          <a:bodyPr>
            <a:normAutofit/>
          </a:bodyPr>
          <a:lstStyle>
            <a:lvl1pPr algn="just">
              <a:defRPr sz="2400"/>
            </a:lvl1pPr>
            <a:lvl2pPr algn="just">
              <a:defRPr sz="2000"/>
            </a:lvl2pPr>
            <a:lvl3pPr algn="just">
              <a:defRPr sz="1800"/>
            </a:lvl3pPr>
            <a:lvl4pPr algn="just">
              <a:defRPr sz="1600"/>
            </a:lvl4pPr>
            <a:lvl5pPr algn="just">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4" name="Espace réservé du texte 3"/>
          <p:cNvSpPr>
            <a:spLocks noGrp="1"/>
          </p:cNvSpPr>
          <p:nvPr>
            <p:ph type="body" sz="half" idx="2"/>
          </p:nvPr>
        </p:nvSpPr>
        <p:spPr>
          <a:xfrm>
            <a:off x="457200" y="2204864"/>
            <a:ext cx="3008313" cy="3921299"/>
          </a:xfrm>
        </p:spPr>
        <p:txBody>
          <a:bodyPr/>
          <a:lstStyle>
            <a:lvl1pPr marL="0" indent="0" algn="just">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24018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5" name="Picture 2" descr="C:\Users\Delphine\AppData\Local\Microsoft\Windows\Temporary Internet Files\Content.IE5\7733ZZ00\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6"/>
          <p:cNvSpPr txBox="1"/>
          <p:nvPr/>
        </p:nvSpPr>
        <p:spPr>
          <a:xfrm>
            <a:off x="7885113" y="6381750"/>
            <a:ext cx="935037" cy="307975"/>
          </a:xfrm>
          <a:prstGeom prst="rect">
            <a:avLst/>
          </a:prstGeom>
          <a:noFill/>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lnSpc>
                <a:spcPct val="78000"/>
              </a:lnSpc>
              <a:buClr>
                <a:srgbClr val="000000"/>
              </a:buClr>
              <a:buSzPct val="100000"/>
              <a:buFont typeface="Times New Roman" panose="02020603050405020304" pitchFamily="18" charset="0"/>
              <a:buNone/>
              <a:defRPr/>
            </a:pPr>
            <a:fld id="{1B86FF02-559F-4836-953D-5E8B45ACFCB7}" type="slidenum">
              <a:rPr lang="ja-JP" altLang="fr-FR" sz="1400">
                <a:solidFill>
                  <a:srgbClr val="22BBEA"/>
                </a:solidFill>
                <a:ea typeface="ＭＳ Ｐゴシック" panose="020B0600070205080204" pitchFamily="34" charset="-128"/>
              </a:rPr>
              <a:pPr algn="r" eaLnBrk="1" hangingPunct="1">
                <a:lnSpc>
                  <a:spcPct val="78000"/>
                </a:lnSpc>
                <a:buClr>
                  <a:srgbClr val="000000"/>
                </a:buClr>
                <a:buSzPct val="100000"/>
                <a:buFont typeface="Times New Roman" panose="02020603050405020304" pitchFamily="18" charset="0"/>
                <a:buNone/>
                <a:defRPr/>
              </a:pPr>
              <a:t>‹#›</a:t>
            </a:fld>
            <a:endParaRPr lang="fr-FR" altLang="ja-JP" sz="1600" dirty="0">
              <a:solidFill>
                <a:srgbClr val="22BBEA"/>
              </a:solidFill>
              <a:ea typeface="ＭＳ Ｐゴシック" panose="020B0600070205080204" pitchFamily="34" charset="-128"/>
            </a:endParaRPr>
          </a:p>
        </p:txBody>
      </p:sp>
      <p:sp>
        <p:nvSpPr>
          <p:cNvPr id="2" name="Titre 1"/>
          <p:cNvSpPr>
            <a:spLocks noGrp="1"/>
          </p:cNvSpPr>
          <p:nvPr>
            <p:ph type="title"/>
          </p:nvPr>
        </p:nvSpPr>
        <p:spPr>
          <a:xfrm>
            <a:off x="1792288" y="4831442"/>
            <a:ext cx="5299992" cy="535895"/>
          </a:xfrm>
        </p:spPr>
        <p:txBody>
          <a:bodyPr/>
          <a:lstStyle>
            <a:lvl1pPr algn="ctr">
              <a:defRPr sz="1800" b="1"/>
            </a:lvl1pPr>
          </a:lstStyle>
          <a:p>
            <a:r>
              <a:rPr lang="en-US" smtClean="0"/>
              <a:t>Click to edit Master title style</a:t>
            </a:r>
            <a:endParaRPr lang="fr-FR" dirty="0"/>
          </a:p>
        </p:txBody>
      </p:sp>
      <p:sp>
        <p:nvSpPr>
          <p:cNvPr id="3" name="Espace réservé pour une image  2"/>
          <p:cNvSpPr>
            <a:spLocks noGrp="1"/>
          </p:cNvSpPr>
          <p:nvPr>
            <p:ph type="pic" idx="1"/>
          </p:nvPr>
        </p:nvSpPr>
        <p:spPr>
          <a:xfrm>
            <a:off x="1792288" y="836711"/>
            <a:ext cx="5299992" cy="389086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fr-FR" noProof="0" dirty="0" smtClean="0"/>
          </a:p>
        </p:txBody>
      </p:sp>
      <p:sp>
        <p:nvSpPr>
          <p:cNvPr id="4" name="Espace réservé du texte 3"/>
          <p:cNvSpPr>
            <a:spLocks noGrp="1"/>
          </p:cNvSpPr>
          <p:nvPr>
            <p:ph type="body" sz="half" idx="2"/>
          </p:nvPr>
        </p:nvSpPr>
        <p:spPr>
          <a:xfrm>
            <a:off x="1792288" y="5411140"/>
            <a:ext cx="5299992" cy="7610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28942089"/>
      </p:ext>
    </p:extLst>
  </p:cSld>
  <p:clrMapOvr>
    <a:masterClrMapping/>
  </p:clrMapOvr>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lnSpc>
                <a:spcPct val="78000"/>
              </a:lnSpc>
              <a:buClr>
                <a:srgbClr val="000000"/>
              </a:buClr>
              <a:buSzPct val="100000"/>
              <a:buFont typeface="Times New Roman" panose="02020603050405020304" pitchFamily="18" charset="0"/>
              <a:buNone/>
              <a:defRPr sz="1200">
                <a:solidFill>
                  <a:srgbClr val="22BBEA"/>
                </a:solidFill>
                <a:latin typeface="Verdana" panose="020B0604030504040204" pitchFamily="34" charset="0"/>
                <a:ea typeface="ＭＳ Ｐゴシック" panose="020B0600070205080204" pitchFamily="34" charset="-128"/>
              </a:defRPr>
            </a:lvl1pPr>
          </a:lstStyle>
          <a:p>
            <a:pPr>
              <a:defRPr/>
            </a:pPr>
            <a:fld id="{7AE2C24E-75B0-4D85-B8DB-455891E7DC30}" type="slidenum">
              <a:rPr lang="ja-JP" altLang="fr-FR"/>
              <a:pPr>
                <a:defRPr/>
              </a:pPr>
              <a:t>‹#›</a:t>
            </a:fld>
            <a:endParaRPr lang="fr-FR" altLang="ja-JP" dirty="0"/>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Lst>
  <p:hf sldNum="0" hdr="0" dt="0"/>
  <p:txStyles>
    <p:titleStyle>
      <a:lvl1pPr algn="ctr" rtl="0" eaLnBrk="0" fontAlgn="base" hangingPunct="0">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0" fontAlgn="base" hangingPunct="0">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ＭＳ Ｐゴシック" pitchFamily="-29" charset="-128"/>
          <a:cs typeface="Verdana" pitchFamily="34" charset="0"/>
        </a:defRPr>
      </a:lvl2pPr>
      <a:lvl3pPr marL="1143000" indent="-228600" algn="l" rtl="0" eaLnBrk="0" fontAlgn="base" hangingPunct="0">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ＭＳ Ｐゴシック" pitchFamily="-29" charset="-128"/>
          <a:cs typeface="Verdana" pitchFamily="34" charset="0"/>
        </a:defRPr>
      </a:lvl3pPr>
      <a:lvl4pPr marL="1600200" indent="-228600" algn="l" rtl="0" eaLnBrk="0" fontAlgn="base" hangingPunct="0">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ＭＳ Ｐゴシック" pitchFamily="-29" charset="-128"/>
          <a:cs typeface="Verdana" pitchFamily="34" charset="0"/>
        </a:defRPr>
      </a:lvl4pPr>
      <a:lvl5pPr marL="2057400" indent="-228600" algn="l" rtl="0" eaLnBrk="0" fontAlgn="base" hangingPunct="0">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ＭＳ Ｐゴシック" pitchFamily="-29"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05-Materials/document%20of%20risks.PNG" TargetMode="External"/><Relationship Id="rId4" Type="http://schemas.openxmlformats.org/officeDocument/2006/relationships/hyperlink" Target="../05-Materials/WBS.png" TargetMode="External"/><Relationship Id="rId5" Type="http://schemas.openxmlformats.org/officeDocument/2006/relationships/hyperlink" Target="../05-Materials/Document%20of%20resource.PNG" TargetMode="External"/><Relationship Id="rId6"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hyperlink" Target="../05-Materials/NataRaj%20User%20Need.doc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jpeg"/><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05-Materials/SDLC%20Example%20Func_req_doc.doc" TargetMode="External"/><Relationship Id="rId4" Type="http://schemas.openxmlformats.org/officeDocument/2006/relationships/hyperlink" Target="../05-Materials/useCase.jpg" TargetMode="External"/><Relationship Id="rId5"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1331913" y="4762500"/>
            <a:ext cx="6408737" cy="503238"/>
          </a:xfrm>
        </p:spPr>
        <p:txBody>
          <a:bodyPr/>
          <a:lstStyle/>
          <a:p>
            <a:pPr eaLnBrk="1" hangingPunct="1">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Software development life cycle model</a:t>
            </a:r>
            <a:endParaRPr lang="en-GB" dirty="0" smtClean="0"/>
          </a:p>
        </p:txBody>
      </p:sp>
      <p:sp>
        <p:nvSpPr>
          <p:cNvPr id="11267" name="Text Placeholder 1"/>
          <p:cNvSpPr>
            <a:spLocks noGrp="1"/>
          </p:cNvSpPr>
          <p:nvPr>
            <p:ph type="body" sz="quarter" idx="10"/>
          </p:nvPr>
        </p:nvSpPr>
        <p:spPr>
          <a:xfrm>
            <a:off x="1331913" y="5805488"/>
            <a:ext cx="6408737" cy="431800"/>
          </a:xfrm>
        </p:spPr>
        <p:txBody>
          <a:bodyPr/>
          <a:lstStyle/>
          <a:p>
            <a:endParaRPr lang="en-US" dirty="0" smtClean="0"/>
          </a:p>
        </p:txBody>
      </p:sp>
      <p:sp>
        <p:nvSpPr>
          <p:cNvPr id="11268" name="Text Placeholder 2"/>
          <p:cNvSpPr>
            <a:spLocks noGrp="1"/>
          </p:cNvSpPr>
          <p:nvPr>
            <p:ph type="body" sz="quarter" idx="11"/>
          </p:nvPr>
        </p:nvSpPr>
        <p:spPr>
          <a:xfrm>
            <a:off x="1331913" y="5157788"/>
            <a:ext cx="6408737" cy="431800"/>
          </a:xfrm>
        </p:spPr>
        <p:txBody>
          <a:bodyPr/>
          <a:lstStyle/>
          <a:p>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81050"/>
            <a:ext cx="6635750" cy="941388"/>
          </a:xfrm>
        </p:spPr>
        <p:txBody>
          <a:bodyPr/>
          <a:lstStyle/>
          <a:p>
            <a:r>
              <a:rPr lang="en-US" smtClean="0"/>
              <a:t>Planning</a:t>
            </a:r>
          </a:p>
        </p:txBody>
      </p:sp>
      <p:sp>
        <p:nvSpPr>
          <p:cNvPr id="22531" name="Content Placeholder 2"/>
          <p:cNvSpPr>
            <a:spLocks noGrp="1"/>
          </p:cNvSpPr>
          <p:nvPr>
            <p:ph idx="1"/>
          </p:nvPr>
        </p:nvSpPr>
        <p:spPr>
          <a:xfrm>
            <a:off x="457200" y="2349500"/>
            <a:ext cx="7643813" cy="4432300"/>
          </a:xfrm>
        </p:spPr>
        <p:txBody>
          <a:bodyPr>
            <a:normAutofit fontScale="92500" lnSpcReduction="10000"/>
          </a:bodyPr>
          <a:lstStyle/>
          <a:p>
            <a:pPr marL="833438" lvl="1" indent="-382588" eaLnBrk="1" hangingPunct="1">
              <a:lnSpc>
                <a:spcPct val="101000"/>
              </a:lnSpc>
              <a:buFontTx/>
              <a:buAutoNum type="arabicParenR"/>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pPr>
            <a:r>
              <a:rPr lang="en-US"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Set goal and scope</a:t>
            </a:r>
          </a:p>
          <a:p>
            <a:pPr marL="833438" lvl="1" indent="-382588" eaLnBrk="1" hangingPunct="1">
              <a:lnSpc>
                <a:spcPct val="101000"/>
              </a:lnSpc>
              <a:buFontTx/>
              <a:buAutoNum type="arabicParenR"/>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pPr>
            <a:r>
              <a:rPr lang="en-US"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Select lifecycle </a:t>
            </a:r>
          </a:p>
          <a:p>
            <a:pPr marL="833438" lvl="1" indent="-382588" eaLnBrk="1" hangingPunct="1">
              <a:lnSpc>
                <a:spcPct val="101000"/>
              </a:lnSpc>
              <a:buFontTx/>
              <a:buAutoNum type="arabicParenR"/>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pPr>
            <a:r>
              <a:rPr lang="en-US"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Set org./team form</a:t>
            </a:r>
          </a:p>
          <a:p>
            <a:pPr marL="833438" lvl="1" indent="-382588" eaLnBrk="1" hangingPunct="1">
              <a:lnSpc>
                <a:spcPct val="101000"/>
              </a:lnSpc>
              <a:buFontTx/>
              <a:buAutoNum type="arabicParenR"/>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pPr>
            <a:r>
              <a:rPr lang="en-US"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Start team selection</a:t>
            </a:r>
          </a:p>
          <a:p>
            <a:pPr marL="833438" lvl="1" indent="-382588" eaLnBrk="1" hangingPunct="1">
              <a:lnSpc>
                <a:spcPct val="101000"/>
              </a:lnSpc>
              <a:buFontTx/>
              <a:buAutoNum type="arabicParenR"/>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pPr>
            <a:r>
              <a:rPr lang="en-US"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Determine risks </a:t>
            </a:r>
          </a:p>
          <a:p>
            <a:pPr marL="833438" lvl="1" indent="-382588" eaLnBrk="1" hangingPunct="1">
              <a:lnSpc>
                <a:spcPct val="101000"/>
              </a:lnSpc>
              <a:buFontTx/>
              <a:buAutoNum type="arabicParenR"/>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pPr>
            <a:r>
              <a:rPr lang="en-US"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Create WBS</a:t>
            </a:r>
          </a:p>
          <a:p>
            <a:pPr marL="833438" lvl="1" indent="-382588" eaLnBrk="1" hangingPunct="1">
              <a:lnSpc>
                <a:spcPct val="101000"/>
              </a:lnSpc>
              <a:buFontTx/>
              <a:buAutoNum type="arabicParenR"/>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pPr>
            <a:r>
              <a:rPr lang="en-US"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Identify tasks</a:t>
            </a:r>
          </a:p>
          <a:p>
            <a:pPr marL="833438" lvl="1" indent="-382588" eaLnBrk="1" hangingPunct="1">
              <a:lnSpc>
                <a:spcPct val="101000"/>
              </a:lnSpc>
              <a:buFontTx/>
              <a:buAutoNum type="arabicParenR"/>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pPr>
            <a:endParaRPr lang="en-US" sz="2800" b="1" dirty="0">
              <a:latin typeface="Times New Roman" panose="02020603050405020304" pitchFamily="18" charset="0"/>
              <a:ea typeface="ＭＳ Ｐゴシック" panose="020B0600070205080204" pitchFamily="34" charset="-128"/>
              <a:cs typeface="Times New Roman" panose="02020603050405020304" pitchFamily="18" charset="0"/>
            </a:endParaRPr>
          </a:p>
          <a:p>
            <a:pPr marL="450850" lvl="1" indent="0" eaLnBrk="1" hangingPunct="1">
              <a:lnSpc>
                <a:spcPct val="101000"/>
              </a:lnSpc>
              <a:buNone/>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pPr>
            <a:r>
              <a:rPr lang="en-US" sz="2800" dirty="0" smtClean="0">
                <a:latin typeface="Times New Roman" panose="02020603050405020304" pitchFamily="18" charset="0"/>
                <a:ea typeface="ＭＳ Ｐゴシック" panose="020B0600070205080204" pitchFamily="34" charset="-128"/>
                <a:cs typeface="Times New Roman" panose="02020603050405020304" pitchFamily="18" charset="0"/>
              </a:rPr>
              <a:t>Note</a:t>
            </a:r>
            <a:r>
              <a:rPr lang="en-US" sz="2800" dirty="0"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 with </a:t>
            </a:r>
            <a:r>
              <a:rPr lang="en-US" sz="2800" dirty="0" err="1"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Gantter</a:t>
            </a:r>
            <a:r>
              <a:rPr lang="en-US" sz="2800" dirty="0"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 tool and MS project you can create this kind of documents.</a:t>
            </a:r>
            <a:endParaRPr lang="en-US" sz="1600" dirty="0" smtClean="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marL="0" indent="0">
              <a:buFont typeface="Arial" panose="020B0604020202020204" pitchFamily="34" charset="0"/>
              <a:buNone/>
              <a:tabLst>
                <a:tab pos="455613" algn="l"/>
                <a:tab pos="688975" algn="l"/>
                <a:tab pos="742950" algn="l"/>
                <a:tab pos="973138" algn="l"/>
                <a:tab pos="2293938" algn="l"/>
                <a:tab pos="2754313" algn="l"/>
                <a:tab pos="3213100" algn="l"/>
                <a:tab pos="3673475" algn="l"/>
                <a:tab pos="4132263" algn="l"/>
                <a:tab pos="4592638" algn="l"/>
                <a:tab pos="5053013" algn="l"/>
                <a:tab pos="5511800" algn="l"/>
                <a:tab pos="5972175" algn="l"/>
                <a:tab pos="6430963" algn="l"/>
                <a:tab pos="6891338" algn="l"/>
                <a:tab pos="7350125" algn="l"/>
                <a:tab pos="7810500" algn="l"/>
                <a:tab pos="8269288" algn="l"/>
                <a:tab pos="8729663" algn="l"/>
                <a:tab pos="9190038" algn="l"/>
              </a:tabLst>
            </a:pPr>
            <a:endParaRPr lang="en-US" dirty="0" smtClean="0"/>
          </a:p>
        </p:txBody>
      </p:sp>
      <p:grpSp>
        <p:nvGrpSpPr>
          <p:cNvPr id="22532" name="Group 3"/>
          <p:cNvGrpSpPr>
            <a:grpSpLocks/>
          </p:cNvGrpSpPr>
          <p:nvPr/>
        </p:nvGrpSpPr>
        <p:grpSpPr bwMode="auto">
          <a:xfrm>
            <a:off x="228600" y="406400"/>
            <a:ext cx="1574800" cy="1208088"/>
            <a:chOff x="2807719" y="3962400"/>
            <a:chExt cx="3104416" cy="2380734"/>
          </a:xfrm>
        </p:grpSpPr>
        <p:pic>
          <p:nvPicPr>
            <p:cNvPr id="2253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3865474" y="3962400"/>
              <a:ext cx="988907" cy="534962"/>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2533" name="TextBox 1"/>
          <p:cNvSpPr txBox="1">
            <a:spLocks noChangeArrowheads="1"/>
          </p:cNvSpPr>
          <p:nvPr/>
        </p:nvSpPr>
        <p:spPr bwMode="auto">
          <a:xfrm>
            <a:off x="5486400" y="3429000"/>
            <a:ext cx="3422650" cy="1570038"/>
          </a:xfrm>
          <a:prstGeom prst="rect">
            <a:avLst/>
          </a:prstGeom>
          <a:ln/>
        </p:spPr>
        <p:style>
          <a:lnRef idx="1">
            <a:schemeClr val="accent6"/>
          </a:lnRef>
          <a:fillRef idx="3">
            <a:schemeClr val="accent6"/>
          </a:fillRef>
          <a:effectRef idx="2">
            <a:schemeClr val="accent6"/>
          </a:effectRef>
          <a:fontRef idx="minor">
            <a:schemeClr val="lt1"/>
          </a:fontRef>
        </p:style>
        <p:txBody>
          <a:bodyPr>
            <a:spAutoFit/>
          </a:bodyPr>
          <a:lstStyle>
            <a:lvl1pPr marL="457200" indent="-45720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buFont typeface="Verdana" panose="020B0604030504040204" pitchFamily="34" charset="0"/>
              <a:buAutoNum type="arabicPeriod"/>
            </a:pPr>
            <a:r>
              <a:rPr lang="en-US" dirty="0" smtClean="0"/>
              <a:t>User need</a:t>
            </a:r>
            <a:endParaRPr lang="en-US" dirty="0"/>
          </a:p>
          <a:p>
            <a:pPr>
              <a:buFont typeface="Verdana" panose="020B0604030504040204" pitchFamily="34" charset="0"/>
              <a:buAutoNum type="arabicPeriod"/>
            </a:pPr>
            <a:r>
              <a:rPr lang="en-US" dirty="0"/>
              <a:t>Document of risks</a:t>
            </a:r>
          </a:p>
          <a:p>
            <a:pPr>
              <a:buFont typeface="Verdana" panose="020B0604030504040204" pitchFamily="34" charset="0"/>
              <a:buAutoNum type="arabicPeriod"/>
            </a:pPr>
            <a:r>
              <a:rPr lang="en-US" dirty="0"/>
              <a:t>WBS document</a:t>
            </a:r>
          </a:p>
          <a:p>
            <a:pPr>
              <a:buFont typeface="Verdana" panose="020B0604030504040204" pitchFamily="34" charset="0"/>
              <a:buAutoNum type="arabicPeriod"/>
            </a:pPr>
            <a:r>
              <a:rPr lang="en-US" dirty="0"/>
              <a:t>Document of resource</a:t>
            </a:r>
          </a:p>
        </p:txBody>
      </p:sp>
      <p:sp>
        <p:nvSpPr>
          <p:cNvPr id="3" name="Right Brace 2"/>
          <p:cNvSpPr/>
          <p:nvPr/>
        </p:nvSpPr>
        <p:spPr>
          <a:xfrm>
            <a:off x="4286601" y="2438400"/>
            <a:ext cx="1066800" cy="30480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Effect transition="in" filter="dissolve">
                                      <p:cBhvr>
                                        <p:cTn id="13" dur="500"/>
                                        <p:tgtEl>
                                          <p:spTgt spid="22531">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2531">
                                            <p:txEl>
                                              <p:pRg st="2" end="2"/>
                                            </p:txEl>
                                          </p:spTgt>
                                        </p:tgtEl>
                                        <p:attrNameLst>
                                          <p:attrName>style.visibility</p:attrName>
                                        </p:attrNameLst>
                                      </p:cBhvr>
                                      <p:to>
                                        <p:strVal val="visible"/>
                                      </p:to>
                                    </p:set>
                                    <p:animEffect transition="in" filter="dissolve">
                                      <p:cBhvr>
                                        <p:cTn id="18" dur="500"/>
                                        <p:tgtEl>
                                          <p:spTgt spid="2253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2531">
                                            <p:txEl>
                                              <p:pRg st="3" end="3"/>
                                            </p:txEl>
                                          </p:spTgt>
                                        </p:tgtEl>
                                        <p:attrNameLst>
                                          <p:attrName>style.visibility</p:attrName>
                                        </p:attrNameLst>
                                      </p:cBhvr>
                                      <p:to>
                                        <p:strVal val="visible"/>
                                      </p:to>
                                    </p:set>
                                    <p:animEffect transition="in" filter="checkerboard(across)">
                                      <p:cBhvr>
                                        <p:cTn id="23" dur="500"/>
                                        <p:tgtEl>
                                          <p:spTgt spid="2253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2531">
                                            <p:txEl>
                                              <p:pRg st="4" end="4"/>
                                            </p:txEl>
                                          </p:spTgt>
                                        </p:tgtEl>
                                        <p:attrNameLst>
                                          <p:attrName>style.visibility</p:attrName>
                                        </p:attrNameLst>
                                      </p:cBhvr>
                                      <p:to>
                                        <p:strVal val="visible"/>
                                      </p:to>
                                    </p:set>
                                    <p:anim calcmode="lin" valueType="num">
                                      <p:cBhvr additive="base">
                                        <p:cTn id="28"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2531">
                                            <p:txEl>
                                              <p:pRg st="5" end="5"/>
                                            </p:txEl>
                                          </p:spTgt>
                                        </p:tgtEl>
                                        <p:attrNameLst>
                                          <p:attrName>style.visibility</p:attrName>
                                        </p:attrNameLst>
                                      </p:cBhvr>
                                      <p:to>
                                        <p:strVal val="visible"/>
                                      </p:to>
                                    </p:set>
                                    <p:anim calcmode="lin" valueType="num">
                                      <p:cBhvr additive="base">
                                        <p:cTn id="34"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2531">
                                            <p:txEl>
                                              <p:pRg st="6" end="6"/>
                                            </p:txEl>
                                          </p:spTgt>
                                        </p:tgtEl>
                                        <p:attrNameLst>
                                          <p:attrName>style.visibility</p:attrName>
                                        </p:attrNameLst>
                                      </p:cBhvr>
                                      <p:to>
                                        <p:strVal val="visible"/>
                                      </p:to>
                                    </p:set>
                                    <p:anim calcmode="lin" valueType="num">
                                      <p:cBhvr additive="base">
                                        <p:cTn id="40" dur="5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5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additive="base">
                                        <p:cTn id="46" dur="500" fill="hold"/>
                                        <p:tgtEl>
                                          <p:spTgt spid="3"/>
                                        </p:tgtEl>
                                        <p:attrNameLst>
                                          <p:attrName>ppt_x</p:attrName>
                                        </p:attrNameLst>
                                      </p:cBhvr>
                                      <p:tavLst>
                                        <p:tav tm="0">
                                          <p:val>
                                            <p:strVal val="#ppt_x"/>
                                          </p:val>
                                        </p:tav>
                                        <p:tav tm="100000">
                                          <p:val>
                                            <p:strVal val="#ppt_x"/>
                                          </p:val>
                                        </p:tav>
                                      </p:tavLst>
                                    </p:anim>
                                    <p:anim calcmode="lin" valueType="num">
                                      <p:cBhvr additive="base">
                                        <p:cTn id="4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22533"/>
                                        </p:tgtEl>
                                        <p:attrNameLst>
                                          <p:attrName>style.visibility</p:attrName>
                                        </p:attrNameLst>
                                      </p:cBhvr>
                                      <p:to>
                                        <p:strVal val="visible"/>
                                      </p:to>
                                    </p:set>
                                    <p:animEffect transition="in" filter="checkerboard(across)">
                                      <p:cBhvr>
                                        <p:cTn id="52" dur="500"/>
                                        <p:tgtEl>
                                          <p:spTgt spid="2253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2531">
                                            <p:txEl>
                                              <p:pRg st="8" end="8"/>
                                            </p:txEl>
                                          </p:spTgt>
                                        </p:tgtEl>
                                        <p:attrNameLst>
                                          <p:attrName>style.visibility</p:attrName>
                                        </p:attrNameLst>
                                      </p:cBhvr>
                                      <p:to>
                                        <p:strVal val="visible"/>
                                      </p:to>
                                    </p:set>
                                    <p:animEffect transition="in" filter="dissolve">
                                      <p:cBhvr>
                                        <p:cTn id="57" dur="500"/>
                                        <p:tgtEl>
                                          <p:spTgt spid="22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781050"/>
            <a:ext cx="6635750" cy="941388"/>
          </a:xfrm>
        </p:spPr>
        <p:txBody>
          <a:bodyPr/>
          <a:lstStyle/>
          <a:p>
            <a:r>
              <a:rPr lang="en-US" smtClean="0"/>
              <a:t>Planning</a:t>
            </a:r>
          </a:p>
        </p:txBody>
      </p:sp>
      <p:sp>
        <p:nvSpPr>
          <p:cNvPr id="26627" name="Content Placeholder 2"/>
          <p:cNvSpPr>
            <a:spLocks noGrp="1"/>
          </p:cNvSpPr>
          <p:nvPr>
            <p:ph idx="1"/>
          </p:nvPr>
        </p:nvSpPr>
        <p:spPr>
          <a:xfrm>
            <a:off x="457200" y="2349500"/>
            <a:ext cx="7643813" cy="3776663"/>
          </a:xfrm>
        </p:spPr>
        <p:txBody>
          <a:bodyPr/>
          <a:lstStyle/>
          <a:p>
            <a:pPr marL="0" indent="0">
              <a:buFont typeface="Arial" panose="020B0604020202020204" pitchFamily="34" charset="0"/>
              <a:buNone/>
            </a:pPr>
            <a:r>
              <a:rPr lang="en-US" dirty="0" smtClean="0"/>
              <a:t>Exercise 1:</a:t>
            </a:r>
          </a:p>
          <a:p>
            <a:pPr>
              <a:buFont typeface="Verdana" panose="020B0604030504040204" pitchFamily="34" charset="0"/>
              <a:buAutoNum type="arabicPeriod"/>
            </a:pPr>
            <a:r>
              <a:rPr lang="en-US" dirty="0">
                <a:hlinkClick r:id="rId2" action="ppaction://hlinkfile"/>
              </a:rPr>
              <a:t>User need</a:t>
            </a:r>
            <a:endParaRPr lang="en-US" dirty="0"/>
          </a:p>
          <a:p>
            <a:pPr>
              <a:buFont typeface="Verdana" panose="020B0604030504040204" pitchFamily="34" charset="0"/>
              <a:buAutoNum type="arabicPeriod"/>
            </a:pPr>
            <a:r>
              <a:rPr lang="en-US" dirty="0">
                <a:hlinkClick r:id="rId3" action="ppaction://hlinkfile"/>
              </a:rPr>
              <a:t>Document of risks</a:t>
            </a:r>
            <a:endParaRPr lang="en-US" dirty="0"/>
          </a:p>
          <a:p>
            <a:pPr>
              <a:buFont typeface="Verdana" panose="020B0604030504040204" pitchFamily="34" charset="0"/>
              <a:buAutoNum type="arabicPeriod"/>
            </a:pPr>
            <a:r>
              <a:rPr lang="en-US" dirty="0">
                <a:hlinkClick r:id="rId4" action="ppaction://hlinkfile"/>
              </a:rPr>
              <a:t>WBS document</a:t>
            </a:r>
            <a:endParaRPr lang="en-US" dirty="0"/>
          </a:p>
          <a:p>
            <a:pPr>
              <a:buFont typeface="Verdana" panose="020B0604030504040204" pitchFamily="34" charset="0"/>
              <a:buAutoNum type="arabicPeriod"/>
            </a:pPr>
            <a:r>
              <a:rPr lang="en-US" dirty="0">
                <a:hlinkClick r:id="rId5" action="ppaction://hlinkfile"/>
              </a:rPr>
              <a:t>Document of resource</a:t>
            </a:r>
            <a:endParaRPr lang="en-US" dirty="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p:txBody>
      </p:sp>
      <p:grpSp>
        <p:nvGrpSpPr>
          <p:cNvPr id="26628" name="Group 3"/>
          <p:cNvGrpSpPr>
            <a:grpSpLocks/>
          </p:cNvGrpSpPr>
          <p:nvPr/>
        </p:nvGrpSpPr>
        <p:grpSpPr bwMode="auto">
          <a:xfrm>
            <a:off x="228600" y="406400"/>
            <a:ext cx="1574800" cy="1208088"/>
            <a:chOff x="2807719" y="3962400"/>
            <a:chExt cx="3104416" cy="2380734"/>
          </a:xfrm>
        </p:grpSpPr>
        <p:pic>
          <p:nvPicPr>
            <p:cNvPr id="26629"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3865474" y="3962400"/>
              <a:ext cx="988907" cy="534962"/>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733800"/>
            <a:ext cx="3207219"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2545080" y="6096000"/>
            <a:ext cx="2978619" cy="523220"/>
          </a:xfrm>
          <a:prstGeom prst="rect">
            <a:avLst/>
          </a:prstGeom>
          <a:noFill/>
        </p:spPr>
        <p:txBody>
          <a:bodyPr wrap="square" rtlCol="0">
            <a:spAutoFit/>
          </a:bodyPr>
          <a:lstStyle/>
          <a:p>
            <a:pPr algn="ctr"/>
            <a:r>
              <a:rPr lang="en-GB" sz="2800" b="1" dirty="0">
                <a:solidFill>
                  <a:srgbClr val="22BBEA"/>
                </a:solidFill>
                <a:latin typeface="Verdana" pitchFamily="34" charset="0"/>
                <a:ea typeface="Verdana" pitchFamily="34" charset="0"/>
                <a:cs typeface="Verdana" pitchFamily="34" charset="0"/>
              </a:rPr>
              <a:t>Planning</a:t>
            </a:r>
          </a:p>
        </p:txBody>
      </p:sp>
      <p:sp>
        <p:nvSpPr>
          <p:cNvPr id="7" name="Rectangle 6"/>
          <p:cNvSpPr/>
          <p:nvPr/>
        </p:nvSpPr>
        <p:spPr>
          <a:xfrm>
            <a:off x="381000" y="457200"/>
            <a:ext cx="2514600" cy="2971800"/>
          </a:xfrm>
          <a:prstGeom prst="wedgeRectCallout">
            <a:avLst>
              <a:gd name="adj1" fmla="val 42197"/>
              <a:gd name="adj2" fmla="val 64449"/>
            </a:avLst>
          </a:prstGeom>
        </p:spPr>
        <p:style>
          <a:lnRef idx="3">
            <a:schemeClr val="lt1"/>
          </a:lnRef>
          <a:fillRef idx="1">
            <a:schemeClr val="accent5"/>
          </a:fillRef>
          <a:effectRef idx="1">
            <a:schemeClr val="accent5"/>
          </a:effectRef>
          <a:fontRef idx="minor">
            <a:schemeClr val="lt1"/>
          </a:fontRef>
        </p:style>
        <p:txBody>
          <a:bodyPr rtlCol="0" anchor="t" anchorCtr="0"/>
          <a:lstStyle/>
          <a:p>
            <a:pPr algn="ctr"/>
            <a:r>
              <a:rPr lang="en-GB" dirty="0" smtClean="0">
                <a:solidFill>
                  <a:schemeClr val="tx1"/>
                </a:solidFill>
              </a:rPr>
              <a:t>Input</a:t>
            </a:r>
          </a:p>
          <a:p>
            <a:pPr algn="ctr"/>
            <a:endParaRPr lang="en-GB" dirty="0" smtClean="0"/>
          </a:p>
          <a:p>
            <a:pPr algn="ctr"/>
            <a:endParaRPr lang="en-GB" dirty="0"/>
          </a:p>
          <a:p>
            <a:pPr algn="ctr"/>
            <a:r>
              <a:rPr lang="en-GB" dirty="0" smtClean="0"/>
              <a:t>User needs</a:t>
            </a:r>
          </a:p>
          <a:p>
            <a:pPr algn="ctr"/>
            <a:endParaRPr lang="en-GB" dirty="0"/>
          </a:p>
          <a:p>
            <a:pPr algn="ctr"/>
            <a:r>
              <a:rPr lang="en-GB" dirty="0"/>
              <a:t>A scope and a goal</a:t>
            </a:r>
          </a:p>
          <a:p>
            <a:pPr algn="ctr"/>
            <a:endParaRPr lang="en-GB" dirty="0" smtClean="0"/>
          </a:p>
          <a:p>
            <a:pPr algn="ctr"/>
            <a:endParaRPr lang="en-GB" dirty="0"/>
          </a:p>
        </p:txBody>
      </p:sp>
      <p:sp>
        <p:nvSpPr>
          <p:cNvPr id="11" name="Rectangle 10"/>
          <p:cNvSpPr/>
          <p:nvPr/>
        </p:nvSpPr>
        <p:spPr>
          <a:xfrm>
            <a:off x="5706578" y="403860"/>
            <a:ext cx="3193581" cy="3886200"/>
          </a:xfrm>
          <a:prstGeom prst="wedgeRectCallout">
            <a:avLst>
              <a:gd name="adj1" fmla="val -50387"/>
              <a:gd name="adj2" fmla="val 58220"/>
            </a:avLst>
          </a:prstGeom>
        </p:spPr>
        <p:style>
          <a:lnRef idx="3">
            <a:schemeClr val="lt1"/>
          </a:lnRef>
          <a:fillRef idx="1">
            <a:schemeClr val="accent6"/>
          </a:fillRef>
          <a:effectRef idx="1">
            <a:schemeClr val="accent6"/>
          </a:effectRef>
          <a:fontRef idx="minor">
            <a:schemeClr val="lt1"/>
          </a:fontRef>
        </p:style>
        <p:txBody>
          <a:bodyPr rtlCol="0" anchor="t" anchorCtr="0"/>
          <a:lstStyle/>
          <a:p>
            <a:pPr algn="ctr"/>
            <a:r>
              <a:rPr lang="en-GB" dirty="0" smtClean="0">
                <a:solidFill>
                  <a:schemeClr val="tx1"/>
                </a:solidFill>
              </a:rPr>
              <a:t>Output</a:t>
            </a:r>
          </a:p>
          <a:p>
            <a:pPr algn="ctr"/>
            <a:endParaRPr lang="en-GB" dirty="0"/>
          </a:p>
          <a:p>
            <a:pPr algn="ctr"/>
            <a:endParaRPr lang="en-GB" sz="2000" dirty="0" smtClean="0"/>
          </a:p>
          <a:p>
            <a:pPr algn="ctr"/>
            <a:r>
              <a:rPr lang="en-GB" sz="2000" dirty="0" smtClean="0"/>
              <a:t>Resource list</a:t>
            </a:r>
          </a:p>
          <a:p>
            <a:pPr algn="ctr"/>
            <a:endParaRPr lang="en-GB" sz="2000" dirty="0" smtClean="0"/>
          </a:p>
          <a:p>
            <a:pPr algn="ctr"/>
            <a:r>
              <a:rPr lang="en-GB" sz="2000" dirty="0" smtClean="0"/>
              <a:t>A list of tasks</a:t>
            </a:r>
          </a:p>
          <a:p>
            <a:pPr algn="ctr"/>
            <a:endParaRPr lang="en-GB" sz="2000" dirty="0" smtClean="0"/>
          </a:p>
          <a:p>
            <a:pPr algn="ctr"/>
            <a:r>
              <a:rPr lang="en-GB" sz="2000" dirty="0" smtClean="0"/>
              <a:t>A list of risks</a:t>
            </a:r>
          </a:p>
          <a:p>
            <a:pPr algn="ctr"/>
            <a:endParaRPr lang="en-GB" sz="2000" dirty="0" smtClean="0"/>
          </a:p>
          <a:p>
            <a:pPr algn="ctr"/>
            <a:r>
              <a:rPr lang="en-US" sz="2000" dirty="0" smtClean="0"/>
              <a:t>Time estimation </a:t>
            </a:r>
            <a:endParaRPr lang="en-GB" sz="2000" dirty="0" smtClean="0"/>
          </a:p>
          <a:p>
            <a:pPr algn="ctr"/>
            <a:endParaRPr lang="en-GB" dirty="0" smtClean="0"/>
          </a:p>
          <a:p>
            <a:pPr algn="ctr"/>
            <a:endParaRPr lang="en-GB" dirty="0" smtClean="0"/>
          </a:p>
          <a:p>
            <a:pPr algn="ctr"/>
            <a:endParaRPr lang="en-GB" dirty="0"/>
          </a:p>
        </p:txBody>
      </p:sp>
      <p:sp>
        <p:nvSpPr>
          <p:cNvPr id="2" name="TextBox 1"/>
          <p:cNvSpPr txBox="1"/>
          <p:nvPr/>
        </p:nvSpPr>
        <p:spPr>
          <a:xfrm>
            <a:off x="5943600" y="5112603"/>
            <a:ext cx="2819400" cy="369332"/>
          </a:xfrm>
          <a:prstGeom prst="rect">
            <a:avLst/>
          </a:prstGeom>
          <a:noFill/>
        </p:spPr>
        <p:txBody>
          <a:bodyPr wrap="square" rtlCol="0">
            <a:spAutoFit/>
          </a:bodyPr>
          <a:lstStyle/>
          <a:p>
            <a:r>
              <a:rPr lang="en-US" sz="1800" dirty="0" smtClean="0">
                <a:solidFill>
                  <a:schemeClr val="tx1"/>
                </a:solidFill>
              </a:rPr>
              <a:t>Recommend tool: </a:t>
            </a:r>
            <a:r>
              <a:rPr lang="en-US" sz="1800" dirty="0" err="1" smtClean="0">
                <a:solidFill>
                  <a:schemeClr val="tx1"/>
                </a:solidFill>
              </a:rPr>
              <a:t>Gantter</a:t>
            </a:r>
            <a:endParaRPr lang="en-GB" sz="1800" dirty="0">
              <a:solidFill>
                <a:schemeClr val="tx1"/>
              </a:solidFill>
            </a:endParaRPr>
          </a:p>
        </p:txBody>
      </p:sp>
    </p:spTree>
    <p:extLst>
      <p:ext uri="{BB962C8B-B14F-4D97-AF65-F5344CB8AC3E}">
        <p14:creationId xmlns:p14="http://schemas.microsoft.com/office/powerpoint/2010/main" val="3203509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7875" y="2141538"/>
            <a:ext cx="7162800" cy="1146175"/>
          </a:xfrm>
        </p:spPr>
        <p:txBody>
          <a:bodyPr/>
          <a:lstStyle/>
          <a:p>
            <a:pPr>
              <a:defRPr/>
            </a:pPr>
            <a:r>
              <a:rPr lang="en-US" dirty="0"/>
              <a:t>phases </a:t>
            </a:r>
            <a:r>
              <a:rPr lang="en-US" dirty="0" smtClean="0"/>
              <a:t>Ii: Analysis</a:t>
            </a:r>
            <a:endParaRPr lang="en-US" dirty="0"/>
          </a:p>
        </p:txBody>
      </p:sp>
      <p:sp>
        <p:nvSpPr>
          <p:cNvPr id="27651" name="Text Placeholder 4"/>
          <p:cNvSpPr>
            <a:spLocks noGrp="1"/>
          </p:cNvSpPr>
          <p:nvPr>
            <p:ph type="body" idx="1"/>
          </p:nvPr>
        </p:nvSpPr>
        <p:spPr>
          <a:xfrm>
            <a:off x="777875" y="3275013"/>
            <a:ext cx="7162800" cy="504825"/>
          </a:xfrm>
        </p:spPr>
        <p:txBody>
          <a:bodyPr/>
          <a:lstStyle/>
          <a:p>
            <a:r>
              <a:rPr lang="en-US" smtClean="0"/>
              <a:t>Determined problem to solve by the system.</a:t>
            </a:r>
          </a:p>
        </p:txBody>
      </p:sp>
      <p:grpSp>
        <p:nvGrpSpPr>
          <p:cNvPr id="27652" name="Group 28"/>
          <p:cNvGrpSpPr>
            <a:grpSpLocks/>
          </p:cNvGrpSpPr>
          <p:nvPr/>
        </p:nvGrpSpPr>
        <p:grpSpPr bwMode="auto">
          <a:xfrm>
            <a:off x="2808288" y="3962400"/>
            <a:ext cx="3116262" cy="2381250"/>
            <a:chOff x="2807719" y="3962400"/>
            <a:chExt cx="3116222" cy="2380734"/>
          </a:xfrm>
        </p:grpSpPr>
        <p:pic>
          <p:nvPicPr>
            <p:cNvPr id="27653" name="Picture 2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Oval 27"/>
            <p:cNvSpPr/>
            <p:nvPr/>
          </p:nvSpPr>
          <p:spPr>
            <a:xfrm>
              <a:off x="4933354" y="4467116"/>
              <a:ext cx="990587" cy="533284"/>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781050"/>
            <a:ext cx="6635750" cy="941388"/>
          </a:xfrm>
        </p:spPr>
        <p:txBody>
          <a:bodyPr/>
          <a:lstStyle/>
          <a:p>
            <a:r>
              <a:rPr lang="en-US" smtClean="0"/>
              <a:t>System analysis</a:t>
            </a:r>
          </a:p>
        </p:txBody>
      </p:sp>
      <p:sp>
        <p:nvSpPr>
          <p:cNvPr id="28675" name="Content Placeholder 2"/>
          <p:cNvSpPr>
            <a:spLocks noGrp="1"/>
          </p:cNvSpPr>
          <p:nvPr>
            <p:ph idx="1"/>
          </p:nvPr>
        </p:nvSpPr>
        <p:spPr>
          <a:xfrm>
            <a:off x="457200" y="2349500"/>
            <a:ext cx="7643813" cy="3776663"/>
          </a:xfrm>
        </p:spPr>
        <p:txBody>
          <a:bodyPr/>
          <a:lstStyle/>
          <a:p>
            <a:r>
              <a:rPr lang="en-US" smtClean="0"/>
              <a:t>Is to determine where the problem is in an attempt to fix the system. </a:t>
            </a:r>
          </a:p>
        </p:txBody>
      </p:sp>
      <p:sp>
        <p:nvSpPr>
          <p:cNvPr id="2" name="Rectangle 1"/>
          <p:cNvSpPr/>
          <p:nvPr/>
        </p:nvSpPr>
        <p:spPr>
          <a:xfrm rot="19754110">
            <a:off x="1295594" y="4140475"/>
            <a:ext cx="7244292" cy="923330"/>
          </a:xfrm>
          <a:prstGeom prst="rect">
            <a:avLst/>
          </a:prstGeom>
          <a:noFill/>
        </p:spPr>
        <p:txBody>
          <a:bodyPr wrap="none">
            <a:spAutoFit/>
          </a:bodyPr>
          <a:lstStyle/>
          <a:p>
            <a:pPr algn="ctr">
              <a:defRPr/>
            </a:pPr>
            <a:r>
              <a:rPr lang="en-US" sz="5400" b="1" dirty="0">
                <a:ln w="13462">
                  <a:solidFill>
                    <a:schemeClr val="bg1"/>
                  </a:solidFill>
                  <a:prstDash val="solid"/>
                </a:ln>
                <a:solidFill>
                  <a:schemeClr val="bg1">
                    <a:lumMod val="65000"/>
                  </a:schemeClr>
                </a:solidFill>
                <a:effectLst>
                  <a:outerShdw dist="38100" dir="2700000" algn="bl" rotWithShape="0">
                    <a:schemeClr val="accent5"/>
                  </a:outerShdw>
                </a:effectLst>
              </a:rPr>
              <a:t>Check Understanding..!</a:t>
            </a:r>
          </a:p>
        </p:txBody>
      </p:sp>
      <p:grpSp>
        <p:nvGrpSpPr>
          <p:cNvPr id="28677" name="Group 4"/>
          <p:cNvGrpSpPr>
            <a:grpSpLocks/>
          </p:cNvGrpSpPr>
          <p:nvPr/>
        </p:nvGrpSpPr>
        <p:grpSpPr bwMode="auto">
          <a:xfrm>
            <a:off x="228600" y="406400"/>
            <a:ext cx="1581150" cy="1208088"/>
            <a:chOff x="2807719" y="3962400"/>
            <a:chExt cx="3116222" cy="2380734"/>
          </a:xfrm>
        </p:grpSpPr>
        <p:pic>
          <p:nvPicPr>
            <p:cNvPr id="2867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4932132" y="4466078"/>
              <a:ext cx="991809" cy="534960"/>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p:nvPr>
        </p:nvSpPr>
        <p:spPr>
          <a:xfrm>
            <a:off x="457200" y="781050"/>
            <a:ext cx="6635750" cy="941388"/>
          </a:xfrm>
        </p:spPr>
        <p:txBody>
          <a:bodyPr/>
          <a:lstStyle/>
          <a:p>
            <a:r>
              <a:rPr lang="en-US" dirty="0" smtClean="0"/>
              <a:t>System analysis</a:t>
            </a:r>
          </a:p>
        </p:txBody>
      </p:sp>
      <p:pic>
        <p:nvPicPr>
          <p:cNvPr id="30724" name="Picture 4"/>
          <p:cNvPicPr>
            <a:picLocks noChangeAspect="1"/>
          </p:cNvPicPr>
          <p:nvPr/>
        </p:nvPicPr>
        <p:blipFill>
          <a:blip r:embed="rId3">
            <a:extLst>
              <a:ext uri="{28A0092B-C50C-407E-A947-70E740481C1C}">
                <a14:useLocalDpi xmlns:a14="http://schemas.microsoft.com/office/drawing/2010/main" val="0"/>
              </a:ext>
            </a:extLst>
          </a:blip>
          <a:srcRect b="7657"/>
          <a:stretch>
            <a:fillRect/>
          </a:stretch>
        </p:blipFill>
        <p:spPr bwMode="auto">
          <a:xfrm>
            <a:off x="3581400" y="2819400"/>
            <a:ext cx="4843463"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Content Placeholder 2"/>
          <p:cNvSpPr>
            <a:spLocks noGrp="1"/>
          </p:cNvSpPr>
          <p:nvPr>
            <p:ph idx="1"/>
          </p:nvPr>
        </p:nvSpPr>
        <p:spPr>
          <a:xfrm>
            <a:off x="461963" y="2133600"/>
            <a:ext cx="7642225" cy="3776663"/>
          </a:xfrm>
        </p:spPr>
        <p:txBody>
          <a:bodyPr/>
          <a:lstStyle/>
          <a:p>
            <a:pPr>
              <a:defRPr/>
            </a:pPr>
            <a:r>
              <a:rPr lang="en-US" dirty="0" smtClean="0"/>
              <a:t>Where are three main part in analysis:</a:t>
            </a:r>
          </a:p>
          <a:p>
            <a:pPr marL="457200" indent="-457200">
              <a:buFont typeface="Verdana" panose="020B0604030504040204" pitchFamily="34" charset="0"/>
              <a:buAutoNum type="arabicPeriod"/>
              <a:defRPr/>
            </a:pPr>
            <a:endParaRPr lang="en-US" dirty="0" smtClean="0"/>
          </a:p>
          <a:p>
            <a:pPr marL="857250" lvl="1" indent="-457200">
              <a:buFont typeface="Verdana" panose="020B0604030504040204" pitchFamily="34" charset="0"/>
              <a:buAutoNum type="arabicPeriod"/>
              <a:defRPr/>
            </a:pPr>
            <a:r>
              <a:rPr lang="en-US" dirty="0" smtClean="0"/>
              <a:t>What needs to be created </a:t>
            </a:r>
          </a:p>
          <a:p>
            <a:pPr marL="457200" indent="-457200">
              <a:buFont typeface="Verdana" panose="020B0604030504040204" pitchFamily="34" charset="0"/>
              <a:buAutoNum type="arabicPeriod"/>
              <a:defRPr/>
            </a:pPr>
            <a:endParaRPr lang="en-US" dirty="0" smtClean="0"/>
          </a:p>
        </p:txBody>
      </p:sp>
      <p:grpSp>
        <p:nvGrpSpPr>
          <p:cNvPr id="30726" name="Group 4"/>
          <p:cNvGrpSpPr>
            <a:grpSpLocks/>
          </p:cNvGrpSpPr>
          <p:nvPr/>
        </p:nvGrpSpPr>
        <p:grpSpPr bwMode="auto">
          <a:xfrm>
            <a:off x="228600" y="406400"/>
            <a:ext cx="1581150" cy="1208088"/>
            <a:chOff x="2807719" y="3962400"/>
            <a:chExt cx="3116222" cy="2380734"/>
          </a:xfrm>
        </p:grpSpPr>
        <p:pic>
          <p:nvPicPr>
            <p:cNvPr id="3072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4932132" y="4466078"/>
              <a:ext cx="991809" cy="534960"/>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781050"/>
            <a:ext cx="6635750" cy="941388"/>
          </a:xfrm>
        </p:spPr>
        <p:txBody>
          <a:bodyPr/>
          <a:lstStyle/>
          <a:p>
            <a:r>
              <a:rPr lang="en-US" dirty="0" smtClean="0"/>
              <a:t>System analysis</a:t>
            </a:r>
          </a:p>
        </p:txBody>
      </p:sp>
      <p:sp>
        <p:nvSpPr>
          <p:cNvPr id="3" name="Content Placeholder 2"/>
          <p:cNvSpPr>
            <a:spLocks noGrp="1"/>
          </p:cNvSpPr>
          <p:nvPr>
            <p:ph idx="1"/>
          </p:nvPr>
        </p:nvSpPr>
        <p:spPr>
          <a:xfrm>
            <a:off x="457200" y="2057400"/>
            <a:ext cx="7643813" cy="3776663"/>
          </a:xfrm>
        </p:spPr>
        <p:txBody>
          <a:bodyPr/>
          <a:lstStyle/>
          <a:p>
            <a:pPr marL="457200" indent="-457200">
              <a:buFont typeface="+mj-lt"/>
              <a:buAutoNum type="arabicPeriod" startAt="2"/>
              <a:defRPr/>
            </a:pPr>
            <a:r>
              <a:rPr lang="en-US" dirty="0"/>
              <a:t>Breaking down the system in different pieces to analyze the </a:t>
            </a:r>
            <a:r>
              <a:rPr lang="en-US" dirty="0" smtClean="0"/>
              <a:t>situation</a:t>
            </a:r>
          </a:p>
          <a:p>
            <a:pPr marL="457200" indent="-457200">
              <a:buFont typeface="+mj-lt"/>
              <a:buAutoNum type="arabicPeriod" startAt="2"/>
              <a:defRPr/>
            </a:pPr>
            <a:endParaRPr lang="en-US" dirty="0"/>
          </a:p>
          <a:p>
            <a:pPr marL="457200" indent="-457200">
              <a:buFont typeface="+mj-lt"/>
              <a:buAutoNum type="arabicPeriod" startAt="2"/>
              <a:defRPr/>
            </a:pPr>
            <a:endParaRPr lang="en-US" dirty="0"/>
          </a:p>
          <a:p>
            <a:pPr marL="457200" indent="-457200">
              <a:buFont typeface="+mj-lt"/>
              <a:buAutoNum type="arabicPeriod" startAt="2"/>
              <a:defRPr/>
            </a:pPr>
            <a:endParaRPr lang="en-US" dirty="0"/>
          </a:p>
          <a:p>
            <a:pPr>
              <a:defRPr/>
            </a:pPr>
            <a:endParaRPr lang="en-US" dirty="0"/>
          </a:p>
        </p:txBody>
      </p:sp>
      <p:pic>
        <p:nvPicPr>
          <p:cNvPr id="327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819400"/>
            <a:ext cx="396240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3" name="Group 4"/>
          <p:cNvGrpSpPr>
            <a:grpSpLocks/>
          </p:cNvGrpSpPr>
          <p:nvPr/>
        </p:nvGrpSpPr>
        <p:grpSpPr bwMode="auto">
          <a:xfrm>
            <a:off x="228600" y="406400"/>
            <a:ext cx="1581150" cy="1208088"/>
            <a:chOff x="2807719" y="3962400"/>
            <a:chExt cx="3116222" cy="2380734"/>
          </a:xfrm>
        </p:grpSpPr>
        <p:pic>
          <p:nvPicPr>
            <p:cNvPr id="3277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4932132" y="4466078"/>
              <a:ext cx="991809" cy="534960"/>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781050"/>
            <a:ext cx="6635750" cy="941388"/>
          </a:xfrm>
        </p:spPr>
        <p:txBody>
          <a:bodyPr/>
          <a:lstStyle/>
          <a:p>
            <a:r>
              <a:rPr lang="en-US" dirty="0" smtClean="0"/>
              <a:t>System analysis</a:t>
            </a:r>
          </a:p>
        </p:txBody>
      </p:sp>
      <p:sp>
        <p:nvSpPr>
          <p:cNvPr id="3" name="Content Placeholder 2"/>
          <p:cNvSpPr>
            <a:spLocks noGrp="1"/>
          </p:cNvSpPr>
          <p:nvPr>
            <p:ph idx="1"/>
          </p:nvPr>
        </p:nvSpPr>
        <p:spPr>
          <a:xfrm>
            <a:off x="457200" y="2349500"/>
            <a:ext cx="7643813" cy="3776663"/>
          </a:xfrm>
        </p:spPr>
        <p:txBody>
          <a:bodyPr/>
          <a:lstStyle/>
          <a:p>
            <a:pPr marL="457200" indent="-457200">
              <a:buFont typeface="+mj-lt"/>
              <a:buAutoNum type="arabicPeriod" startAt="3"/>
              <a:defRPr/>
            </a:pPr>
            <a:r>
              <a:rPr lang="en-US" dirty="0" smtClean="0"/>
              <a:t>Ask users for help to determine the requirements</a:t>
            </a:r>
            <a:endParaRPr lang="en-US" dirty="0"/>
          </a:p>
          <a:p>
            <a:pPr>
              <a:defRPr/>
            </a:pPr>
            <a:endParaRPr lang="en-US" dirty="0"/>
          </a:p>
        </p:txBody>
      </p:sp>
      <p:pic>
        <p:nvPicPr>
          <p:cNvPr id="3379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200400"/>
            <a:ext cx="4648200" cy="3319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797" name="Group 4"/>
          <p:cNvGrpSpPr>
            <a:grpSpLocks/>
          </p:cNvGrpSpPr>
          <p:nvPr/>
        </p:nvGrpSpPr>
        <p:grpSpPr bwMode="auto">
          <a:xfrm>
            <a:off x="228600" y="406400"/>
            <a:ext cx="1581150" cy="1208088"/>
            <a:chOff x="2807719" y="3962400"/>
            <a:chExt cx="3116222" cy="2380734"/>
          </a:xfrm>
        </p:grpSpPr>
        <p:pic>
          <p:nvPicPr>
            <p:cNvPr id="3379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4932132" y="4466078"/>
              <a:ext cx="991809" cy="534960"/>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781050"/>
            <a:ext cx="6635750" cy="941388"/>
          </a:xfrm>
        </p:spPr>
        <p:txBody>
          <a:bodyPr/>
          <a:lstStyle/>
          <a:p>
            <a:r>
              <a:rPr lang="en-US" dirty="0" smtClean="0"/>
              <a:t>System analysis</a:t>
            </a:r>
          </a:p>
        </p:txBody>
      </p:sp>
      <p:sp>
        <p:nvSpPr>
          <p:cNvPr id="28675" name="Content Placeholder 2"/>
          <p:cNvSpPr>
            <a:spLocks noGrp="1"/>
          </p:cNvSpPr>
          <p:nvPr>
            <p:ph idx="1"/>
          </p:nvPr>
        </p:nvSpPr>
        <p:spPr>
          <a:xfrm>
            <a:off x="457200" y="2349500"/>
            <a:ext cx="7643813" cy="3776663"/>
          </a:xfrm>
        </p:spPr>
        <p:txBody>
          <a:bodyPr>
            <a:normAutofit/>
          </a:bodyPr>
          <a:lstStyle/>
          <a:p>
            <a:r>
              <a:rPr lang="en-US" dirty="0"/>
              <a:t>At the end of this phase we have a functional requirement document that describe precisely the functionalities and the processes of the system</a:t>
            </a:r>
            <a:r>
              <a:rPr lang="en-US" dirty="0" smtClean="0"/>
              <a:t>.</a:t>
            </a:r>
          </a:p>
          <a:p>
            <a:endParaRPr lang="en-US" dirty="0" smtClean="0"/>
          </a:p>
          <a:p>
            <a:r>
              <a:rPr lang="en-US" dirty="0" smtClean="0"/>
              <a:t>Example:</a:t>
            </a:r>
            <a:endParaRPr lang="en-US" dirty="0"/>
          </a:p>
          <a:p>
            <a:pPr lvl="1">
              <a:defRPr/>
            </a:pPr>
            <a:r>
              <a:rPr lang="en-US" sz="2400" dirty="0">
                <a:hlinkClick r:id="rId3" action="ppaction://hlinkfile"/>
              </a:rPr>
              <a:t>Functional requirement </a:t>
            </a:r>
            <a:endParaRPr lang="en-US" sz="2400" dirty="0" smtClean="0"/>
          </a:p>
          <a:p>
            <a:pPr lvl="1">
              <a:defRPr/>
            </a:pPr>
            <a:r>
              <a:rPr lang="en-US" sz="2400" dirty="0" smtClean="0">
                <a:hlinkClick r:id="rId4" action="ppaction://hlinkfile"/>
              </a:rPr>
              <a:t>Use Case</a:t>
            </a:r>
            <a:endParaRPr lang="en-US" sz="2400" dirty="0" smtClean="0"/>
          </a:p>
          <a:p>
            <a:pPr marL="457200" lvl="1" indent="0">
              <a:buNone/>
              <a:defRPr/>
            </a:pPr>
            <a:endParaRPr lang="en-US" sz="2400" dirty="0"/>
          </a:p>
          <a:p>
            <a:pPr lvl="1"/>
            <a:endParaRPr lang="en-US" dirty="0"/>
          </a:p>
        </p:txBody>
      </p:sp>
      <p:grpSp>
        <p:nvGrpSpPr>
          <p:cNvPr id="28677" name="Group 4"/>
          <p:cNvGrpSpPr>
            <a:grpSpLocks/>
          </p:cNvGrpSpPr>
          <p:nvPr/>
        </p:nvGrpSpPr>
        <p:grpSpPr bwMode="auto">
          <a:xfrm>
            <a:off x="228600" y="406400"/>
            <a:ext cx="1581150" cy="1208088"/>
            <a:chOff x="2807719" y="3962400"/>
            <a:chExt cx="3116222" cy="2380734"/>
          </a:xfrm>
        </p:grpSpPr>
        <p:pic>
          <p:nvPicPr>
            <p:cNvPr id="28678"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4932132" y="4466078"/>
              <a:ext cx="991809" cy="534960"/>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1127229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480" y="3892446"/>
            <a:ext cx="3207219"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2545080" y="6096000"/>
            <a:ext cx="2978619" cy="523220"/>
          </a:xfrm>
          <a:prstGeom prst="rect">
            <a:avLst/>
          </a:prstGeom>
          <a:noFill/>
        </p:spPr>
        <p:txBody>
          <a:bodyPr wrap="square" rtlCol="0">
            <a:spAutoFit/>
          </a:bodyPr>
          <a:lstStyle/>
          <a:p>
            <a:pPr algn="ctr"/>
            <a:r>
              <a:rPr lang="en-GB" sz="2800" b="1" dirty="0" smtClean="0">
                <a:solidFill>
                  <a:srgbClr val="22BBEA"/>
                </a:solidFill>
                <a:latin typeface="Verdana" pitchFamily="34" charset="0"/>
                <a:ea typeface="Verdana" pitchFamily="34" charset="0"/>
                <a:cs typeface="Verdana" pitchFamily="34" charset="0"/>
              </a:rPr>
              <a:t>Analysis</a:t>
            </a:r>
            <a:endParaRPr lang="en-GB" sz="2800" b="1" dirty="0">
              <a:solidFill>
                <a:srgbClr val="22BBEA"/>
              </a:solidFill>
              <a:latin typeface="Verdana" pitchFamily="34" charset="0"/>
              <a:ea typeface="Verdana" pitchFamily="34" charset="0"/>
              <a:cs typeface="Verdana" pitchFamily="34" charset="0"/>
            </a:endParaRPr>
          </a:p>
        </p:txBody>
      </p:sp>
      <p:sp>
        <p:nvSpPr>
          <p:cNvPr id="7" name="Rectangle 6"/>
          <p:cNvSpPr/>
          <p:nvPr/>
        </p:nvSpPr>
        <p:spPr>
          <a:xfrm>
            <a:off x="381000" y="457200"/>
            <a:ext cx="2667000" cy="3200400"/>
          </a:xfrm>
          <a:prstGeom prst="wedgeRectCallout">
            <a:avLst>
              <a:gd name="adj1" fmla="val 42197"/>
              <a:gd name="adj2" fmla="val 64449"/>
            </a:avLst>
          </a:prstGeom>
        </p:spPr>
        <p:style>
          <a:lnRef idx="3">
            <a:schemeClr val="lt1"/>
          </a:lnRef>
          <a:fillRef idx="1">
            <a:schemeClr val="accent5"/>
          </a:fillRef>
          <a:effectRef idx="1">
            <a:schemeClr val="accent5"/>
          </a:effectRef>
          <a:fontRef idx="minor">
            <a:schemeClr val="lt1"/>
          </a:fontRef>
        </p:style>
        <p:txBody>
          <a:bodyPr rtlCol="0" anchor="t" anchorCtr="0"/>
          <a:lstStyle/>
          <a:p>
            <a:pPr algn="ctr"/>
            <a:r>
              <a:rPr lang="en-GB" sz="2000" dirty="0" smtClean="0">
                <a:solidFill>
                  <a:schemeClr val="tx1"/>
                </a:solidFill>
              </a:rPr>
              <a:t>Input</a:t>
            </a:r>
          </a:p>
          <a:p>
            <a:pPr algn="ctr"/>
            <a:endParaRPr lang="en-US" sz="2000" dirty="0"/>
          </a:p>
          <a:p>
            <a:pPr algn="ctr"/>
            <a:r>
              <a:rPr lang="en-US" sz="2000" dirty="0" smtClean="0"/>
              <a:t>An expert of the business user</a:t>
            </a:r>
          </a:p>
          <a:p>
            <a:pPr algn="ctr"/>
            <a:endParaRPr lang="en-US" sz="2000" dirty="0" smtClean="0"/>
          </a:p>
          <a:p>
            <a:pPr algn="ctr"/>
            <a:r>
              <a:rPr lang="en-US" sz="2000" dirty="0" smtClean="0"/>
              <a:t>Data sample from existing business</a:t>
            </a:r>
          </a:p>
          <a:p>
            <a:pPr algn="ctr"/>
            <a:endParaRPr lang="en-US" sz="2000" dirty="0"/>
          </a:p>
          <a:p>
            <a:pPr algn="ctr"/>
            <a:endParaRPr lang="en-GB" sz="2000" dirty="0" smtClean="0"/>
          </a:p>
        </p:txBody>
      </p:sp>
      <p:sp>
        <p:nvSpPr>
          <p:cNvPr id="11" name="Rectangle 10"/>
          <p:cNvSpPr/>
          <p:nvPr/>
        </p:nvSpPr>
        <p:spPr>
          <a:xfrm>
            <a:off x="5706578" y="403860"/>
            <a:ext cx="3193581" cy="3886200"/>
          </a:xfrm>
          <a:prstGeom prst="wedgeRectCallout">
            <a:avLst>
              <a:gd name="adj1" fmla="val -50387"/>
              <a:gd name="adj2" fmla="val 58220"/>
            </a:avLst>
          </a:prstGeom>
        </p:spPr>
        <p:style>
          <a:lnRef idx="3">
            <a:schemeClr val="lt1"/>
          </a:lnRef>
          <a:fillRef idx="1">
            <a:schemeClr val="accent6"/>
          </a:fillRef>
          <a:effectRef idx="1">
            <a:schemeClr val="accent6"/>
          </a:effectRef>
          <a:fontRef idx="minor">
            <a:schemeClr val="lt1"/>
          </a:fontRef>
        </p:style>
        <p:txBody>
          <a:bodyPr rtlCol="0" anchor="t" anchorCtr="0"/>
          <a:lstStyle/>
          <a:p>
            <a:pPr algn="ctr"/>
            <a:r>
              <a:rPr lang="en-GB" dirty="0" smtClean="0">
                <a:solidFill>
                  <a:schemeClr val="tx1"/>
                </a:solidFill>
              </a:rPr>
              <a:t>Output</a:t>
            </a:r>
          </a:p>
          <a:p>
            <a:pPr algn="ctr"/>
            <a:endParaRPr lang="en-GB" dirty="0"/>
          </a:p>
          <a:p>
            <a:pPr algn="ctr"/>
            <a:r>
              <a:rPr lang="en-US" sz="2000" dirty="0" smtClean="0"/>
              <a:t>A Functional requirement</a:t>
            </a:r>
          </a:p>
          <a:p>
            <a:pPr algn="ctr"/>
            <a:endParaRPr lang="en-US" sz="2000" dirty="0" smtClean="0"/>
          </a:p>
          <a:p>
            <a:pPr algn="ctr"/>
            <a:r>
              <a:rPr lang="en-US" sz="2000" dirty="0" smtClean="0"/>
              <a:t>An User Story</a:t>
            </a:r>
          </a:p>
          <a:p>
            <a:pPr algn="ctr"/>
            <a:r>
              <a:rPr lang="en-US" sz="2000" dirty="0" smtClean="0"/>
              <a:t> </a:t>
            </a:r>
            <a:endParaRPr lang="en-US" sz="2000" dirty="0"/>
          </a:p>
          <a:p>
            <a:pPr algn="ctr"/>
            <a:r>
              <a:rPr lang="en-US" sz="2000" dirty="0" smtClean="0"/>
              <a:t>An Use </a:t>
            </a:r>
            <a:r>
              <a:rPr lang="en-US" sz="2000" dirty="0"/>
              <a:t>Case</a:t>
            </a:r>
          </a:p>
          <a:p>
            <a:pPr algn="ctr"/>
            <a:endParaRPr lang="en-GB" dirty="0" smtClean="0"/>
          </a:p>
          <a:p>
            <a:pPr algn="ctr"/>
            <a:endParaRPr lang="en-GB" dirty="0" smtClean="0"/>
          </a:p>
          <a:p>
            <a:pPr algn="ctr"/>
            <a:endParaRPr lang="en-GB" dirty="0"/>
          </a:p>
        </p:txBody>
      </p:sp>
    </p:spTree>
    <p:extLst>
      <p:ext uri="{BB962C8B-B14F-4D97-AF65-F5344CB8AC3E}">
        <p14:creationId xmlns:p14="http://schemas.microsoft.com/office/powerpoint/2010/main" val="2174295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75" y="341313"/>
            <a:ext cx="6634163" cy="941387"/>
          </a:xfrm>
        </p:spPr>
        <p:txBody>
          <a:bodyPr/>
          <a:lstStyle/>
          <a:p>
            <a:pPr>
              <a:defRPr/>
            </a:pPr>
            <a:r>
              <a:rPr lang="en-US" sz="3200" dirty="0" smtClean="0">
                <a:effectLst>
                  <a:outerShdw blurRad="38100" dist="38100" dir="2700000" algn="tl">
                    <a:srgbClr val="000000">
                      <a:alpha val="43137"/>
                    </a:srgbClr>
                  </a:outerShdw>
                </a:effectLst>
              </a:rPr>
              <a:t>Starter …</a:t>
            </a:r>
            <a:endParaRPr lang="en-US" dirty="0">
              <a:effectLst>
                <a:outerShdw blurRad="38100" dist="38100" dir="2700000" algn="tl">
                  <a:srgbClr val="000000">
                    <a:alpha val="43137"/>
                  </a:srgbClr>
                </a:outerShdw>
              </a:effectLst>
            </a:endParaRPr>
          </a:p>
        </p:txBody>
      </p:sp>
      <p:pic>
        <p:nvPicPr>
          <p:cNvPr id="9219"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7308850" y="3963988"/>
            <a:ext cx="1524000" cy="1524000"/>
          </a:xfrm>
        </p:spPr>
      </p:pic>
      <p:pic>
        <p:nvPicPr>
          <p:cNvPr id="9220"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4950" y="260350"/>
            <a:ext cx="1862138"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1196975"/>
            <a:ext cx="3505200"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1974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wheel(1)">
                                      <p:cBhvr>
                                        <p:cTn id="7" dur="20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4700" y="2136775"/>
            <a:ext cx="7162800" cy="1146175"/>
          </a:xfrm>
        </p:spPr>
        <p:txBody>
          <a:bodyPr/>
          <a:lstStyle/>
          <a:p>
            <a:pPr>
              <a:defRPr/>
            </a:pPr>
            <a:r>
              <a:rPr lang="en-US" dirty="0" smtClean="0"/>
              <a:t>System Design</a:t>
            </a:r>
            <a:endParaRPr lang="en-US" dirty="0"/>
          </a:p>
        </p:txBody>
      </p:sp>
      <p:sp>
        <p:nvSpPr>
          <p:cNvPr id="34819" name="Text Placeholder 4"/>
          <p:cNvSpPr>
            <a:spLocks noGrp="1"/>
          </p:cNvSpPr>
          <p:nvPr>
            <p:ph type="body" idx="1"/>
          </p:nvPr>
        </p:nvSpPr>
        <p:spPr>
          <a:xfrm>
            <a:off x="774700" y="4076700"/>
            <a:ext cx="7162800" cy="504825"/>
          </a:xfrm>
        </p:spPr>
        <p:txBody>
          <a:bodyPr/>
          <a:lstStyle/>
          <a:p>
            <a:endParaRPr lang="en-US" dirty="0" smtClean="0"/>
          </a:p>
        </p:txBody>
      </p:sp>
      <p:grpSp>
        <p:nvGrpSpPr>
          <p:cNvPr id="34820" name="Group 4"/>
          <p:cNvGrpSpPr>
            <a:grpSpLocks/>
          </p:cNvGrpSpPr>
          <p:nvPr/>
        </p:nvGrpSpPr>
        <p:grpSpPr bwMode="auto">
          <a:xfrm>
            <a:off x="2819400" y="3657600"/>
            <a:ext cx="3378200" cy="2590800"/>
            <a:chOff x="2807719" y="3962400"/>
            <a:chExt cx="3104416" cy="2380734"/>
          </a:xfrm>
        </p:grpSpPr>
        <p:pic>
          <p:nvPicPr>
            <p:cNvPr id="34821"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4921582" y="5368667"/>
              <a:ext cx="990553" cy="533915"/>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a:xfrm>
            <a:off x="457200" y="781050"/>
            <a:ext cx="6635750" cy="941388"/>
          </a:xfrm>
        </p:spPr>
        <p:txBody>
          <a:bodyPr/>
          <a:lstStyle/>
          <a:p>
            <a:r>
              <a:rPr lang="en-US" dirty="0" smtClean="0"/>
              <a:t>System Design</a:t>
            </a:r>
          </a:p>
        </p:txBody>
      </p:sp>
      <p:sp>
        <p:nvSpPr>
          <p:cNvPr id="35843" name="Content Placeholder 4"/>
          <p:cNvSpPr>
            <a:spLocks noGrp="1"/>
          </p:cNvSpPr>
          <p:nvPr>
            <p:ph idx="1"/>
          </p:nvPr>
        </p:nvSpPr>
        <p:spPr>
          <a:xfrm>
            <a:off x="457200" y="2349500"/>
            <a:ext cx="7643813" cy="3776663"/>
          </a:xfrm>
        </p:spPr>
        <p:txBody>
          <a:bodyPr/>
          <a:lstStyle/>
          <a:p>
            <a:r>
              <a:rPr lang="en-US" dirty="0" smtClean="0"/>
              <a:t>Is to satisfy requirement with the process of defining the </a:t>
            </a:r>
          </a:p>
          <a:p>
            <a:pPr lvl="1"/>
            <a:r>
              <a:rPr lang="en-US" sz="2400" dirty="0" smtClean="0">
                <a:solidFill>
                  <a:srgbClr val="FF0000"/>
                </a:solidFill>
                <a:ea typeface="ＭＳ Ｐゴシック" panose="020B0600070205080204" pitchFamily="34" charset="-128"/>
              </a:rPr>
              <a:t>Architecture</a:t>
            </a:r>
          </a:p>
          <a:p>
            <a:pPr lvl="1"/>
            <a:r>
              <a:rPr lang="en-US" sz="2400" dirty="0" smtClean="0">
                <a:ea typeface="ＭＳ Ｐゴシック" panose="020B0600070205080204" pitchFamily="34" charset="-128"/>
              </a:rPr>
              <a:t>Components</a:t>
            </a:r>
          </a:p>
          <a:p>
            <a:pPr lvl="1"/>
            <a:r>
              <a:rPr lang="en-US" sz="2400" dirty="0" smtClean="0">
                <a:ea typeface="ＭＳ Ｐゴシック" panose="020B0600070205080204" pitchFamily="34" charset="-128"/>
              </a:rPr>
              <a:t>Modules</a:t>
            </a:r>
          </a:p>
          <a:p>
            <a:pPr lvl="1"/>
            <a:r>
              <a:rPr lang="en-US" sz="2400" dirty="0" smtClean="0">
                <a:solidFill>
                  <a:srgbClr val="FF0000"/>
                </a:solidFill>
                <a:ea typeface="ＭＳ Ｐゴシック" panose="020B0600070205080204" pitchFamily="34" charset="-128"/>
              </a:rPr>
              <a:t>Interfaces (Wireframe/ Mockup)</a:t>
            </a:r>
          </a:p>
          <a:p>
            <a:pPr lvl="1"/>
            <a:r>
              <a:rPr lang="en-US" sz="2400" dirty="0" smtClean="0">
                <a:solidFill>
                  <a:srgbClr val="FF0000"/>
                </a:solidFill>
                <a:ea typeface="ＭＳ Ｐゴシック" panose="020B0600070205080204" pitchFamily="34" charset="-128"/>
              </a:rPr>
              <a:t>Data for a system (Class diagram…)</a:t>
            </a:r>
          </a:p>
        </p:txBody>
      </p:sp>
      <p:grpSp>
        <p:nvGrpSpPr>
          <p:cNvPr id="35844" name="Group 3"/>
          <p:cNvGrpSpPr>
            <a:grpSpLocks/>
          </p:cNvGrpSpPr>
          <p:nvPr/>
        </p:nvGrpSpPr>
        <p:grpSpPr bwMode="auto">
          <a:xfrm>
            <a:off x="228600" y="293688"/>
            <a:ext cx="1854200" cy="1422400"/>
            <a:chOff x="2807719" y="3962400"/>
            <a:chExt cx="3104416" cy="2380734"/>
          </a:xfrm>
        </p:grpSpPr>
        <p:pic>
          <p:nvPicPr>
            <p:cNvPr id="3584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4920743" y="5367989"/>
              <a:ext cx="991392" cy="534072"/>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p:cNvSpPr>
            <a:spLocks noGrp="1"/>
          </p:cNvSpPr>
          <p:nvPr>
            <p:ph type="title"/>
          </p:nvPr>
        </p:nvSpPr>
        <p:spPr>
          <a:xfrm>
            <a:off x="762000" y="1352550"/>
            <a:ext cx="6635750" cy="941388"/>
          </a:xfrm>
        </p:spPr>
        <p:txBody>
          <a:bodyPr/>
          <a:lstStyle/>
          <a:p>
            <a:r>
              <a:rPr lang="en-US" dirty="0" smtClean="0"/>
              <a:t>Example: </a:t>
            </a:r>
            <a:br>
              <a:rPr lang="en-US" dirty="0" smtClean="0"/>
            </a:br>
            <a:r>
              <a:rPr lang="en-US" dirty="0" smtClean="0"/>
              <a:t>Library system design</a:t>
            </a:r>
            <a:br>
              <a:rPr lang="en-US" dirty="0" smtClean="0"/>
            </a:br>
            <a:r>
              <a:rPr lang="en-US" dirty="0" smtClean="0">
                <a:ea typeface="ＭＳ Ｐゴシック" panose="020B0600070205080204" pitchFamily="34" charset="-128"/>
              </a:rPr>
              <a:t>Architecture</a:t>
            </a:r>
            <a:endParaRPr lang="en-US" dirty="0" smtClean="0"/>
          </a:p>
        </p:txBody>
      </p:sp>
      <p:sp>
        <p:nvSpPr>
          <p:cNvPr id="41988" name="Content Placeholder 2"/>
          <p:cNvSpPr>
            <a:spLocks noGrp="1"/>
          </p:cNvSpPr>
          <p:nvPr>
            <p:ph idx="1"/>
          </p:nvPr>
        </p:nvSpPr>
        <p:spPr>
          <a:xfrm>
            <a:off x="482600" y="1722438"/>
            <a:ext cx="7642225" cy="4403725"/>
          </a:xfrm>
        </p:spPr>
        <p:txBody>
          <a:bodyPr/>
          <a:lstStyle/>
          <a:p>
            <a:pPr marL="914400" lvl="2" indent="0">
              <a:buFont typeface="Arial" panose="020B0604020202020204" pitchFamily="34" charset="0"/>
              <a:buNone/>
              <a:defRPr/>
            </a:pPr>
            <a:endParaRPr lang="en-US" b="1" dirty="0" smtClean="0">
              <a:ea typeface="ＭＳ Ｐゴシック" panose="020B0600070205080204" pitchFamily="34" charset="-128"/>
            </a:endParaRPr>
          </a:p>
          <a:p>
            <a:pPr lvl="2">
              <a:defRPr/>
            </a:pPr>
            <a:endParaRPr lang="en-US" dirty="0" smtClean="0">
              <a:ea typeface="ＭＳ Ｐゴシック" panose="020B0600070205080204" pitchFamily="34" charset="-128"/>
            </a:endParaRPr>
          </a:p>
          <a:p>
            <a:pPr lvl="2">
              <a:defRPr/>
            </a:pPr>
            <a:endParaRPr lang="en-US" dirty="0" smtClean="0">
              <a:ea typeface="ＭＳ Ｐゴシック" panose="020B0600070205080204" pitchFamily="34" charset="-128"/>
            </a:endParaRPr>
          </a:p>
        </p:txBody>
      </p:sp>
      <p:grpSp>
        <p:nvGrpSpPr>
          <p:cNvPr id="37893" name="Group 4"/>
          <p:cNvGrpSpPr>
            <a:grpSpLocks/>
          </p:cNvGrpSpPr>
          <p:nvPr/>
        </p:nvGrpSpPr>
        <p:grpSpPr bwMode="auto">
          <a:xfrm>
            <a:off x="228600" y="293688"/>
            <a:ext cx="1447800" cy="1111250"/>
            <a:chOff x="2807719" y="3962400"/>
            <a:chExt cx="3104416" cy="2380734"/>
          </a:xfrm>
        </p:grpSpPr>
        <p:pic>
          <p:nvPicPr>
            <p:cNvPr id="3789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4921582" y="5370434"/>
              <a:ext cx="990553" cy="530564"/>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b="12361"/>
          <a:stretch/>
        </p:blipFill>
        <p:spPr>
          <a:xfrm>
            <a:off x="1077103" y="2542573"/>
            <a:ext cx="6287377" cy="378202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732631" y="727869"/>
            <a:ext cx="6635750" cy="941388"/>
          </a:xfrm>
        </p:spPr>
        <p:txBody>
          <a:bodyPr/>
          <a:lstStyle/>
          <a:p>
            <a:pPr marL="342900" indent="-342900"/>
            <a:r>
              <a:rPr lang="en-US" dirty="0" smtClean="0"/>
              <a:t>Example: </a:t>
            </a:r>
            <a:br>
              <a:rPr lang="en-US" dirty="0" smtClean="0"/>
            </a:br>
            <a:r>
              <a:rPr lang="en-US" dirty="0" smtClean="0"/>
              <a:t>Library system design</a:t>
            </a:r>
            <a:br>
              <a:rPr lang="en-US" dirty="0" smtClean="0"/>
            </a:br>
            <a:r>
              <a:rPr lang="en-US" dirty="0" smtClean="0">
                <a:ea typeface="ＭＳ Ｐゴシック" panose="020B0600070205080204" pitchFamily="34" charset="-128"/>
              </a:rPr>
              <a:t>Components</a:t>
            </a:r>
            <a:endParaRPr lang="en-US" dirty="0" smtClean="0"/>
          </a:p>
        </p:txBody>
      </p:sp>
      <p:sp>
        <p:nvSpPr>
          <p:cNvPr id="39939" name="Content Placeholder 2"/>
          <p:cNvSpPr>
            <a:spLocks noGrp="1"/>
          </p:cNvSpPr>
          <p:nvPr>
            <p:ph idx="1"/>
          </p:nvPr>
        </p:nvSpPr>
        <p:spPr>
          <a:xfrm>
            <a:off x="228600" y="2103438"/>
            <a:ext cx="7643813" cy="3776663"/>
          </a:xfrm>
        </p:spPr>
        <p:txBody>
          <a:bodyPr/>
          <a:lstStyle/>
          <a:p>
            <a:pPr lvl="2"/>
            <a:endParaRPr lang="en-US" dirty="0" smtClean="0">
              <a:ea typeface="ＭＳ Ｐゴシック" panose="020B0600070205080204" pitchFamily="34" charset="-128"/>
            </a:endParaRPr>
          </a:p>
          <a:p>
            <a:pPr lvl="2"/>
            <a:endParaRPr lang="en-US" dirty="0" smtClean="0">
              <a:ea typeface="ＭＳ Ｐゴシック" panose="020B0600070205080204" pitchFamily="34" charset="-128"/>
            </a:endParaRPr>
          </a:p>
        </p:txBody>
      </p:sp>
      <p:grpSp>
        <p:nvGrpSpPr>
          <p:cNvPr id="39941" name="Group 7"/>
          <p:cNvGrpSpPr>
            <a:grpSpLocks/>
          </p:cNvGrpSpPr>
          <p:nvPr/>
        </p:nvGrpSpPr>
        <p:grpSpPr bwMode="auto">
          <a:xfrm>
            <a:off x="228600" y="293688"/>
            <a:ext cx="1447800" cy="1111250"/>
            <a:chOff x="2807719" y="3962400"/>
            <a:chExt cx="3104416" cy="2380734"/>
          </a:xfrm>
        </p:grpSpPr>
        <p:pic>
          <p:nvPicPr>
            <p:cNvPr id="39942"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p:cNvSpPr/>
            <p:nvPr/>
          </p:nvSpPr>
          <p:spPr>
            <a:xfrm>
              <a:off x="4921582" y="5370434"/>
              <a:ext cx="990553" cy="530564"/>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2" name="Rectangle 1"/>
          <p:cNvSpPr/>
          <p:nvPr/>
        </p:nvSpPr>
        <p:spPr>
          <a:xfrm>
            <a:off x="2438400" y="2367757"/>
            <a:ext cx="184731" cy="461665"/>
          </a:xfrm>
          <a:prstGeom prst="rect">
            <a:avLst/>
          </a:prstGeom>
        </p:spPr>
        <p:txBody>
          <a:bodyPr wrap="none">
            <a:spAutoFit/>
          </a:bodyPr>
          <a:lstStyle/>
          <a:p>
            <a:endParaRPr lang="en-US" dirty="0">
              <a:solidFill>
                <a:schemeClr val="tx1"/>
              </a:solidFill>
            </a:endParaRPr>
          </a:p>
        </p:txBody>
      </p:sp>
      <p:sp>
        <p:nvSpPr>
          <p:cNvPr id="3" name="Rectangle 2"/>
          <p:cNvSpPr/>
          <p:nvPr/>
        </p:nvSpPr>
        <p:spPr>
          <a:xfrm>
            <a:off x="952500" y="4420819"/>
            <a:ext cx="1956040" cy="1239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 end UI</a:t>
            </a:r>
          </a:p>
          <a:p>
            <a:pPr algn="ctr"/>
            <a:r>
              <a:rPr lang="en-US" sz="1200" dirty="0" smtClean="0"/>
              <a:t>www.wordpress.com</a:t>
            </a:r>
            <a:endParaRPr lang="en-US" sz="1200" dirty="0"/>
          </a:p>
        </p:txBody>
      </p:sp>
      <p:sp>
        <p:nvSpPr>
          <p:cNvPr id="11" name="Rectangle 10"/>
          <p:cNvSpPr/>
          <p:nvPr/>
        </p:nvSpPr>
        <p:spPr>
          <a:xfrm>
            <a:off x="5105400" y="4441676"/>
            <a:ext cx="2667000" cy="1218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 end UI</a:t>
            </a:r>
          </a:p>
          <a:p>
            <a:pPr algn="ctr"/>
            <a:r>
              <a:rPr lang="en-US" sz="1200" dirty="0" smtClean="0"/>
              <a:t>www.wordpress.com/admin</a:t>
            </a:r>
          </a:p>
          <a:p>
            <a:pPr algn="ctr"/>
            <a:endParaRPr lang="en-US" dirty="0"/>
          </a:p>
        </p:txBody>
      </p:sp>
      <p:sp>
        <p:nvSpPr>
          <p:cNvPr id="12" name="Rectangle 11"/>
          <p:cNvSpPr/>
          <p:nvPr/>
        </p:nvSpPr>
        <p:spPr>
          <a:xfrm>
            <a:off x="2438400" y="2307336"/>
            <a:ext cx="3048000" cy="9782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wordpress.com</a:t>
            </a:r>
          </a:p>
        </p:txBody>
      </p:sp>
      <p:cxnSp>
        <p:nvCxnSpPr>
          <p:cNvPr id="5" name="Straight Arrow Connector 4"/>
          <p:cNvCxnSpPr>
            <a:stCxn id="12" idx="2"/>
          </p:cNvCxnSpPr>
          <p:nvPr/>
        </p:nvCxnSpPr>
        <p:spPr>
          <a:xfrm>
            <a:off x="3962400" y="3285564"/>
            <a:ext cx="1524000" cy="765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623131" y="3352547"/>
            <a:ext cx="1339269" cy="6315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52902" y="3639811"/>
            <a:ext cx="2395207" cy="584775"/>
          </a:xfrm>
          <a:prstGeom prst="rect">
            <a:avLst/>
          </a:prstGeom>
          <a:noFill/>
        </p:spPr>
        <p:txBody>
          <a:bodyPr wrap="none" lIns="91440" tIns="45720" rIns="91440" bIns="45720">
            <a:spAutoFit/>
          </a:bodyPr>
          <a:lstStyle/>
          <a:p>
            <a:pPr algn="ctr"/>
            <a:r>
              <a:rPr lang="en-US" sz="3200" b="1" dirty="0" smtClean="0">
                <a:ln w="22225">
                  <a:solidFill>
                    <a:schemeClr val="accent2"/>
                  </a:solidFill>
                  <a:prstDash val="solid"/>
                </a:ln>
                <a:solidFill>
                  <a:schemeClr val="accent2">
                    <a:lumMod val="40000"/>
                    <a:lumOff val="60000"/>
                  </a:schemeClr>
                </a:solidFill>
              </a:rPr>
              <a:t>Components</a:t>
            </a:r>
            <a:endParaRPr lang="en-US" sz="3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425668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85800" y="849313"/>
            <a:ext cx="6635750" cy="941387"/>
          </a:xfrm>
        </p:spPr>
        <p:txBody>
          <a:bodyPr/>
          <a:lstStyle/>
          <a:p>
            <a:r>
              <a:rPr lang="en-US" dirty="0" smtClean="0"/>
              <a:t>Example: </a:t>
            </a:r>
            <a:br>
              <a:rPr lang="en-US" dirty="0" smtClean="0"/>
            </a:br>
            <a:r>
              <a:rPr lang="en-US" dirty="0" smtClean="0"/>
              <a:t>Library system design</a:t>
            </a:r>
            <a:br>
              <a:rPr lang="en-US" dirty="0" smtClean="0"/>
            </a:br>
            <a:r>
              <a:rPr lang="en-US" dirty="0" smtClean="0"/>
              <a:t>Modules</a:t>
            </a:r>
          </a:p>
        </p:txBody>
      </p:sp>
      <p:sp>
        <p:nvSpPr>
          <p:cNvPr id="3" name="Content Placeholder 2"/>
          <p:cNvSpPr>
            <a:spLocks noGrp="1"/>
          </p:cNvSpPr>
          <p:nvPr>
            <p:ph idx="1"/>
          </p:nvPr>
        </p:nvSpPr>
        <p:spPr>
          <a:xfrm>
            <a:off x="457200" y="1828800"/>
            <a:ext cx="7643813" cy="4800600"/>
          </a:xfrm>
        </p:spPr>
        <p:txBody>
          <a:bodyPr/>
          <a:lstStyle/>
          <a:p>
            <a:pPr marL="0" indent="0">
              <a:buFont typeface="Arial" panose="020B0604020202020204" pitchFamily="34" charset="0"/>
              <a:buNone/>
              <a:defRPr/>
            </a:pPr>
            <a:endParaRPr lang="en-US" sz="2200" dirty="0" smtClean="0"/>
          </a:p>
          <a:p>
            <a:pPr>
              <a:buFont typeface="+mj-lt"/>
              <a:buAutoNum type="arabicPeriod"/>
              <a:defRPr/>
            </a:pPr>
            <a:r>
              <a:rPr lang="en-US" sz="2200" dirty="0" smtClean="0"/>
              <a:t>New </a:t>
            </a:r>
            <a:r>
              <a:rPr lang="en-US" sz="2200" dirty="0"/>
              <a:t>User </a:t>
            </a:r>
            <a:r>
              <a:rPr lang="en-US" sz="2200" dirty="0" smtClean="0"/>
              <a:t>Master</a:t>
            </a:r>
          </a:p>
          <a:p>
            <a:pPr>
              <a:buFont typeface="+mj-lt"/>
              <a:buAutoNum type="arabicPeriod"/>
              <a:defRPr/>
            </a:pPr>
            <a:r>
              <a:rPr lang="en-US" sz="2200" dirty="0" smtClean="0"/>
              <a:t>View User</a:t>
            </a:r>
          </a:p>
          <a:p>
            <a:pPr>
              <a:buFont typeface="+mj-lt"/>
              <a:buAutoNum type="arabicPeriod"/>
              <a:defRPr/>
            </a:pPr>
            <a:r>
              <a:rPr lang="en-US" sz="2200" dirty="0" smtClean="0"/>
              <a:t>Change Password</a:t>
            </a:r>
          </a:p>
          <a:p>
            <a:pPr>
              <a:buFont typeface="+mj-lt"/>
              <a:buAutoNum type="arabicPeriod"/>
              <a:defRPr/>
            </a:pPr>
            <a:r>
              <a:rPr lang="en-US" sz="2200" dirty="0" smtClean="0"/>
              <a:t>Book Master</a:t>
            </a:r>
          </a:p>
          <a:p>
            <a:pPr>
              <a:buFont typeface="+mj-lt"/>
              <a:buAutoNum type="arabicPeriod"/>
              <a:defRPr/>
            </a:pPr>
            <a:r>
              <a:rPr lang="en-US" sz="2200" dirty="0" smtClean="0"/>
              <a:t>Publisher</a:t>
            </a:r>
          </a:p>
          <a:p>
            <a:pPr>
              <a:buFont typeface="+mj-lt"/>
              <a:buAutoNum type="arabicPeriod"/>
              <a:defRPr/>
            </a:pPr>
            <a:r>
              <a:rPr lang="en-US" sz="2200" dirty="0" smtClean="0"/>
              <a:t>Member Master</a:t>
            </a:r>
          </a:p>
          <a:p>
            <a:pPr>
              <a:buFont typeface="+mj-lt"/>
              <a:buAutoNum type="arabicPeriod"/>
              <a:defRPr/>
            </a:pPr>
            <a:r>
              <a:rPr lang="en-US" sz="2200" dirty="0" smtClean="0"/>
              <a:t>Library Card</a:t>
            </a:r>
          </a:p>
          <a:p>
            <a:pPr>
              <a:buFont typeface="+mj-lt"/>
              <a:buAutoNum type="arabicPeriod"/>
              <a:defRPr/>
            </a:pPr>
            <a:r>
              <a:rPr lang="en-US" sz="2200" dirty="0" smtClean="0"/>
              <a:t>Book Issue</a:t>
            </a:r>
          </a:p>
          <a:p>
            <a:pPr>
              <a:buFont typeface="+mj-lt"/>
              <a:buAutoNum type="arabicPeriod"/>
              <a:defRPr/>
            </a:pPr>
            <a:r>
              <a:rPr lang="en-US" sz="2200" dirty="0" smtClean="0"/>
              <a:t>…….</a:t>
            </a:r>
            <a:endParaRPr lang="en-US" sz="2200" dirty="0"/>
          </a:p>
          <a:p>
            <a:pPr>
              <a:defRPr/>
            </a:pPr>
            <a:endParaRPr lang="en-US" b="1" dirty="0"/>
          </a:p>
        </p:txBody>
      </p:sp>
      <p:grpSp>
        <p:nvGrpSpPr>
          <p:cNvPr id="41988" name="Group 3"/>
          <p:cNvGrpSpPr>
            <a:grpSpLocks/>
          </p:cNvGrpSpPr>
          <p:nvPr/>
        </p:nvGrpSpPr>
        <p:grpSpPr bwMode="auto">
          <a:xfrm>
            <a:off x="228600" y="293688"/>
            <a:ext cx="1447800" cy="1111250"/>
            <a:chOff x="2807719" y="3962400"/>
            <a:chExt cx="3104416" cy="2380734"/>
          </a:xfrm>
        </p:grpSpPr>
        <p:pic>
          <p:nvPicPr>
            <p:cNvPr id="4198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4921582" y="5370434"/>
              <a:ext cx="990553" cy="530564"/>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762000" y="742950"/>
            <a:ext cx="6635750" cy="941388"/>
          </a:xfrm>
        </p:spPr>
        <p:txBody>
          <a:bodyPr/>
          <a:lstStyle/>
          <a:p>
            <a:r>
              <a:rPr lang="en-US" dirty="0" smtClean="0"/>
              <a:t>Example: </a:t>
            </a:r>
            <a:br>
              <a:rPr lang="en-US" dirty="0" smtClean="0"/>
            </a:br>
            <a:r>
              <a:rPr lang="en-US" dirty="0" smtClean="0"/>
              <a:t>Library system design </a:t>
            </a:r>
            <a:r>
              <a:rPr lang="en-US" dirty="0" smtClean="0">
                <a:ea typeface="ＭＳ Ｐゴシック" panose="020B0600070205080204" pitchFamily="34" charset="-128"/>
              </a:rPr>
              <a:t>Interfaces</a:t>
            </a:r>
            <a:endParaRPr lang="en-US" dirty="0" smtClean="0"/>
          </a:p>
        </p:txBody>
      </p:sp>
      <p:pic>
        <p:nvPicPr>
          <p:cNvPr id="4301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57188" y="1920875"/>
            <a:ext cx="4416425" cy="3305175"/>
          </a:xfrm>
        </p:spPr>
      </p:pic>
      <p:pic>
        <p:nvPicPr>
          <p:cNvPr id="4301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429000"/>
            <a:ext cx="4121150"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347913"/>
            <a:ext cx="4076700"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14" name="Group 8"/>
          <p:cNvGrpSpPr>
            <a:grpSpLocks/>
          </p:cNvGrpSpPr>
          <p:nvPr/>
        </p:nvGrpSpPr>
        <p:grpSpPr bwMode="auto">
          <a:xfrm>
            <a:off x="228600" y="293688"/>
            <a:ext cx="1447800" cy="1111250"/>
            <a:chOff x="2807719" y="3962400"/>
            <a:chExt cx="3104416" cy="2380734"/>
          </a:xfrm>
        </p:grpSpPr>
        <p:pic>
          <p:nvPicPr>
            <p:cNvPr id="43015"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p:cNvSpPr/>
            <p:nvPr/>
          </p:nvSpPr>
          <p:spPr>
            <a:xfrm>
              <a:off x="4921582" y="5370434"/>
              <a:ext cx="990553" cy="530564"/>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066800" y="1004888"/>
            <a:ext cx="6635750" cy="941387"/>
          </a:xfrm>
        </p:spPr>
        <p:txBody>
          <a:bodyPr/>
          <a:lstStyle/>
          <a:p>
            <a:pPr marL="342900" indent="-342900"/>
            <a:r>
              <a:rPr lang="en-US" sz="2400" dirty="0" smtClean="0"/>
              <a:t>Example: </a:t>
            </a:r>
            <a:br>
              <a:rPr lang="en-US" sz="2400" dirty="0" smtClean="0"/>
            </a:br>
            <a:r>
              <a:rPr lang="en-US" sz="2400" dirty="0" smtClean="0"/>
              <a:t>Library system design </a:t>
            </a:r>
            <a:br>
              <a:rPr lang="en-US" sz="2400" dirty="0" smtClean="0"/>
            </a:br>
            <a:r>
              <a:rPr lang="en-US" sz="2400" dirty="0" smtClean="0">
                <a:ea typeface="ＭＳ Ｐゴシック" panose="020B0600070205080204" pitchFamily="34" charset="-128"/>
              </a:rPr>
              <a:t>Data for a system</a:t>
            </a:r>
            <a:br>
              <a:rPr lang="en-US" sz="2400" dirty="0" smtClean="0">
                <a:ea typeface="ＭＳ Ｐゴシック" panose="020B0600070205080204" pitchFamily="34" charset="-128"/>
              </a:rPr>
            </a:br>
            <a:endParaRPr lang="en-US" dirty="0" smtClean="0"/>
          </a:p>
        </p:txBody>
      </p:sp>
      <p:grpSp>
        <p:nvGrpSpPr>
          <p:cNvPr id="44036" name="Group 3"/>
          <p:cNvGrpSpPr>
            <a:grpSpLocks/>
          </p:cNvGrpSpPr>
          <p:nvPr/>
        </p:nvGrpSpPr>
        <p:grpSpPr bwMode="auto">
          <a:xfrm>
            <a:off x="228600" y="293688"/>
            <a:ext cx="1854200" cy="1422400"/>
            <a:chOff x="2807719" y="3962400"/>
            <a:chExt cx="3104416" cy="2380734"/>
          </a:xfrm>
        </p:grpSpPr>
        <p:pic>
          <p:nvPicPr>
            <p:cNvPr id="4403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4920743" y="5367989"/>
              <a:ext cx="991392" cy="534072"/>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2" name="Content Placeholder 1"/>
          <p:cNvSpPr>
            <a:spLocks noGrp="1"/>
          </p:cNvSpPr>
          <p:nvPr>
            <p:ph idx="1"/>
          </p:nvPr>
        </p:nvSpPr>
        <p:spPr/>
        <p:txBody>
          <a:bodyPr/>
          <a:lstStyle/>
          <a:p>
            <a:endParaRPr lang="en-US"/>
          </a:p>
        </p:txBody>
      </p:sp>
      <p:pic>
        <p:nvPicPr>
          <p:cNvPr id="8" name="Picture 7" descr="C:\Users\sophea.ou\Desktop\library system light.png"/>
          <p:cNvPicPr/>
          <p:nvPr/>
        </p:nvPicPr>
        <p:blipFill>
          <a:blip r:embed="rId3">
            <a:extLst>
              <a:ext uri="{28A0092B-C50C-407E-A947-70E740481C1C}">
                <a14:useLocalDpi xmlns:a14="http://schemas.microsoft.com/office/drawing/2010/main" val="0"/>
              </a:ext>
            </a:extLst>
          </a:blip>
          <a:srcRect/>
          <a:stretch>
            <a:fillRect/>
          </a:stretch>
        </p:blipFill>
        <p:spPr bwMode="auto">
          <a:xfrm>
            <a:off x="163996" y="1946275"/>
            <a:ext cx="8229600" cy="463296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480" y="3892446"/>
            <a:ext cx="3207219"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2545080" y="6096000"/>
            <a:ext cx="3627120" cy="523220"/>
          </a:xfrm>
          <a:prstGeom prst="rect">
            <a:avLst/>
          </a:prstGeom>
          <a:noFill/>
        </p:spPr>
        <p:txBody>
          <a:bodyPr wrap="square" rtlCol="0">
            <a:spAutoFit/>
          </a:bodyPr>
          <a:lstStyle/>
          <a:p>
            <a:pPr algn="ctr"/>
            <a:r>
              <a:rPr lang="en-GB" sz="2800" b="1" dirty="0" smtClean="0">
                <a:solidFill>
                  <a:srgbClr val="22BBEA"/>
                </a:solidFill>
                <a:latin typeface="Verdana" pitchFamily="34" charset="0"/>
                <a:ea typeface="Verdana" pitchFamily="34" charset="0"/>
                <a:cs typeface="Verdana" pitchFamily="34" charset="0"/>
              </a:rPr>
              <a:t>System Design</a:t>
            </a:r>
            <a:endParaRPr lang="en-GB" sz="2800" b="1" dirty="0">
              <a:solidFill>
                <a:srgbClr val="22BBEA"/>
              </a:solidFill>
              <a:latin typeface="Verdana" pitchFamily="34" charset="0"/>
              <a:ea typeface="Verdana" pitchFamily="34" charset="0"/>
              <a:cs typeface="Verdana" pitchFamily="34" charset="0"/>
            </a:endParaRPr>
          </a:p>
        </p:txBody>
      </p:sp>
      <p:sp>
        <p:nvSpPr>
          <p:cNvPr id="7" name="Rectangle 6"/>
          <p:cNvSpPr/>
          <p:nvPr/>
        </p:nvSpPr>
        <p:spPr>
          <a:xfrm>
            <a:off x="381000" y="457200"/>
            <a:ext cx="2514600" cy="3200400"/>
          </a:xfrm>
          <a:prstGeom prst="wedgeRectCallout">
            <a:avLst>
              <a:gd name="adj1" fmla="val 42197"/>
              <a:gd name="adj2" fmla="val 64449"/>
            </a:avLst>
          </a:prstGeom>
        </p:spPr>
        <p:style>
          <a:lnRef idx="3">
            <a:schemeClr val="lt1"/>
          </a:lnRef>
          <a:fillRef idx="1">
            <a:schemeClr val="accent5"/>
          </a:fillRef>
          <a:effectRef idx="1">
            <a:schemeClr val="accent5"/>
          </a:effectRef>
          <a:fontRef idx="minor">
            <a:schemeClr val="lt1"/>
          </a:fontRef>
        </p:style>
        <p:txBody>
          <a:bodyPr rtlCol="0" anchor="t" anchorCtr="0"/>
          <a:lstStyle/>
          <a:p>
            <a:pPr algn="ctr"/>
            <a:r>
              <a:rPr lang="en-GB" dirty="0" smtClean="0">
                <a:solidFill>
                  <a:schemeClr val="tx1"/>
                </a:solidFill>
              </a:rPr>
              <a:t>Input</a:t>
            </a:r>
          </a:p>
          <a:p>
            <a:pPr algn="ctr"/>
            <a:endParaRPr lang="en-GB" dirty="0" smtClean="0"/>
          </a:p>
          <a:p>
            <a:pPr algn="ctr"/>
            <a:r>
              <a:rPr lang="en-US" sz="2000" dirty="0"/>
              <a:t>A Functional requirement</a:t>
            </a:r>
          </a:p>
          <a:p>
            <a:pPr algn="ctr"/>
            <a:endParaRPr lang="en-US" sz="2000" dirty="0"/>
          </a:p>
          <a:p>
            <a:pPr algn="ctr"/>
            <a:r>
              <a:rPr lang="en-US" sz="2000" dirty="0"/>
              <a:t>An User Story</a:t>
            </a:r>
          </a:p>
          <a:p>
            <a:pPr algn="ctr"/>
            <a:r>
              <a:rPr lang="en-US" sz="2000" dirty="0"/>
              <a:t> </a:t>
            </a:r>
          </a:p>
          <a:p>
            <a:pPr algn="ctr"/>
            <a:r>
              <a:rPr lang="en-US" sz="2000" dirty="0"/>
              <a:t>An Use Case</a:t>
            </a:r>
          </a:p>
        </p:txBody>
      </p:sp>
      <p:sp>
        <p:nvSpPr>
          <p:cNvPr id="11" name="Rectangle 10"/>
          <p:cNvSpPr/>
          <p:nvPr/>
        </p:nvSpPr>
        <p:spPr>
          <a:xfrm>
            <a:off x="5706578" y="403860"/>
            <a:ext cx="3193581" cy="3886200"/>
          </a:xfrm>
          <a:prstGeom prst="wedgeRectCallout">
            <a:avLst>
              <a:gd name="adj1" fmla="val -50387"/>
              <a:gd name="adj2" fmla="val 58220"/>
            </a:avLst>
          </a:prstGeom>
        </p:spPr>
        <p:style>
          <a:lnRef idx="3">
            <a:schemeClr val="lt1"/>
          </a:lnRef>
          <a:fillRef idx="1">
            <a:schemeClr val="accent6"/>
          </a:fillRef>
          <a:effectRef idx="1">
            <a:schemeClr val="accent6"/>
          </a:effectRef>
          <a:fontRef idx="minor">
            <a:schemeClr val="lt1"/>
          </a:fontRef>
        </p:style>
        <p:txBody>
          <a:bodyPr rtlCol="0" anchor="t" anchorCtr="0"/>
          <a:lstStyle/>
          <a:p>
            <a:pPr algn="ctr"/>
            <a:r>
              <a:rPr lang="en-GB" dirty="0" smtClean="0">
                <a:solidFill>
                  <a:schemeClr val="tx1"/>
                </a:solidFill>
              </a:rPr>
              <a:t>Output</a:t>
            </a:r>
          </a:p>
          <a:p>
            <a:pPr algn="ctr"/>
            <a:endParaRPr lang="en-GB" dirty="0"/>
          </a:p>
          <a:p>
            <a:pPr algn="ctr"/>
            <a:r>
              <a:rPr lang="en-US" sz="2000" dirty="0" smtClean="0"/>
              <a:t>An Architecture</a:t>
            </a:r>
          </a:p>
          <a:p>
            <a:pPr algn="ctr"/>
            <a:endParaRPr lang="en-US" sz="2000" dirty="0"/>
          </a:p>
          <a:p>
            <a:pPr algn="ctr"/>
            <a:r>
              <a:rPr lang="en-US" sz="2000" dirty="0" smtClean="0"/>
              <a:t>An Components list</a:t>
            </a:r>
          </a:p>
          <a:p>
            <a:pPr algn="ctr"/>
            <a:endParaRPr lang="en-US" sz="2000" dirty="0" smtClean="0"/>
          </a:p>
          <a:p>
            <a:pPr algn="ctr"/>
            <a:r>
              <a:rPr lang="en-US" sz="2000" dirty="0" smtClean="0"/>
              <a:t>A Modules list</a:t>
            </a:r>
          </a:p>
          <a:p>
            <a:pPr algn="ctr"/>
            <a:endParaRPr lang="en-US" sz="2000" dirty="0"/>
          </a:p>
          <a:p>
            <a:pPr algn="ctr"/>
            <a:r>
              <a:rPr lang="en-US" sz="2000" dirty="0" smtClean="0"/>
              <a:t>Wireframe</a:t>
            </a:r>
            <a:r>
              <a:rPr lang="en-US" sz="2000" dirty="0"/>
              <a:t>/ </a:t>
            </a:r>
            <a:r>
              <a:rPr lang="en-US" sz="2000" dirty="0" smtClean="0"/>
              <a:t>Mockup</a:t>
            </a:r>
          </a:p>
          <a:p>
            <a:pPr algn="ctr"/>
            <a:endParaRPr lang="en-US" sz="2000" dirty="0" smtClean="0"/>
          </a:p>
          <a:p>
            <a:pPr algn="ctr"/>
            <a:r>
              <a:rPr lang="en-US" sz="2000" dirty="0" smtClean="0"/>
              <a:t>Class diagram</a:t>
            </a:r>
          </a:p>
          <a:p>
            <a:pPr algn="ctr"/>
            <a:endParaRPr lang="en-GB" dirty="0" smtClean="0"/>
          </a:p>
          <a:p>
            <a:pPr algn="ctr"/>
            <a:endParaRPr lang="en-GB" dirty="0" smtClean="0"/>
          </a:p>
          <a:p>
            <a:pPr algn="ctr"/>
            <a:endParaRPr lang="en-GB" dirty="0"/>
          </a:p>
        </p:txBody>
      </p:sp>
    </p:spTree>
    <p:extLst>
      <p:ext uri="{BB962C8B-B14F-4D97-AF65-F5344CB8AC3E}">
        <p14:creationId xmlns:p14="http://schemas.microsoft.com/office/powerpoint/2010/main" val="3224537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4700" y="1524000"/>
            <a:ext cx="7162800" cy="1146175"/>
          </a:xfrm>
        </p:spPr>
        <p:txBody>
          <a:bodyPr/>
          <a:lstStyle/>
          <a:p>
            <a:pPr>
              <a:defRPr/>
            </a:pPr>
            <a:r>
              <a:rPr lang="en-US" dirty="0" smtClean="0"/>
              <a:t>4. </a:t>
            </a:r>
            <a:r>
              <a:rPr lang="en-US" dirty="0"/>
              <a:t>System </a:t>
            </a:r>
            <a:r>
              <a:rPr lang="en-US" dirty="0" smtClean="0"/>
              <a:t>Development</a:t>
            </a:r>
            <a:endParaRPr lang="en-US" dirty="0"/>
          </a:p>
        </p:txBody>
      </p:sp>
      <p:sp>
        <p:nvSpPr>
          <p:cNvPr id="45059" name="Text Placeholder 4"/>
          <p:cNvSpPr>
            <a:spLocks noGrp="1"/>
          </p:cNvSpPr>
          <p:nvPr>
            <p:ph type="body" idx="1"/>
          </p:nvPr>
        </p:nvSpPr>
        <p:spPr>
          <a:xfrm>
            <a:off x="747869" y="2819400"/>
            <a:ext cx="7162800" cy="504825"/>
          </a:xfrm>
        </p:spPr>
        <p:txBody>
          <a:bodyPr/>
          <a:lstStyle/>
          <a:p>
            <a:r>
              <a:rPr lang="en-US" dirty="0" smtClean="0"/>
              <a:t>Built and tested to make sure it performs as designed</a:t>
            </a:r>
          </a:p>
        </p:txBody>
      </p:sp>
      <p:grpSp>
        <p:nvGrpSpPr>
          <p:cNvPr id="5" name="Group 3"/>
          <p:cNvGrpSpPr>
            <a:grpSpLocks/>
          </p:cNvGrpSpPr>
          <p:nvPr/>
        </p:nvGrpSpPr>
        <p:grpSpPr bwMode="auto">
          <a:xfrm>
            <a:off x="2057401" y="3324223"/>
            <a:ext cx="4038600" cy="3139896"/>
            <a:chOff x="2807719" y="3962400"/>
            <a:chExt cx="3104416" cy="2412850"/>
          </a:xfrm>
        </p:grpSpPr>
        <p:pic>
          <p:nvPicPr>
            <p:cNvPr id="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3884030" y="5841178"/>
              <a:ext cx="991392" cy="534072"/>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140458" y="906653"/>
            <a:ext cx="6635750" cy="941388"/>
          </a:xfrm>
        </p:spPr>
        <p:txBody>
          <a:bodyPr/>
          <a:lstStyle/>
          <a:p>
            <a:r>
              <a:rPr lang="en-US" dirty="0" smtClean="0"/>
              <a:t>System Development</a:t>
            </a:r>
          </a:p>
        </p:txBody>
      </p:sp>
      <p:sp>
        <p:nvSpPr>
          <p:cNvPr id="46083" name="Content Placeholder 2"/>
          <p:cNvSpPr>
            <a:spLocks noGrp="1"/>
          </p:cNvSpPr>
          <p:nvPr>
            <p:ph idx="1"/>
          </p:nvPr>
        </p:nvSpPr>
        <p:spPr>
          <a:xfrm>
            <a:off x="457200" y="2349500"/>
            <a:ext cx="7643813" cy="3776663"/>
          </a:xfrm>
        </p:spPr>
        <p:txBody>
          <a:bodyPr/>
          <a:lstStyle/>
          <a:p>
            <a:r>
              <a:rPr lang="en-US" dirty="0" smtClean="0"/>
              <a:t>Write the code according to the design</a:t>
            </a:r>
          </a:p>
          <a:p>
            <a:r>
              <a:rPr lang="en-US" smtClean="0"/>
              <a:t>Integrate </a:t>
            </a:r>
            <a:r>
              <a:rPr lang="en-US" dirty="0" smtClean="0"/>
              <a:t>the components(plugin/API).</a:t>
            </a:r>
          </a:p>
          <a:p>
            <a:r>
              <a:rPr lang="en-US" dirty="0" smtClean="0"/>
              <a:t>Get feedback from the customer</a:t>
            </a:r>
          </a:p>
          <a:p>
            <a:r>
              <a:rPr lang="en-US" dirty="0" smtClean="0"/>
              <a:t>Don’t optimize performance until you achieve functionality </a:t>
            </a:r>
          </a:p>
          <a:p>
            <a:r>
              <a:rPr lang="en-US" dirty="0" smtClean="0"/>
              <a:t>Reviewed by designers, coders, testers</a:t>
            </a:r>
          </a:p>
          <a:p>
            <a:endParaRPr lang="en-US" dirty="0" smtClean="0"/>
          </a:p>
        </p:txBody>
      </p:sp>
      <p:sp>
        <p:nvSpPr>
          <p:cNvPr id="4" name="Rectangle 3"/>
          <p:cNvSpPr/>
          <p:nvPr/>
        </p:nvSpPr>
        <p:spPr>
          <a:xfrm rot="19727903">
            <a:off x="4100932" y="4748318"/>
            <a:ext cx="4762842" cy="923330"/>
          </a:xfrm>
          <a:prstGeom prst="rect">
            <a:avLst/>
          </a:prstGeom>
          <a:noFill/>
        </p:spPr>
        <p:txBody>
          <a:bodyPr wrap="none">
            <a:spAutoFit/>
          </a:bodyPr>
          <a:lstStyle/>
          <a:p>
            <a:pPr algn="ctr">
              <a:defRPr/>
            </a:pPr>
            <a:r>
              <a:rPr lang="en-US" sz="5400" b="1" dirty="0">
                <a:ln w="22225">
                  <a:solidFill>
                    <a:schemeClr val="accent2"/>
                  </a:solidFill>
                  <a:prstDash val="solid"/>
                </a:ln>
                <a:solidFill>
                  <a:schemeClr val="accent2">
                    <a:lumMod val="40000"/>
                    <a:lumOff val="60000"/>
                  </a:schemeClr>
                </a:solidFill>
              </a:rPr>
              <a:t>Make it work..!</a:t>
            </a:r>
          </a:p>
        </p:txBody>
      </p:sp>
      <p:grpSp>
        <p:nvGrpSpPr>
          <p:cNvPr id="5" name="Group 3"/>
          <p:cNvGrpSpPr>
            <a:grpSpLocks/>
          </p:cNvGrpSpPr>
          <p:nvPr/>
        </p:nvGrpSpPr>
        <p:grpSpPr bwMode="auto">
          <a:xfrm>
            <a:off x="195577" y="194250"/>
            <a:ext cx="1889762" cy="1469236"/>
            <a:chOff x="2807719" y="3962400"/>
            <a:chExt cx="3104416" cy="2412850"/>
          </a:xfrm>
        </p:grpSpPr>
        <p:pic>
          <p:nvPicPr>
            <p:cNvPr id="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3884030" y="5841178"/>
              <a:ext cx="991392" cy="534072"/>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6635080" cy="940966"/>
          </a:xfrm>
        </p:spPr>
        <p:txBody>
          <a:bodyPr/>
          <a:lstStyle/>
          <a:p>
            <a:r>
              <a:rPr lang="en-US" sz="3200" dirty="0" smtClean="0">
                <a:ln w="0"/>
                <a:solidFill>
                  <a:srgbClr val="FF0000"/>
                </a:solidFill>
                <a:effectLst>
                  <a:outerShdw blurRad="38100" dist="19050" dir="2700000" algn="tl" rotWithShape="0">
                    <a:schemeClr val="dk1">
                      <a:alpha val="40000"/>
                    </a:schemeClr>
                  </a:outerShdw>
                </a:effectLst>
                <a:latin typeface="Kristen ITC" panose="03050502040202030202" pitchFamily="66" charset="0"/>
              </a:rPr>
              <a:t>What is software benefit?</a:t>
            </a:r>
            <a:endParaRPr lang="en-US" sz="3200" dirty="0">
              <a:ln w="0"/>
              <a:solidFill>
                <a:srgbClr val="FF0000"/>
              </a:solidFill>
              <a:effectLst>
                <a:outerShdw blurRad="38100" dist="19050" dir="2700000" algn="tl" rotWithShape="0">
                  <a:schemeClr val="dk1">
                    <a:alpha val="40000"/>
                  </a:schemeClr>
                </a:outerShdw>
              </a:effectLst>
              <a:latin typeface="Kristen ITC" panose="03050502040202030202" pitchFamily="66" charset="0"/>
            </a:endParaRPr>
          </a:p>
        </p:txBody>
      </p:sp>
      <p:sp>
        <p:nvSpPr>
          <p:cNvPr id="4" name="Title 1"/>
          <p:cNvSpPr txBox="1">
            <a:spLocks/>
          </p:cNvSpPr>
          <p:nvPr/>
        </p:nvSpPr>
        <p:spPr bwMode="auto">
          <a:xfrm>
            <a:off x="1371600" y="3733800"/>
            <a:ext cx="6635080" cy="94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scene3d>
              <a:camera prst="orthographicFront"/>
              <a:lightRig rig="harsh" dir="t"/>
            </a:scene3d>
            <a:sp3d extrusionH="57150" prstMaterial="matte">
              <a:bevelT w="63500" h="12700" prst="angle"/>
              <a:contourClr>
                <a:schemeClr val="bg1">
                  <a:lumMod val="65000"/>
                </a:schemeClr>
              </a:contourClr>
            </a:sp3d>
          </a:bodyPr>
          <a:lstStyle>
            <a:lvl1pPr algn="ctr" rtl="0" eaLnBrk="0" fontAlgn="base" hangingPunct="0">
              <a:spcBef>
                <a:spcPct val="0"/>
              </a:spcBef>
              <a:spcAft>
                <a:spcPct val="0"/>
              </a:spcAft>
              <a:defRPr sz="2800" b="1" kern="1200" baseline="0">
                <a:solidFill>
                  <a:srgbClr val="22BBEA"/>
                </a:solidFill>
                <a:latin typeface="Verdana" pitchFamily="34" charset="0"/>
                <a:ea typeface="Verdana" pitchFamily="34" charset="0"/>
                <a:cs typeface="Verdana" pitchFamily="34" charset="0"/>
              </a:defRPr>
            </a:lvl1pPr>
            <a:lvl2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a:lstStyle>
          <a:p>
            <a:pPr defTabSz="914400"/>
            <a:r>
              <a:rPr lang="en-US" sz="4000" dirty="0" smtClean="0">
                <a:ln/>
                <a:solidFill>
                  <a:schemeClr val="accent3"/>
                </a:solidFill>
                <a:latin typeface="Viner Hand ITC" panose="03070502030502020203" pitchFamily="66" charset="0"/>
              </a:rPr>
              <a:t>What is software feature?</a:t>
            </a:r>
            <a:endParaRPr lang="en-US" sz="4000" dirty="0">
              <a:ln/>
              <a:solidFill>
                <a:schemeClr val="accent3"/>
              </a:solidFill>
              <a:latin typeface="Viner Hand ITC" panose="03070502030502020203" pitchFamily="66" charset="0"/>
            </a:endParaRPr>
          </a:p>
        </p:txBody>
      </p:sp>
    </p:spTree>
    <p:extLst>
      <p:ext uri="{BB962C8B-B14F-4D97-AF65-F5344CB8AC3E}">
        <p14:creationId xmlns:p14="http://schemas.microsoft.com/office/powerpoint/2010/main" val="162258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134" y="4316293"/>
            <a:ext cx="2287073" cy="1575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2545080" y="6096000"/>
            <a:ext cx="2978619" cy="523220"/>
          </a:xfrm>
          <a:prstGeom prst="rect">
            <a:avLst/>
          </a:prstGeom>
          <a:noFill/>
        </p:spPr>
        <p:txBody>
          <a:bodyPr wrap="square" rtlCol="0">
            <a:spAutoFit/>
          </a:bodyPr>
          <a:lstStyle/>
          <a:p>
            <a:pPr algn="ctr"/>
            <a:r>
              <a:rPr lang="en-GB" sz="2800" b="1" dirty="0" smtClean="0">
                <a:solidFill>
                  <a:srgbClr val="22BBEA"/>
                </a:solidFill>
                <a:latin typeface="Verdana" pitchFamily="34" charset="0"/>
                <a:ea typeface="Verdana" pitchFamily="34" charset="0"/>
                <a:cs typeface="Verdana" pitchFamily="34" charset="0"/>
              </a:rPr>
              <a:t>Development</a:t>
            </a:r>
            <a:endParaRPr lang="en-GB" sz="2800" b="1" dirty="0">
              <a:solidFill>
                <a:srgbClr val="22BBEA"/>
              </a:solidFill>
              <a:latin typeface="Verdana" pitchFamily="34" charset="0"/>
              <a:ea typeface="Verdana" pitchFamily="34" charset="0"/>
              <a:cs typeface="Verdana" pitchFamily="34" charset="0"/>
            </a:endParaRPr>
          </a:p>
        </p:txBody>
      </p:sp>
      <p:sp>
        <p:nvSpPr>
          <p:cNvPr id="7" name="Rectangle 6"/>
          <p:cNvSpPr/>
          <p:nvPr/>
        </p:nvSpPr>
        <p:spPr>
          <a:xfrm>
            <a:off x="381000" y="457200"/>
            <a:ext cx="2971800" cy="3435246"/>
          </a:xfrm>
          <a:prstGeom prst="wedgeRectCallout">
            <a:avLst>
              <a:gd name="adj1" fmla="val 42197"/>
              <a:gd name="adj2" fmla="val 64449"/>
            </a:avLst>
          </a:prstGeom>
        </p:spPr>
        <p:style>
          <a:lnRef idx="3">
            <a:schemeClr val="lt1"/>
          </a:lnRef>
          <a:fillRef idx="1">
            <a:schemeClr val="accent5"/>
          </a:fillRef>
          <a:effectRef idx="1">
            <a:schemeClr val="accent5"/>
          </a:effectRef>
          <a:fontRef idx="minor">
            <a:schemeClr val="lt1"/>
          </a:fontRef>
        </p:style>
        <p:txBody>
          <a:bodyPr rtlCol="0" anchor="t" anchorCtr="0"/>
          <a:lstStyle/>
          <a:p>
            <a:pPr algn="ctr"/>
            <a:r>
              <a:rPr lang="en-GB" sz="2800" dirty="0" smtClean="0">
                <a:solidFill>
                  <a:schemeClr val="tx1"/>
                </a:solidFill>
              </a:rPr>
              <a:t>Input</a:t>
            </a:r>
            <a:endParaRPr lang="en-US" sz="1800" dirty="0"/>
          </a:p>
          <a:p>
            <a:pPr marL="285750" indent="-285750">
              <a:buFont typeface="Arial" panose="020B0604020202020204" pitchFamily="34" charset="0"/>
              <a:buChar char="•"/>
            </a:pPr>
            <a:r>
              <a:rPr lang="en-US" sz="1800" dirty="0" smtClean="0">
                <a:solidFill>
                  <a:srgbClr val="FFFF00"/>
                </a:solidFill>
              </a:rPr>
              <a:t>An Architecture</a:t>
            </a:r>
          </a:p>
          <a:p>
            <a:pPr marL="285750" indent="-285750">
              <a:buFont typeface="Arial" panose="020B0604020202020204" pitchFamily="34" charset="0"/>
              <a:buChar char="•"/>
            </a:pPr>
            <a:r>
              <a:rPr lang="en-US" sz="1800" dirty="0" smtClean="0">
                <a:solidFill>
                  <a:srgbClr val="FFFF00"/>
                </a:solidFill>
              </a:rPr>
              <a:t>An Components list</a:t>
            </a:r>
          </a:p>
          <a:p>
            <a:pPr marL="285750" indent="-285750">
              <a:buFont typeface="Arial" panose="020B0604020202020204" pitchFamily="34" charset="0"/>
              <a:buChar char="•"/>
            </a:pPr>
            <a:r>
              <a:rPr lang="en-US" sz="1800" dirty="0" smtClean="0">
                <a:solidFill>
                  <a:srgbClr val="FFFF00"/>
                </a:solidFill>
              </a:rPr>
              <a:t>A Modules list</a:t>
            </a:r>
          </a:p>
          <a:p>
            <a:pPr marL="285750" indent="-285750">
              <a:buFont typeface="Arial" panose="020B0604020202020204" pitchFamily="34" charset="0"/>
              <a:buChar char="•"/>
            </a:pPr>
            <a:r>
              <a:rPr lang="en-US" sz="1800" dirty="0" smtClean="0">
                <a:solidFill>
                  <a:srgbClr val="FFFF00"/>
                </a:solidFill>
              </a:rPr>
              <a:t>Wireframe/ Mockup</a:t>
            </a:r>
          </a:p>
          <a:p>
            <a:pPr marL="285750" indent="-285750">
              <a:buFont typeface="Arial" panose="020B0604020202020204" pitchFamily="34" charset="0"/>
              <a:buChar char="•"/>
            </a:pPr>
            <a:r>
              <a:rPr lang="en-US" sz="1800" dirty="0" smtClean="0">
                <a:solidFill>
                  <a:srgbClr val="FFFF00"/>
                </a:solidFill>
              </a:rPr>
              <a:t>Class diagram</a:t>
            </a:r>
          </a:p>
          <a:p>
            <a:pPr marL="285750" indent="-285750">
              <a:buFont typeface="Arial" panose="020B0604020202020204" pitchFamily="34" charset="0"/>
              <a:buChar char="•"/>
            </a:pPr>
            <a:r>
              <a:rPr lang="en-US" sz="1800" dirty="0" smtClean="0"/>
              <a:t>Coding rule</a:t>
            </a:r>
          </a:p>
          <a:p>
            <a:pPr marL="285750" indent="-285750">
              <a:buFont typeface="Arial" panose="020B0604020202020204" pitchFamily="34" charset="0"/>
              <a:buChar char="•"/>
            </a:pPr>
            <a:r>
              <a:rPr lang="en-US" sz="1800" dirty="0" smtClean="0"/>
              <a:t>Code structure</a:t>
            </a:r>
          </a:p>
          <a:p>
            <a:pPr marL="285750" indent="-285750">
              <a:buFont typeface="Arial" panose="020B0604020202020204" pitchFamily="34" charset="0"/>
              <a:buChar char="•"/>
            </a:pPr>
            <a:r>
              <a:rPr lang="en-US" sz="1800" dirty="0" smtClean="0"/>
              <a:t>Company rule (version control…)</a:t>
            </a:r>
          </a:p>
          <a:p>
            <a:pPr marL="285750" indent="-285750">
              <a:buFont typeface="Arial" panose="020B0604020202020204" pitchFamily="34" charset="0"/>
              <a:buChar char="•"/>
            </a:pPr>
            <a:r>
              <a:rPr lang="en-US" sz="1800" dirty="0" smtClean="0"/>
              <a:t>Coding</a:t>
            </a:r>
          </a:p>
          <a:p>
            <a:endParaRPr lang="en-US" sz="1800" dirty="0" smtClean="0"/>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endParaRPr lang="en-US" sz="1800" dirty="0" smtClean="0"/>
          </a:p>
          <a:p>
            <a:pPr algn="ctr"/>
            <a:endParaRPr lang="en-US" sz="1800" dirty="0" smtClean="0"/>
          </a:p>
          <a:p>
            <a:pPr algn="ctr"/>
            <a:endParaRPr lang="en-GB" sz="1800" dirty="0" smtClean="0"/>
          </a:p>
        </p:txBody>
      </p:sp>
      <p:sp>
        <p:nvSpPr>
          <p:cNvPr id="11" name="Rectangle 10"/>
          <p:cNvSpPr/>
          <p:nvPr/>
        </p:nvSpPr>
        <p:spPr>
          <a:xfrm>
            <a:off x="5706578" y="403860"/>
            <a:ext cx="3193581" cy="3886200"/>
          </a:xfrm>
          <a:prstGeom prst="wedgeRectCallout">
            <a:avLst>
              <a:gd name="adj1" fmla="val -50387"/>
              <a:gd name="adj2" fmla="val 58220"/>
            </a:avLst>
          </a:prstGeom>
        </p:spPr>
        <p:style>
          <a:lnRef idx="3">
            <a:schemeClr val="lt1"/>
          </a:lnRef>
          <a:fillRef idx="1">
            <a:schemeClr val="accent6"/>
          </a:fillRef>
          <a:effectRef idx="1">
            <a:schemeClr val="accent6"/>
          </a:effectRef>
          <a:fontRef idx="minor">
            <a:schemeClr val="lt1"/>
          </a:fontRef>
        </p:style>
        <p:txBody>
          <a:bodyPr rtlCol="0" anchor="t" anchorCtr="0"/>
          <a:lstStyle/>
          <a:p>
            <a:pPr algn="ctr"/>
            <a:r>
              <a:rPr lang="en-GB" dirty="0" smtClean="0">
                <a:solidFill>
                  <a:schemeClr val="tx1"/>
                </a:solidFill>
              </a:rPr>
              <a:t>Output</a:t>
            </a:r>
          </a:p>
          <a:p>
            <a:pPr algn="ctr"/>
            <a:endParaRPr lang="en-GB" dirty="0"/>
          </a:p>
          <a:p>
            <a:pPr algn="ctr"/>
            <a:r>
              <a:rPr lang="en-US" sz="2000" dirty="0" smtClean="0"/>
              <a:t>Beta version of the system</a:t>
            </a:r>
          </a:p>
          <a:p>
            <a:pPr algn="ctr"/>
            <a:endParaRPr lang="en-GB" dirty="0" smtClean="0"/>
          </a:p>
          <a:p>
            <a:pPr algn="ctr"/>
            <a:endParaRPr lang="en-GB" dirty="0" smtClean="0"/>
          </a:p>
          <a:p>
            <a:pPr algn="ctr"/>
            <a:endParaRPr lang="en-GB" dirty="0"/>
          </a:p>
        </p:txBody>
      </p:sp>
      <p:sp>
        <p:nvSpPr>
          <p:cNvPr id="2" name="Oval Callout 1"/>
          <p:cNvSpPr/>
          <p:nvPr/>
        </p:nvSpPr>
        <p:spPr>
          <a:xfrm>
            <a:off x="3352800" y="2071516"/>
            <a:ext cx="1718711" cy="762000"/>
          </a:xfrm>
          <a:prstGeom prst="wedgeEllipseCallout">
            <a:avLst>
              <a:gd name="adj1" fmla="val -93554"/>
              <a:gd name="adj2" fmla="val 1224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Code tracking</a:t>
            </a:r>
            <a:endParaRPr lang="en-GB" sz="1400" dirty="0"/>
          </a:p>
        </p:txBody>
      </p:sp>
    </p:spTree>
    <p:extLst>
      <p:ext uri="{BB962C8B-B14F-4D97-AF65-F5344CB8AC3E}">
        <p14:creationId xmlns:p14="http://schemas.microsoft.com/office/powerpoint/2010/main" val="33081958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228722"/>
            <a:ext cx="7162800" cy="1146175"/>
          </a:xfrm>
        </p:spPr>
        <p:txBody>
          <a:bodyPr/>
          <a:lstStyle/>
          <a:p>
            <a:pPr>
              <a:defRPr/>
            </a:pPr>
            <a:r>
              <a:rPr lang="en-US" dirty="0"/>
              <a:t>5. Systems Implementation</a:t>
            </a:r>
          </a:p>
        </p:txBody>
      </p:sp>
      <p:sp>
        <p:nvSpPr>
          <p:cNvPr id="47107" name="Text Placeholder 4"/>
          <p:cNvSpPr>
            <a:spLocks noGrp="1"/>
          </p:cNvSpPr>
          <p:nvPr>
            <p:ph type="body" idx="1"/>
          </p:nvPr>
        </p:nvSpPr>
        <p:spPr>
          <a:xfrm>
            <a:off x="495301" y="2381336"/>
            <a:ext cx="7162800" cy="504825"/>
          </a:xfrm>
        </p:spPr>
        <p:txBody>
          <a:bodyPr/>
          <a:lstStyle/>
          <a:p>
            <a:r>
              <a:rPr lang="en-US" dirty="0" smtClean="0"/>
              <a:t>To deploy the system for the customer (Rule it out)</a:t>
            </a:r>
          </a:p>
        </p:txBody>
      </p:sp>
      <p:grpSp>
        <p:nvGrpSpPr>
          <p:cNvPr id="5" name="Group 3"/>
          <p:cNvGrpSpPr>
            <a:grpSpLocks/>
          </p:cNvGrpSpPr>
          <p:nvPr/>
        </p:nvGrpSpPr>
        <p:grpSpPr bwMode="auto">
          <a:xfrm>
            <a:off x="2047875" y="3324223"/>
            <a:ext cx="4048125" cy="3098103"/>
            <a:chOff x="2800397" y="3962400"/>
            <a:chExt cx="3111738" cy="2380734"/>
          </a:xfrm>
        </p:grpSpPr>
        <p:pic>
          <p:nvPicPr>
            <p:cNvPr id="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2800397" y="5382381"/>
              <a:ext cx="991392" cy="534072"/>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09600" y="1408112"/>
            <a:ext cx="6635750" cy="941388"/>
          </a:xfrm>
        </p:spPr>
        <p:txBody>
          <a:bodyPr/>
          <a:lstStyle/>
          <a:p>
            <a:r>
              <a:rPr lang="en-US" dirty="0" smtClean="0"/>
              <a:t>Systems Implementation</a:t>
            </a:r>
          </a:p>
        </p:txBody>
      </p:sp>
      <p:sp>
        <p:nvSpPr>
          <p:cNvPr id="48131" name="Content Placeholder 2"/>
          <p:cNvSpPr>
            <a:spLocks noGrp="1"/>
          </p:cNvSpPr>
          <p:nvPr>
            <p:ph idx="1"/>
          </p:nvPr>
        </p:nvSpPr>
        <p:spPr>
          <a:xfrm>
            <a:off x="475486" y="2459832"/>
            <a:ext cx="7643813" cy="3776663"/>
          </a:xfrm>
        </p:spPr>
        <p:txBody>
          <a:bodyPr/>
          <a:lstStyle/>
          <a:p>
            <a:r>
              <a:rPr lang="en-US" dirty="0" smtClean="0"/>
              <a:t>Put the product in the hands of customers</a:t>
            </a:r>
          </a:p>
          <a:p>
            <a:r>
              <a:rPr lang="en-US" dirty="0" smtClean="0"/>
              <a:t>When release new version do not disrupting existing customers</a:t>
            </a:r>
          </a:p>
        </p:txBody>
      </p:sp>
      <p:grpSp>
        <p:nvGrpSpPr>
          <p:cNvPr id="4" name="Group 3"/>
          <p:cNvGrpSpPr>
            <a:grpSpLocks/>
          </p:cNvGrpSpPr>
          <p:nvPr/>
        </p:nvGrpSpPr>
        <p:grpSpPr bwMode="auto">
          <a:xfrm>
            <a:off x="228600" y="304800"/>
            <a:ext cx="1684576" cy="1289236"/>
            <a:chOff x="2800397" y="3962400"/>
            <a:chExt cx="3111738" cy="2380734"/>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2800397" y="5382381"/>
              <a:ext cx="991392" cy="534072"/>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134" y="4316293"/>
            <a:ext cx="2287073" cy="1575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2209800" y="6054343"/>
            <a:ext cx="4123222" cy="523220"/>
          </a:xfrm>
          <a:prstGeom prst="rect">
            <a:avLst/>
          </a:prstGeom>
          <a:noFill/>
        </p:spPr>
        <p:txBody>
          <a:bodyPr wrap="square" rtlCol="0">
            <a:spAutoFit/>
          </a:bodyPr>
          <a:lstStyle/>
          <a:p>
            <a:pPr algn="ctr"/>
            <a:r>
              <a:rPr lang="en-GB" sz="2800" b="1" dirty="0" smtClean="0">
                <a:solidFill>
                  <a:srgbClr val="22BBEA"/>
                </a:solidFill>
                <a:latin typeface="Verdana" pitchFamily="34" charset="0"/>
                <a:ea typeface="Verdana" pitchFamily="34" charset="0"/>
                <a:cs typeface="Verdana" pitchFamily="34" charset="0"/>
              </a:rPr>
              <a:t>Implementation</a:t>
            </a:r>
            <a:endParaRPr lang="en-GB" sz="2800" b="1" dirty="0">
              <a:solidFill>
                <a:srgbClr val="22BBEA"/>
              </a:solidFill>
              <a:latin typeface="Verdana" pitchFamily="34" charset="0"/>
              <a:ea typeface="Verdana" pitchFamily="34" charset="0"/>
              <a:cs typeface="Verdana" pitchFamily="34" charset="0"/>
            </a:endParaRPr>
          </a:p>
        </p:txBody>
      </p:sp>
      <p:sp>
        <p:nvSpPr>
          <p:cNvPr id="7" name="Rectangle 6"/>
          <p:cNvSpPr/>
          <p:nvPr/>
        </p:nvSpPr>
        <p:spPr>
          <a:xfrm>
            <a:off x="381000" y="457200"/>
            <a:ext cx="2971800" cy="3435246"/>
          </a:xfrm>
          <a:prstGeom prst="wedgeRectCallout">
            <a:avLst>
              <a:gd name="adj1" fmla="val 42197"/>
              <a:gd name="adj2" fmla="val 64449"/>
            </a:avLst>
          </a:prstGeom>
        </p:spPr>
        <p:style>
          <a:lnRef idx="3">
            <a:schemeClr val="lt1"/>
          </a:lnRef>
          <a:fillRef idx="1">
            <a:schemeClr val="accent5"/>
          </a:fillRef>
          <a:effectRef idx="1">
            <a:schemeClr val="accent5"/>
          </a:effectRef>
          <a:fontRef idx="minor">
            <a:schemeClr val="lt1"/>
          </a:fontRef>
        </p:style>
        <p:txBody>
          <a:bodyPr rtlCol="0" anchor="t" anchorCtr="0"/>
          <a:lstStyle/>
          <a:p>
            <a:pPr algn="ctr"/>
            <a:r>
              <a:rPr lang="en-GB" sz="2800" dirty="0" smtClean="0">
                <a:solidFill>
                  <a:schemeClr val="tx1"/>
                </a:solidFill>
              </a:rPr>
              <a:t>Input</a:t>
            </a:r>
            <a:endParaRPr lang="en-GB" sz="1800" dirty="0" smtClean="0">
              <a:solidFill>
                <a:schemeClr val="tx1"/>
              </a:solidFill>
            </a:endParaRPr>
          </a:p>
          <a:p>
            <a:pPr algn="ctr"/>
            <a:endParaRPr lang="en-US" dirty="0"/>
          </a:p>
          <a:p>
            <a:pPr algn="ctr"/>
            <a:r>
              <a:rPr lang="en-US" dirty="0" smtClean="0"/>
              <a:t>Beta version </a:t>
            </a:r>
            <a:r>
              <a:rPr lang="en-US" dirty="0"/>
              <a:t>of the system</a:t>
            </a:r>
          </a:p>
          <a:p>
            <a:pPr algn="ctr"/>
            <a:endParaRPr lang="en-GB" sz="1800" dirty="0" smtClean="0"/>
          </a:p>
        </p:txBody>
      </p:sp>
      <p:sp>
        <p:nvSpPr>
          <p:cNvPr id="11" name="Rectangle 10"/>
          <p:cNvSpPr/>
          <p:nvPr/>
        </p:nvSpPr>
        <p:spPr>
          <a:xfrm>
            <a:off x="5706578" y="403860"/>
            <a:ext cx="3193581" cy="3886200"/>
          </a:xfrm>
          <a:prstGeom prst="wedgeRectCallout">
            <a:avLst>
              <a:gd name="adj1" fmla="val -50387"/>
              <a:gd name="adj2" fmla="val 58220"/>
            </a:avLst>
          </a:prstGeom>
        </p:spPr>
        <p:style>
          <a:lnRef idx="3">
            <a:schemeClr val="lt1"/>
          </a:lnRef>
          <a:fillRef idx="1">
            <a:schemeClr val="accent6"/>
          </a:fillRef>
          <a:effectRef idx="1">
            <a:schemeClr val="accent6"/>
          </a:effectRef>
          <a:fontRef idx="minor">
            <a:schemeClr val="lt1"/>
          </a:fontRef>
        </p:style>
        <p:txBody>
          <a:bodyPr rtlCol="0" anchor="t" anchorCtr="0"/>
          <a:lstStyle/>
          <a:p>
            <a:pPr algn="ctr"/>
            <a:r>
              <a:rPr lang="en-GB" dirty="0" smtClean="0">
                <a:solidFill>
                  <a:schemeClr val="tx1"/>
                </a:solidFill>
              </a:rPr>
              <a:t>Output</a:t>
            </a:r>
          </a:p>
          <a:p>
            <a:pPr algn="ctr"/>
            <a:endParaRPr lang="en-GB" dirty="0"/>
          </a:p>
          <a:p>
            <a:pPr algn="ctr"/>
            <a:r>
              <a:rPr lang="en-US" sz="2000" dirty="0" smtClean="0"/>
              <a:t>Product or </a:t>
            </a:r>
          </a:p>
          <a:p>
            <a:pPr algn="ctr"/>
            <a:r>
              <a:rPr lang="en-US" sz="2000" dirty="0" smtClean="0"/>
              <a:t>Final version of the system</a:t>
            </a:r>
          </a:p>
          <a:p>
            <a:pPr algn="ctr"/>
            <a:endParaRPr lang="en-GB" dirty="0" smtClean="0"/>
          </a:p>
          <a:p>
            <a:pPr algn="ctr"/>
            <a:endParaRPr lang="en-GB" dirty="0" smtClean="0"/>
          </a:p>
          <a:p>
            <a:pPr algn="ctr"/>
            <a:endParaRPr lang="en-GB" dirty="0"/>
          </a:p>
        </p:txBody>
      </p:sp>
    </p:spTree>
    <p:extLst>
      <p:ext uri="{BB962C8B-B14F-4D97-AF65-F5344CB8AC3E}">
        <p14:creationId xmlns:p14="http://schemas.microsoft.com/office/powerpoint/2010/main" val="8098691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5300" y="1801809"/>
            <a:ext cx="7162800" cy="1146175"/>
          </a:xfrm>
        </p:spPr>
        <p:txBody>
          <a:bodyPr/>
          <a:lstStyle/>
          <a:p>
            <a:pPr>
              <a:defRPr/>
            </a:pPr>
            <a:r>
              <a:rPr lang="en-US" dirty="0" smtClean="0"/>
              <a:t>6. </a:t>
            </a:r>
            <a:r>
              <a:rPr lang="en-US" dirty="0"/>
              <a:t>Systems maintenance</a:t>
            </a:r>
          </a:p>
        </p:txBody>
      </p:sp>
      <p:sp>
        <p:nvSpPr>
          <p:cNvPr id="49155" name="Text Placeholder 4"/>
          <p:cNvSpPr>
            <a:spLocks noGrp="1"/>
          </p:cNvSpPr>
          <p:nvPr>
            <p:ph type="body" idx="1"/>
          </p:nvPr>
        </p:nvSpPr>
        <p:spPr>
          <a:xfrm>
            <a:off x="774700" y="4076700"/>
            <a:ext cx="7162800" cy="504825"/>
          </a:xfrm>
        </p:spPr>
        <p:txBody>
          <a:bodyPr/>
          <a:lstStyle/>
          <a:p>
            <a:endParaRPr lang="en-US" dirty="0" smtClean="0"/>
          </a:p>
        </p:txBody>
      </p:sp>
      <p:grpSp>
        <p:nvGrpSpPr>
          <p:cNvPr id="5" name="Group 3"/>
          <p:cNvGrpSpPr>
            <a:grpSpLocks/>
          </p:cNvGrpSpPr>
          <p:nvPr/>
        </p:nvGrpSpPr>
        <p:grpSpPr bwMode="auto">
          <a:xfrm>
            <a:off x="2057401" y="3324223"/>
            <a:ext cx="4038600" cy="3098103"/>
            <a:chOff x="2807719" y="3962400"/>
            <a:chExt cx="3104416" cy="2380734"/>
          </a:xfrm>
        </p:grpSpPr>
        <p:pic>
          <p:nvPicPr>
            <p:cNvPr id="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2866293" y="4511775"/>
              <a:ext cx="991392" cy="534072"/>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781050"/>
            <a:ext cx="6635750" cy="941388"/>
          </a:xfrm>
        </p:spPr>
        <p:txBody>
          <a:bodyPr/>
          <a:lstStyle/>
          <a:p>
            <a:r>
              <a:rPr lang="en-US" dirty="0" smtClean="0"/>
              <a:t>Maintenance</a:t>
            </a:r>
          </a:p>
        </p:txBody>
      </p:sp>
      <p:sp>
        <p:nvSpPr>
          <p:cNvPr id="50179" name="Content Placeholder 2"/>
          <p:cNvSpPr>
            <a:spLocks noGrp="1"/>
          </p:cNvSpPr>
          <p:nvPr>
            <p:ph idx="1"/>
          </p:nvPr>
        </p:nvSpPr>
        <p:spPr>
          <a:xfrm>
            <a:off x="457200" y="2667000"/>
            <a:ext cx="7643813" cy="3776663"/>
          </a:xfrm>
        </p:spPr>
        <p:txBody>
          <a:bodyPr/>
          <a:lstStyle/>
          <a:p>
            <a:r>
              <a:rPr lang="en-US" dirty="0" smtClean="0"/>
              <a:t>Help people cope with change</a:t>
            </a:r>
          </a:p>
          <a:p>
            <a:pPr lvl="1"/>
            <a:r>
              <a:rPr lang="en-US" dirty="0" smtClean="0">
                <a:ea typeface="ＭＳ Ｐゴシック" panose="020B0600070205080204" pitchFamily="34" charset="-128"/>
              </a:rPr>
              <a:t>Training, close support, talk to they make sure they happy with the system</a:t>
            </a:r>
          </a:p>
          <a:p>
            <a:r>
              <a:rPr lang="en-US" dirty="0" smtClean="0"/>
              <a:t>Separate first impressions from real issues</a:t>
            </a:r>
          </a:p>
          <a:p>
            <a:r>
              <a:rPr lang="en-US" dirty="0" smtClean="0"/>
              <a:t>What works, what doesn’t</a:t>
            </a:r>
          </a:p>
          <a:p>
            <a:r>
              <a:rPr lang="en-US" dirty="0" smtClean="0"/>
              <a:t>Listen to your customer</a:t>
            </a:r>
          </a:p>
        </p:txBody>
      </p:sp>
      <p:grpSp>
        <p:nvGrpSpPr>
          <p:cNvPr id="4" name="Group 3"/>
          <p:cNvGrpSpPr>
            <a:grpSpLocks/>
          </p:cNvGrpSpPr>
          <p:nvPr/>
        </p:nvGrpSpPr>
        <p:grpSpPr bwMode="auto">
          <a:xfrm>
            <a:off x="304800" y="457692"/>
            <a:ext cx="1886670" cy="1447308"/>
            <a:chOff x="2807719" y="3962400"/>
            <a:chExt cx="3104416" cy="2380734"/>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2866293" y="4511775"/>
              <a:ext cx="991392" cy="534072"/>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0852" y="4276270"/>
            <a:ext cx="2287073" cy="1575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2545080" y="6096000"/>
            <a:ext cx="2978619" cy="523220"/>
          </a:xfrm>
          <a:prstGeom prst="rect">
            <a:avLst/>
          </a:prstGeom>
          <a:noFill/>
        </p:spPr>
        <p:txBody>
          <a:bodyPr wrap="square" rtlCol="0">
            <a:spAutoFit/>
          </a:bodyPr>
          <a:lstStyle/>
          <a:p>
            <a:pPr algn="ctr"/>
            <a:r>
              <a:rPr lang="en-GB" sz="2800" b="1" dirty="0" smtClean="0">
                <a:solidFill>
                  <a:srgbClr val="22BBEA"/>
                </a:solidFill>
                <a:latin typeface="Verdana" pitchFamily="34" charset="0"/>
                <a:ea typeface="Verdana" pitchFamily="34" charset="0"/>
                <a:cs typeface="Verdana" pitchFamily="34" charset="0"/>
              </a:rPr>
              <a:t>Maintenance</a:t>
            </a:r>
            <a:endParaRPr lang="en-GB" sz="2800" b="1" dirty="0">
              <a:solidFill>
                <a:srgbClr val="22BBEA"/>
              </a:solidFill>
              <a:latin typeface="Verdana" pitchFamily="34" charset="0"/>
              <a:ea typeface="Verdana" pitchFamily="34" charset="0"/>
              <a:cs typeface="Verdana" pitchFamily="34" charset="0"/>
            </a:endParaRPr>
          </a:p>
        </p:txBody>
      </p:sp>
      <p:sp>
        <p:nvSpPr>
          <p:cNvPr id="7" name="Rectangle 6"/>
          <p:cNvSpPr/>
          <p:nvPr/>
        </p:nvSpPr>
        <p:spPr>
          <a:xfrm>
            <a:off x="733214" y="1490271"/>
            <a:ext cx="2695785" cy="2514600"/>
          </a:xfrm>
          <a:prstGeom prst="wedgeRectCallout">
            <a:avLst>
              <a:gd name="adj1" fmla="val 42197"/>
              <a:gd name="adj2" fmla="val 64449"/>
            </a:avLst>
          </a:prstGeom>
        </p:spPr>
        <p:style>
          <a:lnRef idx="3">
            <a:schemeClr val="lt1"/>
          </a:lnRef>
          <a:fillRef idx="1">
            <a:schemeClr val="accent5"/>
          </a:fillRef>
          <a:effectRef idx="1">
            <a:schemeClr val="accent5"/>
          </a:effectRef>
          <a:fontRef idx="minor">
            <a:schemeClr val="lt1"/>
          </a:fontRef>
        </p:style>
        <p:txBody>
          <a:bodyPr rtlCol="0" anchor="t" anchorCtr="0"/>
          <a:lstStyle/>
          <a:p>
            <a:pPr algn="ctr"/>
            <a:r>
              <a:rPr lang="en-GB" dirty="0" smtClean="0">
                <a:solidFill>
                  <a:schemeClr val="tx1"/>
                </a:solidFill>
              </a:rPr>
              <a:t>Input</a:t>
            </a:r>
            <a:endParaRPr lang="en-GB" sz="1600" dirty="0" smtClean="0">
              <a:solidFill>
                <a:schemeClr val="tx1"/>
              </a:solidFill>
            </a:endParaRPr>
          </a:p>
          <a:p>
            <a:pPr algn="ctr"/>
            <a:endParaRPr lang="en-US" sz="1800" dirty="0"/>
          </a:p>
          <a:p>
            <a:pPr marL="342900" indent="-342900" algn="ctr">
              <a:buFont typeface="Arial" panose="020B0604020202020204" pitchFamily="34" charset="0"/>
              <a:buChar char="•"/>
            </a:pPr>
            <a:r>
              <a:rPr lang="en-US" sz="2000" dirty="0" smtClean="0"/>
              <a:t>Final version </a:t>
            </a:r>
            <a:r>
              <a:rPr lang="en-US" sz="2000" dirty="0"/>
              <a:t>of the system</a:t>
            </a:r>
          </a:p>
          <a:p>
            <a:pPr algn="ctr"/>
            <a:endParaRPr lang="en-GB" sz="1600" dirty="0" smtClean="0"/>
          </a:p>
        </p:txBody>
      </p:sp>
      <p:sp>
        <p:nvSpPr>
          <p:cNvPr id="11" name="Rectangle 10"/>
          <p:cNvSpPr/>
          <p:nvPr/>
        </p:nvSpPr>
        <p:spPr>
          <a:xfrm>
            <a:off x="5029200" y="1453985"/>
            <a:ext cx="2971800" cy="2855964"/>
          </a:xfrm>
          <a:prstGeom prst="wedgeRectCallout">
            <a:avLst>
              <a:gd name="adj1" fmla="val -50387"/>
              <a:gd name="adj2" fmla="val 58220"/>
            </a:avLst>
          </a:prstGeom>
        </p:spPr>
        <p:style>
          <a:lnRef idx="3">
            <a:schemeClr val="lt1"/>
          </a:lnRef>
          <a:fillRef idx="1">
            <a:schemeClr val="accent6"/>
          </a:fillRef>
          <a:effectRef idx="1">
            <a:schemeClr val="accent6"/>
          </a:effectRef>
          <a:fontRef idx="minor">
            <a:schemeClr val="lt1"/>
          </a:fontRef>
        </p:style>
        <p:txBody>
          <a:bodyPr rtlCol="0" anchor="t" anchorCtr="0"/>
          <a:lstStyle/>
          <a:p>
            <a:pPr algn="ctr"/>
            <a:r>
              <a:rPr lang="en-GB" dirty="0" smtClean="0">
                <a:solidFill>
                  <a:schemeClr val="tx1"/>
                </a:solidFill>
              </a:rPr>
              <a:t>Output</a:t>
            </a:r>
          </a:p>
          <a:p>
            <a:pPr algn="ctr"/>
            <a:endParaRPr lang="en-GB" dirty="0"/>
          </a:p>
          <a:p>
            <a:pPr marL="342900" indent="-342900" algn="ctr">
              <a:buFont typeface="Arial" panose="020B0604020202020204" pitchFamily="34" charset="0"/>
              <a:buChar char="•"/>
            </a:pPr>
            <a:r>
              <a:rPr lang="en-US" sz="2000" dirty="0" smtClean="0"/>
              <a:t>Customer rate (satisfaction)</a:t>
            </a:r>
          </a:p>
          <a:p>
            <a:pPr marL="342900" indent="-342900" algn="ctr">
              <a:buFont typeface="Arial" panose="020B0604020202020204" pitchFamily="34" charset="0"/>
              <a:buChar char="•"/>
            </a:pPr>
            <a:r>
              <a:rPr lang="en-US" sz="2000" dirty="0" smtClean="0"/>
              <a:t>Improvement points</a:t>
            </a:r>
          </a:p>
          <a:p>
            <a:pPr algn="ctr"/>
            <a:endParaRPr lang="en-GB" dirty="0" smtClean="0"/>
          </a:p>
          <a:p>
            <a:pPr algn="ctr"/>
            <a:endParaRPr lang="en-GB" dirty="0" smtClean="0"/>
          </a:p>
          <a:p>
            <a:pPr algn="ctr"/>
            <a:endParaRPr lang="en-GB" dirty="0"/>
          </a:p>
        </p:txBody>
      </p:sp>
    </p:spTree>
    <p:extLst>
      <p:ext uri="{BB962C8B-B14F-4D97-AF65-F5344CB8AC3E}">
        <p14:creationId xmlns:p14="http://schemas.microsoft.com/office/powerpoint/2010/main" val="664662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613025"/>
            <a:ext cx="2952750"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ular Callout 5"/>
          <p:cNvSpPr/>
          <p:nvPr/>
        </p:nvSpPr>
        <p:spPr>
          <a:xfrm>
            <a:off x="152400" y="707223"/>
            <a:ext cx="6934200" cy="969177"/>
          </a:xfrm>
          <a:prstGeom prst="wedgeRoundRectCallout">
            <a:avLst>
              <a:gd name="adj1" fmla="val -20757"/>
              <a:gd name="adj2" fmla="val 101601"/>
              <a:gd name="adj3" fmla="val 16667"/>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effectLst>
                  <a:outerShdw blurRad="38100" dist="38100" dir="2700000" algn="tl">
                    <a:srgbClr val="000000">
                      <a:alpha val="43137"/>
                    </a:srgbClr>
                  </a:outerShdw>
                </a:effectLst>
                <a:latin typeface="+mj-lt"/>
              </a:rPr>
              <a:t>Work in group think about benefit of online </a:t>
            </a:r>
            <a:r>
              <a:rPr lang="en-US" dirty="0" err="1" smtClean="0">
                <a:solidFill>
                  <a:schemeClr val="tx1"/>
                </a:solidFill>
                <a:effectLst>
                  <a:outerShdw blurRad="38100" dist="38100" dir="2700000" algn="tl">
                    <a:srgbClr val="000000">
                      <a:alpha val="43137"/>
                    </a:srgbClr>
                  </a:outerShdw>
                </a:effectLst>
                <a:latin typeface="+mj-lt"/>
              </a:rPr>
              <a:t>geshouse</a:t>
            </a:r>
            <a:r>
              <a:rPr lang="en-US" dirty="0" smtClean="0">
                <a:solidFill>
                  <a:schemeClr val="tx1"/>
                </a:solidFill>
                <a:effectLst>
                  <a:outerShdw blurRad="38100" dist="38100" dir="2700000" algn="tl">
                    <a:srgbClr val="000000">
                      <a:alpha val="43137"/>
                    </a:srgbClr>
                  </a:outerShdw>
                </a:effectLst>
                <a:latin typeface="+mj-lt"/>
              </a:rPr>
              <a:t> system.</a:t>
            </a:r>
            <a:endParaRPr lang="en-US" dirty="0">
              <a:solidFill>
                <a:schemeClr val="tx1"/>
              </a:solidFill>
              <a:effectLst>
                <a:outerShdw blurRad="38100" dist="38100" dir="2700000" algn="tl">
                  <a:srgbClr val="000000">
                    <a:alpha val="43137"/>
                  </a:srgbClr>
                </a:outerShdw>
              </a:effectLst>
              <a:latin typeface="+mj-lt"/>
            </a:endParaRPr>
          </a:p>
        </p:txBody>
      </p:sp>
      <p:grpSp>
        <p:nvGrpSpPr>
          <p:cNvPr id="35844" name="Group 1"/>
          <p:cNvGrpSpPr>
            <a:grpSpLocks/>
          </p:cNvGrpSpPr>
          <p:nvPr/>
        </p:nvGrpSpPr>
        <p:grpSpPr bwMode="auto">
          <a:xfrm>
            <a:off x="6156325" y="2406650"/>
            <a:ext cx="2767013" cy="3378200"/>
            <a:chOff x="6156325" y="2406650"/>
            <a:chExt cx="2767013" cy="3378200"/>
          </a:xfrm>
        </p:grpSpPr>
        <p:pic>
          <p:nvPicPr>
            <p:cNvPr id="3584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2406650"/>
              <a:ext cx="2767013"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bwMode="auto">
            <a:xfrm>
              <a:off x="6351588" y="4221163"/>
              <a:ext cx="2376487" cy="1008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ln w="0"/>
                  <a:solidFill>
                    <a:srgbClr val="000099"/>
                  </a:solidFill>
                  <a:effectLst>
                    <a:outerShdw blurRad="38100" dist="38100" dir="2700000" algn="tl">
                      <a:srgbClr val="000000">
                        <a:alpha val="43137"/>
                      </a:srgbClr>
                    </a:outerShdw>
                  </a:effectLst>
                </a:rPr>
                <a:t>(Ex. </a:t>
              </a:r>
              <a:r>
                <a:rPr lang="en-US" sz="3600" dirty="0" smtClean="0">
                  <a:ln w="0"/>
                  <a:solidFill>
                    <a:srgbClr val="000099"/>
                  </a:solidFill>
                  <a:effectLst>
                    <a:outerShdw blurRad="38100" dist="38100" dir="2700000" algn="tl">
                      <a:srgbClr val="000000">
                        <a:alpha val="43137"/>
                      </a:srgbClr>
                    </a:outerShdw>
                  </a:effectLst>
                </a:rPr>
                <a:t>01)</a:t>
              </a:r>
              <a:endParaRPr lang="en-US" sz="3600" dirty="0">
                <a:ln w="0"/>
                <a:solidFill>
                  <a:srgbClr val="000099"/>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333595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763" y="266700"/>
            <a:ext cx="1298575"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406400" y="295275"/>
            <a:ext cx="1103313" cy="400050"/>
          </a:xfrm>
          <a:prstGeom prst="rect">
            <a:avLst/>
          </a:prstGeom>
        </p:spPr>
        <p:txBody>
          <a:bodyPr>
            <a:spAutoFit/>
          </a:bodyPr>
          <a:lstStyle/>
          <a:p>
            <a:pPr>
              <a:defRPr/>
            </a:pPr>
            <a:r>
              <a:rPr lang="en-ZA" sz="2000" dirty="0">
                <a:effectLst>
                  <a:outerShdw blurRad="38100" dist="19050" dir="2700000" algn="tl">
                    <a:schemeClr val="dk1">
                      <a:alpha val="40000"/>
                    </a:schemeClr>
                  </a:outerShdw>
                </a:effectLst>
              </a:rPr>
              <a:t>Plan</a:t>
            </a: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2362733690"/>
              </p:ext>
            </p:extLst>
          </p:nvPr>
        </p:nvGraphicFramePr>
        <p:xfrm>
          <a:off x="533400" y="2743200"/>
          <a:ext cx="7489825" cy="1493594"/>
        </p:xfrm>
        <a:graphic>
          <a:graphicData uri="http://schemas.openxmlformats.org/drawingml/2006/table">
            <a:tbl>
              <a:tblPr firstRow="1" bandRow="1">
                <a:tableStyleId>{5C22544A-7EE6-4342-B048-85BDC9FD1C3A}</a:tableStyleId>
              </a:tblPr>
              <a:tblGrid>
                <a:gridCol w="471437"/>
                <a:gridCol w="7018388"/>
              </a:tblGrid>
              <a:tr h="396273">
                <a:tc>
                  <a:txBody>
                    <a:bodyPr/>
                    <a:lstStyle/>
                    <a:p>
                      <a:pPr algn="ctr"/>
                      <a:r>
                        <a:rPr lang="en-US" sz="2000" b="0" dirty="0" smtClean="0">
                          <a:solidFill>
                            <a:schemeClr val="bg1"/>
                          </a:solidFill>
                          <a:effectLst>
                            <a:outerShdw blurRad="38100" dist="38100" dir="2700000" algn="tl">
                              <a:srgbClr val="000000">
                                <a:alpha val="43137"/>
                              </a:srgbClr>
                            </a:outerShdw>
                          </a:effectLst>
                          <a:latin typeface="+mn-lt"/>
                        </a:rPr>
                        <a:t>1</a:t>
                      </a:r>
                      <a:endParaRPr lang="en-US" sz="2000" b="0" dirty="0">
                        <a:solidFill>
                          <a:schemeClr val="bg1"/>
                        </a:solidFill>
                        <a:effectLst>
                          <a:outerShdw blurRad="38100" dist="38100" dir="2700000" algn="tl">
                            <a:srgbClr val="000000">
                              <a:alpha val="43137"/>
                            </a:srgbClr>
                          </a:outerShdw>
                        </a:effectLst>
                        <a:latin typeface="+mn-lt"/>
                      </a:endParaRPr>
                    </a:p>
                  </a:txBody>
                  <a:tcPr marL="91452" marR="91452" marT="45724" marB="45724">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To know the main activity of SDLC</a:t>
                      </a:r>
                    </a:p>
                  </a:txBody>
                  <a:tcPr marL="91452" marR="91452" marT="45724" marB="45724">
                    <a:solidFill>
                      <a:schemeClr val="tx2"/>
                    </a:solidFill>
                  </a:tcPr>
                </a:tc>
              </a:tr>
              <a:tr h="396273">
                <a:tc>
                  <a:txBody>
                    <a:bodyPr/>
                    <a:lstStyle/>
                    <a:p>
                      <a:pPr algn="ctr"/>
                      <a:r>
                        <a:rPr lang="en-US" sz="2000" b="0" dirty="0" smtClean="0">
                          <a:solidFill>
                            <a:schemeClr val="tx1"/>
                          </a:solidFill>
                          <a:effectLst/>
                          <a:latin typeface="+mn-lt"/>
                        </a:rPr>
                        <a:t>2</a:t>
                      </a:r>
                      <a:endParaRPr lang="en-US" sz="2000" b="0" dirty="0">
                        <a:solidFill>
                          <a:schemeClr val="tx1"/>
                        </a:solidFill>
                        <a:effectLst/>
                        <a:latin typeface="+mn-lt"/>
                      </a:endParaRPr>
                    </a:p>
                  </a:txBody>
                  <a:tcPr marL="91452" marR="91452" marT="45724" marB="45724"/>
                </a:tc>
                <a:tc>
                  <a:txBody>
                    <a:bodyPr/>
                    <a:lstStyle/>
                    <a:p>
                      <a:r>
                        <a:rPr lang="en-US" sz="2000" dirty="0" smtClean="0"/>
                        <a:t>Detail about all phases of SDLC</a:t>
                      </a:r>
                    </a:p>
                  </a:txBody>
                  <a:tcPr marL="91452" marR="91452" marT="45724" marB="45724"/>
                </a:tc>
              </a:tr>
              <a:tr h="396273">
                <a:tc>
                  <a:txBody>
                    <a:bodyPr/>
                    <a:lstStyle/>
                    <a:p>
                      <a:pPr algn="ctr"/>
                      <a:r>
                        <a:rPr lang="en-US" sz="2000" b="0" dirty="0" smtClean="0">
                          <a:solidFill>
                            <a:schemeClr val="tx1"/>
                          </a:solidFill>
                          <a:effectLst/>
                          <a:latin typeface="+mn-lt"/>
                        </a:rPr>
                        <a:t>3</a:t>
                      </a:r>
                      <a:endParaRPr lang="en-US" sz="2000" b="0" dirty="0">
                        <a:solidFill>
                          <a:schemeClr val="tx1"/>
                        </a:solidFill>
                        <a:effectLst/>
                        <a:latin typeface="+mn-lt"/>
                      </a:endParaRPr>
                    </a:p>
                  </a:txBody>
                  <a:tcPr marL="91452" marR="91452" marT="45724" marB="45724">
                    <a:solidFill>
                      <a:schemeClr val="accent3">
                        <a:lumMod val="20000"/>
                        <a:lumOff val="80000"/>
                      </a:schemeClr>
                    </a:solidFill>
                  </a:tcPr>
                </a:tc>
                <a:tc>
                  <a:txBody>
                    <a:bodyPr/>
                    <a:lstStyle/>
                    <a:p>
                      <a:r>
                        <a:rPr lang="en-US" sz="2000" dirty="0" smtClean="0"/>
                        <a:t>Understand the input and output (documents) of each step</a:t>
                      </a:r>
                    </a:p>
                  </a:txBody>
                  <a:tcPr marL="91452" marR="91452" marT="45724" marB="45724">
                    <a:solidFill>
                      <a:schemeClr val="accent3">
                        <a:lumMod val="20000"/>
                        <a:lumOff val="80000"/>
                      </a:schemeClr>
                    </a:solidFill>
                  </a:tcPr>
                </a:tc>
              </a:tr>
            </a:tbl>
          </a:graphicData>
        </a:graphic>
      </p:graphicFrame>
    </p:spTree>
    <p:extLst>
      <p:ext uri="{BB962C8B-B14F-4D97-AF65-F5344CB8AC3E}">
        <p14:creationId xmlns:p14="http://schemas.microsoft.com/office/powerpoint/2010/main" val="3101139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4700" y="2714625"/>
            <a:ext cx="7162800" cy="1146175"/>
          </a:xfrm>
        </p:spPr>
        <p:txBody>
          <a:bodyPr/>
          <a:lstStyle/>
          <a:p>
            <a:pPr>
              <a:defRPr/>
            </a:pPr>
            <a:r>
              <a:rPr lang="en-US" dirty="0" smtClean="0"/>
              <a:t>SDLC Overview</a:t>
            </a:r>
            <a:endParaRPr lang="en-US" dirty="0"/>
          </a:p>
        </p:txBody>
      </p:sp>
      <p:sp>
        <p:nvSpPr>
          <p:cNvPr id="2" name="Text Placeholder 1"/>
          <p:cNvSpPr>
            <a:spLocks noGrp="1"/>
          </p:cNvSpPr>
          <p:nvPr>
            <p:ph type="body" idx="1"/>
          </p:nvPr>
        </p:nvSpPr>
        <p:spPr/>
        <p:txBody>
          <a:bodyPr/>
          <a:lstStyle/>
          <a:p>
            <a:r>
              <a:rPr lang="en-US" dirty="0"/>
              <a:t>A process </a:t>
            </a:r>
            <a:r>
              <a:rPr lang="en-US" dirty="0" smtClean="0"/>
              <a:t>for planning, creating, developing </a:t>
            </a:r>
            <a:r>
              <a:rPr lang="en-US" dirty="0"/>
              <a:t>and testing quality software's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a:xfrm>
            <a:off x="457200" y="781050"/>
            <a:ext cx="6635750" cy="941388"/>
          </a:xfrm>
        </p:spPr>
        <p:txBody>
          <a:bodyPr/>
          <a:lstStyle/>
          <a:p>
            <a:r>
              <a:rPr lang="en-US" smtClean="0"/>
              <a:t>What SDLC?</a:t>
            </a:r>
          </a:p>
        </p:txBody>
      </p:sp>
      <p:sp>
        <p:nvSpPr>
          <p:cNvPr id="2" name="Content Placeholder 4"/>
          <p:cNvSpPr>
            <a:spLocks noGrp="1"/>
          </p:cNvSpPr>
          <p:nvPr>
            <p:ph idx="1"/>
          </p:nvPr>
        </p:nvSpPr>
        <p:spPr>
          <a:xfrm>
            <a:off x="304800" y="1905000"/>
            <a:ext cx="7643813" cy="3776663"/>
          </a:xfrm>
        </p:spPr>
        <p:txBody>
          <a:bodyPr/>
          <a:lstStyle/>
          <a:p>
            <a:pPr>
              <a:defRPr/>
            </a:pPr>
            <a:r>
              <a:rPr lang="en-US" b="1" dirty="0" smtClean="0"/>
              <a:t>SDLC</a:t>
            </a:r>
            <a:r>
              <a:rPr lang="en-US" dirty="0" smtClean="0"/>
              <a:t>, Software Development Life Cycle </a:t>
            </a:r>
          </a:p>
          <a:p>
            <a:pPr>
              <a:defRPr/>
            </a:pPr>
            <a:endParaRPr lang="en-US" dirty="0"/>
          </a:p>
          <a:p>
            <a:pPr marL="0" indent="0">
              <a:buFont typeface="Arial" panose="020B0604020202020204" pitchFamily="34" charset="0"/>
              <a:buNone/>
              <a:defRPr/>
            </a:pPr>
            <a:r>
              <a:rPr lang="en-US" dirty="0" smtClean="0"/>
              <a:t>Is s process through a series of </a:t>
            </a:r>
            <a:r>
              <a:rPr lang="en-US" b="1" dirty="0" smtClean="0"/>
              <a:t>phases</a:t>
            </a:r>
            <a:r>
              <a:rPr lang="en-US" dirty="0" smtClean="0"/>
              <a:t> </a:t>
            </a:r>
            <a:r>
              <a:rPr lang="en-US" b="1" dirty="0" smtClean="0"/>
              <a:t>from conception </a:t>
            </a:r>
            <a:r>
              <a:rPr lang="en-US" dirty="0" smtClean="0"/>
              <a:t>to implementation system.</a:t>
            </a:r>
          </a:p>
          <a:p>
            <a:pPr>
              <a:defRPr/>
            </a:pPr>
            <a:endParaRPr lang="en-US" dirty="0" smtClean="0"/>
          </a:p>
          <a:p>
            <a:pPr>
              <a:defRPr/>
            </a:pPr>
            <a:endParaRPr lang="en-US" dirty="0" smtClean="0"/>
          </a:p>
          <a:p>
            <a:pPr>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781050"/>
            <a:ext cx="6635750" cy="941388"/>
          </a:xfrm>
        </p:spPr>
        <p:txBody>
          <a:bodyPr/>
          <a:lstStyle/>
          <a:p>
            <a:r>
              <a:rPr lang="en-US" dirty="0" smtClean="0"/>
              <a:t>Activity: SDLC Phases</a:t>
            </a:r>
          </a:p>
        </p:txBody>
      </p:sp>
      <p:sp>
        <p:nvSpPr>
          <p:cNvPr id="17411" name="Content Placeholder 2"/>
          <p:cNvSpPr>
            <a:spLocks noGrp="1"/>
          </p:cNvSpPr>
          <p:nvPr>
            <p:ph idx="1"/>
          </p:nvPr>
        </p:nvSpPr>
        <p:spPr>
          <a:xfrm>
            <a:off x="457200" y="2349500"/>
            <a:ext cx="7467600" cy="3952129"/>
          </a:xfrm>
          <a:noFill/>
          <a:ln>
            <a:noFill/>
          </a:ln>
        </p:spPr>
        <p:style>
          <a:lnRef idx="2">
            <a:schemeClr val="dk1"/>
          </a:lnRef>
          <a:fillRef idx="1">
            <a:schemeClr val="lt1"/>
          </a:fillRef>
          <a:effectRef idx="0">
            <a:schemeClr val="dk1"/>
          </a:effectRef>
          <a:fontRef idx="minor">
            <a:schemeClr val="dk1"/>
          </a:fontRef>
        </p:style>
        <p:txBody>
          <a:bodyPr>
            <a:normAutofit/>
          </a:bodyPr>
          <a:lstStyle/>
          <a:p>
            <a:pPr marL="457200" indent="-457200">
              <a:buFont typeface="+mj-lt"/>
              <a:buAutoNum type="arabicPeriod"/>
            </a:pPr>
            <a:r>
              <a:rPr lang="en-US" dirty="0" smtClean="0"/>
              <a:t>Try to put in the right order the phases of SDLC below</a:t>
            </a:r>
          </a:p>
          <a:p>
            <a:pPr marL="457200" indent="-457200">
              <a:buFont typeface="+mj-lt"/>
              <a:buAutoNum type="arabicPeriod"/>
            </a:pPr>
            <a:r>
              <a:rPr lang="en-US" dirty="0" smtClean="0"/>
              <a:t>Match the definition for each phase</a:t>
            </a:r>
          </a:p>
        </p:txBody>
      </p:sp>
      <p:sp>
        <p:nvSpPr>
          <p:cNvPr id="2" name="Rectangle 1"/>
          <p:cNvSpPr/>
          <p:nvPr/>
        </p:nvSpPr>
        <p:spPr>
          <a:xfrm>
            <a:off x="500640" y="5657235"/>
            <a:ext cx="1452558" cy="400110"/>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r>
              <a:rPr lang="en-US" sz="2000" dirty="0" smtClean="0">
                <a:solidFill>
                  <a:schemeClr val="tx1"/>
                </a:solidFill>
              </a:rPr>
              <a:t>Initiation</a:t>
            </a:r>
          </a:p>
        </p:txBody>
      </p:sp>
      <p:sp>
        <p:nvSpPr>
          <p:cNvPr id="5" name="Rectangle 4"/>
          <p:cNvSpPr/>
          <p:nvPr/>
        </p:nvSpPr>
        <p:spPr>
          <a:xfrm>
            <a:off x="228600" y="4154967"/>
            <a:ext cx="4787618" cy="400110"/>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r>
              <a:rPr lang="en-US" sz="2000" dirty="0" smtClean="0">
                <a:solidFill>
                  <a:schemeClr val="tx1"/>
                </a:solidFill>
              </a:rPr>
              <a:t>System concept development</a:t>
            </a:r>
          </a:p>
        </p:txBody>
      </p:sp>
      <p:sp>
        <p:nvSpPr>
          <p:cNvPr id="6" name="Rectangle 5"/>
          <p:cNvSpPr/>
          <p:nvPr/>
        </p:nvSpPr>
        <p:spPr>
          <a:xfrm>
            <a:off x="6121356" y="4045024"/>
            <a:ext cx="1364821" cy="400110"/>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r>
              <a:rPr lang="en-US" sz="2000" dirty="0" smtClean="0">
                <a:solidFill>
                  <a:schemeClr val="tx1"/>
                </a:solidFill>
              </a:rPr>
              <a:t>Planning</a:t>
            </a:r>
          </a:p>
        </p:txBody>
      </p:sp>
      <p:sp>
        <p:nvSpPr>
          <p:cNvPr id="7" name="Rectangle 6"/>
          <p:cNvSpPr/>
          <p:nvPr/>
        </p:nvSpPr>
        <p:spPr>
          <a:xfrm>
            <a:off x="957016" y="5071647"/>
            <a:ext cx="2054864" cy="400110"/>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r>
              <a:rPr lang="en-US" sz="2000" dirty="0" smtClean="0">
                <a:solidFill>
                  <a:schemeClr val="tx1"/>
                </a:solidFill>
              </a:rPr>
              <a:t>Development</a:t>
            </a:r>
          </a:p>
        </p:txBody>
      </p:sp>
      <p:sp>
        <p:nvSpPr>
          <p:cNvPr id="8" name="Rectangle 7"/>
          <p:cNvSpPr/>
          <p:nvPr/>
        </p:nvSpPr>
        <p:spPr>
          <a:xfrm>
            <a:off x="3870618" y="5173959"/>
            <a:ext cx="3534238" cy="400110"/>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r>
              <a:rPr lang="en-US" sz="2000" dirty="0" smtClean="0">
                <a:solidFill>
                  <a:schemeClr val="tx1"/>
                </a:solidFill>
              </a:rPr>
              <a:t>Requirements analysis</a:t>
            </a:r>
          </a:p>
        </p:txBody>
      </p:sp>
      <p:sp>
        <p:nvSpPr>
          <p:cNvPr id="9" name="Rectangle 8"/>
          <p:cNvSpPr/>
          <p:nvPr/>
        </p:nvSpPr>
        <p:spPr>
          <a:xfrm>
            <a:off x="2218192" y="5901519"/>
            <a:ext cx="1154902" cy="400110"/>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r>
              <a:rPr lang="en-US" sz="2000" dirty="0" smtClean="0">
                <a:solidFill>
                  <a:schemeClr val="tx1"/>
                </a:solidFill>
              </a:rPr>
              <a:t>Design</a:t>
            </a:r>
          </a:p>
        </p:txBody>
      </p:sp>
      <p:sp>
        <p:nvSpPr>
          <p:cNvPr id="10" name="Rectangle 9"/>
          <p:cNvSpPr/>
          <p:nvPr/>
        </p:nvSpPr>
        <p:spPr>
          <a:xfrm>
            <a:off x="4113046" y="4628133"/>
            <a:ext cx="4016620" cy="400110"/>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r>
              <a:rPr lang="en-US" sz="2000" dirty="0" smtClean="0">
                <a:solidFill>
                  <a:schemeClr val="tx1"/>
                </a:solidFill>
              </a:rPr>
              <a:t>Operations &amp; Maintenance</a:t>
            </a:r>
          </a:p>
        </p:txBody>
      </p:sp>
      <p:sp>
        <p:nvSpPr>
          <p:cNvPr id="11" name="Rectangle 10"/>
          <p:cNvSpPr/>
          <p:nvPr/>
        </p:nvSpPr>
        <p:spPr>
          <a:xfrm>
            <a:off x="3802372" y="5858356"/>
            <a:ext cx="2708699" cy="400110"/>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r>
              <a:rPr lang="en-US" sz="2000" dirty="0" smtClean="0">
                <a:solidFill>
                  <a:schemeClr val="tx1"/>
                </a:solidFill>
              </a:rPr>
              <a:t>Implementation</a:t>
            </a:r>
          </a:p>
        </p:txBody>
      </p:sp>
      <p:sp>
        <p:nvSpPr>
          <p:cNvPr id="12" name="Rectangle 11"/>
          <p:cNvSpPr/>
          <p:nvPr/>
        </p:nvSpPr>
        <p:spPr>
          <a:xfrm>
            <a:off x="2270153" y="3627462"/>
            <a:ext cx="3202536" cy="400110"/>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r>
              <a:rPr lang="en-US" sz="2000" dirty="0" smtClean="0">
                <a:solidFill>
                  <a:schemeClr val="tx1"/>
                </a:solidFill>
              </a:rPr>
              <a:t>Integration and test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7875" y="2141538"/>
            <a:ext cx="7162800" cy="1146175"/>
          </a:xfrm>
        </p:spPr>
        <p:txBody>
          <a:bodyPr/>
          <a:lstStyle/>
          <a:p>
            <a:pPr>
              <a:defRPr/>
            </a:pPr>
            <a:r>
              <a:rPr lang="en-US" dirty="0"/>
              <a:t>phases </a:t>
            </a:r>
            <a:r>
              <a:rPr lang="en-US" dirty="0" smtClean="0"/>
              <a:t>I: Planning</a:t>
            </a:r>
            <a:endParaRPr lang="en-US" dirty="0"/>
          </a:p>
        </p:txBody>
      </p:sp>
      <p:grpSp>
        <p:nvGrpSpPr>
          <p:cNvPr id="27652" name="Group 28"/>
          <p:cNvGrpSpPr>
            <a:grpSpLocks/>
          </p:cNvGrpSpPr>
          <p:nvPr/>
        </p:nvGrpSpPr>
        <p:grpSpPr bwMode="auto">
          <a:xfrm>
            <a:off x="2808288" y="3952178"/>
            <a:ext cx="3104456" cy="2391467"/>
            <a:chOff x="2807719" y="3952184"/>
            <a:chExt cx="3104416" cy="2390950"/>
          </a:xfrm>
        </p:grpSpPr>
        <p:pic>
          <p:nvPicPr>
            <p:cNvPr id="27653" name="Picture 2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7719" y="3962400"/>
              <a:ext cx="3104416" cy="238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Oval 27"/>
            <p:cNvSpPr/>
            <p:nvPr/>
          </p:nvSpPr>
          <p:spPr>
            <a:xfrm>
              <a:off x="3771856" y="3952184"/>
              <a:ext cx="990587" cy="533284"/>
            </a:xfrm>
            <a:prstGeom prst="ellipse">
              <a:avLst/>
            </a:prstGeom>
            <a:solidFill>
              <a:srgbClr val="FF000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165622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EB16A283-49C7-4B9B-AFD6-AF5B19D6AFB9}" vid="{14DC586A-9995-4905-92EB-ABD8C5C64B9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11406</TotalTime>
  <Words>940</Words>
  <Application>Microsoft Macintosh PowerPoint</Application>
  <PresentationFormat>On-screen Show (4:3)</PresentationFormat>
  <Paragraphs>262</Paragraphs>
  <Slides>36</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Arial Unicode MS</vt:lpstr>
      <vt:lpstr>Calibri</vt:lpstr>
      <vt:lpstr>Kristen ITC</vt:lpstr>
      <vt:lpstr>ＭＳ Ｐゴシック</vt:lpstr>
      <vt:lpstr>Times New Roman</vt:lpstr>
      <vt:lpstr>Verdana</vt:lpstr>
      <vt:lpstr>Viner Hand ITC</vt:lpstr>
      <vt:lpstr>Wingdings</vt:lpstr>
      <vt:lpstr>Theme1</vt:lpstr>
      <vt:lpstr>Software development life cycle model</vt:lpstr>
      <vt:lpstr>Starter …</vt:lpstr>
      <vt:lpstr>What is software benefit?</vt:lpstr>
      <vt:lpstr>PowerPoint Presentation</vt:lpstr>
      <vt:lpstr>PowerPoint Presentation</vt:lpstr>
      <vt:lpstr>SDLC Overview</vt:lpstr>
      <vt:lpstr>What SDLC?</vt:lpstr>
      <vt:lpstr>Activity: SDLC Phases</vt:lpstr>
      <vt:lpstr>phases I: Planning</vt:lpstr>
      <vt:lpstr>Planning</vt:lpstr>
      <vt:lpstr>Planning</vt:lpstr>
      <vt:lpstr>PowerPoint Presentation</vt:lpstr>
      <vt:lpstr>phases Ii: Analysis</vt:lpstr>
      <vt:lpstr>System analysis</vt:lpstr>
      <vt:lpstr>System analysis</vt:lpstr>
      <vt:lpstr>System analysis</vt:lpstr>
      <vt:lpstr>System analysis</vt:lpstr>
      <vt:lpstr>System analysis</vt:lpstr>
      <vt:lpstr>PowerPoint Presentation</vt:lpstr>
      <vt:lpstr>System Design</vt:lpstr>
      <vt:lpstr>System Design</vt:lpstr>
      <vt:lpstr>Example:  Library system design Architecture</vt:lpstr>
      <vt:lpstr>Example:  Library system design Components</vt:lpstr>
      <vt:lpstr>Example:  Library system design Modules</vt:lpstr>
      <vt:lpstr>Example:  Library system design Interfaces</vt:lpstr>
      <vt:lpstr>Example:  Library system design  Data for a system </vt:lpstr>
      <vt:lpstr>PowerPoint Presentation</vt:lpstr>
      <vt:lpstr>4. System Development</vt:lpstr>
      <vt:lpstr>System Development</vt:lpstr>
      <vt:lpstr>PowerPoint Presentation</vt:lpstr>
      <vt:lpstr>5. Systems Implementation</vt:lpstr>
      <vt:lpstr>Systems Implementation</vt:lpstr>
      <vt:lpstr>PowerPoint Presentation</vt:lpstr>
      <vt:lpstr>6. Systems maintenance</vt:lpstr>
      <vt:lpstr>Maintenance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CIST Staff Meeting Agenda &amp; Minutes   May16th, 2007</dc:title>
  <dc:creator>PEN Vannak</dc:creator>
  <cp:lastModifiedBy>Microsoft Office User</cp:lastModifiedBy>
  <cp:revision>583</cp:revision>
  <dcterms:modified xsi:type="dcterms:W3CDTF">2017-03-30T10:15:48Z</dcterms:modified>
</cp:coreProperties>
</file>