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2" r:id="rId4"/>
    <p:sldId id="267" r:id="rId5"/>
    <p:sldId id="266" r:id="rId6"/>
    <p:sldId id="270" r:id="rId7"/>
    <p:sldId id="272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C6AB"/>
    <a:srgbClr val="F76D68"/>
    <a:srgbClr val="6B6889"/>
    <a:srgbClr val="FFC000"/>
    <a:srgbClr val="ED7D31"/>
    <a:srgbClr val="4472C4"/>
    <a:srgbClr val="5B9BD5"/>
    <a:srgbClr val="84C8AE"/>
    <a:srgbClr val="4361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878" autoAdjust="0"/>
    <p:restoredTop sz="94660"/>
  </p:normalViewPr>
  <p:slideViewPr>
    <p:cSldViewPr snapToGrid="0">
      <p:cViewPr>
        <p:scale>
          <a:sx n="100" d="100"/>
          <a:sy n="100" d="100"/>
        </p:scale>
        <p:origin x="1398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53468F-90F5-4420-ABF2-E178034558AE}" type="datetimeFigureOut">
              <a:rPr lang="zh-CN" altLang="en-US" smtClean="0"/>
              <a:t>2022/9/25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604285-41E8-4042-A6F0-8C55CA5EAA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15116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40CDC8-B5A3-A92D-0A82-AA65373616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539DF51-5333-F7B0-9947-298DFCD7F6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CA1331-3884-6754-3754-C915A1F15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A20BC-3DB5-49D1-845C-1F65802E4C8F}" type="datetimeFigureOut">
              <a:rPr lang="zh-CN" altLang="en-US" smtClean="0"/>
              <a:t>2022/9/25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F4E90D-F5AE-7BF2-926A-F6C874E04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E6CCA0-DB37-9200-6E72-ECF4F4D76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34C4-D9E9-4078-8916-B503829037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4711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DEF9DC-622C-43C4-E7E3-34111F0F7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044BA02-F230-E67C-537A-6647DFF052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55B321-E954-40FE-C5E5-1AD0B4DC8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A20BC-3DB5-49D1-845C-1F65802E4C8F}" type="datetimeFigureOut">
              <a:rPr lang="zh-CN" altLang="en-US" smtClean="0"/>
              <a:t>2022/9/25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F5D075-8358-B7DA-B553-78028EAA2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86896F-6C67-D44D-DCEA-9F9575A1D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34C4-D9E9-4078-8916-B503829037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7912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F976AF4-F75E-CD18-6C2A-684C3F78E4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BC38496-C80F-1615-69AC-6994144CAD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F95B17-8491-99F9-65AE-1A2450BDB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A20BC-3DB5-49D1-845C-1F65802E4C8F}" type="datetimeFigureOut">
              <a:rPr lang="zh-CN" altLang="en-US" smtClean="0"/>
              <a:t>2022/9/25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8D2773-F25E-E73F-ED74-E82339601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369462-14E7-C6C2-C9E3-7670E1B3E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34C4-D9E9-4078-8916-B503829037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3119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69D0EE-1B59-7F30-5CB7-3427FFEE5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AB553E-D869-6797-C4D4-009360A45B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F5C788-C6D0-2532-A2F4-34C34416F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A20BC-3DB5-49D1-845C-1F65802E4C8F}" type="datetimeFigureOut">
              <a:rPr lang="zh-CN" altLang="en-US" smtClean="0"/>
              <a:t>2022/9/25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BEEB1A-3857-38DD-66F4-BDE797C51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4070F5-7A24-11A5-F50F-F5F59F03E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34C4-D9E9-4078-8916-B503829037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859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C660DA-968A-BD69-FE01-557A4E04E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BDDEAEF-AB36-48D8-F04A-540BEC3099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6A97F9-A1C3-B5EB-8B50-EEAE70CFA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A20BC-3DB5-49D1-845C-1F65802E4C8F}" type="datetimeFigureOut">
              <a:rPr lang="zh-CN" altLang="en-US" smtClean="0"/>
              <a:t>2022/9/25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443C31-3298-0EDB-FE1C-6C6D923D2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15A8D6-0BEB-DAFD-9B3E-78D25184B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34C4-D9E9-4078-8916-B503829037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9283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DF03C2-3F99-8CED-C69C-37A6ACFD8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8909CA-2338-87CD-220B-FC94CCD08E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B3E47C3-5926-9A46-4717-159D7B7873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97886BD-8D05-1494-84C0-1D08E1956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A20BC-3DB5-49D1-845C-1F65802E4C8F}" type="datetimeFigureOut">
              <a:rPr lang="zh-CN" altLang="en-US" smtClean="0"/>
              <a:t>2022/9/25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3B807F1-F99A-77FD-2143-07D218F69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4F63FCA-B3A5-936F-64C8-66401AE03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34C4-D9E9-4078-8916-B503829037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0737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791173-D6C2-3BC6-4CB1-B461C908E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4AD2E5F-402A-01D7-3838-8E358993A4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ACEC7A1-C9AC-2922-2865-9B89432428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63A9B2D-53A8-C353-5591-9E1B6B3542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5D26E5E-F9EA-FCA5-37F7-9973EF358E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5164B56-C945-0F65-E203-858594118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A20BC-3DB5-49D1-845C-1F65802E4C8F}" type="datetimeFigureOut">
              <a:rPr lang="zh-CN" altLang="en-US" smtClean="0"/>
              <a:t>2022/9/25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09315C0-BDD7-7103-A325-3B9C7A1B4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88C4B1E-A55A-CDB9-AA70-EF84A0BFF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34C4-D9E9-4078-8916-B503829037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5618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E3718F-B2BD-05A2-434E-F618AD525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8B88B10-6A20-7821-A1A8-A4F5A2948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A20BC-3DB5-49D1-845C-1F65802E4C8F}" type="datetimeFigureOut">
              <a:rPr lang="zh-CN" altLang="en-US" smtClean="0"/>
              <a:t>2022/9/25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BF27BBD-E7BE-9F58-88B5-FC728142E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6913925-F447-CA5A-51A6-FBE701BA1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34C4-D9E9-4078-8916-B503829037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9028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612DF1B-A833-81C5-6571-A772DE426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A20BC-3DB5-49D1-845C-1F65802E4C8F}" type="datetimeFigureOut">
              <a:rPr lang="zh-CN" altLang="en-US" smtClean="0"/>
              <a:t>2022/9/25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696C177-47C2-6D67-8545-990D5B3CB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44D5E78-D550-232B-96B7-8440FF6B6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34C4-D9E9-4078-8916-B503829037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5271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D1DCF4-4CCF-2364-65EC-9C9BFEA3A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4714F4-7DB0-C97A-F784-5CFBAC695A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BCB6652-0C88-7400-7A06-6936B1C344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1FF22F2-FF19-83E2-E392-3B177B024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A20BC-3DB5-49D1-845C-1F65802E4C8F}" type="datetimeFigureOut">
              <a:rPr lang="zh-CN" altLang="en-US" smtClean="0"/>
              <a:t>2022/9/25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B66D0C3-19F3-AA71-4B80-9CFA42088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672DF26-757A-AA86-0819-F73A8FA5B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34C4-D9E9-4078-8916-B503829037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8999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DCD79F-AE28-1BFD-B710-46914D7BB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7F18482-3BA3-26B8-B518-F5F1399E87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556E380-642F-992F-E6C8-8EC6AE77C3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33996B7-B78D-E849-7603-5B9BB9004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A20BC-3DB5-49D1-845C-1F65802E4C8F}" type="datetimeFigureOut">
              <a:rPr lang="zh-CN" altLang="en-US" smtClean="0"/>
              <a:t>2022/9/25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7D452E8-6F5E-74FE-CD6A-3CA621B5A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95CEDBF-0BF4-AA17-00CB-4122215E1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34C4-D9E9-4078-8916-B503829037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2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CA31C5E-9505-2C4B-DC5F-98F7D0689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00D6D44-DAF1-5FCB-D58E-AB941A4A11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406CE2-649C-0E3B-C775-A6AA877A28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CA20BC-3DB5-49D1-845C-1F65802E4C8F}" type="datetimeFigureOut">
              <a:rPr lang="zh-CN" altLang="en-US" smtClean="0"/>
              <a:t>2022/9/25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240012-2A94-3D4E-8D2D-3153EC0501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9AEB43-D5DE-5B20-DD73-302601F9B5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0434C4-D9E9-4078-8916-B503829037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9294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iki.qt.io/Coding_Conventions" TargetMode="External"/><Relationship Id="rId5" Type="http://schemas.openxmlformats.org/officeDocument/2006/relationships/hyperlink" Target="https://wiki.qt.io/Qt_Coding_Style" TargetMode="Externa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1" descr="未标题-1">
            <a:extLst>
              <a:ext uri="{FF2B5EF4-FFF2-40B4-BE49-F238E27FC236}">
                <a16:creationId xmlns:a16="http://schemas.microsoft.com/office/drawing/2014/main" id="{BDF5EBE6-8705-6269-48F2-82B4E5FBA5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31" y="0"/>
            <a:ext cx="12193588" cy="696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文本框 11">
            <a:extLst>
              <a:ext uri="{FF2B5EF4-FFF2-40B4-BE49-F238E27FC236}">
                <a16:creationId xmlns:a16="http://schemas.microsoft.com/office/drawing/2014/main" id="{967D7297-1FD1-05FD-320D-7C468D2FEE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00" y="6489378"/>
            <a:ext cx="1351756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900" i="1" dirty="0">
                <a:solidFill>
                  <a:schemeClr val="bg1"/>
                </a:solidFill>
                <a:latin typeface="JetBrains Mono" panose="02000009000000000000" pitchFamily="49" charset="0"/>
                <a:ea typeface="微软雅黑" panose="020B0503020204020204" pitchFamily="34" charset="-122"/>
                <a:cs typeface="JetBrains Mono" panose="02000009000000000000" pitchFamily="49" charset="0"/>
              </a:rPr>
              <a:t>made by </a:t>
            </a:r>
            <a:r>
              <a:rPr lang="zh-CN" altLang="en-US" sz="900" b="1" i="1" dirty="0">
                <a:solidFill>
                  <a:schemeClr val="bg1"/>
                </a:solidFill>
                <a:latin typeface="JetBrains Mono" panose="02000009000000000000" pitchFamily="49" charset="0"/>
                <a:ea typeface="微软雅黑" panose="020B0503020204020204" pitchFamily="34" charset="-122"/>
                <a:cs typeface="JetBrains Mono" panose="02000009000000000000" pitchFamily="49" charset="0"/>
              </a:rPr>
              <a:t>我不是</a:t>
            </a:r>
            <a:r>
              <a:rPr lang="en-US" altLang="zh-CN" sz="900" b="1" i="1" dirty="0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Qt</a:t>
            </a:r>
            <a:endParaRPr lang="zh-CN" altLang="en-US" sz="900" b="1" i="1" dirty="0">
              <a:solidFill>
                <a:schemeClr val="bg1"/>
              </a:solidFill>
              <a:latin typeface="JetBrains Mono" panose="02000009000000000000" pitchFamily="49" charset="0"/>
              <a:ea typeface="微软雅黑" panose="020B0503020204020204" pitchFamily="34" charset="-122"/>
              <a:cs typeface="JetBrains Mono" panose="02000009000000000000" pitchFamily="49" charset="0"/>
            </a:endParaRPr>
          </a:p>
        </p:txBody>
      </p:sp>
      <p:pic>
        <p:nvPicPr>
          <p:cNvPr id="11" name="图片 10" descr="图标&#10;&#10;描述已自动生成">
            <a:extLst>
              <a:ext uri="{FF2B5EF4-FFF2-40B4-BE49-F238E27FC236}">
                <a16:creationId xmlns:a16="http://schemas.microsoft.com/office/drawing/2014/main" id="{01B81B43-776E-E055-D7A3-CCF7CA6243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47675" y="5135578"/>
            <a:ext cx="2809876" cy="1469216"/>
          </a:xfrm>
          <a:prstGeom prst="rect">
            <a:avLst/>
          </a:prstGeom>
        </p:spPr>
      </p:pic>
      <p:pic>
        <p:nvPicPr>
          <p:cNvPr id="15" name="图片 14" descr="手机屏幕的截图&#10;&#10;中度可信度描述已自动生成">
            <a:extLst>
              <a:ext uri="{FF2B5EF4-FFF2-40B4-BE49-F238E27FC236}">
                <a16:creationId xmlns:a16="http://schemas.microsoft.com/office/drawing/2014/main" id="{4A8BFD74-46C9-9A2E-CB25-811D98739D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5342" y="5222754"/>
            <a:ext cx="1613958" cy="1382040"/>
          </a:xfrm>
          <a:prstGeom prst="rect">
            <a:avLst/>
          </a:prstGeom>
        </p:spPr>
      </p:pic>
      <p:sp>
        <p:nvSpPr>
          <p:cNvPr id="27" name="文本框 3">
            <a:extLst>
              <a:ext uri="{FF2B5EF4-FFF2-40B4-BE49-F238E27FC236}">
                <a16:creationId xmlns:a16="http://schemas.microsoft.com/office/drawing/2014/main" id="{4C19E67D-6BDC-B705-88A1-FF527C2CE8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13739" y="6557486"/>
            <a:ext cx="4392549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000" u="sng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Every individual is different and talented, what you need are passion.</a:t>
            </a:r>
            <a:endParaRPr lang="zh-CN" altLang="en-US" sz="1000" u="sng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AA01953-D5C4-DE75-9EE2-882B104AEA07}"/>
              </a:ext>
            </a:extLst>
          </p:cNvPr>
          <p:cNvSpPr txBox="1"/>
          <p:nvPr/>
        </p:nvSpPr>
        <p:spPr>
          <a:xfrm>
            <a:off x="852488" y="2305050"/>
            <a:ext cx="10633039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b="1" spc="5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2.1 Widgets</a:t>
            </a:r>
            <a:r>
              <a:rPr lang="zh-CN" altLang="en-US" sz="3200" b="1" spc="5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体系概述、</a:t>
            </a:r>
            <a:r>
              <a:rPr lang="en-US" altLang="zh-CN" sz="3200" b="1" spc="5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Qt</a:t>
            </a:r>
            <a:r>
              <a:rPr lang="zh-CN" altLang="en-US" sz="3200" b="1" spc="5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命名空间、编程规范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043C1DD2-BECF-FC56-4E2B-A24218BB785A}"/>
              </a:ext>
            </a:extLst>
          </p:cNvPr>
          <p:cNvSpPr/>
          <p:nvPr/>
        </p:nvSpPr>
        <p:spPr>
          <a:xfrm flipV="1">
            <a:off x="952500" y="3180081"/>
            <a:ext cx="1028700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pic>
        <p:nvPicPr>
          <p:cNvPr id="44" name="图片 43" descr="图标&#10;&#10;描述已自动生成">
            <a:extLst>
              <a:ext uri="{FF2B5EF4-FFF2-40B4-BE49-F238E27FC236}">
                <a16:creationId xmlns:a16="http://schemas.microsoft.com/office/drawing/2014/main" id="{55338B84-3664-C822-6D4E-58C7CD0B4C7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488" y="823822"/>
            <a:ext cx="785812" cy="360163"/>
          </a:xfrm>
          <a:prstGeom prst="rect">
            <a:avLst/>
          </a:prstGeom>
        </p:spPr>
      </p:pic>
      <p:pic>
        <p:nvPicPr>
          <p:cNvPr id="2" name="图片 1" descr="徽标&#10;&#10;低可信度描述已自动生成">
            <a:extLst>
              <a:ext uri="{FF2B5EF4-FFF2-40B4-BE49-F238E27FC236}">
                <a16:creationId xmlns:a16="http://schemas.microsoft.com/office/drawing/2014/main" id="{2F67D15F-1C1C-08B0-0F3B-2202774D005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4295" y="3550555"/>
            <a:ext cx="1848757" cy="620267"/>
          </a:xfrm>
          <a:prstGeom prst="rect">
            <a:avLst/>
          </a:prstGeom>
        </p:spPr>
      </p:pic>
      <p:pic>
        <p:nvPicPr>
          <p:cNvPr id="3" name="图片 2" descr="图标&#10;&#10;描述已自动生成">
            <a:extLst>
              <a:ext uri="{FF2B5EF4-FFF2-40B4-BE49-F238E27FC236}">
                <a16:creationId xmlns:a16="http://schemas.microsoft.com/office/drawing/2014/main" id="{29493A3C-979B-DAB8-D053-07FD09EBF04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9584" y="3550555"/>
            <a:ext cx="1529443" cy="61416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43151D0-9B00-BF17-F8E2-245B2F79A1B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44295" y="4305300"/>
            <a:ext cx="3484732" cy="2082802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340E4F34-145B-68D6-F5C0-A42E3938365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596438" y="3550555"/>
            <a:ext cx="4791833" cy="2844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17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文本框 4">
            <a:extLst>
              <a:ext uri="{FF2B5EF4-FFF2-40B4-BE49-F238E27FC236}">
                <a16:creationId xmlns:a16="http://schemas.microsoft.com/office/drawing/2014/main" id="{1E8CBFB0-00CE-DD84-6FAE-C8A03DD7D9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8513" y="823913"/>
            <a:ext cx="352266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3600" b="1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r>
              <a:rPr lang="en-US" altLang="zh-CN" sz="3600" b="1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/CATALOG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80E1C8D5-BEFF-0167-92C0-4B6E7530B03F}"/>
              </a:ext>
            </a:extLst>
          </p:cNvPr>
          <p:cNvSpPr/>
          <p:nvPr/>
        </p:nvSpPr>
        <p:spPr>
          <a:xfrm>
            <a:off x="981075" y="1673225"/>
            <a:ext cx="1800225" cy="17463"/>
          </a:xfrm>
          <a:prstGeom prst="rect">
            <a:avLst/>
          </a:prstGeom>
          <a:solidFill>
            <a:srgbClr val="1C84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1F4F7D"/>
              </a:solidFill>
            </a:endParaRPr>
          </a:p>
        </p:txBody>
      </p:sp>
      <p:grpSp>
        <p:nvGrpSpPr>
          <p:cNvPr id="5124" name="组合 6">
            <a:extLst>
              <a:ext uri="{FF2B5EF4-FFF2-40B4-BE49-F238E27FC236}">
                <a16:creationId xmlns:a16="http://schemas.microsoft.com/office/drawing/2014/main" id="{321D125C-41E1-AEF1-F1C1-7650BD3263BB}"/>
              </a:ext>
            </a:extLst>
          </p:cNvPr>
          <p:cNvGrpSpPr>
            <a:grpSpLocks/>
          </p:cNvGrpSpPr>
          <p:nvPr/>
        </p:nvGrpSpPr>
        <p:grpSpPr bwMode="auto">
          <a:xfrm>
            <a:off x="950913" y="2451100"/>
            <a:ext cx="4135437" cy="2540000"/>
            <a:chOff x="950598" y="2359660"/>
            <a:chExt cx="4602533" cy="2827216"/>
          </a:xfrm>
        </p:grpSpPr>
        <p:grpSp>
          <p:nvGrpSpPr>
            <p:cNvPr id="5137" name="组合 4">
              <a:extLst>
                <a:ext uri="{FF2B5EF4-FFF2-40B4-BE49-F238E27FC236}">
                  <a16:creationId xmlns:a16="http://schemas.microsoft.com/office/drawing/2014/main" id="{7ADA8B5E-5BD2-D231-C05A-39B13E57647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81076" y="2359660"/>
              <a:ext cx="3905969" cy="787915"/>
              <a:chOff x="981076" y="2359660"/>
              <a:chExt cx="3905969" cy="787915"/>
            </a:xfrm>
          </p:grpSpPr>
          <p:sp>
            <p:nvSpPr>
              <p:cNvPr id="5144" name="文本框 13">
                <a:extLst>
                  <a:ext uri="{FF2B5EF4-FFF2-40B4-BE49-F238E27FC236}">
                    <a16:creationId xmlns:a16="http://schemas.microsoft.com/office/drawing/2014/main" id="{DA6E2402-CDEA-0009-ED07-C4D65D0BD40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81076" y="2359660"/>
                <a:ext cx="2647950" cy="7879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4000" b="1">
                    <a:solidFill>
                      <a:srgbClr val="1F4F7D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01</a:t>
                </a:r>
              </a:p>
            </p:txBody>
          </p:sp>
          <p:sp>
            <p:nvSpPr>
              <p:cNvPr id="5145" name="文本框 22">
                <a:extLst>
                  <a:ext uri="{FF2B5EF4-FFF2-40B4-BE49-F238E27FC236}">
                    <a16:creationId xmlns:a16="http://schemas.microsoft.com/office/drawing/2014/main" id="{797E70E5-AF48-178D-FB40-C922D69E403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66032" y="2594928"/>
                <a:ext cx="3021013" cy="4110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1800" b="1" dirty="0">
                    <a:solidFill>
                      <a:srgbClr val="1F4F7D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什么是</a:t>
                </a:r>
                <a:r>
                  <a:rPr lang="en-US" altLang="zh-CN" sz="1800" b="1" dirty="0">
                    <a:solidFill>
                      <a:srgbClr val="1F4F7D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Widgets</a:t>
                </a:r>
                <a:r>
                  <a:rPr lang="zh-CN" altLang="en-US" sz="1800" b="1" dirty="0">
                    <a:solidFill>
                      <a:srgbClr val="1F4F7D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体系</a:t>
                </a:r>
              </a:p>
            </p:txBody>
          </p:sp>
        </p:grpSp>
        <p:grpSp>
          <p:nvGrpSpPr>
            <p:cNvPr id="5138" name="组合 3">
              <a:extLst>
                <a:ext uri="{FF2B5EF4-FFF2-40B4-BE49-F238E27FC236}">
                  <a16:creationId xmlns:a16="http://schemas.microsoft.com/office/drawing/2014/main" id="{C4087F1D-3B6D-5288-436D-572EDF42487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50598" y="3379311"/>
              <a:ext cx="3936447" cy="787915"/>
              <a:chOff x="950598" y="3314859"/>
              <a:chExt cx="3936447" cy="787915"/>
            </a:xfrm>
          </p:grpSpPr>
          <p:sp>
            <p:nvSpPr>
              <p:cNvPr id="5142" name="文本框 29">
                <a:extLst>
                  <a:ext uri="{FF2B5EF4-FFF2-40B4-BE49-F238E27FC236}">
                    <a16:creationId xmlns:a16="http://schemas.microsoft.com/office/drawing/2014/main" id="{97014EB4-6213-8BFF-FD63-4EC5C99E37B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50598" y="3314859"/>
                <a:ext cx="2649538" cy="7879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4000" b="1" dirty="0">
                    <a:solidFill>
                      <a:srgbClr val="1F4F7D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02</a:t>
                </a:r>
              </a:p>
            </p:txBody>
          </p:sp>
          <p:sp>
            <p:nvSpPr>
              <p:cNvPr id="5143" name="文本框 26">
                <a:extLst>
                  <a:ext uri="{FF2B5EF4-FFF2-40B4-BE49-F238E27FC236}">
                    <a16:creationId xmlns:a16="http://schemas.microsoft.com/office/drawing/2014/main" id="{F11F15EF-9F67-FF33-7BF1-730DD66734F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66034" y="3554889"/>
                <a:ext cx="3021011" cy="4110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1800" b="1" dirty="0">
                    <a:solidFill>
                      <a:srgbClr val="1F4F7D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如何学习</a:t>
                </a:r>
                <a:r>
                  <a:rPr lang="en-US" altLang="zh-CN" sz="1800" b="1" dirty="0">
                    <a:solidFill>
                      <a:srgbClr val="1F4F7D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Widgets</a:t>
                </a:r>
                <a:r>
                  <a:rPr lang="zh-CN" altLang="en-US" sz="1800" b="1" dirty="0">
                    <a:solidFill>
                      <a:srgbClr val="1F4F7D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体系</a:t>
                </a:r>
              </a:p>
            </p:txBody>
          </p:sp>
        </p:grpSp>
        <p:grpSp>
          <p:nvGrpSpPr>
            <p:cNvPr id="5139" name="组合 2">
              <a:extLst>
                <a:ext uri="{FF2B5EF4-FFF2-40B4-BE49-F238E27FC236}">
                  <a16:creationId xmlns:a16="http://schemas.microsoft.com/office/drawing/2014/main" id="{67781F1E-D2C7-246B-6E16-D6780040190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50598" y="4398961"/>
              <a:ext cx="4602533" cy="787915"/>
              <a:chOff x="950598" y="4398961"/>
              <a:chExt cx="4602533" cy="787915"/>
            </a:xfrm>
          </p:grpSpPr>
          <p:sp>
            <p:nvSpPr>
              <p:cNvPr id="5140" name="文本框 37">
                <a:extLst>
                  <a:ext uri="{FF2B5EF4-FFF2-40B4-BE49-F238E27FC236}">
                    <a16:creationId xmlns:a16="http://schemas.microsoft.com/office/drawing/2014/main" id="{32FDE821-1F33-DEE0-2AEF-A9F85F41624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50598" y="4398961"/>
                <a:ext cx="2649538" cy="7879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4000" b="1">
                    <a:solidFill>
                      <a:srgbClr val="1F4F7D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03</a:t>
                </a:r>
              </a:p>
            </p:txBody>
          </p:sp>
          <p:sp>
            <p:nvSpPr>
              <p:cNvPr id="5141" name="文本框 30">
                <a:extLst>
                  <a:ext uri="{FF2B5EF4-FFF2-40B4-BE49-F238E27FC236}">
                    <a16:creationId xmlns:a16="http://schemas.microsoft.com/office/drawing/2014/main" id="{59811709-764D-7BE8-AF93-5E05BF35C05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66034" y="4646929"/>
                <a:ext cx="3687097" cy="4110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>
                    <a:solidFill>
                      <a:srgbClr val="1F4F7D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Qt </a:t>
                </a:r>
                <a:r>
                  <a:rPr lang="zh-CN" altLang="en-US" sz="1800" b="1" dirty="0">
                    <a:solidFill>
                      <a:srgbClr val="1F4F7D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命名空间</a:t>
                </a:r>
              </a:p>
            </p:txBody>
          </p:sp>
        </p:grpSp>
      </p:grpSp>
      <p:pic>
        <p:nvPicPr>
          <p:cNvPr id="5125" name="图片 1" descr="未标题-1">
            <a:extLst>
              <a:ext uri="{FF2B5EF4-FFF2-40B4-BE49-F238E27FC236}">
                <a16:creationId xmlns:a16="http://schemas.microsoft.com/office/drawing/2014/main" id="{B1904733-7187-23A9-1364-5DDB5AA22B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8213" y="1146175"/>
            <a:ext cx="2716212" cy="128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6" name="图片 3" descr="未标题-1">
            <a:extLst>
              <a:ext uri="{FF2B5EF4-FFF2-40B4-BE49-F238E27FC236}">
                <a16:creationId xmlns:a16="http://schemas.microsoft.com/office/drawing/2014/main" id="{E598B41C-4731-90A5-19F5-65CE13B5DD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388" y="6103938"/>
            <a:ext cx="8185150" cy="11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129" name="组合 4">
            <a:extLst>
              <a:ext uri="{FF2B5EF4-FFF2-40B4-BE49-F238E27FC236}">
                <a16:creationId xmlns:a16="http://schemas.microsoft.com/office/drawing/2014/main" id="{F89A54C5-4D94-0177-4C62-6FD8B1915E3E}"/>
              </a:ext>
            </a:extLst>
          </p:cNvPr>
          <p:cNvGrpSpPr>
            <a:grpSpLocks/>
          </p:cNvGrpSpPr>
          <p:nvPr/>
        </p:nvGrpSpPr>
        <p:grpSpPr bwMode="auto">
          <a:xfrm>
            <a:off x="6096000" y="2451100"/>
            <a:ext cx="3509564" cy="717203"/>
            <a:chOff x="981076" y="2359660"/>
            <a:chExt cx="3905969" cy="787915"/>
          </a:xfrm>
        </p:grpSpPr>
        <p:sp>
          <p:nvSpPr>
            <p:cNvPr id="5135" name="文本框 13">
              <a:extLst>
                <a:ext uri="{FF2B5EF4-FFF2-40B4-BE49-F238E27FC236}">
                  <a16:creationId xmlns:a16="http://schemas.microsoft.com/office/drawing/2014/main" id="{F05C4DE2-A3DA-C1AE-9BCE-1D6E487EC8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81076" y="2359660"/>
              <a:ext cx="2647950" cy="7879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4000" b="1">
                  <a:solidFill>
                    <a:srgbClr val="1F4F7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04</a:t>
              </a:r>
            </a:p>
          </p:txBody>
        </p:sp>
        <p:sp>
          <p:nvSpPr>
            <p:cNvPr id="5136" name="文本框 22">
              <a:extLst>
                <a:ext uri="{FF2B5EF4-FFF2-40B4-BE49-F238E27FC236}">
                  <a16:creationId xmlns:a16="http://schemas.microsoft.com/office/drawing/2014/main" id="{33F7EA07-A094-B0D7-0557-10ED4DDB65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66032" y="2594928"/>
              <a:ext cx="3021013" cy="4110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800" b="1" dirty="0">
                  <a:solidFill>
                    <a:srgbClr val="1F4F7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编程规范</a:t>
              </a:r>
            </a:p>
          </p:txBody>
        </p:sp>
      </p:grpSp>
      <p:pic>
        <p:nvPicPr>
          <p:cNvPr id="3" name="图片 2" descr="图标&#10;&#10;描述已自动生成">
            <a:extLst>
              <a:ext uri="{FF2B5EF4-FFF2-40B4-BE49-F238E27FC236}">
                <a16:creationId xmlns:a16="http://schemas.microsoft.com/office/drawing/2014/main" id="{0DCF47AA-20D3-0752-D876-73CC3A1002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613" y="5923856"/>
            <a:ext cx="785812" cy="360163"/>
          </a:xfrm>
          <a:prstGeom prst="rect">
            <a:avLst/>
          </a:prstGeom>
        </p:spPr>
      </p:pic>
      <p:grpSp>
        <p:nvGrpSpPr>
          <p:cNvPr id="2" name="组合 4">
            <a:extLst>
              <a:ext uri="{FF2B5EF4-FFF2-40B4-BE49-F238E27FC236}">
                <a16:creationId xmlns:a16="http://schemas.microsoft.com/office/drawing/2014/main" id="{8EFE0463-90C4-0131-66A1-8B7AC28D9215}"/>
              </a:ext>
            </a:extLst>
          </p:cNvPr>
          <p:cNvGrpSpPr>
            <a:grpSpLocks/>
          </p:cNvGrpSpPr>
          <p:nvPr/>
        </p:nvGrpSpPr>
        <p:grpSpPr bwMode="auto">
          <a:xfrm>
            <a:off x="6096000" y="3408874"/>
            <a:ext cx="3509564" cy="717203"/>
            <a:chOff x="981076" y="2359660"/>
            <a:chExt cx="3905969" cy="787915"/>
          </a:xfrm>
        </p:grpSpPr>
        <p:sp>
          <p:nvSpPr>
            <p:cNvPr id="4" name="文本框 13">
              <a:extLst>
                <a:ext uri="{FF2B5EF4-FFF2-40B4-BE49-F238E27FC236}">
                  <a16:creationId xmlns:a16="http://schemas.microsoft.com/office/drawing/2014/main" id="{69A158AF-4FDB-612D-C976-06986EE4F4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81076" y="2359660"/>
              <a:ext cx="2647950" cy="7879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4000" b="1" dirty="0">
                  <a:solidFill>
                    <a:srgbClr val="1F4F7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05</a:t>
              </a:r>
            </a:p>
          </p:txBody>
        </p:sp>
        <p:sp>
          <p:nvSpPr>
            <p:cNvPr id="5" name="文本框 22">
              <a:extLst>
                <a:ext uri="{FF2B5EF4-FFF2-40B4-BE49-F238E27FC236}">
                  <a16:creationId xmlns:a16="http://schemas.microsoft.com/office/drawing/2014/main" id="{C08CAB9F-DDBC-9A38-5DAC-576F0F7BA6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66032" y="2594928"/>
              <a:ext cx="3021013" cy="4110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800" b="1" dirty="0">
                  <a:solidFill>
                    <a:srgbClr val="1F4F7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本章内容概览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 descr="徽标&#10;&#10;低可信度描述已自动生成">
            <a:extLst>
              <a:ext uri="{FF2B5EF4-FFF2-40B4-BE49-F238E27FC236}">
                <a16:creationId xmlns:a16="http://schemas.microsoft.com/office/drawing/2014/main" id="{68DFFD30-7469-3315-84B5-07135987D9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468" y="1116195"/>
            <a:ext cx="3883657" cy="1302986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6925C32D-48AE-C4ED-8FFF-DC50BEBB434C}"/>
              </a:ext>
            </a:extLst>
          </p:cNvPr>
          <p:cNvSpPr txBox="1"/>
          <p:nvPr/>
        </p:nvSpPr>
        <p:spPr>
          <a:xfrm>
            <a:off x="344488" y="450850"/>
            <a:ext cx="3523722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400" b="1" spc="5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r>
              <a:rPr lang="zh-CN" altLang="en-US" sz="2400" b="1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什么是</a:t>
            </a:r>
            <a:r>
              <a:rPr lang="en-US" altLang="zh-CN" sz="2400" b="1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Widgets</a:t>
            </a:r>
            <a:r>
              <a:rPr lang="zh-CN" altLang="en-US" sz="2400" b="1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体系</a:t>
            </a:r>
          </a:p>
        </p:txBody>
      </p:sp>
      <p:pic>
        <p:nvPicPr>
          <p:cNvPr id="7171" name="图片 7" descr="未标题-1">
            <a:extLst>
              <a:ext uri="{FF2B5EF4-FFF2-40B4-BE49-F238E27FC236}">
                <a16:creationId xmlns:a16="http://schemas.microsoft.com/office/drawing/2014/main" id="{96FEF190-0C74-0F7A-3055-13DF0C3556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6323013"/>
            <a:ext cx="11141075" cy="13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图片 1" descr="未标题-1">
            <a:extLst>
              <a:ext uri="{FF2B5EF4-FFF2-40B4-BE49-F238E27FC236}">
                <a16:creationId xmlns:a16="http://schemas.microsoft.com/office/drawing/2014/main" id="{A21F42F3-069C-8361-95BD-27A2267715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3013" y="658813"/>
            <a:ext cx="2716212" cy="128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图片 3" descr="图标&#10;&#10;描述已自动生成">
            <a:extLst>
              <a:ext uri="{FF2B5EF4-FFF2-40B4-BE49-F238E27FC236}">
                <a16:creationId xmlns:a16="http://schemas.microsoft.com/office/drawing/2014/main" id="{3EEB019C-9179-9447-4386-C3F297DF353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5801" y="501749"/>
            <a:ext cx="785812" cy="360163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687303CA-416D-C84E-AD58-D8DB860CE1EA}"/>
              </a:ext>
            </a:extLst>
          </p:cNvPr>
          <p:cNvSpPr txBox="1"/>
          <p:nvPr/>
        </p:nvSpPr>
        <p:spPr>
          <a:xfrm>
            <a:off x="1368469" y="2622722"/>
            <a:ext cx="3883657" cy="329320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  <a:defRPr/>
            </a:pPr>
            <a:r>
              <a:rPr lang="en-US" altLang="zh-CN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Qt Widgets</a:t>
            </a:r>
            <a:r>
              <a:rPr lang="zh-CN" altLang="en-US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是一系列传统的用户界面控件，通常用在桌面环境中。</a:t>
            </a:r>
          </a:p>
          <a:p>
            <a:pPr marL="285750" indent="-285750">
              <a:buFont typeface="Wingdings" panose="05000000000000000000" pitchFamily="2" charset="2"/>
              <a:buChar char="p"/>
              <a:defRPr/>
            </a:pPr>
            <a:r>
              <a:rPr lang="zh-CN" altLang="en-US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这些控件很好地集成到了</a:t>
            </a:r>
            <a:r>
              <a:rPr lang="en-US" altLang="zh-CN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Windows</a:t>
            </a:r>
            <a:r>
              <a:rPr lang="zh-CN" altLang="en-US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 </a:t>
            </a:r>
            <a:r>
              <a:rPr lang="zh-CN" altLang="en-US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en-US" altLang="zh-CN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macOS</a:t>
            </a:r>
            <a:r>
              <a:rPr lang="zh-CN" altLang="en-US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，并提供适合相应平台的外观。</a:t>
            </a:r>
          </a:p>
          <a:p>
            <a:pPr marL="285750" indent="-285750">
              <a:buFont typeface="Wingdings" panose="05000000000000000000" pitchFamily="2" charset="2"/>
              <a:buChar char="p"/>
              <a:defRPr/>
            </a:pPr>
            <a:r>
              <a:rPr lang="zh-CN" altLang="en-US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它们成熟且具有丰富的用户界面元素，适用于大多数静态用户界面。</a:t>
            </a:r>
          </a:p>
          <a:p>
            <a:pPr marL="285750" indent="-285750">
              <a:buFont typeface="Wingdings" panose="05000000000000000000" pitchFamily="2" charset="2"/>
              <a:buChar char="p"/>
              <a:defRPr/>
            </a:pPr>
            <a:r>
              <a:rPr lang="zh-CN" altLang="en-US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Qt Quick</a:t>
            </a:r>
            <a:r>
              <a:rPr lang="zh-CN" altLang="en-US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相比，这些小部件不能很好地用于触摸屏或流畅、高度动画的现代用户界面。但对于以桌面为中心的应用程序，例如办公类型的应用程序，这些控件是一个不错的选择。</a:t>
            </a:r>
          </a:p>
          <a:p>
            <a:pPr>
              <a:defRPr/>
            </a:pPr>
            <a:r>
              <a:rPr lang="zh-CN" altLang="en-US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600" dirty="0">
              <a:solidFill>
                <a:srgbClr val="1F4F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FEA32842-7F85-0C1A-D7C4-1EAE4AFCC0C7}"/>
              </a:ext>
            </a:extLst>
          </p:cNvPr>
          <p:cNvSpPr txBox="1"/>
          <p:nvPr/>
        </p:nvSpPr>
        <p:spPr>
          <a:xfrm>
            <a:off x="6939874" y="2592631"/>
            <a:ext cx="3883657" cy="132343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  <a:defRPr/>
            </a:pPr>
            <a:r>
              <a:rPr lang="en-US" altLang="zh-CN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Widgets</a:t>
            </a:r>
            <a:r>
              <a:rPr lang="zh-CN" altLang="en-US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zh-CN" altLang="en-US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作为其开发语言，而</a:t>
            </a:r>
            <a:r>
              <a:rPr lang="en-US" altLang="zh-CN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Quick</a:t>
            </a:r>
            <a:r>
              <a:rPr lang="zh-CN" altLang="en-US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则使用</a:t>
            </a:r>
            <a:r>
              <a:rPr lang="en-US" altLang="zh-CN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QML</a:t>
            </a:r>
            <a:r>
              <a:rPr lang="zh-CN" altLang="en-US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标记语言。</a:t>
            </a:r>
            <a:endParaRPr lang="en-US" altLang="zh-CN" sz="1600" dirty="0">
              <a:solidFill>
                <a:srgbClr val="1F4F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p"/>
              <a:defRPr/>
            </a:pPr>
            <a:r>
              <a:rPr lang="zh-CN" altLang="en-US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可以实现更加优美，现代风格的界面</a:t>
            </a:r>
            <a:endParaRPr lang="en-US" altLang="zh-CN" sz="1600" dirty="0">
              <a:solidFill>
                <a:srgbClr val="1F4F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p"/>
              <a:defRPr/>
            </a:pPr>
            <a:r>
              <a:rPr lang="zh-CN" altLang="en-US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极致的触摸，手势体验</a:t>
            </a:r>
            <a:endParaRPr lang="en-US" altLang="zh-CN" sz="1600" dirty="0">
              <a:solidFill>
                <a:srgbClr val="1F4F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p"/>
              <a:defRPr/>
            </a:pPr>
            <a:r>
              <a:rPr lang="zh-CN" altLang="en-US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内存占用较高</a:t>
            </a:r>
            <a:endParaRPr lang="en-US" altLang="zh-CN" sz="1600" dirty="0">
              <a:solidFill>
                <a:srgbClr val="1F4F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9" name="图片 18" descr="图标&#10;&#10;描述已自动生成">
            <a:extLst>
              <a:ext uri="{FF2B5EF4-FFF2-40B4-BE49-F238E27FC236}">
                <a16:creationId xmlns:a16="http://schemas.microsoft.com/office/drawing/2014/main" id="{0BDDBE2E-F422-EF56-ADA5-0D6F051C369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9874" y="1138301"/>
            <a:ext cx="3114829" cy="1250789"/>
          </a:xfrm>
          <a:prstGeom prst="rect">
            <a:avLst/>
          </a:prstGeom>
        </p:spPr>
      </p:pic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95A5CA4B-9653-FBF9-59F4-4B5D9CCB46DD}"/>
              </a:ext>
            </a:extLst>
          </p:cNvPr>
          <p:cNvCxnSpPr>
            <a:cxnSpLocks/>
          </p:cNvCxnSpPr>
          <p:nvPr/>
        </p:nvCxnSpPr>
        <p:spPr>
          <a:xfrm>
            <a:off x="5962650" y="1763695"/>
            <a:ext cx="0" cy="4122145"/>
          </a:xfrm>
          <a:prstGeom prst="line">
            <a:avLst/>
          </a:prstGeom>
          <a:ln w="19050" cap="flat" cmpd="sng" algn="ctr">
            <a:solidFill>
              <a:srgbClr val="0070C0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7" name="矩形 26">
            <a:extLst>
              <a:ext uri="{FF2B5EF4-FFF2-40B4-BE49-F238E27FC236}">
                <a16:creationId xmlns:a16="http://schemas.microsoft.com/office/drawing/2014/main" id="{34B2441B-2DBE-083D-8DF1-BFBB9B3111D7}"/>
              </a:ext>
            </a:extLst>
          </p:cNvPr>
          <p:cNvSpPr/>
          <p:nvPr/>
        </p:nvSpPr>
        <p:spPr>
          <a:xfrm>
            <a:off x="1152529" y="1319597"/>
            <a:ext cx="4352920" cy="4785928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pic>
        <p:nvPicPr>
          <p:cNvPr id="34" name="图片 33" descr="徽标, 公司名称&#10;&#10;描述已自动生成">
            <a:extLst>
              <a:ext uri="{FF2B5EF4-FFF2-40B4-BE49-F238E27FC236}">
                <a16:creationId xmlns:a16="http://schemas.microsoft.com/office/drawing/2014/main" id="{1B9E2711-F92D-38B1-ABE2-90696D56EEC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4633" y="723106"/>
            <a:ext cx="1404143" cy="9360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925C32D-48AE-C4ED-8FFF-DC50BEBB434C}"/>
              </a:ext>
            </a:extLst>
          </p:cNvPr>
          <p:cNvSpPr txBox="1"/>
          <p:nvPr/>
        </p:nvSpPr>
        <p:spPr>
          <a:xfrm>
            <a:off x="344488" y="450850"/>
            <a:ext cx="3831498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400" b="1" spc="5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r>
              <a:rPr lang="zh-CN" altLang="en-US" sz="2400" b="1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如何学习</a:t>
            </a:r>
            <a:r>
              <a:rPr lang="en-US" altLang="zh-CN" sz="2400" b="1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Widgets</a:t>
            </a:r>
            <a:r>
              <a:rPr lang="zh-CN" altLang="en-US" sz="2400" b="1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体系</a:t>
            </a:r>
          </a:p>
        </p:txBody>
      </p:sp>
      <p:pic>
        <p:nvPicPr>
          <p:cNvPr id="7171" name="图片 7" descr="未标题-1">
            <a:extLst>
              <a:ext uri="{FF2B5EF4-FFF2-40B4-BE49-F238E27FC236}">
                <a16:creationId xmlns:a16="http://schemas.microsoft.com/office/drawing/2014/main" id="{96FEF190-0C74-0F7A-3055-13DF0C3556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6323013"/>
            <a:ext cx="11141075" cy="13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图片 1" descr="未标题-1">
            <a:extLst>
              <a:ext uri="{FF2B5EF4-FFF2-40B4-BE49-F238E27FC236}">
                <a16:creationId xmlns:a16="http://schemas.microsoft.com/office/drawing/2014/main" id="{A21F42F3-069C-8361-95BD-27A2267715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3013" y="658813"/>
            <a:ext cx="2716212" cy="128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图片 3" descr="图标&#10;&#10;描述已自动生成">
            <a:extLst>
              <a:ext uri="{FF2B5EF4-FFF2-40B4-BE49-F238E27FC236}">
                <a16:creationId xmlns:a16="http://schemas.microsoft.com/office/drawing/2014/main" id="{3EEB019C-9179-9447-4386-C3F297DF35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5801" y="501749"/>
            <a:ext cx="785812" cy="360163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32FE0311-3E92-B941-F873-2F71FCD1762A}"/>
              </a:ext>
            </a:extLst>
          </p:cNvPr>
          <p:cNvSpPr txBox="1"/>
          <p:nvPr/>
        </p:nvSpPr>
        <p:spPr>
          <a:xfrm>
            <a:off x="959988" y="1093483"/>
            <a:ext cx="9885813" cy="107721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几个名词</a:t>
            </a:r>
            <a:r>
              <a:rPr lang="en-US" altLang="zh-CN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pPr marL="285750" indent="-285750">
              <a:buFont typeface="Wingdings" panose="05000000000000000000" pitchFamily="2" charset="2"/>
              <a:buChar char="p"/>
              <a:defRPr/>
            </a:pPr>
            <a:r>
              <a:rPr lang="en-US" altLang="zh-CN" sz="1600" b="1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Qt Widgets </a:t>
            </a:r>
            <a:r>
              <a:rPr lang="zh-CN" altLang="en-US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Quick</a:t>
            </a:r>
            <a:r>
              <a:rPr lang="zh-CN" altLang="en-US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对比时使用</a:t>
            </a:r>
            <a:endParaRPr lang="en-US" altLang="zh-CN" sz="1600" dirty="0">
              <a:solidFill>
                <a:srgbClr val="1F4F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p"/>
              <a:defRPr/>
            </a:pPr>
            <a:r>
              <a:rPr lang="en-US" altLang="zh-CN" sz="1600" b="1" dirty="0" err="1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QtWidgets</a:t>
            </a:r>
            <a:r>
              <a:rPr lang="en-US" altLang="zh-CN" sz="1600" b="1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Qt</a:t>
            </a:r>
            <a:r>
              <a:rPr lang="zh-CN" altLang="en-US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的模块名字</a:t>
            </a:r>
            <a:r>
              <a:rPr lang="en-US" altLang="zh-CN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例如还有</a:t>
            </a:r>
            <a:r>
              <a:rPr lang="en-US" altLang="zh-CN" sz="1600" dirty="0" err="1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QtCore,QtSql,QtTest</a:t>
            </a:r>
            <a:r>
              <a:rPr lang="en-US" altLang="zh-CN" sz="12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it-IT" altLang="zh-CN" sz="12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E:\software\qt_5_13_1\5.13.1\msvc2017_64\include </a:t>
            </a:r>
            <a:r>
              <a:rPr lang="en-US" altLang="zh-CN" sz="12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</a:p>
          <a:p>
            <a:pPr marL="285750" indent="-285750">
              <a:buFont typeface="Wingdings" panose="05000000000000000000" pitchFamily="2" charset="2"/>
              <a:buChar char="p"/>
              <a:defRPr/>
            </a:pPr>
            <a:r>
              <a:rPr lang="en-US" altLang="zh-CN" sz="1600" b="1" dirty="0" err="1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QWidget</a:t>
            </a:r>
            <a:r>
              <a:rPr lang="en-US" altLang="zh-CN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类名</a:t>
            </a:r>
            <a:endParaRPr lang="en-US" altLang="zh-CN" sz="1600" dirty="0">
              <a:solidFill>
                <a:srgbClr val="1F4F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7397AEB-22C1-FBD9-18FE-61D6C6141E4D}"/>
              </a:ext>
            </a:extLst>
          </p:cNvPr>
          <p:cNvSpPr txBox="1"/>
          <p:nvPr/>
        </p:nvSpPr>
        <p:spPr>
          <a:xfrm>
            <a:off x="7629803" y="2402272"/>
            <a:ext cx="3215998" cy="353943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Qt</a:t>
            </a:r>
            <a:r>
              <a:rPr lang="zh-CN" altLang="en-US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中的类设计处处都存在着继承，我们学习的路线也应该是先学习某个类的父类，再学习它自己独有的特性。</a:t>
            </a:r>
            <a:endParaRPr lang="en-US" altLang="zh-CN" sz="1600" dirty="0">
              <a:solidFill>
                <a:srgbClr val="1F4F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整个的学习过程就是</a:t>
            </a:r>
            <a:r>
              <a:rPr lang="zh-CN" altLang="en-US" sz="1600" b="1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一个继承图</a:t>
            </a:r>
            <a:r>
              <a:rPr lang="zh-CN" altLang="en-US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600" dirty="0">
              <a:solidFill>
                <a:srgbClr val="1F4F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Widgets</a:t>
            </a:r>
            <a:r>
              <a:rPr lang="zh-CN" altLang="en-US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体系中，</a:t>
            </a:r>
            <a:r>
              <a:rPr lang="en-US" altLang="zh-CN" sz="1600" dirty="0" err="1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QWidget</a:t>
            </a:r>
            <a:r>
              <a:rPr lang="zh-CN" altLang="en-US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是所有可视化组件的基类。我们要</a:t>
            </a:r>
            <a:r>
              <a:rPr lang="zh-CN" altLang="en-US" sz="1600" b="1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先学习下父类里面的</a:t>
            </a:r>
            <a:r>
              <a:rPr lang="zh-CN" altLang="en-US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各种属性，函数，信号，槽。然后</a:t>
            </a:r>
            <a:r>
              <a:rPr lang="zh-CN" altLang="en-US" sz="1600" b="1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再逐个学习它的子类</a:t>
            </a:r>
            <a:r>
              <a:rPr lang="zh-CN" altLang="en-US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600" dirty="0">
              <a:solidFill>
                <a:srgbClr val="1F4F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由于信号，槽，事件会涉及到</a:t>
            </a:r>
            <a:r>
              <a:rPr lang="en-US" altLang="zh-CN" sz="1600" dirty="0" err="1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QObject</a:t>
            </a:r>
            <a:r>
              <a:rPr lang="zh-CN" altLang="en-US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，因此也会简单的提一下</a:t>
            </a:r>
            <a:r>
              <a:rPr lang="en-US" altLang="zh-CN" sz="1600" dirty="0" err="1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QObject</a:t>
            </a:r>
            <a:r>
              <a:rPr lang="zh-CN" altLang="en-US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en-US" altLang="zh-CN" sz="1600" dirty="0" err="1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QWidget</a:t>
            </a:r>
            <a:r>
              <a:rPr lang="zh-CN" altLang="en-US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也是继承于</a:t>
            </a:r>
            <a:r>
              <a:rPr lang="en-US" altLang="zh-CN" sz="1600" dirty="0" err="1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QObject</a:t>
            </a:r>
            <a:r>
              <a:rPr lang="zh-CN" altLang="en-US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的。</a:t>
            </a:r>
            <a:endParaRPr lang="en-US" altLang="zh-CN" sz="1600" dirty="0">
              <a:solidFill>
                <a:srgbClr val="1F4F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810E15D-0E0E-399D-147C-6906C7AF9D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6196" y="2453035"/>
            <a:ext cx="2168969" cy="101472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3124A28-3394-D63E-C753-3B87D0DB544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84243" y="2446322"/>
            <a:ext cx="2441851" cy="1028148"/>
          </a:xfrm>
          <a:prstGeom prst="rect">
            <a:avLst/>
          </a:prstGeom>
        </p:spPr>
      </p:pic>
      <p:sp>
        <p:nvSpPr>
          <p:cNvPr id="30" name="箭头: 右 29">
            <a:extLst>
              <a:ext uri="{FF2B5EF4-FFF2-40B4-BE49-F238E27FC236}">
                <a16:creationId xmlns:a16="http://schemas.microsoft.com/office/drawing/2014/main" id="{9D3C1225-93D8-79ED-7260-D8E761AB46A2}"/>
              </a:ext>
            </a:extLst>
          </p:cNvPr>
          <p:cNvSpPr/>
          <p:nvPr/>
        </p:nvSpPr>
        <p:spPr>
          <a:xfrm>
            <a:off x="3390621" y="2618855"/>
            <a:ext cx="562253" cy="636642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E5049F26-5D3B-0673-34FF-BB12A413A417}"/>
              </a:ext>
            </a:extLst>
          </p:cNvPr>
          <p:cNvSpPr/>
          <p:nvPr/>
        </p:nvSpPr>
        <p:spPr>
          <a:xfrm>
            <a:off x="959988" y="2402272"/>
            <a:ext cx="6578601" cy="1072198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4EF6DB2-9383-D0EA-EE17-6E8E0C56BF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7063" y="3539776"/>
            <a:ext cx="5217846" cy="2691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文本框 31">
            <a:extLst>
              <a:ext uri="{FF2B5EF4-FFF2-40B4-BE49-F238E27FC236}">
                <a16:creationId xmlns:a16="http://schemas.microsoft.com/office/drawing/2014/main" id="{FFD4C4B8-A265-6EDA-244B-B84E6DF26E77}"/>
              </a:ext>
            </a:extLst>
          </p:cNvPr>
          <p:cNvSpPr txBox="1"/>
          <p:nvPr/>
        </p:nvSpPr>
        <p:spPr>
          <a:xfrm>
            <a:off x="2048380" y="2821760"/>
            <a:ext cx="7377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b="1" dirty="0">
                <a:solidFill>
                  <a:srgbClr val="FF0000"/>
                </a:solidFill>
                <a:latin typeface="JetBrains Mono" panose="020B0509020102050004" pitchFamily="49" charset="0"/>
              </a:rPr>
              <a:t>842</a:t>
            </a:r>
            <a:r>
              <a:rPr lang="zh-CN" altLang="en-US" sz="900" b="1" dirty="0">
                <a:solidFill>
                  <a:srgbClr val="FF0000"/>
                </a:solidFill>
                <a:latin typeface="JetBrains Mono" panose="020B0509020102050004" pitchFamily="49" charset="0"/>
              </a:rPr>
              <a:t>个子类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AA5B4E4C-23DB-FE5F-F9BC-865FB851D221}"/>
              </a:ext>
            </a:extLst>
          </p:cNvPr>
          <p:cNvSpPr txBox="1"/>
          <p:nvPr/>
        </p:nvSpPr>
        <p:spPr>
          <a:xfrm>
            <a:off x="5733038" y="2844980"/>
            <a:ext cx="66877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b="1" dirty="0">
                <a:solidFill>
                  <a:srgbClr val="FF0000"/>
                </a:solidFill>
                <a:latin typeface="JetBrains Mono" panose="020B0509020102050004" pitchFamily="49" charset="0"/>
              </a:rPr>
              <a:t>99</a:t>
            </a:r>
            <a:r>
              <a:rPr lang="zh-CN" altLang="en-US" sz="900" b="1" dirty="0">
                <a:solidFill>
                  <a:srgbClr val="FF0000"/>
                </a:solidFill>
                <a:latin typeface="JetBrains Mono" panose="020B0509020102050004" pitchFamily="49" charset="0"/>
              </a:rPr>
              <a:t>个子类</a:t>
            </a:r>
          </a:p>
        </p:txBody>
      </p:sp>
    </p:spTree>
    <p:extLst>
      <p:ext uri="{BB962C8B-B14F-4D97-AF65-F5344CB8AC3E}">
        <p14:creationId xmlns:p14="http://schemas.microsoft.com/office/powerpoint/2010/main" val="35137732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925C32D-48AE-C4ED-8FFF-DC50BEBB434C}"/>
              </a:ext>
            </a:extLst>
          </p:cNvPr>
          <p:cNvSpPr txBox="1"/>
          <p:nvPr/>
        </p:nvSpPr>
        <p:spPr>
          <a:xfrm>
            <a:off x="344488" y="450850"/>
            <a:ext cx="2393604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400" b="1" spc="5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r>
              <a:rPr lang="en-US" altLang="zh-CN" sz="2400" b="1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Qt </a:t>
            </a:r>
            <a:r>
              <a:rPr lang="zh-CN" altLang="en-US" sz="2400" b="1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命名空间</a:t>
            </a:r>
          </a:p>
        </p:txBody>
      </p:sp>
      <p:pic>
        <p:nvPicPr>
          <p:cNvPr id="7171" name="图片 7" descr="未标题-1">
            <a:extLst>
              <a:ext uri="{FF2B5EF4-FFF2-40B4-BE49-F238E27FC236}">
                <a16:creationId xmlns:a16="http://schemas.microsoft.com/office/drawing/2014/main" id="{96FEF190-0C74-0F7A-3055-13DF0C3556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6323013"/>
            <a:ext cx="11141075" cy="13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图片 1" descr="未标题-1">
            <a:extLst>
              <a:ext uri="{FF2B5EF4-FFF2-40B4-BE49-F238E27FC236}">
                <a16:creationId xmlns:a16="http://schemas.microsoft.com/office/drawing/2014/main" id="{A21F42F3-069C-8361-95BD-27A2267715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3013" y="658813"/>
            <a:ext cx="2716212" cy="128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图片 3" descr="图标&#10;&#10;描述已自动生成">
            <a:extLst>
              <a:ext uri="{FF2B5EF4-FFF2-40B4-BE49-F238E27FC236}">
                <a16:creationId xmlns:a16="http://schemas.microsoft.com/office/drawing/2014/main" id="{3EEB019C-9179-9447-4386-C3F297DF35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5801" y="501749"/>
            <a:ext cx="785812" cy="360163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D19C7E6B-AF14-19A3-881E-A26A49BB102A}"/>
              </a:ext>
            </a:extLst>
          </p:cNvPr>
          <p:cNvSpPr txBox="1"/>
          <p:nvPr/>
        </p:nvSpPr>
        <p:spPr>
          <a:xfrm>
            <a:off x="482723" y="935117"/>
            <a:ext cx="10561738" cy="107721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  <a:defRPr/>
            </a:pPr>
            <a:r>
              <a:rPr lang="en-US" altLang="zh-CN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Qt</a:t>
            </a:r>
            <a:r>
              <a:rPr lang="zh-CN" altLang="en-US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的各个类提供了丰富的功能操作函数。函数的入参或出参或返回值会涉及到许多的枚举值。</a:t>
            </a:r>
            <a:endParaRPr lang="en-US" altLang="zh-CN" sz="1600" dirty="0">
              <a:solidFill>
                <a:srgbClr val="1F4F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p"/>
              <a:defRPr/>
            </a:pPr>
            <a:r>
              <a:rPr lang="en-US" altLang="zh-CN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Qt</a:t>
            </a:r>
            <a:r>
              <a:rPr lang="zh-CN" altLang="en-US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的设计是将所有常用的枚举中定都融合在了</a:t>
            </a:r>
            <a:r>
              <a:rPr lang="en-US" altLang="zh-CN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Qt</a:t>
            </a:r>
            <a:r>
              <a:rPr lang="zh-CN" altLang="en-US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命名空间里面，本质是都在一个</a:t>
            </a:r>
            <a:r>
              <a:rPr lang="en-US" altLang="zh-CN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.h</a:t>
            </a:r>
            <a:r>
              <a:rPr lang="zh-CN" altLang="en-US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文件义，即</a:t>
            </a:r>
            <a:r>
              <a:rPr lang="en-US" altLang="zh-CN" sz="1600" b="1" dirty="0" err="1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qnamespace.h</a:t>
            </a:r>
            <a:endParaRPr lang="en-US" altLang="zh-CN" sz="1600" dirty="0">
              <a:solidFill>
                <a:srgbClr val="1F4F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p"/>
              <a:defRPr/>
            </a:pPr>
            <a:r>
              <a:rPr lang="zh-CN" altLang="en-US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具体使用是在程序中引入时为</a:t>
            </a:r>
            <a:r>
              <a:rPr lang="en-US" altLang="zh-CN" sz="1600" b="1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#include &lt;Qt&gt;</a:t>
            </a:r>
            <a:r>
              <a:rPr lang="zh-CN" altLang="en-US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en-US" altLang="zh-CN" sz="12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 D:\software\qt_5_13_1\5.13.1\msvc2017_64\include\QtCore 】</a:t>
            </a:r>
          </a:p>
          <a:p>
            <a:pPr marL="285750" indent="-285750">
              <a:buFont typeface="Wingdings" panose="05000000000000000000" pitchFamily="2" charset="2"/>
              <a:buChar char="p"/>
              <a:defRPr/>
            </a:pPr>
            <a:r>
              <a:rPr lang="zh-CN" altLang="en-US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一般情况下，我们无需单独引入，因为</a:t>
            </a:r>
            <a:r>
              <a:rPr lang="en-US" altLang="zh-CN" sz="1600" b="1" dirty="0" err="1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QApplication</a:t>
            </a:r>
            <a:r>
              <a:rPr lang="en-US" altLang="zh-CN" sz="1600" b="1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-&gt; </a:t>
            </a:r>
            <a:r>
              <a:rPr lang="en-US" altLang="zh-CN" sz="1600" b="1" dirty="0" err="1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qwindowdefs.h</a:t>
            </a:r>
            <a:r>
              <a:rPr lang="zh-CN" altLang="en-US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时就已经将其引入（</a:t>
            </a:r>
            <a:r>
              <a:rPr lang="en-US" altLang="zh-CN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zh-CN" altLang="en-US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600" dirty="0">
              <a:solidFill>
                <a:srgbClr val="1F4F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6492291-E745-9378-2955-B6A74F72A7E0}"/>
              </a:ext>
            </a:extLst>
          </p:cNvPr>
          <p:cNvSpPr txBox="1"/>
          <p:nvPr/>
        </p:nvSpPr>
        <p:spPr>
          <a:xfrm>
            <a:off x="647051" y="2230788"/>
            <a:ext cx="1007518" cy="33855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举个栗子</a:t>
            </a:r>
            <a:endParaRPr lang="en-US" altLang="zh-CN" sz="1600" dirty="0">
              <a:solidFill>
                <a:srgbClr val="1F4F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A46CD1C5-4883-2550-93A2-397683A8F1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07565" y="2979010"/>
            <a:ext cx="4743450" cy="2724150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D90C5477-5178-F735-C4CC-C7752AD37258}"/>
              </a:ext>
            </a:extLst>
          </p:cNvPr>
          <p:cNvSpPr txBox="1"/>
          <p:nvPr/>
        </p:nvSpPr>
        <p:spPr>
          <a:xfrm>
            <a:off x="731063" y="2735348"/>
            <a:ext cx="5001274" cy="55399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例如格式化时间时</a:t>
            </a:r>
            <a:r>
              <a:rPr lang="en-US" altLang="zh-CN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en-US" altLang="zh-CN" sz="1600" dirty="0" err="1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QDate</a:t>
            </a:r>
            <a:r>
              <a:rPr lang="zh-CN" altLang="en-US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600" dirty="0" err="1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toString</a:t>
            </a:r>
            <a:r>
              <a:rPr lang="zh-CN" altLang="en-US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endParaRPr lang="en-US" altLang="zh-CN" sz="1600" dirty="0">
              <a:solidFill>
                <a:srgbClr val="1F4F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en-US" altLang="zh-CN" sz="14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 </a:t>
            </a:r>
            <a:r>
              <a:rPr lang="en-US" altLang="zh-CN" sz="1400" b="1" dirty="0" err="1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toString</a:t>
            </a:r>
            <a:r>
              <a:rPr lang="en-US" altLang="zh-CN" sz="14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(Qt::</a:t>
            </a:r>
            <a:r>
              <a:rPr lang="en-US" altLang="zh-CN" sz="1400" dirty="0" err="1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DateFormat</a:t>
            </a:r>
            <a:r>
              <a:rPr lang="en-US" altLang="zh-CN" sz="14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r>
              <a:rPr lang="en-US" altLang="zh-CN" sz="1400" b="1" i="1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format</a:t>
            </a:r>
            <a:r>
              <a:rPr lang="en-US" altLang="zh-CN" sz="14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 = Qt::</a:t>
            </a:r>
            <a:r>
              <a:rPr lang="en-US" altLang="zh-CN" sz="1400" dirty="0" err="1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TextDate</a:t>
            </a:r>
            <a:r>
              <a:rPr lang="en-US" altLang="zh-CN" sz="14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237E2F4-7B32-9418-85FE-489672E7A3CA}"/>
              </a:ext>
            </a:extLst>
          </p:cNvPr>
          <p:cNvSpPr/>
          <p:nvPr/>
        </p:nvSpPr>
        <p:spPr>
          <a:xfrm>
            <a:off x="580779" y="2699383"/>
            <a:ext cx="5301842" cy="308199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96A3A89D-3C0D-2ED7-4D96-041C31F7C0D8}"/>
              </a:ext>
            </a:extLst>
          </p:cNvPr>
          <p:cNvSpPr/>
          <p:nvPr/>
        </p:nvSpPr>
        <p:spPr>
          <a:xfrm>
            <a:off x="496888" y="2148945"/>
            <a:ext cx="10561739" cy="3756971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50F52197-5061-BE17-47D8-A71B83C2E70E}"/>
              </a:ext>
            </a:extLst>
          </p:cNvPr>
          <p:cNvSpPr/>
          <p:nvPr/>
        </p:nvSpPr>
        <p:spPr>
          <a:xfrm>
            <a:off x="5948893" y="2699383"/>
            <a:ext cx="4877264" cy="308199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0C7C63C6-A8A5-D8BE-EF13-9A68FCFA5B12}"/>
              </a:ext>
            </a:extLst>
          </p:cNvPr>
          <p:cNvSpPr txBox="1"/>
          <p:nvPr/>
        </p:nvSpPr>
        <p:spPr>
          <a:xfrm>
            <a:off x="3801401" y="5982787"/>
            <a:ext cx="4294984" cy="24622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0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本地文档</a:t>
            </a:r>
            <a:r>
              <a:rPr lang="en-US" altLang="zh-CN" sz="10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D:/software/qt_5_13_1/Docs/Qt-5.13.1/qtcore/qt.html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5B0D05A-1D07-8577-6920-C1D862DD0E5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7051" y="3325311"/>
            <a:ext cx="3874846" cy="1499259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9B966A53-D42C-9AE9-B114-2A8527E310B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69703" y="4031616"/>
            <a:ext cx="2904048" cy="1698594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B08ADDBD-1455-93D7-07A4-FFD80849B1F1}"/>
              </a:ext>
            </a:extLst>
          </p:cNvPr>
          <p:cNvSpPr txBox="1"/>
          <p:nvPr/>
        </p:nvSpPr>
        <p:spPr>
          <a:xfrm>
            <a:off x="2969703" y="3314233"/>
            <a:ext cx="38664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b="1" dirty="0">
                <a:solidFill>
                  <a:srgbClr val="FF0000"/>
                </a:solidFill>
                <a:latin typeface="JetBrains Mono" panose="020B0509020102050004" pitchFamily="49" charset="0"/>
              </a:rPr>
              <a:t>C++</a:t>
            </a:r>
            <a:endParaRPr lang="zh-CN" altLang="en-US" sz="900" b="1" dirty="0">
              <a:solidFill>
                <a:srgbClr val="FF0000"/>
              </a:solidFill>
              <a:latin typeface="JetBrains Mono" panose="020B0509020102050004" pitchFamily="49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90B947F-D4B7-9948-5C79-8AA308B341F1}"/>
              </a:ext>
            </a:extLst>
          </p:cNvPr>
          <p:cNvSpPr txBox="1"/>
          <p:nvPr/>
        </p:nvSpPr>
        <p:spPr>
          <a:xfrm>
            <a:off x="5040055" y="4240380"/>
            <a:ext cx="5886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b="1" dirty="0">
                <a:solidFill>
                  <a:srgbClr val="FF0000"/>
                </a:solidFill>
                <a:latin typeface="JetBrains Mono" panose="020B0509020102050004" pitchFamily="49" charset="0"/>
              </a:rPr>
              <a:t>Python</a:t>
            </a:r>
            <a:endParaRPr lang="zh-CN" altLang="en-US" sz="900" b="1" dirty="0">
              <a:solidFill>
                <a:srgbClr val="FF0000"/>
              </a:solidFill>
              <a:latin typeface="JetBrains Mono" panose="020B050902010205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2386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925C32D-48AE-C4ED-8FFF-DC50BEBB434C}"/>
              </a:ext>
            </a:extLst>
          </p:cNvPr>
          <p:cNvSpPr txBox="1"/>
          <p:nvPr/>
        </p:nvSpPr>
        <p:spPr>
          <a:xfrm>
            <a:off x="344488" y="450850"/>
            <a:ext cx="1922321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400" b="1" spc="5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r>
              <a:rPr lang="zh-CN" altLang="en-US" sz="2400" b="1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编程约定</a:t>
            </a:r>
          </a:p>
        </p:txBody>
      </p:sp>
      <p:pic>
        <p:nvPicPr>
          <p:cNvPr id="7171" name="图片 7" descr="未标题-1">
            <a:extLst>
              <a:ext uri="{FF2B5EF4-FFF2-40B4-BE49-F238E27FC236}">
                <a16:creationId xmlns:a16="http://schemas.microsoft.com/office/drawing/2014/main" id="{96FEF190-0C74-0F7A-3055-13DF0C3556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6323013"/>
            <a:ext cx="11141075" cy="13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图片 1" descr="未标题-1">
            <a:extLst>
              <a:ext uri="{FF2B5EF4-FFF2-40B4-BE49-F238E27FC236}">
                <a16:creationId xmlns:a16="http://schemas.microsoft.com/office/drawing/2014/main" id="{A21F42F3-069C-8361-95BD-27A2267715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3013" y="658813"/>
            <a:ext cx="2716212" cy="128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图片 3" descr="图标&#10;&#10;描述已自动生成">
            <a:extLst>
              <a:ext uri="{FF2B5EF4-FFF2-40B4-BE49-F238E27FC236}">
                <a16:creationId xmlns:a16="http://schemas.microsoft.com/office/drawing/2014/main" id="{3EEB019C-9179-9447-4386-C3F297DF35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5801" y="501749"/>
            <a:ext cx="785812" cy="36016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F10BB54-84FE-C385-6D93-E72FBA9BEF04}"/>
              </a:ext>
            </a:extLst>
          </p:cNvPr>
          <p:cNvSpPr txBox="1"/>
          <p:nvPr/>
        </p:nvSpPr>
        <p:spPr>
          <a:xfrm>
            <a:off x="1117600" y="1708718"/>
            <a:ext cx="388365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hlinkClick r:id="rId5"/>
              </a:rPr>
              <a:t>https://wiki.qt.io/Qt_Coding_Style</a:t>
            </a:r>
            <a:endParaRPr lang="en-US" altLang="zh-CN" dirty="0"/>
          </a:p>
          <a:p>
            <a:r>
              <a:rPr lang="zh-CN" altLang="en-US" dirty="0">
                <a:hlinkClick r:id="rId6"/>
              </a:rPr>
              <a:t>https://wiki.qt.io/Coding_Conventions</a:t>
            </a:r>
            <a:endParaRPr lang="zh-CN" altLang="en-US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86D586D-4CE6-F413-98EA-8BD093BF7835}"/>
              </a:ext>
            </a:extLst>
          </p:cNvPr>
          <p:cNvSpPr txBox="1"/>
          <p:nvPr/>
        </p:nvSpPr>
        <p:spPr>
          <a:xfrm>
            <a:off x="1117600" y="2457306"/>
            <a:ext cx="3883657" cy="255454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  <a:defRPr/>
            </a:pPr>
            <a:r>
              <a:rPr lang="zh-CN" altLang="en-US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避免使用简短或无意义的名称（例如</a:t>
            </a:r>
            <a:r>
              <a:rPr lang="en-US" altLang="zh-CN" sz="1600" dirty="0" err="1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a,b,c</a:t>
            </a:r>
            <a:r>
              <a:rPr lang="zh-CN" altLang="en-US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600" dirty="0">
              <a:solidFill>
                <a:srgbClr val="1F4F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p"/>
              <a:defRPr/>
            </a:pPr>
            <a:r>
              <a:rPr lang="zh-CN" altLang="en-US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变量和函数以小写字母开头。变量名称中的每个连续单词都以大写字母开头。驼峰命名。例如</a:t>
            </a:r>
            <a:r>
              <a:rPr lang="en-US" altLang="zh-CN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 </a:t>
            </a:r>
            <a:r>
              <a:rPr lang="en-US" altLang="zh-CN" sz="1600" dirty="0" err="1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nPalletId</a:t>
            </a:r>
            <a:r>
              <a:rPr lang="en-US" altLang="zh-CN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zh-CN" altLang="en-US" sz="1600" dirty="0">
              <a:solidFill>
                <a:srgbClr val="1F4F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p"/>
              <a:defRPr/>
            </a:pPr>
            <a:r>
              <a:rPr lang="zh-CN" altLang="en-US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类总是以大写字母开头。</a:t>
            </a:r>
            <a:endParaRPr lang="en-US" altLang="zh-CN" sz="1600" dirty="0">
              <a:solidFill>
                <a:srgbClr val="1F4F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p"/>
              <a:defRPr/>
            </a:pPr>
            <a:r>
              <a:rPr lang="en-US" altLang="zh-CN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Qt</a:t>
            </a:r>
            <a:r>
              <a:rPr lang="zh-CN" altLang="en-US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内部公共类以</a:t>
            </a:r>
            <a:r>
              <a:rPr lang="en-US" altLang="zh-CN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</a:t>
            </a:r>
            <a:r>
              <a:rPr lang="zh-CN" altLang="en-US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开头。驼峰命名。内部公共函数以</a:t>
            </a:r>
            <a:r>
              <a:rPr lang="en-US" altLang="zh-CN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</a:t>
            </a:r>
            <a:r>
              <a:rPr lang="zh-CN" altLang="en-US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开头。驼峰命名。例如：</a:t>
            </a:r>
            <a:r>
              <a:rPr lang="en-US" altLang="zh-CN" sz="1600" dirty="0" err="1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QMessageBox,qAbs</a:t>
            </a:r>
            <a:r>
              <a:rPr lang="zh-CN" altLang="en-US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等。</a:t>
            </a:r>
            <a:endParaRPr lang="en-US" altLang="zh-CN" sz="1600" dirty="0">
              <a:solidFill>
                <a:srgbClr val="1F4F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p"/>
              <a:defRPr/>
            </a:pPr>
            <a:r>
              <a:rPr lang="en-US" altLang="zh-CN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8336E7D-F9D5-4DCF-B046-98518B0FF48B}"/>
              </a:ext>
            </a:extLst>
          </p:cNvPr>
          <p:cNvSpPr txBox="1"/>
          <p:nvPr/>
        </p:nvSpPr>
        <p:spPr>
          <a:xfrm>
            <a:off x="5853340" y="1212945"/>
            <a:ext cx="4778376" cy="415498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4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我们的编程规范</a:t>
            </a:r>
            <a:r>
              <a:rPr lang="en-US" altLang="zh-CN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2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主要是命名</a:t>
            </a:r>
            <a:r>
              <a:rPr lang="en-US" altLang="zh-CN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12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参考谷歌编程规范</a:t>
            </a:r>
            <a:endParaRPr lang="en-US" altLang="zh-CN" sz="1600" dirty="0">
              <a:solidFill>
                <a:srgbClr val="1F4F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命名结构</a:t>
            </a:r>
            <a:r>
              <a:rPr lang="en-US" altLang="zh-CN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</a:p>
          <a:p>
            <a:pPr>
              <a:defRPr/>
            </a:pPr>
            <a:r>
              <a:rPr lang="en-US" altLang="zh-CN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 </a:t>
            </a:r>
            <a:r>
              <a:rPr lang="en-US" altLang="zh-CN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 </a:t>
            </a:r>
            <a:r>
              <a:rPr lang="zh-CN" altLang="en-US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变量名 </a:t>
            </a:r>
            <a:endParaRPr lang="en-US" altLang="zh-CN" sz="1600" dirty="0">
              <a:solidFill>
                <a:srgbClr val="1F4F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en-US" altLang="zh-CN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   </a:t>
            </a:r>
            <a:r>
              <a:rPr lang="en-US" altLang="zh-CN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12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包含作用域类型</a:t>
            </a:r>
            <a:r>
              <a:rPr lang="en-US" altLang="zh-CN" sz="12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sz="12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常用变量类型 </a:t>
            </a:r>
            <a:endParaRPr lang="en-US" altLang="zh-CN" sz="1600" dirty="0">
              <a:solidFill>
                <a:srgbClr val="1F4F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en-US" altLang="zh-CN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变量名</a:t>
            </a:r>
            <a:r>
              <a:rPr lang="en-US" altLang="zh-CN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12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显示释义命名，各显神通 </a:t>
            </a:r>
            <a:endParaRPr lang="en-US" altLang="zh-CN" sz="1600" dirty="0">
              <a:solidFill>
                <a:srgbClr val="1F4F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p"/>
              <a:defRPr/>
            </a:pPr>
            <a:r>
              <a:rPr lang="zh-CN" altLang="en-US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常用变量类型缩写举例：</a:t>
            </a:r>
            <a:endParaRPr lang="en-US" altLang="zh-CN" sz="1600" dirty="0">
              <a:solidFill>
                <a:srgbClr val="1F4F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buFont typeface="Wingdings" panose="05000000000000000000" pitchFamily="2" charset="2"/>
              <a:buChar char="p"/>
              <a:defRPr/>
            </a:pPr>
            <a:r>
              <a:rPr lang="en-US" altLang="zh-CN" sz="12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bool </a:t>
            </a:r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 </a:t>
            </a:r>
            <a:r>
              <a:rPr lang="en-US" altLang="zh-CN" sz="12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</a:t>
            </a:r>
            <a:r>
              <a:rPr lang="zh-CN" altLang="en-US" sz="12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例如</a:t>
            </a:r>
            <a:r>
              <a:rPr lang="en-US" altLang="zh-CN" sz="12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 </a:t>
            </a:r>
            <a:r>
              <a:rPr lang="en-US" altLang="zh-CN" sz="1200" dirty="0" err="1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bTaskFinished</a:t>
            </a:r>
            <a:endParaRPr lang="en-US" altLang="zh-CN" sz="1200" dirty="0">
              <a:solidFill>
                <a:srgbClr val="1F4F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buFont typeface="Wingdings" panose="05000000000000000000" pitchFamily="2" charset="2"/>
              <a:buChar char="p"/>
              <a:defRPr/>
            </a:pPr>
            <a:r>
              <a:rPr lang="en-US" altLang="zh-CN" sz="12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 </a:t>
            </a:r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 </a:t>
            </a:r>
            <a:r>
              <a:rPr lang="en-US" altLang="zh-CN" sz="12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</a:t>
            </a:r>
            <a:r>
              <a:rPr lang="zh-CN" altLang="en-US" sz="12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例如</a:t>
            </a:r>
            <a:r>
              <a:rPr lang="en-US" altLang="zh-CN" sz="12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 </a:t>
            </a:r>
            <a:r>
              <a:rPr lang="en-US" altLang="zh-CN" sz="1200" dirty="0" err="1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nBoxNum</a:t>
            </a:r>
            <a:endParaRPr lang="en-US" altLang="zh-CN" sz="1200" dirty="0">
              <a:solidFill>
                <a:srgbClr val="1F4F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buFont typeface="Wingdings" panose="05000000000000000000" pitchFamily="2" charset="2"/>
              <a:buChar char="p"/>
              <a:defRPr/>
            </a:pPr>
            <a:r>
              <a:rPr lang="en-US" altLang="zh-CN" sz="12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float </a:t>
            </a:r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 </a:t>
            </a:r>
            <a:r>
              <a:rPr lang="en-US" altLang="zh-CN" sz="12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</a:t>
            </a:r>
            <a:r>
              <a:rPr lang="zh-CN" altLang="en-US" sz="12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例如</a:t>
            </a:r>
            <a:r>
              <a:rPr lang="en-US" altLang="zh-CN" sz="12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 </a:t>
            </a:r>
            <a:r>
              <a:rPr lang="en-US" altLang="zh-CN" sz="1200" dirty="0" err="1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fFinalScore</a:t>
            </a:r>
            <a:endParaRPr lang="en-US" altLang="zh-CN" sz="1200" dirty="0">
              <a:solidFill>
                <a:srgbClr val="1F4F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buFont typeface="Wingdings" panose="05000000000000000000" pitchFamily="2" charset="2"/>
              <a:buChar char="p"/>
              <a:defRPr/>
            </a:pPr>
            <a:r>
              <a:rPr lang="en-US" altLang="zh-CN" sz="12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double </a:t>
            </a:r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 </a:t>
            </a:r>
            <a:r>
              <a:rPr lang="en-US" altLang="zh-CN" sz="12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</a:t>
            </a:r>
            <a:r>
              <a:rPr lang="zh-CN" altLang="en-US" sz="12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例如</a:t>
            </a:r>
            <a:r>
              <a:rPr lang="en-US" altLang="zh-CN" sz="12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 </a:t>
            </a:r>
            <a:r>
              <a:rPr lang="en-US" altLang="zh-CN" sz="1200" dirty="0" err="1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dFinalScore</a:t>
            </a:r>
            <a:endParaRPr lang="en-US" altLang="zh-CN" sz="1200" dirty="0">
              <a:solidFill>
                <a:srgbClr val="1F4F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buFont typeface="Wingdings" panose="05000000000000000000" pitchFamily="2" charset="2"/>
              <a:buChar char="p"/>
              <a:defRPr/>
            </a:pPr>
            <a:r>
              <a:rPr lang="en-US" altLang="zh-CN" sz="12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string </a:t>
            </a:r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 </a:t>
            </a:r>
            <a:r>
              <a:rPr lang="en-US" altLang="zh-CN" sz="12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</a:t>
            </a:r>
            <a:r>
              <a:rPr lang="zh-CN" altLang="en-US" sz="12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例如</a:t>
            </a:r>
            <a:r>
              <a:rPr lang="en-US" altLang="zh-CN" sz="12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 </a:t>
            </a:r>
            <a:r>
              <a:rPr lang="en-US" altLang="zh-CN" sz="1200" dirty="0" err="1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strName</a:t>
            </a:r>
            <a:endParaRPr lang="en-US" altLang="zh-CN" sz="1200" dirty="0">
              <a:solidFill>
                <a:srgbClr val="1F4F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buFont typeface="Wingdings" panose="05000000000000000000" pitchFamily="2" charset="2"/>
              <a:buChar char="p"/>
              <a:defRPr/>
            </a:pPr>
            <a:r>
              <a:rPr lang="en-US" altLang="zh-CN" sz="12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vector  </a:t>
            </a:r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</a:t>
            </a:r>
            <a:r>
              <a:rPr lang="en-US" altLang="zh-CN" sz="12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</a:t>
            </a:r>
            <a:r>
              <a:rPr lang="zh-CN" altLang="en-US" sz="12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例如</a:t>
            </a:r>
            <a:r>
              <a:rPr lang="en-US" altLang="zh-CN" sz="12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 </a:t>
            </a:r>
            <a:r>
              <a:rPr lang="en-US" altLang="zh-CN" sz="1200" dirty="0" err="1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vJoints</a:t>
            </a:r>
            <a:endParaRPr lang="en-US" altLang="zh-CN" sz="1200" dirty="0">
              <a:solidFill>
                <a:srgbClr val="1F4F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buFont typeface="Wingdings" panose="05000000000000000000" pitchFamily="2" charset="2"/>
              <a:buChar char="p"/>
              <a:defRPr/>
            </a:pPr>
            <a:r>
              <a:rPr lang="en-US" altLang="zh-CN" sz="12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list  </a:t>
            </a:r>
            <a:r>
              <a:rPr lang="en-US" altLang="zh-CN" sz="12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list</a:t>
            </a:r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2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</a:t>
            </a:r>
            <a:r>
              <a:rPr lang="zh-CN" altLang="en-US" sz="12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例如</a:t>
            </a:r>
            <a:r>
              <a:rPr lang="en-US" altLang="zh-CN" sz="12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 </a:t>
            </a:r>
            <a:r>
              <a:rPr lang="en-US" altLang="zh-CN" sz="1200" dirty="0" err="1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listItems</a:t>
            </a:r>
            <a:endParaRPr lang="en-US" altLang="zh-CN" sz="1200" dirty="0">
              <a:solidFill>
                <a:srgbClr val="1F4F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buFont typeface="Wingdings" panose="05000000000000000000" pitchFamily="2" charset="2"/>
              <a:buChar char="p"/>
              <a:defRPr/>
            </a:pPr>
            <a:r>
              <a:rPr lang="en-US" altLang="zh-CN" sz="12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map </a:t>
            </a:r>
            <a:r>
              <a:rPr lang="en-US" altLang="zh-CN" sz="12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map</a:t>
            </a:r>
            <a:r>
              <a:rPr lang="en-US" altLang="zh-CN" sz="12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</a:t>
            </a:r>
            <a:r>
              <a:rPr lang="zh-CN" altLang="en-US" sz="12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例如</a:t>
            </a:r>
            <a:r>
              <a:rPr lang="en-US" altLang="zh-CN" sz="12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 </a:t>
            </a:r>
            <a:r>
              <a:rPr lang="en-US" altLang="zh-CN" sz="1200" dirty="0" err="1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mapWordCnt</a:t>
            </a:r>
            <a:endParaRPr lang="en-US" altLang="zh-CN" sz="1200" dirty="0">
              <a:solidFill>
                <a:srgbClr val="1F4F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buFont typeface="Wingdings" panose="05000000000000000000" pitchFamily="2" charset="2"/>
              <a:buChar char="p"/>
              <a:defRPr/>
            </a:pPr>
            <a:r>
              <a:rPr lang="zh-CN" altLang="en-US" sz="12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结构体及实例对象 </a:t>
            </a:r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en-US" altLang="zh-CN" sz="12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12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例如</a:t>
            </a:r>
            <a:r>
              <a:rPr lang="en-US" altLang="zh-CN" sz="12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 </a:t>
            </a:r>
            <a:r>
              <a:rPr lang="en-US" altLang="zh-CN" sz="1200" dirty="0" err="1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tObj</a:t>
            </a:r>
            <a:endParaRPr lang="en-US" altLang="zh-CN" sz="1200" dirty="0">
              <a:solidFill>
                <a:srgbClr val="1F4F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buFont typeface="Wingdings" panose="05000000000000000000" pitchFamily="2" charset="2"/>
              <a:buChar char="p"/>
              <a:defRPr/>
            </a:pPr>
            <a:r>
              <a:rPr lang="zh-CN" altLang="en-US" sz="12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指针 </a:t>
            </a:r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en-US" altLang="zh-CN" sz="12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</a:t>
            </a:r>
            <a:r>
              <a:rPr lang="zh-CN" altLang="en-US" sz="12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例如</a:t>
            </a:r>
            <a:r>
              <a:rPr lang="en-US" altLang="zh-CN" sz="12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 </a:t>
            </a:r>
            <a:r>
              <a:rPr lang="en-US" altLang="zh-CN" sz="1200" dirty="0" err="1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pBtn</a:t>
            </a:r>
            <a:endParaRPr lang="en-US" altLang="zh-CN" sz="1200" dirty="0">
              <a:solidFill>
                <a:srgbClr val="1F4F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buFont typeface="Wingdings" panose="05000000000000000000" pitchFamily="2" charset="2"/>
              <a:buChar char="p"/>
              <a:defRPr/>
            </a:pPr>
            <a:r>
              <a:rPr lang="zh-CN" altLang="en-US" sz="12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枚举  </a:t>
            </a:r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en-US" altLang="zh-CN" sz="12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</a:t>
            </a:r>
            <a:r>
              <a:rPr lang="zh-CN" altLang="en-US" sz="12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例如</a:t>
            </a:r>
            <a:r>
              <a:rPr lang="en-US" altLang="zh-CN" sz="12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 </a:t>
            </a:r>
            <a:r>
              <a:rPr lang="en-US" altLang="zh-CN" sz="1200" dirty="0" err="1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eRobotType</a:t>
            </a:r>
            <a:endParaRPr lang="en-US" altLang="zh-CN" sz="1200" dirty="0">
              <a:solidFill>
                <a:srgbClr val="1F4F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buFont typeface="Wingdings" panose="05000000000000000000" pitchFamily="2" charset="2"/>
              <a:buChar char="p"/>
              <a:defRPr/>
            </a:pPr>
            <a:r>
              <a:rPr lang="zh-CN" altLang="en-US" sz="12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类内成员  </a:t>
            </a:r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m_</a:t>
            </a:r>
            <a:r>
              <a:rPr lang="en-US" altLang="zh-CN" sz="12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</a:t>
            </a:r>
            <a:r>
              <a:rPr lang="zh-CN" altLang="en-US" sz="12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例如</a:t>
            </a:r>
            <a:r>
              <a:rPr lang="en-US" altLang="zh-CN" sz="12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 </a:t>
            </a:r>
            <a:r>
              <a:rPr lang="en-US" altLang="zh-CN" sz="1200" dirty="0" err="1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m_pBtn,m_vJoints</a:t>
            </a:r>
            <a:endParaRPr lang="en-US" altLang="zh-CN" sz="1200" dirty="0">
              <a:solidFill>
                <a:srgbClr val="1F4F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buFont typeface="Wingdings" panose="05000000000000000000" pitchFamily="2" charset="2"/>
              <a:buChar char="p"/>
              <a:defRPr/>
            </a:pPr>
            <a:r>
              <a:rPr lang="zh-CN" altLang="en-US" sz="12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全局变量 </a:t>
            </a:r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g_</a:t>
            </a:r>
            <a:r>
              <a:rPr lang="en-US" altLang="zh-CN" sz="12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</a:t>
            </a:r>
            <a:r>
              <a:rPr lang="zh-CN" altLang="en-US" sz="12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例如</a:t>
            </a:r>
            <a:r>
              <a:rPr lang="en-US" altLang="zh-CN" sz="12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 </a:t>
            </a:r>
            <a:r>
              <a:rPr lang="en-US" altLang="zh-CN" sz="1200" dirty="0" err="1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g_bFinishTask</a:t>
            </a:r>
            <a:endParaRPr lang="en-US" altLang="zh-CN" sz="1200" dirty="0">
              <a:solidFill>
                <a:srgbClr val="1F4F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buFont typeface="Wingdings" panose="05000000000000000000" pitchFamily="2" charset="2"/>
              <a:buChar char="p"/>
              <a:defRPr/>
            </a:pPr>
            <a:r>
              <a:rPr lang="zh-CN" altLang="en-US" sz="12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静态变量 </a:t>
            </a:r>
            <a:r>
              <a:rPr lang="en-US" altLang="zh-CN" sz="12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</a:t>
            </a:r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en-US" altLang="zh-CN" sz="12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</a:t>
            </a:r>
            <a:r>
              <a:rPr lang="zh-CN" altLang="en-US" sz="12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例如</a:t>
            </a:r>
            <a:r>
              <a:rPr lang="en-US" altLang="zh-CN" sz="12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 </a:t>
            </a:r>
            <a:r>
              <a:rPr lang="en-US" altLang="zh-CN" sz="1200" dirty="0" err="1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st_nHistoryNum</a:t>
            </a:r>
            <a:endParaRPr lang="en-US" altLang="zh-CN" sz="1200" dirty="0">
              <a:solidFill>
                <a:srgbClr val="1F4F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9569DF6-2AEB-03D7-812F-0522A666DBF5}"/>
              </a:ext>
            </a:extLst>
          </p:cNvPr>
          <p:cNvSpPr/>
          <p:nvPr/>
        </p:nvSpPr>
        <p:spPr>
          <a:xfrm>
            <a:off x="928915" y="1687059"/>
            <a:ext cx="4223657" cy="348388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1FEA7B2B-D9C0-4ED5-172A-0DE491004EC0}"/>
              </a:ext>
            </a:extLst>
          </p:cNvPr>
          <p:cNvSpPr/>
          <p:nvPr/>
        </p:nvSpPr>
        <p:spPr>
          <a:xfrm>
            <a:off x="5711914" y="1138433"/>
            <a:ext cx="5133887" cy="4608543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74702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任意形状 12">
            <a:extLst>
              <a:ext uri="{FF2B5EF4-FFF2-40B4-BE49-F238E27FC236}">
                <a16:creationId xmlns:a16="http://schemas.microsoft.com/office/drawing/2014/main" id="{C2DF6700-B68B-C5C6-2780-6B7B7E0237A9}"/>
              </a:ext>
            </a:extLst>
          </p:cNvPr>
          <p:cNvSpPr/>
          <p:nvPr/>
        </p:nvSpPr>
        <p:spPr>
          <a:xfrm>
            <a:off x="2429329" y="5249872"/>
            <a:ext cx="3550554" cy="670369"/>
          </a:xfrm>
          <a:custGeom>
            <a:avLst/>
            <a:gdLst>
              <a:gd name="connsiteX0" fmla="*/ 366183 w 3661964"/>
              <a:gd name="connsiteY0" fmla="*/ 0 h 732366"/>
              <a:gd name="connsiteX1" fmla="*/ 366183 w 3661964"/>
              <a:gd name="connsiteY1" fmla="*/ 183092 h 732366"/>
              <a:gd name="connsiteX2" fmla="*/ 3661964 w 3661964"/>
              <a:gd name="connsiteY2" fmla="*/ 183091 h 732366"/>
              <a:gd name="connsiteX3" fmla="*/ 3661964 w 3661964"/>
              <a:gd name="connsiteY3" fmla="*/ 549275 h 732366"/>
              <a:gd name="connsiteX4" fmla="*/ 366183 w 3661964"/>
              <a:gd name="connsiteY4" fmla="*/ 549275 h 732366"/>
              <a:gd name="connsiteX5" fmla="*/ 366183 w 3661964"/>
              <a:gd name="connsiteY5" fmla="*/ 732366 h 732366"/>
              <a:gd name="connsiteX6" fmla="*/ 0 w 3661964"/>
              <a:gd name="connsiteY6" fmla="*/ 366183 h 732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61964" h="732366">
                <a:moveTo>
                  <a:pt x="366183" y="0"/>
                </a:moveTo>
                <a:lnTo>
                  <a:pt x="366183" y="183092"/>
                </a:lnTo>
                <a:lnTo>
                  <a:pt x="3661964" y="183091"/>
                </a:lnTo>
                <a:lnTo>
                  <a:pt x="3661964" y="549275"/>
                </a:lnTo>
                <a:lnTo>
                  <a:pt x="366183" y="549275"/>
                </a:lnTo>
                <a:lnTo>
                  <a:pt x="366183" y="732366"/>
                </a:lnTo>
                <a:lnTo>
                  <a:pt x="0" y="366183"/>
                </a:lnTo>
                <a:close/>
              </a:path>
            </a:pathLst>
          </a:custGeom>
          <a:solidFill>
            <a:srgbClr val="7FC6AB"/>
          </a:solidFill>
          <a:ln w="6350" cap="flat" cmpd="sng" algn="ctr">
            <a:noFill/>
            <a:prstDash val="solid"/>
            <a:miter lim="800000"/>
          </a:ln>
          <a:effectLst>
            <a:outerShdw blurRad="254000" dist="76200" dir="2700000" algn="tl" rotWithShape="0">
              <a:prstClr val="black">
                <a:alpha val="20000"/>
              </a:prstClr>
            </a:outerShdw>
          </a:effectLst>
        </p:spPr>
        <p:txBody>
          <a:bodyPr rtlCol="0" anchor="ctr"/>
          <a:lstStyle/>
          <a:p>
            <a:pPr algn="ctr" defTabSz="609630"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sz="3200" kern="0">
              <a:solidFill>
                <a:srgbClr val="FFFFFF"/>
              </a:solidFill>
              <a:latin typeface="Century Gothic"/>
              <a:ea typeface="微软雅黑"/>
            </a:endParaRPr>
          </a:p>
        </p:txBody>
      </p:sp>
      <p:sp>
        <p:nvSpPr>
          <p:cNvPr id="12" name="手杖形箭头 19">
            <a:extLst>
              <a:ext uri="{FF2B5EF4-FFF2-40B4-BE49-F238E27FC236}">
                <a16:creationId xmlns:a16="http://schemas.microsoft.com/office/drawing/2014/main" id="{81B6FBF9-3083-816F-1AF5-E3E382A83D1C}"/>
              </a:ext>
            </a:extLst>
          </p:cNvPr>
          <p:cNvSpPr/>
          <p:nvPr/>
        </p:nvSpPr>
        <p:spPr>
          <a:xfrm rot="16200000" flipV="1">
            <a:off x="7100910" y="3163753"/>
            <a:ext cx="1316149" cy="4196824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100000"/>
            </a:avLst>
          </a:prstGeom>
          <a:solidFill>
            <a:srgbClr val="F76D68"/>
          </a:solidFill>
          <a:ln w="6350" cap="flat" cmpd="sng" algn="ctr">
            <a:noFill/>
            <a:prstDash val="solid"/>
            <a:miter lim="800000"/>
          </a:ln>
          <a:effectLst>
            <a:outerShdw blurRad="254000" dist="76200" dir="2700000" algn="tl" rotWithShape="0">
              <a:prstClr val="black">
                <a:alpha val="20000"/>
              </a:prstClr>
            </a:outerShdw>
          </a:effectLst>
          <a:scene3d>
            <a:camera prst="orthographicFront">
              <a:rot lat="0" lon="10800000" rev="0"/>
            </a:camera>
            <a:lightRig rig="threePt" dir="t"/>
          </a:scene3d>
        </p:spPr>
        <p:txBody>
          <a:bodyPr rtlCol="0" anchor="ctr"/>
          <a:lstStyle/>
          <a:p>
            <a:pPr algn="ctr" defTabSz="609630"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sz="3200" kern="0">
              <a:solidFill>
                <a:srgbClr val="000000"/>
              </a:solidFill>
              <a:latin typeface="Century Gothic"/>
              <a:ea typeface="微软雅黑"/>
            </a:endParaRPr>
          </a:p>
        </p:txBody>
      </p:sp>
      <p:sp>
        <p:nvSpPr>
          <p:cNvPr id="13" name="手杖形箭头 18">
            <a:extLst>
              <a:ext uri="{FF2B5EF4-FFF2-40B4-BE49-F238E27FC236}">
                <a16:creationId xmlns:a16="http://schemas.microsoft.com/office/drawing/2014/main" id="{79EA1DA8-11B6-F4C1-2380-7E4A332FD7AC}"/>
              </a:ext>
            </a:extLst>
          </p:cNvPr>
          <p:cNvSpPr/>
          <p:nvPr/>
        </p:nvSpPr>
        <p:spPr>
          <a:xfrm rot="16200000">
            <a:off x="3218536" y="2464810"/>
            <a:ext cx="1316149" cy="3974318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100000"/>
            </a:avLst>
          </a:prstGeom>
          <a:solidFill>
            <a:srgbClr val="6B6889"/>
          </a:solidFill>
          <a:ln w="6350" cap="flat" cmpd="sng" algn="ctr">
            <a:noFill/>
            <a:prstDash val="solid"/>
            <a:miter lim="800000"/>
          </a:ln>
          <a:effectLst>
            <a:outerShdw blurRad="254000" dist="76200" dir="2700000" algn="tl" rotWithShape="0">
              <a:prstClr val="black">
                <a:alpha val="20000"/>
              </a:prstClr>
            </a:outerShdw>
          </a:effectLst>
          <a:scene3d>
            <a:camera prst="orthographicFront">
              <a:rot lat="0" lon="10800000" rev="0"/>
            </a:camera>
            <a:lightRig rig="threePt" dir="t"/>
          </a:scene3d>
        </p:spPr>
        <p:txBody>
          <a:bodyPr rtlCol="0" anchor="ctr"/>
          <a:lstStyle/>
          <a:p>
            <a:pPr algn="ctr" defTabSz="609630"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sz="3200" kern="0">
              <a:solidFill>
                <a:srgbClr val="000000"/>
              </a:solidFill>
              <a:latin typeface="Century Gothic"/>
              <a:ea typeface="微软雅黑"/>
            </a:endParaRPr>
          </a:p>
        </p:txBody>
      </p:sp>
      <p:sp>
        <p:nvSpPr>
          <p:cNvPr id="14" name="手杖形箭头 19">
            <a:extLst>
              <a:ext uri="{FF2B5EF4-FFF2-40B4-BE49-F238E27FC236}">
                <a16:creationId xmlns:a16="http://schemas.microsoft.com/office/drawing/2014/main" id="{D3C95C91-C4CB-FE1D-42EA-2C726FB30A95}"/>
              </a:ext>
            </a:extLst>
          </p:cNvPr>
          <p:cNvSpPr/>
          <p:nvPr/>
        </p:nvSpPr>
        <p:spPr>
          <a:xfrm rot="16200000" flipV="1">
            <a:off x="7100909" y="1538635"/>
            <a:ext cx="1316149" cy="4196826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100000"/>
            </a:avLst>
          </a:prstGeom>
          <a:solidFill>
            <a:srgbClr val="FFC000"/>
          </a:solidFill>
          <a:ln w="6350" cap="flat" cmpd="sng" algn="ctr">
            <a:noFill/>
            <a:prstDash val="solid"/>
            <a:miter lim="800000"/>
          </a:ln>
          <a:effectLst>
            <a:outerShdw blurRad="254000" dist="76200" dir="2700000" algn="tl" rotWithShape="0">
              <a:prstClr val="black">
                <a:alpha val="20000"/>
              </a:prstClr>
            </a:outerShdw>
          </a:effectLst>
          <a:scene3d>
            <a:camera prst="orthographicFront">
              <a:rot lat="0" lon="10800000" rev="0"/>
            </a:camera>
            <a:lightRig rig="threePt" dir="t"/>
          </a:scene3d>
        </p:spPr>
        <p:txBody>
          <a:bodyPr rtlCol="0" anchor="ctr"/>
          <a:lstStyle/>
          <a:p>
            <a:pPr algn="ctr" defTabSz="609630"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sz="3200" kern="0">
              <a:solidFill>
                <a:srgbClr val="000000"/>
              </a:solidFill>
              <a:latin typeface="Century Gothic"/>
              <a:ea typeface="微软雅黑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925C32D-48AE-C4ED-8FFF-DC50BEBB434C}"/>
              </a:ext>
            </a:extLst>
          </p:cNvPr>
          <p:cNvSpPr txBox="1"/>
          <p:nvPr/>
        </p:nvSpPr>
        <p:spPr>
          <a:xfrm>
            <a:off x="344488" y="450850"/>
            <a:ext cx="2501006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05 </a:t>
            </a:r>
            <a:r>
              <a:rPr lang="zh-CN" altLang="en-US" sz="2400" b="1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本章内容概览</a:t>
            </a:r>
            <a:endParaRPr lang="zh-CN" altLang="en-US" sz="2400" b="1" dirty="0">
              <a:solidFill>
                <a:srgbClr val="1F4F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171" name="图片 7" descr="未标题-1">
            <a:extLst>
              <a:ext uri="{FF2B5EF4-FFF2-40B4-BE49-F238E27FC236}">
                <a16:creationId xmlns:a16="http://schemas.microsoft.com/office/drawing/2014/main" id="{96FEF190-0C74-0F7A-3055-13DF0C3556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6323013"/>
            <a:ext cx="11141075" cy="13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图片 1" descr="未标题-1">
            <a:extLst>
              <a:ext uri="{FF2B5EF4-FFF2-40B4-BE49-F238E27FC236}">
                <a16:creationId xmlns:a16="http://schemas.microsoft.com/office/drawing/2014/main" id="{A21F42F3-069C-8361-95BD-27A2267715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3013" y="658813"/>
            <a:ext cx="2716212" cy="128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图片 3" descr="图标&#10;&#10;描述已自动生成">
            <a:extLst>
              <a:ext uri="{FF2B5EF4-FFF2-40B4-BE49-F238E27FC236}">
                <a16:creationId xmlns:a16="http://schemas.microsoft.com/office/drawing/2014/main" id="{3EEB019C-9179-9447-4386-C3F297DF35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5801" y="501749"/>
            <a:ext cx="785812" cy="360163"/>
          </a:xfrm>
          <a:prstGeom prst="rect">
            <a:avLst/>
          </a:prstGeom>
        </p:spPr>
      </p:pic>
      <p:sp>
        <p:nvSpPr>
          <p:cNvPr id="9" name="手杖形箭头 18">
            <a:extLst>
              <a:ext uri="{FF2B5EF4-FFF2-40B4-BE49-F238E27FC236}">
                <a16:creationId xmlns:a16="http://schemas.microsoft.com/office/drawing/2014/main" id="{51FAE72D-029B-1F3F-278C-4A460364D483}"/>
              </a:ext>
            </a:extLst>
          </p:cNvPr>
          <p:cNvSpPr/>
          <p:nvPr/>
        </p:nvSpPr>
        <p:spPr>
          <a:xfrm rot="16200000">
            <a:off x="3218537" y="830111"/>
            <a:ext cx="1316149" cy="3974317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100000"/>
            </a:avLst>
          </a:prstGeom>
          <a:solidFill>
            <a:srgbClr val="ED7D31"/>
          </a:solidFill>
          <a:ln w="6350" cap="flat" cmpd="sng" algn="ctr">
            <a:noFill/>
            <a:prstDash val="solid"/>
            <a:miter lim="800000"/>
          </a:ln>
          <a:effectLst>
            <a:outerShdw blurRad="254000" dist="76200" dir="2700000" algn="tl" rotWithShape="0">
              <a:prstClr val="black">
                <a:alpha val="20000"/>
              </a:prstClr>
            </a:outerShdw>
          </a:effectLst>
          <a:scene3d>
            <a:camera prst="orthographicFront">
              <a:rot lat="0" lon="10800000" rev="0"/>
            </a:camera>
            <a:lightRig rig="threePt" dir="t"/>
          </a:scene3d>
        </p:spPr>
        <p:txBody>
          <a:bodyPr rtlCol="0" anchor="ctr"/>
          <a:lstStyle/>
          <a:p>
            <a:pPr algn="ctr" defTabSz="609630"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sz="3200" kern="0">
              <a:solidFill>
                <a:srgbClr val="000000"/>
              </a:solidFill>
              <a:latin typeface="Century Gothic"/>
              <a:ea typeface="微软雅黑"/>
            </a:endParaRPr>
          </a:p>
        </p:txBody>
      </p:sp>
      <p:sp>
        <p:nvSpPr>
          <p:cNvPr id="5" name="手杖形箭头 19">
            <a:extLst>
              <a:ext uri="{FF2B5EF4-FFF2-40B4-BE49-F238E27FC236}">
                <a16:creationId xmlns:a16="http://schemas.microsoft.com/office/drawing/2014/main" id="{D85493DB-67D1-BD25-ED61-1A9492C6737D}"/>
              </a:ext>
            </a:extLst>
          </p:cNvPr>
          <p:cNvSpPr/>
          <p:nvPr/>
        </p:nvSpPr>
        <p:spPr>
          <a:xfrm rot="16200000" flipV="1">
            <a:off x="7100912" y="-96062"/>
            <a:ext cx="1316149" cy="4196827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100000"/>
            </a:avLst>
          </a:prstGeom>
          <a:solidFill>
            <a:srgbClr val="4472C4"/>
          </a:solidFill>
          <a:ln w="6350" cap="flat" cmpd="sng" algn="ctr">
            <a:noFill/>
            <a:prstDash val="solid"/>
            <a:miter lim="800000"/>
          </a:ln>
          <a:effectLst>
            <a:outerShdw blurRad="254000" dist="76200" dir="2700000" algn="tl" rotWithShape="0">
              <a:prstClr val="black">
                <a:alpha val="20000"/>
              </a:prstClr>
            </a:outerShdw>
          </a:effectLst>
          <a:scene3d>
            <a:camera prst="orthographicFront">
              <a:rot lat="0" lon="10800000" rev="0"/>
            </a:camera>
            <a:lightRig rig="threePt" dir="t"/>
          </a:scene3d>
        </p:spPr>
        <p:txBody>
          <a:bodyPr rtlCol="0" anchor="ctr"/>
          <a:lstStyle/>
          <a:p>
            <a:pPr algn="ctr" defTabSz="609630"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sz="3200" kern="0" dirty="0">
              <a:solidFill>
                <a:srgbClr val="000000"/>
              </a:solidFill>
              <a:latin typeface="Century Gothic"/>
              <a:ea typeface="微软雅黑"/>
            </a:endParaRPr>
          </a:p>
        </p:txBody>
      </p:sp>
      <p:sp>
        <p:nvSpPr>
          <p:cNvPr id="3" name="右箭头 20">
            <a:extLst>
              <a:ext uri="{FF2B5EF4-FFF2-40B4-BE49-F238E27FC236}">
                <a16:creationId xmlns:a16="http://schemas.microsoft.com/office/drawing/2014/main" id="{8608AB13-0AFF-1A3F-EE46-32BA84A98024}"/>
              </a:ext>
            </a:extLst>
          </p:cNvPr>
          <p:cNvSpPr/>
          <p:nvPr/>
        </p:nvSpPr>
        <p:spPr>
          <a:xfrm>
            <a:off x="1937560" y="1179987"/>
            <a:ext cx="4042322" cy="668385"/>
          </a:xfrm>
          <a:prstGeom prst="rightArrow">
            <a:avLst/>
          </a:prstGeom>
          <a:solidFill>
            <a:srgbClr val="5B9BD5"/>
          </a:solidFill>
          <a:ln w="6350" cap="flat" cmpd="sng" algn="ctr">
            <a:noFill/>
            <a:prstDash val="solid"/>
            <a:miter lim="800000"/>
          </a:ln>
          <a:effectLst>
            <a:outerShdw blurRad="254000" dist="76200" dir="2700000" algn="tl" rotWithShape="0">
              <a:prstClr val="black">
                <a:alpha val="20000"/>
              </a:prstClr>
            </a:outerShdw>
          </a:effectLst>
        </p:spPr>
        <p:txBody>
          <a:bodyPr rtlCol="0" anchor="ctr"/>
          <a:lstStyle/>
          <a:p>
            <a:pPr algn="ctr" defTabSz="609630"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sz="3200" kern="0">
              <a:solidFill>
                <a:srgbClr val="FFFFFF"/>
              </a:solidFill>
              <a:latin typeface="Century Gothic"/>
              <a:ea typeface="微软雅黑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4E57195F-2F22-F428-40A0-9D5F2EE794DB}"/>
              </a:ext>
            </a:extLst>
          </p:cNvPr>
          <p:cNvSpPr txBox="1"/>
          <p:nvPr/>
        </p:nvSpPr>
        <p:spPr>
          <a:xfrm>
            <a:off x="2160820" y="1359524"/>
            <a:ext cx="349975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609630"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400" dirty="0">
                <a:solidFill>
                  <a:srgbClr val="FFFFFF"/>
                </a:solidFill>
                <a:latin typeface="Century Gothic"/>
                <a:ea typeface="微软雅黑"/>
              </a:rPr>
              <a:t>2.2 Object</a:t>
            </a:r>
            <a:r>
              <a:rPr kumimoji="1" lang="zh-CN" altLang="en-US" sz="1400" dirty="0">
                <a:solidFill>
                  <a:srgbClr val="FFFFFF"/>
                </a:solidFill>
                <a:latin typeface="Century Gothic"/>
                <a:ea typeface="微软雅黑"/>
              </a:rPr>
              <a:t>之信号槽、事件处理、定时器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77020346-2423-AFDD-E2B1-E96F2F9EB4EA}"/>
              </a:ext>
            </a:extLst>
          </p:cNvPr>
          <p:cNvSpPr txBox="1"/>
          <p:nvPr/>
        </p:nvSpPr>
        <p:spPr>
          <a:xfrm>
            <a:off x="6583632" y="1365752"/>
            <a:ext cx="211491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609630"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400" dirty="0">
                <a:solidFill>
                  <a:srgbClr val="FFFFFF"/>
                </a:solidFill>
                <a:latin typeface="Century Gothic"/>
                <a:ea typeface="微软雅黑"/>
              </a:rPr>
              <a:t>2.3 </a:t>
            </a:r>
            <a:r>
              <a:rPr kumimoji="1" lang="en-US" altLang="zh-CN" sz="1400" dirty="0" err="1">
                <a:solidFill>
                  <a:srgbClr val="FFFFFF"/>
                </a:solidFill>
                <a:latin typeface="Century Gothic"/>
                <a:ea typeface="微软雅黑"/>
              </a:rPr>
              <a:t>QApplication</a:t>
            </a:r>
            <a:r>
              <a:rPr kumimoji="1" lang="zh-CN" altLang="en-US" sz="1400" dirty="0">
                <a:solidFill>
                  <a:srgbClr val="FFFFFF"/>
                </a:solidFill>
                <a:latin typeface="Century Gothic"/>
                <a:ea typeface="微软雅黑"/>
              </a:rPr>
              <a:t>相关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B275DF74-6F32-D96C-E161-8C10EAD5A160}"/>
              </a:ext>
            </a:extLst>
          </p:cNvPr>
          <p:cNvSpPr txBox="1"/>
          <p:nvPr/>
        </p:nvSpPr>
        <p:spPr>
          <a:xfrm>
            <a:off x="6188940" y="2182533"/>
            <a:ext cx="314008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609630"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400" dirty="0">
                <a:solidFill>
                  <a:srgbClr val="FFFFFF"/>
                </a:solidFill>
                <a:latin typeface="Century Gothic"/>
                <a:ea typeface="微软雅黑"/>
              </a:rPr>
              <a:t>2.4 </a:t>
            </a:r>
            <a:r>
              <a:rPr kumimoji="1" lang="en-US" altLang="zh-CN" sz="1400" dirty="0" err="1">
                <a:solidFill>
                  <a:srgbClr val="FFFFFF"/>
                </a:solidFill>
                <a:latin typeface="Century Gothic"/>
                <a:ea typeface="微软雅黑"/>
              </a:rPr>
              <a:t>QWidget</a:t>
            </a:r>
            <a:r>
              <a:rPr kumimoji="1" lang="en-US" altLang="zh-CN" sz="1400" dirty="0">
                <a:solidFill>
                  <a:srgbClr val="FFFFFF"/>
                </a:solidFill>
                <a:latin typeface="Century Gothic"/>
                <a:ea typeface="微软雅黑"/>
              </a:rPr>
              <a:t>-</a:t>
            </a:r>
            <a:r>
              <a:rPr kumimoji="1" lang="zh-CN" altLang="en-US" sz="1400" dirty="0">
                <a:solidFill>
                  <a:srgbClr val="FFFFFF"/>
                </a:solidFill>
                <a:latin typeface="Century Gothic"/>
                <a:ea typeface="微软雅黑"/>
              </a:rPr>
              <a:t>所有可视化控件的基石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24641BD7-998E-A4EA-BAD7-3B786E3EC9CA}"/>
              </a:ext>
            </a:extLst>
          </p:cNvPr>
          <p:cNvSpPr txBox="1"/>
          <p:nvPr/>
        </p:nvSpPr>
        <p:spPr>
          <a:xfrm>
            <a:off x="3002256" y="2186376"/>
            <a:ext cx="191292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609630"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400" dirty="0">
                <a:solidFill>
                  <a:srgbClr val="FFFFFF"/>
                </a:solidFill>
                <a:latin typeface="Century Gothic"/>
                <a:ea typeface="微软雅黑"/>
              </a:rPr>
              <a:t>2.5 QSS-</a:t>
            </a:r>
            <a:r>
              <a:rPr kumimoji="1" lang="zh-CN" altLang="en-US" sz="1400" dirty="0">
                <a:solidFill>
                  <a:srgbClr val="FFFFFF"/>
                </a:solidFill>
                <a:latin typeface="Century Gothic"/>
                <a:ea typeface="微软雅黑"/>
              </a:rPr>
              <a:t>控件也爱美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4BFF72CA-46A9-9F85-CF55-6315B460B86D}"/>
              </a:ext>
            </a:extLst>
          </p:cNvPr>
          <p:cNvSpPr txBox="1"/>
          <p:nvPr/>
        </p:nvSpPr>
        <p:spPr>
          <a:xfrm>
            <a:off x="3256052" y="2994224"/>
            <a:ext cx="140533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609630"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400" dirty="0">
                <a:solidFill>
                  <a:srgbClr val="FFFFFF"/>
                </a:solidFill>
                <a:latin typeface="Century Gothic"/>
                <a:ea typeface="微软雅黑"/>
              </a:rPr>
              <a:t>2.6 </a:t>
            </a:r>
            <a:r>
              <a:rPr kumimoji="1" lang="zh-CN" altLang="en-US" sz="1400" dirty="0">
                <a:solidFill>
                  <a:srgbClr val="FFFFFF"/>
                </a:solidFill>
                <a:latin typeface="Century Gothic"/>
                <a:ea typeface="微软雅黑"/>
              </a:rPr>
              <a:t>窗口相关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8C68A649-7707-0A61-3812-150EC7CD8B9E}"/>
              </a:ext>
            </a:extLst>
          </p:cNvPr>
          <p:cNvSpPr txBox="1"/>
          <p:nvPr/>
        </p:nvSpPr>
        <p:spPr>
          <a:xfrm>
            <a:off x="6583632" y="2996792"/>
            <a:ext cx="172441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609630"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400" dirty="0">
                <a:solidFill>
                  <a:srgbClr val="FFFFFF"/>
                </a:solidFill>
                <a:latin typeface="Century Gothic"/>
                <a:ea typeface="微软雅黑"/>
              </a:rPr>
              <a:t>2.7 </a:t>
            </a:r>
            <a:r>
              <a:rPr kumimoji="1" lang="zh-CN" altLang="en-US" sz="1400" dirty="0">
                <a:solidFill>
                  <a:srgbClr val="FFFFFF"/>
                </a:solidFill>
                <a:latin typeface="Century Gothic"/>
                <a:ea typeface="微软雅黑"/>
              </a:rPr>
              <a:t>交互与信息展示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2F0E5FBA-D577-3F78-3E39-E4D050ADA542}"/>
              </a:ext>
            </a:extLst>
          </p:cNvPr>
          <p:cNvSpPr txBox="1"/>
          <p:nvPr/>
        </p:nvSpPr>
        <p:spPr>
          <a:xfrm>
            <a:off x="6890923" y="3826886"/>
            <a:ext cx="14323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609630"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400" dirty="0">
                <a:solidFill>
                  <a:srgbClr val="FFFFFF"/>
                </a:solidFill>
                <a:latin typeface="Century Gothic"/>
                <a:ea typeface="微软雅黑"/>
              </a:rPr>
              <a:t>2.8 </a:t>
            </a:r>
            <a:r>
              <a:rPr kumimoji="1" lang="zh-CN" altLang="en-US" sz="1400" dirty="0">
                <a:solidFill>
                  <a:srgbClr val="FFFFFF"/>
                </a:solidFill>
                <a:latin typeface="Century Gothic"/>
                <a:ea typeface="微软雅黑"/>
              </a:rPr>
              <a:t>布局系统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95ADDCE0-53C1-BB3B-D42D-F80FEC892598}"/>
              </a:ext>
            </a:extLst>
          </p:cNvPr>
          <p:cNvSpPr txBox="1"/>
          <p:nvPr/>
        </p:nvSpPr>
        <p:spPr>
          <a:xfrm>
            <a:off x="3119803" y="3811553"/>
            <a:ext cx="151361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609630"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400" dirty="0">
                <a:solidFill>
                  <a:srgbClr val="FFFFFF"/>
                </a:solidFill>
                <a:latin typeface="Century Gothic"/>
                <a:ea typeface="微软雅黑"/>
              </a:rPr>
              <a:t>2.9 Qt</a:t>
            </a:r>
            <a:r>
              <a:rPr kumimoji="1" lang="zh-CN" altLang="en-US" sz="1400" dirty="0">
                <a:solidFill>
                  <a:srgbClr val="FFFFFF"/>
                </a:solidFill>
                <a:latin typeface="Century Gothic"/>
                <a:ea typeface="微软雅黑"/>
              </a:rPr>
              <a:t>绘图体系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FDDD075F-9601-D17D-3894-493E70A62E62}"/>
              </a:ext>
            </a:extLst>
          </p:cNvPr>
          <p:cNvSpPr txBox="1"/>
          <p:nvPr/>
        </p:nvSpPr>
        <p:spPr>
          <a:xfrm>
            <a:off x="3256052" y="4608194"/>
            <a:ext cx="151361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609630"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400" dirty="0">
                <a:solidFill>
                  <a:srgbClr val="FFFFFF"/>
                </a:solidFill>
                <a:latin typeface="Century Gothic"/>
                <a:ea typeface="微软雅黑"/>
              </a:rPr>
              <a:t>2.10 </a:t>
            </a:r>
            <a:r>
              <a:rPr kumimoji="1" lang="zh-CN" altLang="en-US" sz="1400" dirty="0">
                <a:solidFill>
                  <a:srgbClr val="FFFFFF"/>
                </a:solidFill>
                <a:latin typeface="Century Gothic"/>
                <a:ea typeface="微软雅黑"/>
              </a:rPr>
              <a:t>桌面相关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410B15CC-BBFE-4FBA-4B21-9EAB9ED92330}"/>
              </a:ext>
            </a:extLst>
          </p:cNvPr>
          <p:cNvSpPr txBox="1"/>
          <p:nvPr/>
        </p:nvSpPr>
        <p:spPr>
          <a:xfrm>
            <a:off x="6559882" y="4636511"/>
            <a:ext cx="216241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609630"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400" dirty="0">
                <a:solidFill>
                  <a:srgbClr val="FFFFFF"/>
                </a:solidFill>
                <a:latin typeface="Century Gothic"/>
                <a:ea typeface="微软雅黑"/>
              </a:rPr>
              <a:t>2.11 Model/View</a:t>
            </a:r>
            <a:r>
              <a:rPr kumimoji="1" lang="zh-CN" altLang="en-US" sz="1400" dirty="0">
                <a:solidFill>
                  <a:srgbClr val="FFFFFF"/>
                </a:solidFill>
                <a:latin typeface="Century Gothic"/>
                <a:ea typeface="微软雅黑"/>
              </a:rPr>
              <a:t>系统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663FD2CA-AF60-C531-E2C5-D2900B311622}"/>
              </a:ext>
            </a:extLst>
          </p:cNvPr>
          <p:cNvSpPr txBox="1"/>
          <p:nvPr/>
        </p:nvSpPr>
        <p:spPr>
          <a:xfrm>
            <a:off x="6759155" y="5455500"/>
            <a:ext cx="199965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609630"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400" dirty="0">
                <a:solidFill>
                  <a:srgbClr val="FFFFFF"/>
                </a:solidFill>
                <a:latin typeface="Century Gothic"/>
                <a:ea typeface="微软雅黑"/>
              </a:rPr>
              <a:t>2.12 </a:t>
            </a:r>
            <a:r>
              <a:rPr kumimoji="1" lang="zh-CN" altLang="en-US" sz="1400" dirty="0">
                <a:solidFill>
                  <a:srgbClr val="FFFFFF"/>
                </a:solidFill>
                <a:latin typeface="Century Gothic"/>
                <a:ea typeface="微软雅黑"/>
              </a:rPr>
              <a:t>富文本处理相关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F8A56181-14C7-F171-400A-568C136200C3}"/>
              </a:ext>
            </a:extLst>
          </p:cNvPr>
          <p:cNvSpPr txBox="1"/>
          <p:nvPr/>
        </p:nvSpPr>
        <p:spPr>
          <a:xfrm>
            <a:off x="3130550" y="5421528"/>
            <a:ext cx="153685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609630"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400" dirty="0">
                <a:solidFill>
                  <a:srgbClr val="FFFFFF"/>
                </a:solidFill>
                <a:latin typeface="Century Gothic"/>
                <a:ea typeface="微软雅黑"/>
              </a:rPr>
              <a:t>2.13 </a:t>
            </a:r>
            <a:r>
              <a:rPr kumimoji="1" lang="zh-CN" altLang="en-US" sz="1400" dirty="0">
                <a:solidFill>
                  <a:srgbClr val="FFFFFF"/>
                </a:solidFill>
                <a:latin typeface="Century Gothic"/>
                <a:ea typeface="微软雅黑"/>
              </a:rPr>
              <a:t>拖拽相关</a:t>
            </a:r>
          </a:p>
        </p:txBody>
      </p:sp>
    </p:spTree>
    <p:extLst>
      <p:ext uri="{BB962C8B-B14F-4D97-AF65-F5344CB8AC3E}">
        <p14:creationId xmlns:p14="http://schemas.microsoft.com/office/powerpoint/2010/main" val="2274034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2" grpId="0" animBg="1"/>
      <p:bldP spid="13" grpId="0" animBg="1"/>
      <p:bldP spid="14" grpId="0" animBg="1"/>
      <p:bldP spid="9" grpId="0" animBg="1"/>
      <p:bldP spid="5" grpId="0" animBg="1"/>
      <p:bldP spid="3" grpId="0" animBg="1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1" descr="未标题-1">
            <a:extLst>
              <a:ext uri="{FF2B5EF4-FFF2-40B4-BE49-F238E27FC236}">
                <a16:creationId xmlns:a16="http://schemas.microsoft.com/office/drawing/2014/main" id="{BDF5EBE6-8705-6269-48F2-82B4E5FBA5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8" y="-53975"/>
            <a:ext cx="12193588" cy="696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文本框 11">
            <a:extLst>
              <a:ext uri="{FF2B5EF4-FFF2-40B4-BE49-F238E27FC236}">
                <a16:creationId xmlns:a16="http://schemas.microsoft.com/office/drawing/2014/main" id="{967D7297-1FD1-05FD-320D-7C468D2FEE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00" y="6565181"/>
            <a:ext cx="1351756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900" i="1" dirty="0">
                <a:solidFill>
                  <a:schemeClr val="bg1"/>
                </a:solidFill>
                <a:latin typeface="JetBrains Mono" panose="02000009000000000000" pitchFamily="49" charset="0"/>
                <a:ea typeface="微软雅黑" panose="020B0503020204020204" pitchFamily="34" charset="-122"/>
                <a:cs typeface="JetBrains Mono" panose="02000009000000000000" pitchFamily="49" charset="0"/>
              </a:rPr>
              <a:t>made by </a:t>
            </a:r>
            <a:r>
              <a:rPr lang="zh-CN" altLang="en-US" sz="900" b="1" i="1" dirty="0">
                <a:solidFill>
                  <a:schemeClr val="bg1"/>
                </a:solidFill>
                <a:latin typeface="JetBrains Mono" panose="02000009000000000000" pitchFamily="49" charset="0"/>
                <a:ea typeface="微软雅黑" panose="020B0503020204020204" pitchFamily="34" charset="-122"/>
                <a:cs typeface="JetBrains Mono" panose="02000009000000000000" pitchFamily="49" charset="0"/>
              </a:rPr>
              <a:t>我不是</a:t>
            </a:r>
            <a:r>
              <a:rPr lang="en-US" altLang="zh-CN" sz="900" b="1" i="1" dirty="0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Qt</a:t>
            </a:r>
            <a:endParaRPr lang="zh-CN" altLang="en-US" sz="900" b="1" i="1" dirty="0">
              <a:solidFill>
                <a:schemeClr val="bg1"/>
              </a:solidFill>
              <a:latin typeface="JetBrains Mono" panose="02000009000000000000" pitchFamily="49" charset="0"/>
              <a:ea typeface="微软雅黑" panose="020B0503020204020204" pitchFamily="34" charset="-122"/>
              <a:cs typeface="JetBrains Mono" panose="02000009000000000000" pitchFamily="49" charset="0"/>
            </a:endParaRPr>
          </a:p>
        </p:txBody>
      </p:sp>
      <p:pic>
        <p:nvPicPr>
          <p:cNvPr id="11" name="图片 10" descr="图标&#10;&#10;描述已自动生成">
            <a:extLst>
              <a:ext uri="{FF2B5EF4-FFF2-40B4-BE49-F238E27FC236}">
                <a16:creationId xmlns:a16="http://schemas.microsoft.com/office/drawing/2014/main" id="{01B81B43-776E-E055-D7A3-CCF7CA6243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47675" y="5135578"/>
            <a:ext cx="2809876" cy="1469216"/>
          </a:xfrm>
          <a:prstGeom prst="rect">
            <a:avLst/>
          </a:prstGeom>
        </p:spPr>
      </p:pic>
      <p:pic>
        <p:nvPicPr>
          <p:cNvPr id="15" name="图片 14" descr="手机屏幕的截图&#10;&#10;中度可信度描述已自动生成">
            <a:extLst>
              <a:ext uri="{FF2B5EF4-FFF2-40B4-BE49-F238E27FC236}">
                <a16:creationId xmlns:a16="http://schemas.microsoft.com/office/drawing/2014/main" id="{4A8BFD74-46C9-9A2E-CB25-811D98739D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5342" y="5222754"/>
            <a:ext cx="1613958" cy="1382040"/>
          </a:xfrm>
          <a:prstGeom prst="rect">
            <a:avLst/>
          </a:prstGeom>
        </p:spPr>
      </p:pic>
      <p:sp>
        <p:nvSpPr>
          <p:cNvPr id="27" name="文本框 3">
            <a:extLst>
              <a:ext uri="{FF2B5EF4-FFF2-40B4-BE49-F238E27FC236}">
                <a16:creationId xmlns:a16="http://schemas.microsoft.com/office/drawing/2014/main" id="{4C19E67D-6BDC-B705-88A1-FF527C2CE8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2450" y="6604794"/>
            <a:ext cx="465383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000" b="1" u="sng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Every individual is different and talented, what you need are passion.</a:t>
            </a:r>
            <a:endParaRPr lang="zh-CN" altLang="en-US" sz="1000" b="1" u="sng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4" name="图片 43" descr="图标&#10;&#10;描述已自动生成">
            <a:extLst>
              <a:ext uri="{FF2B5EF4-FFF2-40B4-BE49-F238E27FC236}">
                <a16:creationId xmlns:a16="http://schemas.microsoft.com/office/drawing/2014/main" id="{55338B84-3664-C822-6D4E-58C7CD0B4C7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488" y="823822"/>
            <a:ext cx="785812" cy="360163"/>
          </a:xfrm>
          <a:prstGeom prst="rect">
            <a:avLst/>
          </a:prstGeom>
        </p:spPr>
      </p:pic>
      <p:sp>
        <p:nvSpPr>
          <p:cNvPr id="6" name="文本框 10">
            <a:extLst>
              <a:ext uri="{FF2B5EF4-FFF2-40B4-BE49-F238E27FC236}">
                <a16:creationId xmlns:a16="http://schemas.microsoft.com/office/drawing/2014/main" id="{270BB76C-F84D-E1A0-CC52-2E82658EFD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6138" y="2116138"/>
            <a:ext cx="6875462" cy="16224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/>
              </a:defRPr>
            </a:lvl5pPr>
            <a:lvl6pPr marL="2514600" indent="-228600" defTabSz="182753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6pPr>
            <a:lvl7pPr marL="2971800" indent="-228600" defTabSz="182753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7pPr>
            <a:lvl8pPr marL="3429000" indent="-228600" defTabSz="182753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8pPr>
            <a:lvl9pPr marL="3886200" indent="-228600" defTabSz="182753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995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ontserrat Semi"/>
              </a:rPr>
              <a:t>Thank You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7D52C82-54D7-D978-E9FB-2E15957786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2450" y="5652260"/>
            <a:ext cx="2320861" cy="5230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等线" panose="02010600030101010101" pitchFamily="2" charset="-122"/>
              </a:rPr>
              <a:t>https://github.com/zzzcb</a:t>
            </a: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等线" panose="02010600030101010101" pitchFamily="2" charset="-122"/>
              </a:rPr>
              <a:t>https://cnblogs.com/zach0812</a:t>
            </a: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等线" panose="02010600030101010101" pitchFamily="2" charset="-122"/>
              </a:rPr>
              <a:t>https://space.bilibili.com/441821181</a:t>
            </a:r>
            <a:endParaRPr lang="zh-CN" altLang="en-US" sz="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299969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658</TotalTime>
  <Words>873</Words>
  <Application>Microsoft Office PowerPoint</Application>
  <PresentationFormat>宽屏</PresentationFormat>
  <Paragraphs>93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等线</vt:lpstr>
      <vt:lpstr>等线 Light</vt:lpstr>
      <vt:lpstr>微软雅黑</vt:lpstr>
      <vt:lpstr>Arial</vt:lpstr>
      <vt:lpstr>Century Gothic</vt:lpstr>
      <vt:lpstr>JetBrains Mono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 昌博</dc:creator>
  <cp:lastModifiedBy>zhang cb</cp:lastModifiedBy>
  <cp:revision>75</cp:revision>
  <dcterms:created xsi:type="dcterms:W3CDTF">2022-09-16T13:49:23Z</dcterms:created>
  <dcterms:modified xsi:type="dcterms:W3CDTF">2022-09-25T15:23:34Z</dcterms:modified>
</cp:coreProperties>
</file>