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68" r:id="rId5"/>
    <p:sldId id="272" r:id="rId6"/>
    <p:sldId id="270" r:id="rId7"/>
    <p:sldId id="277" r:id="rId8"/>
    <p:sldId id="278" r:id="rId9"/>
    <p:sldId id="284" r:id="rId10"/>
    <p:sldId id="280" r:id="rId11"/>
    <p:sldId id="269" r:id="rId12"/>
    <p:sldId id="281" r:id="rId13"/>
    <p:sldId id="282" r:id="rId14"/>
    <p:sldId id="283" r:id="rId15"/>
    <p:sldId id="274" r:id="rId16"/>
    <p:sldId id="273" r:id="rId17"/>
    <p:sldId id="285" r:id="rId18"/>
    <p:sldId id="275" r:id="rId19"/>
    <p:sldId id="276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CD51"/>
    <a:srgbClr val="76D6FF"/>
    <a:srgbClr val="D6D6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3468F-90F5-4420-ABF2-E178034558AE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04285-41E8-4042-A6F0-8C55CA5EA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1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4285-41E8-4042-A6F0-8C55CA5EAA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9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4285-41E8-4042-A6F0-8C55CA5EAA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8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4285-41E8-4042-A6F0-8C55CA5EAA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9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0CDC8-B5A3-A92D-0A82-AA6537361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9DF51-5333-F7B0-9947-298DFCD7F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A1331-3884-6754-3754-C915A1F1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4E90D-F5AE-7BF2-926A-F6C874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6CCA0-DB37-9200-6E72-ECF4F4D7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1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EF9DC-622C-43C4-E7E3-34111F0F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4BA02-F230-E67C-537A-6647DFF0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B321-E954-40FE-C5E5-1AD0B4DC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5D075-8358-B7DA-B553-78028EAA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6896F-6C67-D44D-DCEA-9F9575A1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976AF4-F75E-CD18-6C2A-684C3F78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C38496-C80F-1615-69AC-6994144C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95B17-8491-99F9-65AE-1A2450BD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D2773-F25E-E73F-ED74-E8233960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69462-14E7-C6C2-C9E3-7670E1B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1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9D0EE-1B59-7F30-5CB7-3427FFEE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B553E-D869-6797-C4D4-009360A4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5C788-C6D0-2532-A2F4-34C34416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EEB1A-3857-38DD-66F4-BDE797C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070F5-7A24-11A5-F50F-F5F59F03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660DA-968A-BD69-FE01-557A4E04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DEAEF-AB36-48D8-F04A-540BEC30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A97F9-A1C3-B5EB-8B50-EEAE70CF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43C31-3298-0EDB-FE1C-6C6D923D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5A8D6-0BEB-DAFD-9B3E-78D25184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8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F03C2-3F99-8CED-C69C-37A6ACFD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909CA-2338-87CD-220B-FC94CCD0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E47C3-5926-9A46-4717-159D7B78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886BD-8D05-1494-84C0-1D08E195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807F1-F99A-77FD-2143-07D218F6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63FCA-B3A5-936F-64C8-66401AE0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91173-D6C2-3BC6-4CB1-B461C908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D2E5F-402A-01D7-3838-8E358993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EC7A1-C9AC-2922-2865-9B894324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3A9B2D-53A8-C353-5591-9E1B6B35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26E5E-F9EA-FCA5-37F7-9973EF358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164B56-C945-0F65-E203-85859411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9315C0-BDD7-7103-A325-3B9C7A1B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8C4B1E-A55A-CDB9-AA70-EF84A0BF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3718F-B2BD-05A2-434E-F618AD5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B88B10-6A20-7821-A1A8-A4F5A294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F27BBD-E7BE-9F58-88B5-FC728142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13925-F447-CA5A-51A6-FBE701BA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2DF1B-A833-81C5-6571-A772DE4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6C177-47C2-6D67-8545-990D5B3C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D5E78-D550-232B-96B7-8440FF6B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1DCF4-4CCF-2364-65EC-9C9BFEA3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14F4-7DB0-C97A-F784-5CFBAC69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CB6652-0C88-7400-7A06-6936B1C3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F22F2-FF19-83E2-E392-3B177B02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6D0C3-19F3-AA71-4B80-9CFA4208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2DF26-757A-AA86-0819-F73A8FA5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CD79F-AE28-1BFD-B710-46914D7B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18482-3BA3-26B8-B518-F5F1399E8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6E380-642F-992F-E6C8-8EC6AE77C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996B7-B78D-E849-7603-5B9BB900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D452E8-6F5E-74FE-CD6A-3CA621B5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CEDBF-0BF4-AA17-00CB-4122215E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31C5E-9505-2C4B-DC5F-98F7D068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D6D44-DAF1-5FCB-D58E-AB941A4A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06CE2-649C-0E3B-C775-A6AA877A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20BC-3DB5-49D1-845C-1F65802E4C8F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40012-2A94-3D4E-8D2D-3153EC050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EB43-D5DE-5B20-DD73-302601F9B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9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未标题-1">
            <a:extLst>
              <a:ext uri="{FF2B5EF4-FFF2-40B4-BE49-F238E27FC236}">
                <a16:creationId xmlns:a16="http://schemas.microsoft.com/office/drawing/2014/main" id="{BDF5EBE6-8705-6269-48F2-82B4E5F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0" y="-53975"/>
            <a:ext cx="12193588" cy="69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967D7297-1FD1-05FD-320D-7C468D2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6565181"/>
            <a:ext cx="13517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made by </a:t>
            </a:r>
            <a:r>
              <a:rPr lang="zh-CN" altLang="en-US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我不是</a:t>
            </a:r>
            <a:r>
              <a:rPr lang="en-US" altLang="zh-CN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Qt</a:t>
            </a:r>
            <a:endParaRPr lang="zh-CN" altLang="en-US" sz="900" b="1" i="1" dirty="0">
              <a:solidFill>
                <a:schemeClr val="bg1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id="{4C19E67D-6BDC-B705-88A1-FF527C2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139" y="6645117"/>
            <a:ext cx="43925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individual is different and talented, what you need are passion.</a:t>
            </a:r>
            <a:endParaRPr lang="zh-CN" altLang="en-US" sz="1000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A01953-D5C4-DE75-9EE2-882B104AEA07}"/>
              </a:ext>
            </a:extLst>
          </p:cNvPr>
          <p:cNvSpPr txBox="1"/>
          <p:nvPr/>
        </p:nvSpPr>
        <p:spPr>
          <a:xfrm>
            <a:off x="852488" y="2613588"/>
            <a:ext cx="97818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b="1" spc="5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zh-CN" altLang="en-US" sz="24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之事件系统、信号和槽、对象树、计时功能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3C1DD2-BECF-FC56-4E2B-A24218BB785A}"/>
              </a:ext>
            </a:extLst>
          </p:cNvPr>
          <p:cNvSpPr/>
          <p:nvPr/>
        </p:nvSpPr>
        <p:spPr>
          <a:xfrm>
            <a:off x="952499" y="3225800"/>
            <a:ext cx="961284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55338B84-3664-C822-6D4E-58C7CD0B4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823822"/>
            <a:ext cx="785812" cy="3601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4A2CD3-8724-0BFC-A992-6F9F36BD7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9" y="3367555"/>
            <a:ext cx="4977784" cy="21885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4BA54F-1ADA-28BB-F38B-C529E02E0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806" y="3367555"/>
            <a:ext cx="2276965" cy="21878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F2DCFC-EB5A-C0C3-2A53-CD5BD84956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059" y="3368219"/>
            <a:ext cx="2812971" cy="2187867"/>
          </a:xfrm>
          <a:prstGeom prst="rect">
            <a:avLst/>
          </a:prstGeom>
        </p:spPr>
      </p:pic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01B81B43-776E-E055-D7A3-CCF7CA6243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75" y="5135578"/>
            <a:ext cx="2809876" cy="1469216"/>
          </a:xfrm>
          <a:prstGeom prst="rect">
            <a:avLst/>
          </a:prstGeom>
        </p:spPr>
      </p:pic>
      <p:pic>
        <p:nvPicPr>
          <p:cNvPr id="15" name="图片 14" descr="手机屏幕的截图&#10;&#10;中度可信度描述已自动生成">
            <a:extLst>
              <a:ext uri="{FF2B5EF4-FFF2-40B4-BE49-F238E27FC236}">
                <a16:creationId xmlns:a16="http://schemas.microsoft.com/office/drawing/2014/main" id="{4A8BFD74-46C9-9A2E-CB25-811D98739D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42" y="5222754"/>
            <a:ext cx="1613958" cy="13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1788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信号和槽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9F338BE-523E-2EAF-8DF9-385B55CFA7BA}"/>
              </a:ext>
            </a:extLst>
          </p:cNvPr>
          <p:cNvSpPr txBox="1"/>
          <p:nvPr/>
        </p:nvSpPr>
        <p:spPr>
          <a:xfrm>
            <a:off x="772119" y="1244084"/>
            <a:ext cx="6243403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信号和槽用于对象之间通信，它是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的核心功能，也是相较于其他框架最为特殊的部分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F8686F-94B3-36C7-C8EB-63BEF6BA200A}"/>
              </a:ext>
            </a:extLst>
          </p:cNvPr>
          <p:cNvSpPr txBox="1"/>
          <p:nvPr/>
        </p:nvSpPr>
        <p:spPr>
          <a:xfrm>
            <a:off x="772120" y="1886710"/>
            <a:ext cx="6243403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编程中，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框架希望任何类型的对象之间都可以进行通信。例如，当点击一个按钮的时候，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希望这个窗口的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其他的框架可能会使用回调的方式实现，回调会有些不直观，且存在其他问题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CB5315-BDE4-A926-CC60-AC76604995D3}"/>
              </a:ext>
            </a:extLst>
          </p:cNvPr>
          <p:cNvSpPr txBox="1"/>
          <p:nvPr/>
        </p:nvSpPr>
        <p:spPr>
          <a:xfrm>
            <a:off x="772120" y="3267635"/>
            <a:ext cx="6243402" cy="2800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于是，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提供了回调技术的替代方案：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信号和槽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signals&amp;slots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信号：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信号，只有函数声明，没有函数实现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发生特定事件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时，控件会发出信号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中，控件有许多预定义的信号供使用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可以通过子类化控件类来添加自定义信号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槽：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槽，一般也称槽函数，有函数声明，也有函数实现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槽是最终的执行函数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中，控件也有许多预定义的槽函数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也可以通过子类化控件类来添加自定义的槽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FF4B44-CE77-F6A7-ACF7-43D93775E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493" y="1487969"/>
            <a:ext cx="4139342" cy="39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1788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信号和槽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7F8686F-94B3-36C7-C8EB-63BEF6BA200A}"/>
              </a:ext>
            </a:extLst>
          </p:cNvPr>
          <p:cNvSpPr txBox="1"/>
          <p:nvPr/>
        </p:nvSpPr>
        <p:spPr>
          <a:xfrm>
            <a:off x="742163" y="1266664"/>
            <a:ext cx="6243403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信号和槽特性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信号和插槽是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类型安全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信号的参数必须与插槽的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参数匹配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信号的参数可以多于槽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信号和插槽是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松散耦合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发出信号的对象不会关心哪些对象的槽接收了信号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对象的槽函数也不关心连接到它的信号的对象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或其子类（例如 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）继承的所有类都使用信号和槽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槽函数可用于接收信号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但它们也是普通的成员函数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373F3BD-BCB0-8843-DE55-0E2CE6367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493" y="1487969"/>
            <a:ext cx="4139342" cy="397736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267776C-58D1-5572-0807-365BC24BC76C}"/>
              </a:ext>
            </a:extLst>
          </p:cNvPr>
          <p:cNvSpPr txBox="1"/>
          <p:nvPr/>
        </p:nvSpPr>
        <p:spPr>
          <a:xfrm>
            <a:off x="742163" y="3673299"/>
            <a:ext cx="6243403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信号和槽连接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任意数量的信号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连接到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单个槽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也可以将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单个信号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连接到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任意数量的槽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也可以将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一个信号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直连到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另一个信号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每当发出第一个信号时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将立即发出第二个信号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339705-317D-3AE1-CD65-A7FF11B72B22}"/>
              </a:ext>
            </a:extLst>
          </p:cNvPr>
          <p:cNvSpPr txBox="1"/>
          <p:nvPr/>
        </p:nvSpPr>
        <p:spPr>
          <a:xfrm>
            <a:off x="742164" y="5129108"/>
            <a:ext cx="6243402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信号和槽共同构成了一个强大的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组件化编程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3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32944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信号和槽的写法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43D1CC1-3FFF-B29E-C91F-396D3B23717D}"/>
              </a:ext>
            </a:extLst>
          </p:cNvPr>
          <p:cNvSpPr txBox="1"/>
          <p:nvPr/>
        </p:nvSpPr>
        <p:spPr>
          <a:xfrm>
            <a:off x="8483425" y="1499881"/>
            <a:ext cx="2586606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此处定义槽函数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槽函数必须要实现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槽函数前面有修饰符，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slots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792A52-A118-9263-97C6-18537BB999A3}"/>
              </a:ext>
            </a:extLst>
          </p:cNvPr>
          <p:cNvSpPr txBox="1"/>
          <p:nvPr/>
        </p:nvSpPr>
        <p:spPr>
          <a:xfrm>
            <a:off x="8483425" y="4877592"/>
            <a:ext cx="2586606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此处定义信号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信号只有函数声明即可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信号没有修饰符，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signals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BB477F-64C7-91BE-6EB1-B0E0F5BAE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88" y="1040310"/>
            <a:ext cx="2761566" cy="35675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A80AC0-48E1-B082-4B0C-A35F09F306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8449" y="1040310"/>
            <a:ext cx="3361905" cy="42761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AFF635B-32E8-18F2-0AF3-9F52C3ACCF02}"/>
              </a:ext>
            </a:extLst>
          </p:cNvPr>
          <p:cNvSpPr/>
          <p:nvPr/>
        </p:nvSpPr>
        <p:spPr>
          <a:xfrm>
            <a:off x="3908449" y="4241543"/>
            <a:ext cx="3211442" cy="40010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210A5F-F388-DA26-956C-B3B7B78E182D}"/>
              </a:ext>
            </a:extLst>
          </p:cNvPr>
          <p:cNvSpPr/>
          <p:nvPr/>
        </p:nvSpPr>
        <p:spPr>
          <a:xfrm>
            <a:off x="3908449" y="3777138"/>
            <a:ext cx="2661027" cy="4644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EF1C908-BD8D-3AE1-F23B-4FF83F2874EB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6569476" y="2038490"/>
            <a:ext cx="1913949" cy="1970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BACF2A8-1E96-71D2-56B3-9A4420766D25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7119891" y="4441595"/>
            <a:ext cx="1363534" cy="9746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3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85D0158-0E36-869C-CF90-B952A318A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602" y="1472994"/>
            <a:ext cx="7432510" cy="16899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32944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信号和槽的连接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1DB535-BF0E-3F31-7971-F1C806D4962A}"/>
              </a:ext>
            </a:extLst>
          </p:cNvPr>
          <p:cNvSpPr txBox="1"/>
          <p:nvPr/>
        </p:nvSpPr>
        <p:spPr>
          <a:xfrm>
            <a:off x="496888" y="1209515"/>
            <a:ext cx="2999888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Qt5.0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中，信号和槽的连接提供了两种写法：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基于字符串</a:t>
            </a:r>
            <a:r>
              <a:rPr lang="en-US" altLang="zh-CN" sz="7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7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旧版写法</a:t>
            </a:r>
            <a:r>
              <a:rPr lang="en-US" altLang="zh-CN" sz="7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基于函数函数指针</a:t>
            </a:r>
            <a:r>
              <a:rPr lang="zh-CN" altLang="en-US" sz="7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7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qt5</a:t>
            </a:r>
            <a:r>
              <a:rPr lang="zh-CN" altLang="en-US" sz="7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新增）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692869BB-F660-06F4-361F-639774D0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28851"/>
              </p:ext>
            </p:extLst>
          </p:nvPr>
        </p:nvGraphicFramePr>
        <p:xfrm>
          <a:off x="4366116" y="3576832"/>
          <a:ext cx="7265496" cy="2286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570">
                  <a:extLst>
                    <a:ext uri="{9D8B030D-6E8A-4147-A177-3AD203B41FA5}">
                      <a16:colId xmlns:a16="http://schemas.microsoft.com/office/drawing/2014/main" val="4286050909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271879151"/>
                    </a:ext>
                  </a:extLst>
                </a:gridCol>
                <a:gridCol w="2030412">
                  <a:extLst>
                    <a:ext uri="{9D8B030D-6E8A-4147-A177-3AD203B41FA5}">
                      <a16:colId xmlns:a16="http://schemas.microsoft.com/office/drawing/2014/main" val="96205491"/>
                    </a:ext>
                  </a:extLst>
                </a:gridCol>
              </a:tblGrid>
              <a:tr h="442008">
                <a:tc>
                  <a:txBody>
                    <a:bodyPr/>
                    <a:lstStyle/>
                    <a:p>
                      <a:endParaRPr lang="zh-CN" altLang="en-US" sz="1600" kern="1200" dirty="0">
                        <a:solidFill>
                          <a:srgbClr val="1F4F7D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String-based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Functor-based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05123"/>
                  </a:ext>
                </a:extLst>
              </a:tr>
              <a:tr h="442008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1F4F7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类型检查处于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1F4F7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1F4F7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编译时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500440"/>
                  </a:ext>
                </a:extLst>
              </a:tr>
              <a:tr h="442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1F4F7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是否支持隐式类型转换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dirty="0">
                        <a:solidFill>
                          <a:srgbClr val="1F4F7D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1F4F7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endParaRPr lang="zh-CN" altLang="en-US" sz="1600" kern="1200" dirty="0">
                        <a:solidFill>
                          <a:srgbClr val="1F4F7D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0889"/>
                  </a:ext>
                </a:extLst>
              </a:tr>
              <a:tr h="518414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1F4F7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是否可以将信号连接到</a:t>
                      </a:r>
                      <a:r>
                        <a:rPr lang="en-US" altLang="zh-CN" sz="1600" kern="1200" dirty="0">
                          <a:solidFill>
                            <a:srgbClr val="1F4F7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lambda</a:t>
                      </a:r>
                      <a:r>
                        <a:rPr lang="zh-CN" altLang="en-US" sz="1600" kern="1200" dirty="0">
                          <a:solidFill>
                            <a:srgbClr val="1F4F7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dirty="0">
                        <a:solidFill>
                          <a:srgbClr val="1F4F7D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1F4F7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endParaRPr lang="zh-CN" altLang="en-US" sz="1600" kern="1200" dirty="0">
                        <a:solidFill>
                          <a:srgbClr val="1F4F7D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75882"/>
                  </a:ext>
                </a:extLst>
              </a:tr>
              <a:tr h="442008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1F4F7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是否信号的参数可以多于槽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1F4F7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endParaRPr lang="zh-CN" altLang="en-US" sz="1600" kern="1200" dirty="0">
                        <a:solidFill>
                          <a:srgbClr val="1F4F7D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dirty="0">
                        <a:solidFill>
                          <a:srgbClr val="1F4F7D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08923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7ABC5FD-8B48-C4AF-9D9C-C43ED809CD38}"/>
              </a:ext>
            </a:extLst>
          </p:cNvPr>
          <p:cNvCxnSpPr>
            <a:cxnSpLocks/>
          </p:cNvCxnSpPr>
          <p:nvPr/>
        </p:nvCxnSpPr>
        <p:spPr>
          <a:xfrm>
            <a:off x="3047096" y="1879091"/>
            <a:ext cx="1565477" cy="711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957C29E-CA09-70EB-D834-4D300A3E4FEB}"/>
              </a:ext>
            </a:extLst>
          </p:cNvPr>
          <p:cNvCxnSpPr>
            <a:cxnSpLocks/>
          </p:cNvCxnSpPr>
          <p:nvPr/>
        </p:nvCxnSpPr>
        <p:spPr>
          <a:xfrm>
            <a:off x="3338004" y="2197798"/>
            <a:ext cx="1274569" cy="5711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F5A35A9-BD97-139C-372F-BDF1B0E2607A}"/>
              </a:ext>
            </a:extLst>
          </p:cNvPr>
          <p:cNvSpPr txBox="1"/>
          <p:nvPr/>
        </p:nvSpPr>
        <p:spPr>
          <a:xfrm>
            <a:off x="7265306" y="893149"/>
            <a:ext cx="436630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SIGNAL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宏会将其输入处理为字符串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AF9BE5B-866C-09FF-CC99-B244CB31A081}"/>
              </a:ext>
            </a:extLst>
          </p:cNvPr>
          <p:cNvCxnSpPr>
            <a:cxnSpLocks/>
          </p:cNvCxnSpPr>
          <p:nvPr/>
        </p:nvCxnSpPr>
        <p:spPr>
          <a:xfrm flipV="1">
            <a:off x="7123102" y="1209515"/>
            <a:ext cx="1258001" cy="133915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1CF0CB0A-0091-CBCD-EAF7-B4F89EA1B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76" y="2530880"/>
            <a:ext cx="2841116" cy="361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92259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信号和槽举栗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5E2647-B8CC-BB2D-A8E9-278B0BEDE2C4}"/>
              </a:ext>
            </a:extLst>
          </p:cNvPr>
          <p:cNvSpPr txBox="1"/>
          <p:nvPr/>
        </p:nvSpPr>
        <p:spPr>
          <a:xfrm>
            <a:off x="5573037" y="3253909"/>
            <a:ext cx="1045925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手搓代码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绘画板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70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41248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事件系统</a:t>
            </a: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信号和槽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BDCF44F-A81C-A129-D708-AE80A2B32323}"/>
              </a:ext>
            </a:extLst>
          </p:cNvPr>
          <p:cNvSpPr txBox="1"/>
          <p:nvPr/>
        </p:nvSpPr>
        <p:spPr>
          <a:xfrm>
            <a:off x="496888" y="991924"/>
            <a:ext cx="2456624" cy="52629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事件不等于信号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事件主要用于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重新实现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一个自定义的控件；信号主要用于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一个控件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事件处理偏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，信号槽偏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上层</a:t>
            </a:r>
            <a:endParaRPr lang="en-US" altLang="zh-CN" sz="16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信号和槽机制是由事件系统来驱动的。例如，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QPushButton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clicked()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信号在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QPushButton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类的某些鼠标事件的底层实现里发出的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一般而言，事件仅是一个对象相关；而信号和槽是两个对象相关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事件系统，一般要做的是拦截、重写；信号槽要做的是连接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14" descr="图形用户界面, 应用程序&#10;&#10;描述已自动生成">
            <a:extLst>
              <a:ext uri="{FF2B5EF4-FFF2-40B4-BE49-F238E27FC236}">
                <a16:creationId xmlns:a16="http://schemas.microsoft.com/office/drawing/2014/main" id="{85B8D6E6-11CC-4DD0-67B0-22434DABD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498" y="1007130"/>
            <a:ext cx="4338531" cy="2932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" descr="图形用户界面, 应用程序, Word&#10;&#10;描述已自动生成">
            <a:extLst>
              <a:ext uri="{FF2B5EF4-FFF2-40B4-BE49-F238E27FC236}">
                <a16:creationId xmlns:a16="http://schemas.microsoft.com/office/drawing/2014/main" id="{1B48B142-053B-D864-BD51-0ACAEA6A2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514" y="991924"/>
            <a:ext cx="4124847" cy="295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 descr="雪地里走&#10;&#10;描述已自动生成">
            <a:extLst>
              <a:ext uri="{FF2B5EF4-FFF2-40B4-BE49-F238E27FC236}">
                <a16:creationId xmlns:a16="http://schemas.microsoft.com/office/drawing/2014/main" id="{1557B883-5337-FC11-8509-82C6FD5A4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62" y="4027348"/>
            <a:ext cx="6313872" cy="20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5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18069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对象树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0CE17B-81CE-562D-3FE0-8F725C580528}"/>
              </a:ext>
            </a:extLst>
          </p:cNvPr>
          <p:cNvSpPr txBox="1"/>
          <p:nvPr/>
        </p:nvSpPr>
        <p:spPr>
          <a:xfrm>
            <a:off x="798221" y="1800143"/>
            <a:ext cx="6393608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的对象之间可以构建一颗对象树，非常适合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对象间的管理。当一个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设置一个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时，此时会将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的孩子列表中。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1B78E1-9AAE-208E-04E1-68EB39761B4C}"/>
              </a:ext>
            </a:extLst>
          </p:cNvPr>
          <p:cNvSpPr txBox="1"/>
          <p:nvPr/>
        </p:nvSpPr>
        <p:spPr>
          <a:xfrm>
            <a:off x="798221" y="3106462"/>
            <a:ext cx="6393608" cy="20621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对象树中对象的构造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删除顺序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可以任意顺序增加对象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可以任意顺序删除对象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如果被删除的对象有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会把当前对象从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的孩子列表中删除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如果被删除的对象有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children,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那么也会删除当前对象的所有孩子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的对象树保证了一个对象不会被删除两次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DDA310-8CD3-04AD-0513-A364A4FF5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013" y="1555729"/>
            <a:ext cx="3873314" cy="39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9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5506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对象树举栗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A9C676-3409-5B3F-A7EA-6BFE3B5AC148}"/>
              </a:ext>
            </a:extLst>
          </p:cNvPr>
          <p:cNvSpPr txBox="1"/>
          <p:nvPr/>
        </p:nvSpPr>
        <p:spPr>
          <a:xfrm>
            <a:off x="5573037" y="3253909"/>
            <a:ext cx="1045925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手搓代码</a:t>
            </a:r>
          </a:p>
        </p:txBody>
      </p:sp>
    </p:spTree>
    <p:extLst>
      <p:ext uri="{BB962C8B-B14F-4D97-AF65-F5344CB8AC3E}">
        <p14:creationId xmlns:p14="http://schemas.microsoft.com/office/powerpoint/2010/main" val="285322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1788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计时功能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0CE17B-81CE-562D-3FE0-8F725C580528}"/>
              </a:ext>
            </a:extLst>
          </p:cNvPr>
          <p:cNvSpPr txBox="1"/>
          <p:nvPr/>
        </p:nvSpPr>
        <p:spPr>
          <a:xfrm>
            <a:off x="2027065" y="1691230"/>
            <a:ext cx="3808597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提供了一个基础的计时功能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035DDE-D31A-4062-8732-20394BF2772B}"/>
              </a:ext>
            </a:extLst>
          </p:cNvPr>
          <p:cNvSpPr txBox="1"/>
          <p:nvPr/>
        </p:nvSpPr>
        <p:spPr>
          <a:xfrm>
            <a:off x="2027064" y="2076621"/>
            <a:ext cx="3808597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timerEvent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startTimer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开始执行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timerEvent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A4D5AC-BA01-0E59-66EB-3AD5042E9AF4}"/>
              </a:ext>
            </a:extLst>
          </p:cNvPr>
          <p:cNvSpPr txBox="1"/>
          <p:nvPr/>
        </p:nvSpPr>
        <p:spPr>
          <a:xfrm>
            <a:off x="2027066" y="4032240"/>
            <a:ext cx="3808597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QTimer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提供了高级的计时器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11BFF9-88AD-F110-A7BE-A99478E5F068}"/>
              </a:ext>
            </a:extLst>
          </p:cNvPr>
          <p:cNvSpPr txBox="1"/>
          <p:nvPr/>
        </p:nvSpPr>
        <p:spPr>
          <a:xfrm>
            <a:off x="2027066" y="4405009"/>
            <a:ext cx="3808597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基础使用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QTimer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timeout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信号到槽函数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timer.start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5EF156-2F6C-4B79-4A62-002F9F464922}"/>
              </a:ext>
            </a:extLst>
          </p:cNvPr>
          <p:cNvSpPr txBox="1"/>
          <p:nvPr/>
        </p:nvSpPr>
        <p:spPr>
          <a:xfrm>
            <a:off x="2027065" y="5516442"/>
            <a:ext cx="3808597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QTimer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还提供了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singleShot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静态公共函数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E68165-0AF3-11B8-2BEA-FA535AFDC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031" y="1004470"/>
            <a:ext cx="2716212" cy="25437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32CD1EB-9553-1460-76B1-878AEF861B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4748" y="4032240"/>
            <a:ext cx="2728777" cy="11665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112919-C8E4-3608-0494-A8EE2C63C3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352" y="5335287"/>
            <a:ext cx="2716212" cy="7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7" grpId="0" animBg="1"/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92259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计时功能举栗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5C89D9-493D-9C85-4361-B4852E91717D}"/>
              </a:ext>
            </a:extLst>
          </p:cNvPr>
          <p:cNvSpPr txBox="1"/>
          <p:nvPr/>
        </p:nvSpPr>
        <p:spPr>
          <a:xfrm>
            <a:off x="5573037" y="3253909"/>
            <a:ext cx="1045925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手搓代码</a:t>
            </a:r>
          </a:p>
        </p:txBody>
      </p:sp>
    </p:spTree>
    <p:extLst>
      <p:ext uri="{BB962C8B-B14F-4D97-AF65-F5344CB8AC3E}">
        <p14:creationId xmlns:p14="http://schemas.microsoft.com/office/powerpoint/2010/main" val="27154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>
            <a:extLst>
              <a:ext uri="{FF2B5EF4-FFF2-40B4-BE49-F238E27FC236}">
                <a16:creationId xmlns:a16="http://schemas.microsoft.com/office/drawing/2014/main" id="{1E8CBFB0-00CE-DD84-6FAE-C8A03DD7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823913"/>
            <a:ext cx="3522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/CATALOG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E1C8D5-BEFF-0167-92C0-4B6E7530B03F}"/>
              </a:ext>
            </a:extLst>
          </p:cNvPr>
          <p:cNvSpPr/>
          <p:nvPr/>
        </p:nvSpPr>
        <p:spPr>
          <a:xfrm>
            <a:off x="981075" y="1673225"/>
            <a:ext cx="1800225" cy="17463"/>
          </a:xfrm>
          <a:prstGeom prst="rect">
            <a:avLst/>
          </a:prstGeom>
          <a:solidFill>
            <a:srgbClr val="1C8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F4F7D"/>
              </a:solidFill>
            </a:endParaRPr>
          </a:p>
        </p:txBody>
      </p:sp>
      <p:grpSp>
        <p:nvGrpSpPr>
          <p:cNvPr id="5124" name="组合 6">
            <a:extLst>
              <a:ext uri="{FF2B5EF4-FFF2-40B4-BE49-F238E27FC236}">
                <a16:creationId xmlns:a16="http://schemas.microsoft.com/office/drawing/2014/main" id="{321D125C-41E1-AEF1-F1C1-7650BD3263BB}"/>
              </a:ext>
            </a:extLst>
          </p:cNvPr>
          <p:cNvGrpSpPr>
            <a:grpSpLocks/>
          </p:cNvGrpSpPr>
          <p:nvPr/>
        </p:nvGrpSpPr>
        <p:grpSpPr bwMode="auto">
          <a:xfrm>
            <a:off x="2671990" y="2387736"/>
            <a:ext cx="3814693" cy="2087519"/>
            <a:chOff x="950598" y="2359660"/>
            <a:chExt cx="4552653" cy="2827216"/>
          </a:xfrm>
        </p:grpSpPr>
        <p:grpSp>
          <p:nvGrpSpPr>
            <p:cNvPr id="5137" name="组合 4">
              <a:extLst>
                <a:ext uri="{FF2B5EF4-FFF2-40B4-BE49-F238E27FC236}">
                  <a16:creationId xmlns:a16="http://schemas.microsoft.com/office/drawing/2014/main" id="{7ADA8B5E-5BD2-D231-C05A-39B13E57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076" y="2359660"/>
              <a:ext cx="3905969" cy="787915"/>
              <a:chOff x="981076" y="2359660"/>
              <a:chExt cx="3905969" cy="787915"/>
            </a:xfrm>
          </p:grpSpPr>
          <p:sp>
            <p:nvSpPr>
              <p:cNvPr id="5144" name="文本框 13">
                <a:extLst>
                  <a:ext uri="{FF2B5EF4-FFF2-40B4-BE49-F238E27FC236}">
                    <a16:creationId xmlns:a16="http://schemas.microsoft.com/office/drawing/2014/main" id="{DA6E2402-CDEA-0009-ED07-C4D65D0BD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076" y="2359660"/>
                <a:ext cx="2647950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5145" name="文本框 22">
                <a:extLst>
                  <a:ext uri="{FF2B5EF4-FFF2-40B4-BE49-F238E27FC236}">
                    <a16:creationId xmlns:a16="http://schemas.microsoft.com/office/drawing/2014/main" id="{797E70E5-AF48-178D-FB40-C922D69E40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2" y="2594928"/>
                <a:ext cx="3021013" cy="411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err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QObject</a:t>
                </a: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简介</a:t>
                </a:r>
              </a:p>
            </p:txBody>
          </p:sp>
        </p:grpSp>
        <p:grpSp>
          <p:nvGrpSpPr>
            <p:cNvPr id="5138" name="组合 3">
              <a:extLst>
                <a:ext uri="{FF2B5EF4-FFF2-40B4-BE49-F238E27FC236}">
                  <a16:creationId xmlns:a16="http://schemas.microsoft.com/office/drawing/2014/main" id="{C4087F1D-3B6D-5288-436D-572EDF424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598" y="3379311"/>
              <a:ext cx="3936447" cy="787915"/>
              <a:chOff x="950598" y="3314859"/>
              <a:chExt cx="3936447" cy="787915"/>
            </a:xfrm>
          </p:grpSpPr>
          <p:sp>
            <p:nvSpPr>
              <p:cNvPr id="5142" name="文本框 29">
                <a:extLst>
                  <a:ext uri="{FF2B5EF4-FFF2-40B4-BE49-F238E27FC236}">
                    <a16:creationId xmlns:a16="http://schemas.microsoft.com/office/drawing/2014/main" id="{97014EB4-6213-8BFF-FD63-4EC5C99E37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598" y="3314859"/>
                <a:ext cx="2649538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5143" name="文本框 26">
                <a:extLst>
                  <a:ext uri="{FF2B5EF4-FFF2-40B4-BE49-F238E27FC236}">
                    <a16:creationId xmlns:a16="http://schemas.microsoft.com/office/drawing/2014/main" id="{F11F15EF-9F67-FF33-7BF1-730DD66734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4" y="3554889"/>
                <a:ext cx="3021011" cy="500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事件系统</a:t>
                </a:r>
              </a:p>
            </p:txBody>
          </p:sp>
        </p:grpSp>
        <p:grpSp>
          <p:nvGrpSpPr>
            <p:cNvPr id="5139" name="组合 2">
              <a:extLst>
                <a:ext uri="{FF2B5EF4-FFF2-40B4-BE49-F238E27FC236}">
                  <a16:creationId xmlns:a16="http://schemas.microsoft.com/office/drawing/2014/main" id="{67781F1E-D2C7-246B-6E16-D67800401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598" y="4398961"/>
              <a:ext cx="4552653" cy="787915"/>
              <a:chOff x="950598" y="4398961"/>
              <a:chExt cx="4552653" cy="787915"/>
            </a:xfrm>
          </p:grpSpPr>
          <p:sp>
            <p:nvSpPr>
              <p:cNvPr id="5140" name="文本框 37">
                <a:extLst>
                  <a:ext uri="{FF2B5EF4-FFF2-40B4-BE49-F238E27FC236}">
                    <a16:creationId xmlns:a16="http://schemas.microsoft.com/office/drawing/2014/main" id="{32FDE821-1F33-DEE0-2AEF-A9F85F416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598" y="4398961"/>
                <a:ext cx="2649538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5141" name="文本框 30">
                <a:extLst>
                  <a:ext uri="{FF2B5EF4-FFF2-40B4-BE49-F238E27FC236}">
                    <a16:creationId xmlns:a16="http://schemas.microsoft.com/office/drawing/2014/main" id="{59811709-764D-7BE8-AF93-5E05BF35C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4" y="4646929"/>
                <a:ext cx="3637217" cy="500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信号和槽</a:t>
                </a:r>
              </a:p>
            </p:txBody>
          </p:sp>
        </p:grpSp>
      </p:grpSp>
      <p:pic>
        <p:nvPicPr>
          <p:cNvPr id="5125" name="图片 1" descr="未标题-1">
            <a:extLst>
              <a:ext uri="{FF2B5EF4-FFF2-40B4-BE49-F238E27FC236}">
                <a16:creationId xmlns:a16="http://schemas.microsoft.com/office/drawing/2014/main" id="{B1904733-7187-23A9-1364-5DDB5AA2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1146175"/>
            <a:ext cx="2716212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3" descr="未标题-1">
            <a:extLst>
              <a:ext uri="{FF2B5EF4-FFF2-40B4-BE49-F238E27FC236}">
                <a16:creationId xmlns:a16="http://schemas.microsoft.com/office/drawing/2014/main" id="{E598B41C-4731-90A5-19F5-65CE13B5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6103938"/>
            <a:ext cx="81851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组合 4">
            <a:extLst>
              <a:ext uri="{FF2B5EF4-FFF2-40B4-BE49-F238E27FC236}">
                <a16:creationId xmlns:a16="http://schemas.microsoft.com/office/drawing/2014/main" id="{F89A54C5-4D94-0177-4C62-6FD8B1915E3E}"/>
              </a:ext>
            </a:extLst>
          </p:cNvPr>
          <p:cNvGrpSpPr>
            <a:grpSpLocks/>
          </p:cNvGrpSpPr>
          <p:nvPr/>
        </p:nvGrpSpPr>
        <p:grpSpPr bwMode="auto">
          <a:xfrm>
            <a:off x="2671990" y="4594630"/>
            <a:ext cx="3358695" cy="606776"/>
            <a:chOff x="981076" y="2359660"/>
            <a:chExt cx="3905969" cy="787915"/>
          </a:xfrm>
        </p:grpSpPr>
        <p:sp>
          <p:nvSpPr>
            <p:cNvPr id="5135" name="文本框 13">
              <a:extLst>
                <a:ext uri="{FF2B5EF4-FFF2-40B4-BE49-F238E27FC236}">
                  <a16:creationId xmlns:a16="http://schemas.microsoft.com/office/drawing/2014/main" id="{F05C4DE2-A3DA-C1AE-9BCE-1D6E487EC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076" y="2359660"/>
              <a:ext cx="2647950" cy="7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5136" name="文本框 22">
              <a:extLst>
                <a:ext uri="{FF2B5EF4-FFF2-40B4-BE49-F238E27FC236}">
                  <a16:creationId xmlns:a16="http://schemas.microsoft.com/office/drawing/2014/main" id="{33F7EA07-A094-B0D7-0557-10ED4DDB6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6031" y="2594928"/>
              <a:ext cx="3021014" cy="4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事件系统</a:t>
              </a:r>
              <a:r>
                <a:rPr lang="en-US" altLang="zh-CN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vs</a:t>
              </a: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信号槽</a:t>
              </a:r>
            </a:p>
          </p:txBody>
        </p:sp>
      </p:grp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0DCF47AA-20D3-0752-D876-73CC3A100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13" y="5923856"/>
            <a:ext cx="785812" cy="360163"/>
          </a:xfrm>
          <a:prstGeom prst="rect">
            <a:avLst/>
          </a:prstGeom>
        </p:spPr>
      </p:pic>
      <p:grpSp>
        <p:nvGrpSpPr>
          <p:cNvPr id="16" name="组合 6">
            <a:extLst>
              <a:ext uri="{FF2B5EF4-FFF2-40B4-BE49-F238E27FC236}">
                <a16:creationId xmlns:a16="http://schemas.microsoft.com/office/drawing/2014/main" id="{1864449A-A906-D411-7165-07B7CAD1D933}"/>
              </a:ext>
            </a:extLst>
          </p:cNvPr>
          <p:cNvGrpSpPr>
            <a:grpSpLocks/>
          </p:cNvGrpSpPr>
          <p:nvPr/>
        </p:nvGrpSpPr>
        <p:grpSpPr bwMode="auto">
          <a:xfrm>
            <a:off x="6711869" y="2387736"/>
            <a:ext cx="3298370" cy="2213636"/>
            <a:chOff x="950598" y="2359660"/>
            <a:chExt cx="3936447" cy="2998022"/>
          </a:xfrm>
        </p:grpSpPr>
        <p:grpSp>
          <p:nvGrpSpPr>
            <p:cNvPr id="17" name="组合 4">
              <a:extLst>
                <a:ext uri="{FF2B5EF4-FFF2-40B4-BE49-F238E27FC236}">
                  <a16:creationId xmlns:a16="http://schemas.microsoft.com/office/drawing/2014/main" id="{FB1216E7-B502-508A-CB52-FA760E49D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076" y="2359660"/>
              <a:ext cx="3905969" cy="958721"/>
              <a:chOff x="981076" y="2359660"/>
              <a:chExt cx="3905969" cy="958721"/>
            </a:xfrm>
          </p:grpSpPr>
          <p:sp>
            <p:nvSpPr>
              <p:cNvPr id="24" name="文本框 13">
                <a:extLst>
                  <a:ext uri="{FF2B5EF4-FFF2-40B4-BE49-F238E27FC236}">
                    <a16:creationId xmlns:a16="http://schemas.microsoft.com/office/drawing/2014/main" id="{E5096935-6DC4-11CE-29A2-D41991C6F2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076" y="2359660"/>
                <a:ext cx="2647950" cy="958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</p:txBody>
          </p:sp>
          <p:sp>
            <p:nvSpPr>
              <p:cNvPr id="25" name="文本框 22">
                <a:extLst>
                  <a:ext uri="{FF2B5EF4-FFF2-40B4-BE49-F238E27FC236}">
                    <a16:creationId xmlns:a16="http://schemas.microsoft.com/office/drawing/2014/main" id="{03416C47-3F36-A415-DA76-DF9F2D273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2" y="2594928"/>
                <a:ext cx="3021013" cy="500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对象树</a:t>
                </a:r>
              </a:p>
            </p:txBody>
          </p:sp>
        </p:grpSp>
        <p:grpSp>
          <p:nvGrpSpPr>
            <p:cNvPr id="18" name="组合 3">
              <a:extLst>
                <a:ext uri="{FF2B5EF4-FFF2-40B4-BE49-F238E27FC236}">
                  <a16:creationId xmlns:a16="http://schemas.microsoft.com/office/drawing/2014/main" id="{87A1807D-3866-9464-8F81-48510C969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598" y="3379311"/>
              <a:ext cx="3936447" cy="958721"/>
              <a:chOff x="950598" y="3314859"/>
              <a:chExt cx="3936447" cy="958721"/>
            </a:xfrm>
          </p:grpSpPr>
          <p:sp>
            <p:nvSpPr>
              <p:cNvPr id="22" name="文本框 29">
                <a:extLst>
                  <a:ext uri="{FF2B5EF4-FFF2-40B4-BE49-F238E27FC236}">
                    <a16:creationId xmlns:a16="http://schemas.microsoft.com/office/drawing/2014/main" id="{0B3D10C6-D4A7-889F-20A2-B87EB57DE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598" y="3314859"/>
                <a:ext cx="2649538" cy="958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</a:p>
            </p:txBody>
          </p:sp>
          <p:sp>
            <p:nvSpPr>
              <p:cNvPr id="23" name="文本框 26">
                <a:extLst>
                  <a:ext uri="{FF2B5EF4-FFF2-40B4-BE49-F238E27FC236}">
                    <a16:creationId xmlns:a16="http://schemas.microsoft.com/office/drawing/2014/main" id="{39099B3A-89E5-3379-4FBC-07C2AA9AF4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4" y="3554889"/>
                <a:ext cx="3021011" cy="500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计时功能</a:t>
                </a:r>
              </a:p>
            </p:txBody>
          </p:sp>
        </p:grpSp>
        <p:grpSp>
          <p:nvGrpSpPr>
            <p:cNvPr id="19" name="组合 2">
              <a:extLst>
                <a:ext uri="{FF2B5EF4-FFF2-40B4-BE49-F238E27FC236}">
                  <a16:creationId xmlns:a16="http://schemas.microsoft.com/office/drawing/2014/main" id="{3B6FD4E4-BE75-7EBF-01E7-219FB1D543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598" y="4398961"/>
              <a:ext cx="3750932" cy="958721"/>
              <a:chOff x="950598" y="4398961"/>
              <a:chExt cx="3750932" cy="958721"/>
            </a:xfrm>
          </p:grpSpPr>
          <p:sp>
            <p:nvSpPr>
              <p:cNvPr id="20" name="文本框 37">
                <a:extLst>
                  <a:ext uri="{FF2B5EF4-FFF2-40B4-BE49-F238E27FC236}">
                    <a16:creationId xmlns:a16="http://schemas.microsoft.com/office/drawing/2014/main" id="{658AAC1A-167C-FBA8-2F0D-92AE3486C8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598" y="4398961"/>
                <a:ext cx="2649538" cy="958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</a:p>
            </p:txBody>
          </p:sp>
          <p:sp>
            <p:nvSpPr>
              <p:cNvPr id="21" name="文本框 30">
                <a:extLst>
                  <a:ext uri="{FF2B5EF4-FFF2-40B4-BE49-F238E27FC236}">
                    <a16:creationId xmlns:a16="http://schemas.microsoft.com/office/drawing/2014/main" id="{DC996751-BBE9-0652-E418-0F5C448DC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4" y="4646929"/>
                <a:ext cx="2835496" cy="500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DEMO</a:t>
                </a:r>
                <a:endPara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未标题-1">
            <a:extLst>
              <a:ext uri="{FF2B5EF4-FFF2-40B4-BE49-F238E27FC236}">
                <a16:creationId xmlns:a16="http://schemas.microsoft.com/office/drawing/2014/main" id="{BDF5EBE6-8705-6269-48F2-82B4E5F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53975"/>
            <a:ext cx="12193588" cy="69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967D7297-1FD1-05FD-320D-7C468D2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6565181"/>
            <a:ext cx="13517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made by </a:t>
            </a:r>
            <a:r>
              <a:rPr lang="zh-CN" altLang="en-US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我不是</a:t>
            </a:r>
            <a:r>
              <a:rPr lang="en-US" altLang="zh-CN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Qt</a:t>
            </a:r>
            <a:endParaRPr lang="zh-CN" altLang="en-US" sz="900" b="1" i="1" dirty="0">
              <a:solidFill>
                <a:schemeClr val="bg1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01B81B43-776E-E055-D7A3-CCF7CA62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75" y="5135578"/>
            <a:ext cx="2809876" cy="1469216"/>
          </a:xfrm>
          <a:prstGeom prst="rect">
            <a:avLst/>
          </a:prstGeom>
        </p:spPr>
      </p:pic>
      <p:pic>
        <p:nvPicPr>
          <p:cNvPr id="15" name="图片 14" descr="手机屏幕的截图&#10;&#10;中度可信度描述已自动生成">
            <a:extLst>
              <a:ext uri="{FF2B5EF4-FFF2-40B4-BE49-F238E27FC236}">
                <a16:creationId xmlns:a16="http://schemas.microsoft.com/office/drawing/2014/main" id="{4A8BFD74-46C9-9A2E-CB25-811D98739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42" y="5222754"/>
            <a:ext cx="1613958" cy="1382040"/>
          </a:xfrm>
          <a:prstGeom prst="rect">
            <a:avLst/>
          </a:prstGeom>
        </p:spPr>
      </p:pic>
      <p:sp>
        <p:nvSpPr>
          <p:cNvPr id="27" name="文本框 3">
            <a:extLst>
              <a:ext uri="{FF2B5EF4-FFF2-40B4-BE49-F238E27FC236}">
                <a16:creationId xmlns:a16="http://schemas.microsoft.com/office/drawing/2014/main" id="{4C19E67D-6BDC-B705-88A1-FF527C2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0" y="6604794"/>
            <a:ext cx="4653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individual is different and talented, what you need are passion.</a:t>
            </a:r>
            <a:endParaRPr lang="zh-CN" altLang="en-US" sz="1000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55338B84-3664-C822-6D4E-58C7CD0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823822"/>
            <a:ext cx="785812" cy="360163"/>
          </a:xfrm>
          <a:prstGeom prst="rect">
            <a:avLst/>
          </a:prstGeom>
        </p:spPr>
      </p:pic>
      <p:sp>
        <p:nvSpPr>
          <p:cNvPr id="6" name="文本框 10">
            <a:extLst>
              <a:ext uri="{FF2B5EF4-FFF2-40B4-BE49-F238E27FC236}">
                <a16:creationId xmlns:a16="http://schemas.microsoft.com/office/drawing/2014/main" id="{270BB76C-F84D-E1A0-CC52-2E82658E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116138"/>
            <a:ext cx="6875462" cy="1622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9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Semi"/>
              </a:rPr>
              <a:t>Thank You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D52C82-54D7-D978-E9FB-2E1595778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0" y="5652260"/>
            <a:ext cx="2320861" cy="52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https://github.com/zzzcb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https://cnblogs.com/zach0812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https://space.bilibili.com/441821181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99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5747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BB32121-2D69-76E9-0920-D5AD9AA74DC0}"/>
              </a:ext>
            </a:extLst>
          </p:cNvPr>
          <p:cNvSpPr txBox="1"/>
          <p:nvPr/>
        </p:nvSpPr>
        <p:spPr>
          <a:xfrm>
            <a:off x="496888" y="1422936"/>
            <a:ext cx="7099300" cy="32932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Core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【Qt Object Model】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【Qt Object Model】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提供了很多的机制，例如元对象系统、事件系统、信号和槽。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其中事件系统是一种低级别机制。信号和槽是一种高级别机制。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这里的低级是指更底层：允许做更多的影响对象本身行为的事情。高级指更上层：基本不会影响对象本身行为。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深入理解，信号和槽机制也是由事件系统来驱动的。例如，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QPushButton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clicked()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信号在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QPushButton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类的某些鼠标事件的底层实现里发出的。 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一般而言，事件仅是一个对象相关；而信号和槽是两个对象相关。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中提供了基本的计时功能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E30932-7DFA-BD02-0709-E7112B7D2197}"/>
              </a:ext>
            </a:extLst>
          </p:cNvPr>
          <p:cNvSpPr txBox="1"/>
          <p:nvPr/>
        </p:nvSpPr>
        <p:spPr>
          <a:xfrm>
            <a:off x="2767580" y="5226566"/>
            <a:ext cx="6599689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相关的知识点：如对象模型、元对象系统、属性系统、状态机框架等将会在第三章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Core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中进行介绍。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330F417-7ED9-A5D9-B172-1675E1F7F992}"/>
              </a:ext>
            </a:extLst>
          </p:cNvPr>
          <p:cNvGrpSpPr/>
          <p:nvPr/>
        </p:nvGrpSpPr>
        <p:grpSpPr>
          <a:xfrm>
            <a:off x="8230933" y="1422936"/>
            <a:ext cx="3538223" cy="2806198"/>
            <a:chOff x="8197852" y="2413831"/>
            <a:chExt cx="3163571" cy="236769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340B55D-6557-CAD3-0BA1-D13510AD8D8D}"/>
                </a:ext>
              </a:extLst>
            </p:cNvPr>
            <p:cNvSpPr/>
            <p:nvPr/>
          </p:nvSpPr>
          <p:spPr>
            <a:xfrm>
              <a:off x="8197852" y="4196746"/>
              <a:ext cx="3163568" cy="584775"/>
            </a:xfrm>
            <a:prstGeom prst="roundRect">
              <a:avLst/>
            </a:prstGeom>
            <a:solidFill>
              <a:srgbClr val="D6D6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entury Gothic"/>
                  <a:ea typeface="微软雅黑"/>
                </a:rPr>
                <a:t>Hardware</a:t>
              </a:r>
              <a:endParaRPr kumimoji="1" lang="zh-CN" altLang="en-US" dirty="0">
                <a:solidFill>
                  <a:schemeClr val="tx1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B1A2EE4-C109-788B-1AC4-03BF130D5644}"/>
                </a:ext>
              </a:extLst>
            </p:cNvPr>
            <p:cNvSpPr/>
            <p:nvPr/>
          </p:nvSpPr>
          <p:spPr>
            <a:xfrm>
              <a:off x="8197852" y="3602441"/>
              <a:ext cx="3163569" cy="584775"/>
            </a:xfrm>
            <a:prstGeom prst="round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entury Gothic"/>
                  <a:ea typeface="微软雅黑"/>
                </a:rPr>
                <a:t>Operating System</a:t>
              </a:r>
              <a:endParaRPr kumimoji="1" lang="zh-CN" altLang="en-US" dirty="0">
                <a:solidFill>
                  <a:schemeClr val="tx1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B59D72E-CA3C-B1E8-4016-0EEA0614DBE6}"/>
                </a:ext>
              </a:extLst>
            </p:cNvPr>
            <p:cNvSpPr/>
            <p:nvPr/>
          </p:nvSpPr>
          <p:spPr>
            <a:xfrm>
              <a:off x="8197853" y="3008136"/>
              <a:ext cx="3163570" cy="584775"/>
            </a:xfrm>
            <a:prstGeom prst="roundRect">
              <a:avLst/>
            </a:prstGeom>
            <a:solidFill>
              <a:srgbClr val="41CD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entury Gothic"/>
                  <a:ea typeface="微软雅黑"/>
                </a:rPr>
                <a:t>Qt Core</a:t>
              </a:r>
              <a:endParaRPr kumimoji="1" lang="zh-CN" altLang="en-US" dirty="0">
                <a:solidFill>
                  <a:schemeClr val="tx1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FE5AB36-3BE8-CD8C-0C8B-BAEDC3CCADC8}"/>
                </a:ext>
              </a:extLst>
            </p:cNvPr>
            <p:cNvSpPr/>
            <p:nvPr/>
          </p:nvSpPr>
          <p:spPr>
            <a:xfrm>
              <a:off x="9353553" y="2413831"/>
              <a:ext cx="2007870" cy="584775"/>
            </a:xfrm>
            <a:prstGeom prst="roundRect">
              <a:avLst/>
            </a:prstGeom>
            <a:solidFill>
              <a:srgbClr val="41CD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entury Gothic"/>
                  <a:ea typeface="微软雅黑"/>
                </a:rPr>
                <a:t>Qt Widgets</a:t>
              </a:r>
              <a:endParaRPr kumimoji="1" lang="zh-CN" altLang="en-US" dirty="0">
                <a:solidFill>
                  <a:schemeClr val="tx1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22D3FF29-D227-63BA-E90D-997303286935}"/>
                </a:ext>
              </a:extLst>
            </p:cNvPr>
            <p:cNvSpPr/>
            <p:nvPr/>
          </p:nvSpPr>
          <p:spPr>
            <a:xfrm>
              <a:off x="8197853" y="2423361"/>
              <a:ext cx="1155700" cy="584775"/>
            </a:xfrm>
            <a:prstGeom prst="roundRect">
              <a:avLst/>
            </a:prstGeom>
            <a:solidFill>
              <a:srgbClr val="41CD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entury Gothic"/>
                  <a:ea typeface="微软雅黑"/>
                </a:rPr>
                <a:t>Qt </a:t>
              </a:r>
              <a:r>
                <a:rPr kumimoji="1" lang="en-US" altLang="zh-CN" dirty="0" err="1">
                  <a:solidFill>
                    <a:schemeClr val="tx1"/>
                  </a:solidFill>
                  <a:latin typeface="Century Gothic"/>
                  <a:ea typeface="微软雅黑"/>
                </a:rPr>
                <a:t>Gui</a:t>
              </a:r>
              <a:endParaRPr kumimoji="1" lang="zh-CN" altLang="en-US" dirty="0">
                <a:solidFill>
                  <a:schemeClr val="tx1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3ECB2FEF-F670-0DB8-B314-D805683738E8}"/>
              </a:ext>
            </a:extLst>
          </p:cNvPr>
          <p:cNvSpPr txBox="1"/>
          <p:nvPr/>
        </p:nvSpPr>
        <p:spPr>
          <a:xfrm>
            <a:off x="8426535" y="4291360"/>
            <a:ext cx="3147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latin typeface="JetBrains Mono" panose="020B0509020102050004" pitchFamily="49" charset="0"/>
              </a:rPr>
              <a:t>Qt Widgets</a:t>
            </a:r>
            <a:r>
              <a:rPr lang="zh-CN" altLang="en-US" sz="900" i="1" dirty="0">
                <a:latin typeface="JetBrains Mono" panose="020B0509020102050004" pitchFamily="49" charset="0"/>
              </a:rPr>
              <a:t>是</a:t>
            </a:r>
            <a:r>
              <a:rPr lang="en-US" altLang="zh-CN" sz="900" i="1" dirty="0">
                <a:latin typeface="JetBrains Mono" panose="020B0509020102050004" pitchFamily="49" charset="0"/>
              </a:rPr>
              <a:t>Qt5</a:t>
            </a:r>
            <a:r>
              <a:rPr lang="zh-CN" altLang="en-US" sz="900" i="1" dirty="0">
                <a:latin typeface="JetBrains Mono" panose="020B0509020102050004" pitchFamily="49" charset="0"/>
              </a:rPr>
              <a:t>版本的时候从</a:t>
            </a:r>
            <a:r>
              <a:rPr lang="en-US" altLang="zh-CN" sz="900" i="1" dirty="0">
                <a:latin typeface="JetBrains Mono" panose="020B0509020102050004" pitchFamily="49" charset="0"/>
              </a:rPr>
              <a:t>Qt </a:t>
            </a:r>
            <a:r>
              <a:rPr lang="en-US" altLang="zh-CN" sz="900" i="1" dirty="0" err="1">
                <a:latin typeface="JetBrains Mono" panose="020B0509020102050004" pitchFamily="49" charset="0"/>
              </a:rPr>
              <a:t>Gui</a:t>
            </a:r>
            <a:r>
              <a:rPr lang="zh-CN" altLang="en-US" sz="900" i="1" dirty="0">
                <a:latin typeface="JetBrains Mono" panose="020B0509020102050004" pitchFamily="49" charset="0"/>
              </a:rPr>
              <a:t>模块中分离出来的模块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19223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事件系统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54C7C1-A003-4DF5-A39D-7646A0A76320}"/>
              </a:ext>
            </a:extLst>
          </p:cNvPr>
          <p:cNvSpPr txBox="1"/>
          <p:nvPr/>
        </p:nvSpPr>
        <p:spPr>
          <a:xfrm>
            <a:off x="629062" y="2182779"/>
            <a:ext cx="6629611" cy="1815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事件，简单来说，事件携带了一些信息。在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中，事件被封装为一个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QEvent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及其子类的对象。通常说事件即可认为这个对象。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事件可以被任何继承于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的对象接收、处理。一般情况下，更多用于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体系中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当单击按钮时会产生一个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QMouseEvent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当控件大小改变时又会产生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QResizeEvent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当应用程序关闭会时产生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QCloseEvent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AB8136A-9795-470D-81FD-A99734F985E6}"/>
              </a:ext>
            </a:extLst>
          </p:cNvPr>
          <p:cNvGrpSpPr/>
          <p:nvPr/>
        </p:nvGrpSpPr>
        <p:grpSpPr>
          <a:xfrm>
            <a:off x="8172152" y="3500767"/>
            <a:ext cx="3025368" cy="2445200"/>
            <a:chOff x="7428512" y="1741978"/>
            <a:chExt cx="4242963" cy="356155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FE530B1-A2A9-42BA-B8A3-DBB958AED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8512" y="1741978"/>
              <a:ext cx="4242963" cy="3330726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8919ECC-0BBE-4820-9DFC-DE4333B4B8CE}"/>
                </a:ext>
              </a:extLst>
            </p:cNvPr>
            <p:cNvSpPr txBox="1"/>
            <p:nvPr/>
          </p:nvSpPr>
          <p:spPr>
            <a:xfrm>
              <a:off x="9169119" y="5072704"/>
              <a:ext cx="10182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i="1" dirty="0">
                  <a:latin typeface="JetBrains Mono" panose="020B0509020102050004" pitchFamily="49" charset="0"/>
                </a:rPr>
                <a:t>Qt</a:t>
              </a:r>
              <a:r>
                <a:rPr lang="zh-CN" altLang="en-US" sz="900" i="1" dirty="0">
                  <a:latin typeface="JetBrains Mono" panose="020B0509020102050004" pitchFamily="49" charset="0"/>
                </a:rPr>
                <a:t>事件循环 框架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8BB1762-AE9F-4CEF-B74C-0FD1DBB8BC19}"/>
              </a:ext>
            </a:extLst>
          </p:cNvPr>
          <p:cNvSpPr txBox="1"/>
          <p:nvPr/>
        </p:nvSpPr>
        <p:spPr>
          <a:xfrm>
            <a:off x="629062" y="1488764"/>
            <a:ext cx="6629610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事件系统由 </a:t>
            </a:r>
            <a:r>
              <a:rPr lang="zh-CN" altLang="en-US" sz="1600" b="1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事件循环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事件函数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D17C0F-F3BB-45D1-BA93-FD89A8A179ED}"/>
              </a:ext>
            </a:extLst>
          </p:cNvPr>
          <p:cNvSpPr txBox="1"/>
          <p:nvPr/>
        </p:nvSpPr>
        <p:spPr>
          <a:xfrm>
            <a:off x="617421" y="4098664"/>
            <a:ext cx="6635432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事件循环本质上就是个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循环，它不停地遍历队列，处理其中的事件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50859A-AE71-4D10-AA07-EC480F2ADB06}"/>
              </a:ext>
            </a:extLst>
          </p:cNvPr>
          <p:cNvSpPr txBox="1"/>
          <p:nvPr/>
        </p:nvSpPr>
        <p:spPr>
          <a:xfrm>
            <a:off x="617421" y="4534186"/>
            <a:ext cx="6635432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事件函数是最终要执行的函数，一般都是虚函数，可供子类重写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C21322F-D2BE-4A0E-B26F-A041B7C3C9B5}"/>
              </a:ext>
            </a:extLst>
          </p:cNvPr>
          <p:cNvGrpSpPr/>
          <p:nvPr/>
        </p:nvGrpSpPr>
        <p:grpSpPr>
          <a:xfrm>
            <a:off x="8172152" y="1013616"/>
            <a:ext cx="3025368" cy="2282464"/>
            <a:chOff x="8488122" y="947394"/>
            <a:chExt cx="2805437" cy="210336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6860B55-AB16-42DF-B447-FCE08CC4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8122" y="947394"/>
              <a:ext cx="2805437" cy="1867314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2270947-9A0C-4F1A-ACF3-6B741ACE53E4}"/>
                </a:ext>
              </a:extLst>
            </p:cNvPr>
            <p:cNvSpPr txBox="1"/>
            <p:nvPr/>
          </p:nvSpPr>
          <p:spPr>
            <a:xfrm>
              <a:off x="9350800" y="2819927"/>
              <a:ext cx="12234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i="1" dirty="0">
                  <a:latin typeface="JetBrains Mono" panose="020B0509020102050004" pitchFamily="49" charset="0"/>
                </a:rPr>
                <a:t>Qt</a:t>
              </a:r>
              <a:r>
                <a:rPr lang="zh-CN" altLang="en-US" sz="900" i="1" dirty="0">
                  <a:latin typeface="JetBrains Mono" panose="020B0509020102050004" pitchFamily="49" charset="0"/>
                </a:rPr>
                <a:t>应用程序经典写法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B9FD07D-F759-48D0-931A-471AB4DC1E4F}"/>
              </a:ext>
            </a:extLst>
          </p:cNvPr>
          <p:cNvSpPr/>
          <p:nvPr/>
        </p:nvSpPr>
        <p:spPr>
          <a:xfrm>
            <a:off x="9456566" y="2615068"/>
            <a:ext cx="526119" cy="2297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53DD111-625A-4375-8AA2-B57BC36BA72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9982685" y="2729958"/>
            <a:ext cx="526119" cy="77080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62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9" grpId="0" animBg="1"/>
      <p:bldP spid="20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346120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事件系统之事件分类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451A839-884D-4D0B-B5D2-49A13B0D0EDD}"/>
              </a:ext>
            </a:extLst>
          </p:cNvPr>
          <p:cNvSpPr txBox="1"/>
          <p:nvPr/>
        </p:nvSpPr>
        <p:spPr>
          <a:xfrm>
            <a:off x="496888" y="931696"/>
            <a:ext cx="11040570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中根据事件的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创建来源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事件的分发途径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将事件分为了三类：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，自发性的事件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Spontaneous events 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：它们是由计算机本身的窗口系统产生，由操作系统排队并放入到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系统队列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中，事件循环将挨个处理它们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，发布事件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Posted events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：它们由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本身产生，并由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进行排队放入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的队列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中，事件循环将挨个处理它们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，直达事件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 events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：它们也是由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本身产生，但它们被直接发送到目标对象，事件循环不会处理它们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952F10-DEE8-D541-1B55-AC7520939FE8}"/>
              </a:ext>
            </a:extLst>
          </p:cNvPr>
          <p:cNvSpPr txBox="1"/>
          <p:nvPr/>
        </p:nvSpPr>
        <p:spPr>
          <a:xfrm>
            <a:off x="496888" y="2357242"/>
            <a:ext cx="6152565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，事件循环先处理所有的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事件，直到队列为空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，事件循环再处理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自发性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事件，直到队列中为空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，再次处理下自发性事件期间产生的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事件，直到队列为空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事件循环不会处理直达事件，它们被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直接传递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到对象的事件函数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BEE8EC-962B-9A42-52E8-688503F25A4E}"/>
              </a:ext>
            </a:extLst>
          </p:cNvPr>
          <p:cNvSpPr txBox="1"/>
          <p:nvPr/>
        </p:nvSpPr>
        <p:spPr>
          <a:xfrm>
            <a:off x="496888" y="3610440"/>
            <a:ext cx="1479396" cy="3519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绘画事件举例</a:t>
            </a:r>
            <a:endParaRPr lang="en-US" altLang="zh-CN" sz="1600" i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63CA3B-1E13-DB8F-75D9-39BE4383E7A0}"/>
              </a:ext>
            </a:extLst>
          </p:cNvPr>
          <p:cNvSpPr txBox="1"/>
          <p:nvPr/>
        </p:nvSpPr>
        <p:spPr>
          <a:xfrm>
            <a:off x="727478" y="4101073"/>
            <a:ext cx="3787353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控件第一次出现时，计算机窗口系统产成一个</a:t>
            </a:r>
            <a:r>
              <a:rPr lang="zh-CN" altLang="en-US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自发性的绘图事件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93E0D2-2ACA-5C07-0FF9-530591AE95F7}"/>
              </a:ext>
            </a:extLst>
          </p:cNvPr>
          <p:cNvSpPr txBox="1"/>
          <p:nvPr/>
        </p:nvSpPr>
        <p:spPr>
          <a:xfrm>
            <a:off x="4762746" y="4027998"/>
            <a:ext cx="140460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事件循环</a:t>
            </a:r>
            <a:r>
              <a:rPr lang="zh-CN" altLang="en-US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遍历队列并将其</a:t>
            </a:r>
            <a:r>
              <a:rPr lang="zh-CN" altLang="en-US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分发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D68B2FC-6229-578F-BA4E-068A349FF7B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14831" y="4224184"/>
            <a:ext cx="247915" cy="38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989F042-B108-5242-9CF0-E0DB0B60B3BC}"/>
              </a:ext>
            </a:extLst>
          </p:cNvPr>
          <p:cNvSpPr txBox="1"/>
          <p:nvPr/>
        </p:nvSpPr>
        <p:spPr>
          <a:xfrm>
            <a:off x="727478" y="4459757"/>
            <a:ext cx="3772605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并非所有绘图事件都由窗口系统产生。当我们在代码中手动调用</a:t>
            </a:r>
            <a:r>
              <a:rPr lang="en-US" altLang="zh-CN" sz="10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::update()</a:t>
            </a:r>
            <a:r>
              <a:rPr lang="zh-CN" altLang="en-US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。这时控件自身将产生一个发布事件，并放入队列中等待事件循环调度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8835652-9DF8-6E6B-D670-2DF909BAFCB5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4500083" y="4228053"/>
            <a:ext cx="262663" cy="50870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C9846CD-19C8-DF04-806C-51C8F0D93E36}"/>
              </a:ext>
            </a:extLst>
          </p:cNvPr>
          <p:cNvSpPr txBox="1"/>
          <p:nvPr/>
        </p:nvSpPr>
        <p:spPr>
          <a:xfrm>
            <a:off x="727478" y="5126218"/>
            <a:ext cx="3772605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如果你不想等待事件循环调度渲染，理论上可以直接调用</a:t>
            </a:r>
            <a:r>
              <a:rPr lang="en-US" altLang="zh-CN" sz="10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paintEvent</a:t>
            </a:r>
            <a:r>
              <a:rPr lang="en-US" altLang="zh-CN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来强制立即重绘，但该函数是受保护的权限，一般外界无法直接访问。出于这个原因，</a:t>
            </a:r>
            <a:r>
              <a:rPr lang="en-US" altLang="zh-CN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提供了直达事件直接将事件发送给对象。</a:t>
            </a:r>
            <a:endParaRPr lang="en-US" altLang="zh-CN" sz="10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::repaint()</a:t>
            </a:r>
            <a:r>
              <a:rPr lang="zh-CN" altLang="en-US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则用了这种机制</a:t>
            </a:r>
            <a:endParaRPr lang="en-US" altLang="zh-CN" sz="10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1A967A5-5005-AE5B-1BDC-EC78098084D0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 flipV="1">
            <a:off x="6167354" y="4224183"/>
            <a:ext cx="262663" cy="38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9014F6FE-DE0F-DB19-DC97-DCFB97B5DF01}"/>
              </a:ext>
            </a:extLst>
          </p:cNvPr>
          <p:cNvSpPr txBox="1"/>
          <p:nvPr/>
        </p:nvSpPr>
        <p:spPr>
          <a:xfrm>
            <a:off x="6430017" y="4024128"/>
            <a:ext cx="117973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发送给对象的事件函数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8273B80-38E1-161B-90B4-81A8A247340D}"/>
              </a:ext>
            </a:extLst>
          </p:cNvPr>
          <p:cNvCxnSpPr>
            <a:cxnSpLocks/>
            <a:stCxn id="39" idx="3"/>
            <a:endCxn id="51" idx="1"/>
          </p:cNvCxnSpPr>
          <p:nvPr/>
        </p:nvCxnSpPr>
        <p:spPr>
          <a:xfrm flipV="1">
            <a:off x="4500083" y="4224183"/>
            <a:ext cx="1929934" cy="13329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F72AF1F-C1E6-DECF-82D0-0BC280E326AF}"/>
              </a:ext>
            </a:extLst>
          </p:cNvPr>
          <p:cNvSpPr txBox="1"/>
          <p:nvPr/>
        </p:nvSpPr>
        <p:spPr>
          <a:xfrm>
            <a:off x="8133733" y="3951926"/>
            <a:ext cx="3403725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200" b="1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直达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相比，</a:t>
            </a:r>
            <a:r>
              <a:rPr lang="zh-CN" altLang="en-US" sz="1200" b="1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事件一个优点：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发布事件，使得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有机会压缩它们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。例如，如果对同一个控件调用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（）十次，且事件循环未返回，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则会将十个事件压缩为一个事件，并在所有的事件区域的并集中重绘控件。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可供压缩的事件有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paint events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 events 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resize events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hint events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 change events</a:t>
            </a:r>
          </a:p>
        </p:txBody>
      </p:sp>
    </p:spTree>
    <p:extLst>
      <p:ext uri="{BB962C8B-B14F-4D97-AF65-F5344CB8AC3E}">
        <p14:creationId xmlns:p14="http://schemas.microsoft.com/office/powerpoint/2010/main" val="275926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  <p:bldP spid="5" grpId="0" animBg="1"/>
      <p:bldP spid="6" grpId="0" animBg="1"/>
      <p:bldP spid="7" grpId="0" animBg="1"/>
      <p:bldP spid="13" grpId="0" animBg="1"/>
      <p:bldP spid="39" grpId="0" animBg="1"/>
      <p:bldP spid="51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53078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事件系统之事件循环、分发、处理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9EB54F7-301C-403D-A688-8A197B6DF58B}"/>
              </a:ext>
            </a:extLst>
          </p:cNvPr>
          <p:cNvGrpSpPr/>
          <p:nvPr/>
        </p:nvGrpSpPr>
        <p:grpSpPr>
          <a:xfrm>
            <a:off x="167001" y="1607098"/>
            <a:ext cx="1918630" cy="391236"/>
            <a:chOff x="2767137" y="1529585"/>
            <a:chExt cx="1924549" cy="54098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5DFE4E3-1784-4575-856F-11E67179D828}"/>
                </a:ext>
              </a:extLst>
            </p:cNvPr>
            <p:cNvSpPr/>
            <p:nvPr/>
          </p:nvSpPr>
          <p:spPr>
            <a:xfrm>
              <a:off x="2767137" y="1529585"/>
              <a:ext cx="1924549" cy="5409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71345AE-7680-4AC0-B8A5-4562200F206B}"/>
                </a:ext>
              </a:extLst>
            </p:cNvPr>
            <p:cNvSpPr/>
            <p:nvPr/>
          </p:nvSpPr>
          <p:spPr>
            <a:xfrm>
              <a:off x="4390879" y="1551129"/>
              <a:ext cx="263309" cy="485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D25706C-88B0-4722-907D-A79BBAA5BE85}"/>
                </a:ext>
              </a:extLst>
            </p:cNvPr>
            <p:cNvSpPr/>
            <p:nvPr/>
          </p:nvSpPr>
          <p:spPr>
            <a:xfrm>
              <a:off x="3170377" y="1551129"/>
              <a:ext cx="263309" cy="485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916D3CA-3C1A-4A36-B845-65BB70DEEC84}"/>
                </a:ext>
              </a:extLst>
            </p:cNvPr>
            <p:cNvSpPr/>
            <p:nvPr/>
          </p:nvSpPr>
          <p:spPr>
            <a:xfrm>
              <a:off x="3478170" y="1551129"/>
              <a:ext cx="263309" cy="485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95C9F3B-EBC2-4B63-B4B7-8A35C0CA6FE7}"/>
                </a:ext>
              </a:extLst>
            </p:cNvPr>
            <p:cNvSpPr/>
            <p:nvPr/>
          </p:nvSpPr>
          <p:spPr>
            <a:xfrm>
              <a:off x="3782472" y="1554719"/>
              <a:ext cx="263309" cy="485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3CCC27C-A4D3-4356-8572-7EF3286661FD}"/>
                </a:ext>
              </a:extLst>
            </p:cNvPr>
            <p:cNvSpPr/>
            <p:nvPr/>
          </p:nvSpPr>
          <p:spPr>
            <a:xfrm>
              <a:off x="4090265" y="1551129"/>
              <a:ext cx="263309" cy="485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5A9C2C2-875D-4E10-921D-6E5FECC29C5B}"/>
                </a:ext>
              </a:extLst>
            </p:cNvPr>
            <p:cNvSpPr txBox="1"/>
            <p:nvPr/>
          </p:nvSpPr>
          <p:spPr>
            <a:xfrm>
              <a:off x="2782648" y="160942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1FC07AD-8AD6-4156-AC73-1E2B14D218E3}"/>
              </a:ext>
            </a:extLst>
          </p:cNvPr>
          <p:cNvGrpSpPr/>
          <p:nvPr/>
        </p:nvGrpSpPr>
        <p:grpSpPr>
          <a:xfrm>
            <a:off x="2188587" y="1607098"/>
            <a:ext cx="1521382" cy="391236"/>
            <a:chOff x="2767137" y="1529585"/>
            <a:chExt cx="1924549" cy="54098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AD76256-EDFE-4368-AE0A-749DC8A8E3A8}"/>
                </a:ext>
              </a:extLst>
            </p:cNvPr>
            <p:cNvSpPr/>
            <p:nvPr/>
          </p:nvSpPr>
          <p:spPr>
            <a:xfrm>
              <a:off x="2767137" y="1529585"/>
              <a:ext cx="1924549" cy="540980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CD6785C1-B2CC-4887-ACC6-6A2791F198D7}"/>
                </a:ext>
              </a:extLst>
            </p:cNvPr>
            <p:cNvSpPr/>
            <p:nvPr/>
          </p:nvSpPr>
          <p:spPr>
            <a:xfrm>
              <a:off x="4390879" y="1551129"/>
              <a:ext cx="263309" cy="48592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0438BC5-2A7D-4DDB-AB4E-D8B4F84CA85B}"/>
                </a:ext>
              </a:extLst>
            </p:cNvPr>
            <p:cNvSpPr/>
            <p:nvPr/>
          </p:nvSpPr>
          <p:spPr>
            <a:xfrm>
              <a:off x="3170377" y="1551129"/>
              <a:ext cx="263309" cy="48592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4786E31-E49E-4414-8679-B4484CE214A5}"/>
                </a:ext>
              </a:extLst>
            </p:cNvPr>
            <p:cNvSpPr/>
            <p:nvPr/>
          </p:nvSpPr>
          <p:spPr>
            <a:xfrm>
              <a:off x="3478170" y="1551129"/>
              <a:ext cx="263309" cy="48592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B9031223-B3CC-4F13-88BE-37154F48C2E3}"/>
                </a:ext>
              </a:extLst>
            </p:cNvPr>
            <p:cNvSpPr/>
            <p:nvPr/>
          </p:nvSpPr>
          <p:spPr>
            <a:xfrm>
              <a:off x="3782472" y="1554719"/>
              <a:ext cx="263309" cy="48592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9746FA64-C647-4D02-998A-F0555F3B82EE}"/>
                </a:ext>
              </a:extLst>
            </p:cNvPr>
            <p:cNvSpPr/>
            <p:nvPr/>
          </p:nvSpPr>
          <p:spPr>
            <a:xfrm>
              <a:off x="4090265" y="1551129"/>
              <a:ext cx="263309" cy="48592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38BA11B-C5AC-46E0-AAE9-25671D42190F}"/>
                </a:ext>
              </a:extLst>
            </p:cNvPr>
            <p:cNvSpPr txBox="1"/>
            <p:nvPr/>
          </p:nvSpPr>
          <p:spPr>
            <a:xfrm>
              <a:off x="2782648" y="160942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DD53ED3-8FD1-4CD8-8D23-67514641F44F}"/>
              </a:ext>
            </a:extLst>
          </p:cNvPr>
          <p:cNvSpPr txBox="1"/>
          <p:nvPr/>
        </p:nvSpPr>
        <p:spPr>
          <a:xfrm>
            <a:off x="665877" y="203876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i="1" dirty="0">
                <a:latin typeface="JetBrains Mono" panose="020B0509020102050004" pitchFamily="49" charset="0"/>
              </a:rPr>
              <a:t>系统事件队列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9E4D7B6-1A34-4F17-A72C-AEF7C10E667D}"/>
              </a:ext>
            </a:extLst>
          </p:cNvPr>
          <p:cNvSpPr txBox="1"/>
          <p:nvPr/>
        </p:nvSpPr>
        <p:spPr>
          <a:xfrm>
            <a:off x="2610349" y="203872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i="1" dirty="0">
                <a:latin typeface="JetBrains Mono" panose="020B0509020102050004" pitchFamily="49" charset="0"/>
              </a:rPr>
              <a:t>Qt</a:t>
            </a:r>
            <a:r>
              <a:rPr lang="zh-CN" altLang="en-US" sz="900" b="1" i="1" dirty="0">
                <a:latin typeface="JetBrains Mono" panose="020B0509020102050004" pitchFamily="49" charset="0"/>
              </a:rPr>
              <a:t>事件队列</a:t>
            </a:r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008D1221-60DE-4411-8A15-EEC874A6BE05}"/>
              </a:ext>
            </a:extLst>
          </p:cNvPr>
          <p:cNvSpPr/>
          <p:nvPr/>
        </p:nvSpPr>
        <p:spPr>
          <a:xfrm>
            <a:off x="1154869" y="2634545"/>
            <a:ext cx="1568381" cy="1568381"/>
          </a:xfrm>
          <a:prstGeom prst="arc">
            <a:avLst>
              <a:gd name="adj1" fmla="val 11035440"/>
              <a:gd name="adj2" fmla="val 276149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id="{1B52C50E-99E8-428B-8C73-3DF57C703861}"/>
              </a:ext>
            </a:extLst>
          </p:cNvPr>
          <p:cNvSpPr/>
          <p:nvPr/>
        </p:nvSpPr>
        <p:spPr>
          <a:xfrm rot="10800000">
            <a:off x="1154868" y="2621578"/>
            <a:ext cx="1568381" cy="1568381"/>
          </a:xfrm>
          <a:prstGeom prst="arc">
            <a:avLst>
              <a:gd name="adj1" fmla="val 11265812"/>
              <a:gd name="adj2" fmla="val 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24A44CC-E5EC-4969-925D-B8F129C30ABC}"/>
              </a:ext>
            </a:extLst>
          </p:cNvPr>
          <p:cNvSpPr txBox="1"/>
          <p:nvPr/>
        </p:nvSpPr>
        <p:spPr>
          <a:xfrm>
            <a:off x="1497366" y="3267269"/>
            <a:ext cx="883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>
                <a:latin typeface="JetBrains Mono" panose="020B0509020102050004" pitchFamily="49" charset="0"/>
              </a:rPr>
              <a:t>Event Loop</a:t>
            </a:r>
            <a:endParaRPr lang="zh-CN" altLang="en-US" sz="1200" b="1" i="1" dirty="0">
              <a:latin typeface="JetBrains Mono" panose="020B05090201020500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DA7E0C-1BD0-46F9-B19E-DE92717E8AD5}"/>
              </a:ext>
            </a:extLst>
          </p:cNvPr>
          <p:cNvSpPr txBox="1"/>
          <p:nvPr/>
        </p:nvSpPr>
        <p:spPr>
          <a:xfrm>
            <a:off x="1528913" y="2509054"/>
            <a:ext cx="86383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检查队列中是否有事件</a:t>
            </a:r>
            <a:endParaRPr lang="en-US" altLang="zh-CN" sz="10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CF5BC64-EE92-45C9-8979-B0FC891BF65E}"/>
              </a:ext>
            </a:extLst>
          </p:cNvPr>
          <p:cNvSpPr txBox="1"/>
          <p:nvPr/>
        </p:nvSpPr>
        <p:spPr>
          <a:xfrm>
            <a:off x="1532731" y="3783497"/>
            <a:ext cx="786996" cy="8617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</a:t>
            </a:r>
            <a:r>
              <a:rPr lang="en-US" altLang="zh-CN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将其封装成</a:t>
            </a:r>
            <a:r>
              <a:rPr lang="en-US" altLang="zh-CN" sz="10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QEvent</a:t>
            </a:r>
            <a:r>
              <a:rPr lang="zh-CN" altLang="en-US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后进行分发给</a:t>
            </a:r>
            <a:r>
              <a:rPr lang="en-US" altLang="zh-CN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</a:p>
        </p:txBody>
      </p:sp>
      <p:sp>
        <p:nvSpPr>
          <p:cNvPr id="44" name="流程图: 决策 43">
            <a:extLst>
              <a:ext uri="{FF2B5EF4-FFF2-40B4-BE49-F238E27FC236}">
                <a16:creationId xmlns:a16="http://schemas.microsoft.com/office/drawing/2014/main" id="{9D22CDC1-A9A8-40D6-BCD6-96CE8ACE2293}"/>
              </a:ext>
            </a:extLst>
          </p:cNvPr>
          <p:cNvSpPr/>
          <p:nvPr/>
        </p:nvSpPr>
        <p:spPr>
          <a:xfrm>
            <a:off x="4823075" y="1505676"/>
            <a:ext cx="1607725" cy="627106"/>
          </a:xfrm>
          <a:prstGeom prst="flowChartDecis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Century Gothic"/>
                <a:ea typeface="微软雅黑"/>
              </a:rPr>
              <a:t>app</a:t>
            </a:r>
            <a:r>
              <a:rPr kumimoji="1" lang="zh-CN" altLang="en-US" sz="1100" dirty="0">
                <a:solidFill>
                  <a:schemeClr val="tx1"/>
                </a:solidFill>
                <a:latin typeface="Century Gothic"/>
                <a:ea typeface="微软雅黑"/>
              </a:rPr>
              <a:t>对象是否安装了过滤器</a:t>
            </a:r>
          </a:p>
        </p:txBody>
      </p:sp>
      <p:sp>
        <p:nvSpPr>
          <p:cNvPr id="48" name="流程图: 决策 47">
            <a:extLst>
              <a:ext uri="{FF2B5EF4-FFF2-40B4-BE49-F238E27FC236}">
                <a16:creationId xmlns:a16="http://schemas.microsoft.com/office/drawing/2014/main" id="{C7706D69-0445-41D6-816B-492010ECA90F}"/>
              </a:ext>
            </a:extLst>
          </p:cNvPr>
          <p:cNvSpPr/>
          <p:nvPr/>
        </p:nvSpPr>
        <p:spPr>
          <a:xfrm>
            <a:off x="4823075" y="2720441"/>
            <a:ext cx="1607725" cy="627106"/>
          </a:xfrm>
          <a:prstGeom prst="flowChartDecis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Century Gothic"/>
                <a:ea typeface="微软雅黑"/>
              </a:rPr>
              <a:t>receiver</a:t>
            </a:r>
            <a:r>
              <a:rPr kumimoji="1" lang="zh-CN" altLang="en-US" sz="1100" dirty="0">
                <a:solidFill>
                  <a:schemeClr val="tx1"/>
                </a:solidFill>
                <a:latin typeface="Century Gothic"/>
                <a:ea typeface="微软雅黑"/>
              </a:rPr>
              <a:t>对象是否安装了过滤器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7F4C3B2-4235-4039-815B-32EDEA9D8973}"/>
              </a:ext>
            </a:extLst>
          </p:cNvPr>
          <p:cNvSpPr/>
          <p:nvPr/>
        </p:nvSpPr>
        <p:spPr>
          <a:xfrm>
            <a:off x="6706448" y="1438328"/>
            <a:ext cx="2347439" cy="2265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eventFilter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F7B9522-A1DE-4035-8726-671FC85A2711}"/>
              </a:ext>
            </a:extLst>
          </p:cNvPr>
          <p:cNvSpPr txBox="1"/>
          <p:nvPr/>
        </p:nvSpPr>
        <p:spPr>
          <a:xfrm rot="5400000">
            <a:off x="7694059" y="16345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54" name="流程图: 决策 53">
            <a:extLst>
              <a:ext uri="{FF2B5EF4-FFF2-40B4-BE49-F238E27FC236}">
                <a16:creationId xmlns:a16="http://schemas.microsoft.com/office/drawing/2014/main" id="{AD5AE719-43B8-45E2-9E05-68E1F82E6E26}"/>
              </a:ext>
            </a:extLst>
          </p:cNvPr>
          <p:cNvSpPr/>
          <p:nvPr/>
        </p:nvSpPr>
        <p:spPr>
          <a:xfrm>
            <a:off x="9329537" y="1596754"/>
            <a:ext cx="1157064" cy="413687"/>
          </a:xfrm>
          <a:prstGeom prst="flowChartDecis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返回值是否为</a:t>
            </a:r>
            <a:r>
              <a:rPr kumimoji="1" lang="en-US" altLang="zh-CN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kumimoji="1" lang="zh-CN" altLang="en-US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1FDBFBE2-5A16-4DB4-A5B7-92CA2EDC43C6}"/>
              </a:ext>
            </a:extLst>
          </p:cNvPr>
          <p:cNvSpPr/>
          <p:nvPr/>
        </p:nvSpPr>
        <p:spPr>
          <a:xfrm>
            <a:off x="5555280" y="1159201"/>
            <a:ext cx="136071" cy="12858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E38EEB7-0865-4DB0-9A22-42BF46F1F741}"/>
              </a:ext>
            </a:extLst>
          </p:cNvPr>
          <p:cNvSpPr/>
          <p:nvPr/>
        </p:nvSpPr>
        <p:spPr>
          <a:xfrm>
            <a:off x="10760703" y="1713373"/>
            <a:ext cx="990600" cy="17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事件分发结束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7516EB6-1157-448E-8FF3-F138B697EB1E}"/>
              </a:ext>
            </a:extLst>
          </p:cNvPr>
          <p:cNvSpPr/>
          <p:nvPr/>
        </p:nvSpPr>
        <p:spPr>
          <a:xfrm>
            <a:off x="6706449" y="1938398"/>
            <a:ext cx="2347439" cy="2265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eventFilter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BD3B624-740D-43D2-B85B-9C2BD07856D1}"/>
              </a:ext>
            </a:extLst>
          </p:cNvPr>
          <p:cNvSpPr/>
          <p:nvPr/>
        </p:nvSpPr>
        <p:spPr>
          <a:xfrm>
            <a:off x="6706448" y="2636571"/>
            <a:ext cx="2347439" cy="2265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9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eventFilter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DC69D4E-AD92-41EC-BEEF-D0D006A533B4}"/>
              </a:ext>
            </a:extLst>
          </p:cNvPr>
          <p:cNvSpPr txBox="1"/>
          <p:nvPr/>
        </p:nvSpPr>
        <p:spPr>
          <a:xfrm rot="5400000">
            <a:off x="7694059" y="28328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67" name="流程图: 决策 66">
            <a:extLst>
              <a:ext uri="{FF2B5EF4-FFF2-40B4-BE49-F238E27FC236}">
                <a16:creationId xmlns:a16="http://schemas.microsoft.com/office/drawing/2014/main" id="{3C8E7FAB-48B7-4257-A963-21E1A033FF20}"/>
              </a:ext>
            </a:extLst>
          </p:cNvPr>
          <p:cNvSpPr/>
          <p:nvPr/>
        </p:nvSpPr>
        <p:spPr>
          <a:xfrm>
            <a:off x="9329536" y="2794997"/>
            <a:ext cx="1157065" cy="413687"/>
          </a:xfrm>
          <a:prstGeom prst="flowChartDecis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返回值是否为</a:t>
            </a:r>
            <a:r>
              <a:rPr kumimoji="1" lang="en-US" altLang="zh-CN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kumimoji="1" lang="zh-CN" altLang="en-US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EF02510-8499-4FBB-9BDA-C609E9C92574}"/>
              </a:ext>
            </a:extLst>
          </p:cNvPr>
          <p:cNvSpPr/>
          <p:nvPr/>
        </p:nvSpPr>
        <p:spPr>
          <a:xfrm>
            <a:off x="10760703" y="2913567"/>
            <a:ext cx="990600" cy="17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事件分发结束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E8DFCC9-08D3-4C8D-B5E9-A4D974DC7F21}"/>
              </a:ext>
            </a:extLst>
          </p:cNvPr>
          <p:cNvSpPr/>
          <p:nvPr/>
        </p:nvSpPr>
        <p:spPr>
          <a:xfrm>
            <a:off x="6706449" y="3136641"/>
            <a:ext cx="2347439" cy="2265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9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eventFilter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7676E95-7213-422A-A1AC-83017DB6DAF9}"/>
              </a:ext>
            </a:extLst>
          </p:cNvPr>
          <p:cNvSpPr/>
          <p:nvPr/>
        </p:nvSpPr>
        <p:spPr>
          <a:xfrm>
            <a:off x="4842745" y="3934314"/>
            <a:ext cx="1568381" cy="415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分发给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81882C6-A4BD-48C9-8218-03E32376FFCA}"/>
              </a:ext>
            </a:extLst>
          </p:cNvPr>
          <p:cNvSpPr/>
          <p:nvPr/>
        </p:nvSpPr>
        <p:spPr>
          <a:xfrm>
            <a:off x="4549914" y="5166958"/>
            <a:ext cx="1568381" cy="415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分发给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mousePressEvent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0971871-6E66-4E36-8FB2-2E4FAC37B03B}"/>
              </a:ext>
            </a:extLst>
          </p:cNvPr>
          <p:cNvSpPr/>
          <p:nvPr/>
        </p:nvSpPr>
        <p:spPr>
          <a:xfrm>
            <a:off x="6278177" y="5165494"/>
            <a:ext cx="1568381" cy="415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分发给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paintEvent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16E9C02-F0F7-4536-81A0-6C7521F54831}"/>
              </a:ext>
            </a:extLst>
          </p:cNvPr>
          <p:cNvSpPr/>
          <p:nvPr/>
        </p:nvSpPr>
        <p:spPr>
          <a:xfrm>
            <a:off x="8006440" y="5160883"/>
            <a:ext cx="1568381" cy="415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分发给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focusInEvent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DB2B118-D4BF-4C61-A376-2310C9003692}"/>
              </a:ext>
            </a:extLst>
          </p:cNvPr>
          <p:cNvSpPr/>
          <p:nvPr/>
        </p:nvSpPr>
        <p:spPr>
          <a:xfrm>
            <a:off x="9734703" y="5147387"/>
            <a:ext cx="1568381" cy="415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67F97E2-DCB6-4BF5-99BB-94EE68B462F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626938" y="1268403"/>
            <a:ext cx="0" cy="237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94697A2-EB37-480A-9465-FFD9C9BABF04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5626938" y="2132782"/>
            <a:ext cx="0" cy="587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176EFD1-28D3-4176-A14E-809FAEAFC096}"/>
              </a:ext>
            </a:extLst>
          </p:cNvPr>
          <p:cNvCxnSpPr>
            <a:cxnSpLocks/>
            <a:stCxn id="48" idx="2"/>
            <a:endCxn id="70" idx="0"/>
          </p:cNvCxnSpPr>
          <p:nvPr/>
        </p:nvCxnSpPr>
        <p:spPr>
          <a:xfrm flipH="1">
            <a:off x="5626936" y="3347547"/>
            <a:ext cx="2" cy="586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AC3B3-F663-4744-958B-D7F1205A1576}"/>
              </a:ext>
            </a:extLst>
          </p:cNvPr>
          <p:cNvCxnSpPr>
            <a:cxnSpLocks/>
          </p:cNvCxnSpPr>
          <p:nvPr/>
        </p:nvCxnSpPr>
        <p:spPr>
          <a:xfrm flipH="1">
            <a:off x="5623316" y="4349546"/>
            <a:ext cx="1" cy="655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68C74B8E-6934-495D-B7EF-5F63E09EAEC0}"/>
              </a:ext>
            </a:extLst>
          </p:cNvPr>
          <p:cNvSpPr/>
          <p:nvPr/>
        </p:nvSpPr>
        <p:spPr>
          <a:xfrm>
            <a:off x="4368625" y="5037535"/>
            <a:ext cx="7193557" cy="6700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BC030516-C8FE-4367-A52A-75DBD57FC253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430800" y="1819229"/>
            <a:ext cx="2099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C3DF77D7-7184-4BF3-B6EE-36570B6CB8F9}"/>
              </a:ext>
            </a:extLst>
          </p:cNvPr>
          <p:cNvCxnSpPr>
            <a:cxnSpLocks/>
          </p:cNvCxnSpPr>
          <p:nvPr/>
        </p:nvCxnSpPr>
        <p:spPr>
          <a:xfrm>
            <a:off x="6430800" y="3033994"/>
            <a:ext cx="2099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EF2E262-7DEA-4890-BFDE-EB77805B5B90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119634" y="1803597"/>
            <a:ext cx="20990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F6BB696-DCE9-4B21-8B4C-55A31343BCEC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9119633" y="3001841"/>
            <a:ext cx="2099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86" name="连接符: 肘形 7185">
            <a:extLst>
              <a:ext uri="{FF2B5EF4-FFF2-40B4-BE49-F238E27FC236}">
                <a16:creationId xmlns:a16="http://schemas.microsoft.com/office/drawing/2014/main" id="{FF462AC8-932D-4B39-BA00-DE1F0834CAF3}"/>
              </a:ext>
            </a:extLst>
          </p:cNvPr>
          <p:cNvCxnSpPr>
            <a:cxnSpLocks/>
            <a:stCxn id="67" idx="2"/>
          </p:cNvCxnSpPr>
          <p:nvPr/>
        </p:nvCxnSpPr>
        <p:spPr>
          <a:xfrm rot="5400000">
            <a:off x="7509043" y="1322960"/>
            <a:ext cx="513302" cy="42847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D361BA0C-6A5B-41A2-A51F-BC8C229E62FF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>
            <a:off x="7537592" y="96168"/>
            <a:ext cx="456204" cy="42847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8E58270-3521-4E4A-AB3E-28E4A5505AEF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10486601" y="1798763"/>
            <a:ext cx="274102" cy="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DC2A876-59D2-4449-88AA-F9322FC13BC4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10486601" y="2998957"/>
            <a:ext cx="274102" cy="2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19A47693-D34C-45FF-82CA-E994B4CE1A3D}"/>
              </a:ext>
            </a:extLst>
          </p:cNvPr>
          <p:cNvCxnSpPr>
            <a:cxnSpLocks/>
            <a:stCxn id="87" idx="2"/>
            <a:endCxn id="118" idx="0"/>
          </p:cNvCxnSpPr>
          <p:nvPr/>
        </p:nvCxnSpPr>
        <p:spPr>
          <a:xfrm flipH="1">
            <a:off x="7965403" y="5707598"/>
            <a:ext cx="1" cy="205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6C656A3B-C060-4F94-AD36-2844E89D10F9}"/>
              </a:ext>
            </a:extLst>
          </p:cNvPr>
          <p:cNvSpPr/>
          <p:nvPr/>
        </p:nvSpPr>
        <p:spPr>
          <a:xfrm>
            <a:off x="7470103" y="5913004"/>
            <a:ext cx="990600" cy="17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事件分发结束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2FE12F9-096A-4AFE-B2D7-3A9101837475}"/>
              </a:ext>
            </a:extLst>
          </p:cNvPr>
          <p:cNvSpPr txBox="1"/>
          <p:nvPr/>
        </p:nvSpPr>
        <p:spPr>
          <a:xfrm>
            <a:off x="6376833" y="1648130"/>
            <a:ext cx="243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i="1" dirty="0">
                <a:latin typeface="JetBrains Mono" panose="020B0509020102050004" pitchFamily="49" charset="0"/>
              </a:rPr>
              <a:t>Y</a:t>
            </a:r>
            <a:endParaRPr lang="zh-CN" altLang="en-US" sz="900" b="1" i="1" dirty="0">
              <a:latin typeface="JetBrains Mono" panose="020B0509020102050004" pitchFamily="49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6D2ECC2-7794-4195-BA70-ED9514487246}"/>
              </a:ext>
            </a:extLst>
          </p:cNvPr>
          <p:cNvSpPr txBox="1"/>
          <p:nvPr/>
        </p:nvSpPr>
        <p:spPr>
          <a:xfrm>
            <a:off x="6376833" y="2843155"/>
            <a:ext cx="243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i="1" dirty="0">
                <a:latin typeface="JetBrains Mono" panose="020B0509020102050004" pitchFamily="49" charset="0"/>
              </a:rPr>
              <a:t>Y</a:t>
            </a:r>
            <a:endParaRPr lang="zh-CN" altLang="en-US" sz="900" b="1" i="1" dirty="0">
              <a:latin typeface="JetBrains Mono" panose="020B0509020102050004" pitchFamily="49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DDF883F-660D-46A5-95BA-C6A884291ACA}"/>
              </a:ext>
            </a:extLst>
          </p:cNvPr>
          <p:cNvSpPr txBox="1"/>
          <p:nvPr/>
        </p:nvSpPr>
        <p:spPr>
          <a:xfrm>
            <a:off x="10452526" y="1630530"/>
            <a:ext cx="243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i="1" dirty="0">
                <a:latin typeface="JetBrains Mono" panose="020B0509020102050004" pitchFamily="49" charset="0"/>
              </a:rPr>
              <a:t>Y</a:t>
            </a:r>
            <a:endParaRPr lang="zh-CN" altLang="en-US" sz="900" b="1" i="1" dirty="0">
              <a:latin typeface="JetBrains Mono" panose="020B0509020102050004" pitchFamily="49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AC416B7-2719-46F6-B56B-88403B61B1D2}"/>
              </a:ext>
            </a:extLst>
          </p:cNvPr>
          <p:cNvSpPr txBox="1"/>
          <p:nvPr/>
        </p:nvSpPr>
        <p:spPr>
          <a:xfrm>
            <a:off x="10452526" y="2807856"/>
            <a:ext cx="243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i="1" dirty="0">
                <a:latin typeface="JetBrains Mono" panose="020B0509020102050004" pitchFamily="49" charset="0"/>
              </a:rPr>
              <a:t>Y</a:t>
            </a:r>
            <a:endParaRPr lang="zh-CN" altLang="en-US" sz="900" b="1" i="1" dirty="0">
              <a:latin typeface="JetBrains Mono" panose="020B0509020102050004" pitchFamily="49" charset="0"/>
            </a:endParaRPr>
          </a:p>
        </p:txBody>
      </p:sp>
      <p:cxnSp>
        <p:nvCxnSpPr>
          <p:cNvPr id="7208" name="直接连接符 7207">
            <a:extLst>
              <a:ext uri="{FF2B5EF4-FFF2-40B4-BE49-F238E27FC236}">
                <a16:creationId xmlns:a16="http://schemas.microsoft.com/office/drawing/2014/main" id="{78A39016-9D49-4CE9-B059-C8D26D53C511}"/>
              </a:ext>
            </a:extLst>
          </p:cNvPr>
          <p:cNvCxnSpPr>
            <a:cxnSpLocks/>
          </p:cNvCxnSpPr>
          <p:nvPr/>
        </p:nvCxnSpPr>
        <p:spPr>
          <a:xfrm>
            <a:off x="6651303" y="1402758"/>
            <a:ext cx="0" cy="82043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E943E4A0-17E8-45B9-A0D9-EFE53564A76D}"/>
              </a:ext>
            </a:extLst>
          </p:cNvPr>
          <p:cNvCxnSpPr>
            <a:cxnSpLocks/>
          </p:cNvCxnSpPr>
          <p:nvPr/>
        </p:nvCxnSpPr>
        <p:spPr>
          <a:xfrm>
            <a:off x="6651303" y="2607256"/>
            <a:ext cx="0" cy="82043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1C492203-9BDB-44C8-82AE-4468B874B771}"/>
              </a:ext>
            </a:extLst>
          </p:cNvPr>
          <p:cNvCxnSpPr>
            <a:cxnSpLocks/>
          </p:cNvCxnSpPr>
          <p:nvPr/>
        </p:nvCxnSpPr>
        <p:spPr>
          <a:xfrm>
            <a:off x="9115073" y="1388547"/>
            <a:ext cx="0" cy="82043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7F35620-6441-4F87-A5AD-0EF2E9F1F014}"/>
              </a:ext>
            </a:extLst>
          </p:cNvPr>
          <p:cNvCxnSpPr>
            <a:cxnSpLocks/>
          </p:cNvCxnSpPr>
          <p:nvPr/>
        </p:nvCxnSpPr>
        <p:spPr>
          <a:xfrm>
            <a:off x="9115073" y="2592478"/>
            <a:ext cx="0" cy="82043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1" name="图片 1" descr="未标题-1">
            <a:extLst>
              <a:ext uri="{FF2B5EF4-FFF2-40B4-BE49-F238E27FC236}">
                <a16:creationId xmlns:a16="http://schemas.microsoft.com/office/drawing/2014/main" id="{F4977ACB-5F8E-4365-84B4-65EC1B12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图片 141" descr="图标&#10;&#10;描述已自动生成">
            <a:extLst>
              <a:ext uri="{FF2B5EF4-FFF2-40B4-BE49-F238E27FC236}">
                <a16:creationId xmlns:a16="http://schemas.microsoft.com/office/drawing/2014/main" id="{4833C575-559D-491E-AB9B-EEE65D187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cxnSp>
        <p:nvCxnSpPr>
          <p:cNvPr id="7223" name="直接箭头连接符 7222">
            <a:extLst>
              <a:ext uri="{FF2B5EF4-FFF2-40B4-BE49-F238E27FC236}">
                <a16:creationId xmlns:a16="http://schemas.microsoft.com/office/drawing/2014/main" id="{62CF94A9-51AF-4097-AB15-B74FDA714099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319727" y="3274157"/>
            <a:ext cx="1498653" cy="940227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02878035-BE4D-41B6-95EB-3F64EF7FF3AC}"/>
              </a:ext>
            </a:extLst>
          </p:cNvPr>
          <p:cNvSpPr txBox="1"/>
          <p:nvPr/>
        </p:nvSpPr>
        <p:spPr>
          <a:xfrm>
            <a:off x="2758614" y="3865419"/>
            <a:ext cx="786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JetBrains Mono" panose="020B0509020102050004" pitchFamily="49" charset="0"/>
              </a:rPr>
              <a:t>事件分发机制</a:t>
            </a:r>
          </a:p>
        </p:txBody>
      </p:sp>
      <p:sp>
        <p:nvSpPr>
          <p:cNvPr id="8" name="双括号 7">
            <a:extLst>
              <a:ext uri="{FF2B5EF4-FFF2-40B4-BE49-F238E27FC236}">
                <a16:creationId xmlns:a16="http://schemas.microsoft.com/office/drawing/2014/main" id="{42439133-640F-CD11-030A-452C37127B0D}"/>
              </a:ext>
            </a:extLst>
          </p:cNvPr>
          <p:cNvSpPr/>
          <p:nvPr/>
        </p:nvSpPr>
        <p:spPr>
          <a:xfrm>
            <a:off x="3892226" y="1155923"/>
            <a:ext cx="8126145" cy="4970014"/>
          </a:xfrm>
          <a:prstGeom prst="bracketPair">
            <a:avLst/>
          </a:prstGeom>
          <a:ln w="381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65D2476-38A3-FDF5-916B-AFB7A2FE854C}"/>
              </a:ext>
            </a:extLst>
          </p:cNvPr>
          <p:cNvSpPr txBox="1"/>
          <p:nvPr/>
        </p:nvSpPr>
        <p:spPr>
          <a:xfrm>
            <a:off x="612902" y="5589838"/>
            <a:ext cx="186027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更高阶事件系统相关内容将在第三章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Core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中介绍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6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7" grpId="0" animBg="1"/>
      <p:bldP spid="34" grpId="0" animBg="1"/>
      <p:bldP spid="38" grpId="0"/>
      <p:bldP spid="40" grpId="0" animBg="1"/>
      <p:bldP spid="41" grpId="0" animBg="1"/>
      <p:bldP spid="44" grpId="0" animBg="1"/>
      <p:bldP spid="48" grpId="0" animBg="1"/>
      <p:bldP spid="46" grpId="0" animBg="1"/>
      <p:bldP spid="52" grpId="0"/>
      <p:bldP spid="54" grpId="0" animBg="1"/>
      <p:bldP spid="50" grpId="0" animBg="1"/>
      <p:bldP spid="56" grpId="0" animBg="1"/>
      <p:bldP spid="64" grpId="0" animBg="1"/>
      <p:bldP spid="65" grpId="0" animBg="1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7" grpId="0" animBg="1"/>
      <p:bldP spid="118" grpId="0" animBg="1"/>
      <p:bldP spid="129" grpId="0"/>
      <p:bldP spid="130" grpId="0"/>
      <p:bldP spid="131" grpId="0"/>
      <p:bldP spid="132" grpId="0"/>
      <p:bldP spid="159" grpId="0"/>
      <p:bldP spid="8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5378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事件系统其他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图片 1" descr="未标题-1">
            <a:extLst>
              <a:ext uri="{FF2B5EF4-FFF2-40B4-BE49-F238E27FC236}">
                <a16:creationId xmlns:a16="http://schemas.microsoft.com/office/drawing/2014/main" id="{F4977ACB-5F8E-4365-84B4-65EC1B12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图片 141" descr="图标&#10;&#10;描述已自动生成">
            <a:extLst>
              <a:ext uri="{FF2B5EF4-FFF2-40B4-BE49-F238E27FC236}">
                <a16:creationId xmlns:a16="http://schemas.microsoft.com/office/drawing/2014/main" id="{4833C575-559D-491E-AB9B-EEE65D187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40165A-18AF-DE6B-AA0C-9018E4C3E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579" y="1328002"/>
            <a:ext cx="9802842" cy="42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7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5378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事件系统其他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图片 1" descr="未标题-1">
            <a:extLst>
              <a:ext uri="{FF2B5EF4-FFF2-40B4-BE49-F238E27FC236}">
                <a16:creationId xmlns:a16="http://schemas.microsoft.com/office/drawing/2014/main" id="{F4977ACB-5F8E-4365-84B4-65EC1B12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图片 141" descr="图标&#10;&#10;描述已自动生成">
            <a:extLst>
              <a:ext uri="{FF2B5EF4-FFF2-40B4-BE49-F238E27FC236}">
                <a16:creationId xmlns:a16="http://schemas.microsoft.com/office/drawing/2014/main" id="{4833C575-559D-491E-AB9B-EEE65D187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2E43C2-9C42-0FD2-5D1E-15EB18332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88" y="1308451"/>
            <a:ext cx="2973790" cy="16199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7681C5-C0FF-3E8F-9EF6-8AEA72406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6910" y="1161945"/>
            <a:ext cx="7145607" cy="467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9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6019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事件系统举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栗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5D919AC-5642-86B7-7895-6F076E299286}"/>
              </a:ext>
            </a:extLst>
          </p:cNvPr>
          <p:cNvSpPr txBox="1"/>
          <p:nvPr/>
        </p:nvSpPr>
        <p:spPr>
          <a:xfrm>
            <a:off x="5573037" y="3253909"/>
            <a:ext cx="1045925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手搓代码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绘画板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4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1850</Words>
  <Application>Microsoft Office PowerPoint</Application>
  <PresentationFormat>宽屏</PresentationFormat>
  <Paragraphs>196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Century Gothic</vt:lpstr>
      <vt:lpstr>JetBrains Mono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昌博</dc:creator>
  <cp:lastModifiedBy>zhang cb</cp:lastModifiedBy>
  <cp:revision>69</cp:revision>
  <dcterms:created xsi:type="dcterms:W3CDTF">2022-09-16T13:49:23Z</dcterms:created>
  <dcterms:modified xsi:type="dcterms:W3CDTF">2022-10-01T12:12:30Z</dcterms:modified>
</cp:coreProperties>
</file>