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4" r:id="rId5"/>
    <p:sldId id="265" r:id="rId6"/>
    <p:sldId id="270" r:id="rId7"/>
    <p:sldId id="266" r:id="rId8"/>
    <p:sldId id="271" r:id="rId9"/>
    <p:sldId id="273" r:id="rId10"/>
    <p:sldId id="268" r:id="rId11"/>
    <p:sldId id="267" r:id="rId12"/>
    <p:sldId id="275" r:id="rId13"/>
    <p:sldId id="276" r:id="rId14"/>
    <p:sldId id="269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2" autoAdjust="0"/>
    <p:restoredTop sz="94660"/>
  </p:normalViewPr>
  <p:slideViewPr>
    <p:cSldViewPr snapToGrid="0">
      <p:cViewPr>
        <p:scale>
          <a:sx n="100" d="100"/>
          <a:sy n="100" d="100"/>
        </p:scale>
        <p:origin x="121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" TargetMode="External"/><Relationship Id="rId5" Type="http://schemas.openxmlformats.org/officeDocument/2006/relationships/hyperlink" Target="http://www.baidu.com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613588"/>
            <a:ext cx="521809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Application</a:t>
            </a:r>
            <a:r>
              <a:rPr lang="zh-CN" altLang="en-US" sz="32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 flipV="1">
            <a:off x="952500" y="3180081"/>
            <a:ext cx="55140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24A346-8A0C-8CFB-AE2D-9D677A506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49" y="3506296"/>
            <a:ext cx="4384254" cy="1408155"/>
          </a:xfrm>
          <a:prstGeom prst="rect">
            <a:avLst/>
          </a:prstGeom>
        </p:spPr>
      </p:pic>
      <p:pic>
        <p:nvPicPr>
          <p:cNvPr id="13" name="图片 12" descr="文本&#10;&#10;低可信度描述已自动生成">
            <a:extLst>
              <a:ext uri="{FF2B5EF4-FFF2-40B4-BE49-F238E27FC236}">
                <a16:creationId xmlns:a16="http://schemas.microsoft.com/office/drawing/2014/main" id="{6AD96A4E-67C1-1B8A-4C78-F760E2C64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3" y="3506296"/>
            <a:ext cx="2030873" cy="6435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273BC-F3C6-9E9F-5C3D-DA3C34BE1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738" y="470148"/>
            <a:ext cx="3269937" cy="17746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34975B-D14D-8F67-DFED-146A1A4E2B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5361" y="475237"/>
            <a:ext cx="3279378" cy="1774622"/>
          </a:xfrm>
          <a:prstGeom prst="rect">
            <a:avLst/>
          </a:prstGeom>
        </p:spPr>
      </p:pic>
      <p:pic>
        <p:nvPicPr>
          <p:cNvPr id="10" name="图片 9" descr="图片包含 图示&#10;&#10;描述已自动生成">
            <a:extLst>
              <a:ext uri="{FF2B5EF4-FFF2-40B4-BE49-F238E27FC236}">
                <a16:creationId xmlns:a16="http://schemas.microsoft.com/office/drawing/2014/main" id="{C140BE95-2810-025C-50C2-94C8E06F9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71" y="4206192"/>
            <a:ext cx="2030873" cy="69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DDF168-F0B5-6C94-45F8-71131B0BBC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9814" y="3506296"/>
            <a:ext cx="4613425" cy="13820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9013AA-5AE5-DA49-B6A8-BF0C6E34E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1605" y="470148"/>
            <a:ext cx="2094702" cy="17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9196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2514600" y="3245638"/>
            <a:ext cx="180963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 Level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Proxy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2377C-5DAD-4471-88D6-8D64DFE59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413" y="936994"/>
            <a:ext cx="4792687" cy="2601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4A3943-9778-686E-2444-CB53385A0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413" y="3635134"/>
            <a:ext cx="4792687" cy="25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6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683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517748" y="849913"/>
            <a:ext cx="2214566" cy="2208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一句话概括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 manages the GUI application's control flow and main settings.</a:t>
            </a:r>
          </a:p>
          <a:p>
            <a:pPr eaLnBrk="1" hangingPunct="1">
              <a:defRPr/>
            </a:pP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拥有着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zh-CN" altLang="en-US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的所有功能及自己的特有功能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629DD-0306-F134-AB35-FB876C17A8E9}"/>
              </a:ext>
            </a:extLst>
          </p:cNvPr>
          <p:cNvSpPr txBox="1"/>
          <p:nvPr/>
        </p:nvSpPr>
        <p:spPr>
          <a:xfrm>
            <a:off x="2806986" y="849913"/>
            <a:ext cx="2578359" cy="21852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autoSipEnabled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cursorFlashTime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doubleClickInterval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globalStrut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keyboardInputInterval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startDragDistance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startDragTime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wheelScrollLines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windowIcon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F5C0F7-2AED-8945-29BA-64B130EFF3A9}"/>
              </a:ext>
            </a:extLst>
          </p:cNvPr>
          <p:cNvSpPr txBox="1"/>
          <p:nvPr/>
        </p:nvSpPr>
        <p:spPr>
          <a:xfrm>
            <a:off x="517747" y="4793131"/>
            <a:ext cx="4867597" cy="815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公共函数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&amp;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**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	</a:t>
            </a:r>
            <a:r>
              <a:rPr lang="en-US" altLang="zh-CN" sz="105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1D006B-5D1F-AD10-052B-753CD315232B}"/>
              </a:ext>
            </a:extLst>
          </p:cNvPr>
          <p:cNvSpPr txBox="1"/>
          <p:nvPr/>
        </p:nvSpPr>
        <p:spPr>
          <a:xfrm>
            <a:off x="517748" y="3610296"/>
            <a:ext cx="4867597" cy="1154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公共槽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aboutQt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autoSipEnabled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closeAllWindows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setAutoSipEnabled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bool enabled)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setStyleSheet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&amp;sheet)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C458F-4090-3C52-DE89-81A0607349FE}"/>
              </a:ext>
            </a:extLst>
          </p:cNvPr>
          <p:cNvSpPr txBox="1"/>
          <p:nvPr/>
        </p:nvSpPr>
        <p:spPr>
          <a:xfrm>
            <a:off x="517748" y="3078323"/>
            <a:ext cx="486759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*old,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*now)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DA5EE-40CC-7FAD-EA28-0D684DED2E9F}"/>
              </a:ext>
            </a:extLst>
          </p:cNvPr>
          <p:cNvSpPr txBox="1"/>
          <p:nvPr/>
        </p:nvSpPr>
        <p:spPr>
          <a:xfrm>
            <a:off x="5460017" y="859065"/>
            <a:ext cx="5463797" cy="5416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公共静态函数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activeModalWidget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activePopupWidget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*widget, int msec = 0)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QWidgetList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allWidgets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beep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cursorFlashTime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QDesktopWidget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doubleClickInterval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*widget)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char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*widget)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char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setDoubleClickInterval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&amp;font, const char *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05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&amp;palette, const char *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setWindowIcon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&amp;icon)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widgetAt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QPoint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&amp;point)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widgetAt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x, int y)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5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1B2852-1ECA-81D2-78D1-3C86D26702FE}"/>
              </a:ext>
            </a:extLst>
          </p:cNvPr>
          <p:cNvSpPr txBox="1"/>
          <p:nvPr/>
        </p:nvSpPr>
        <p:spPr>
          <a:xfrm>
            <a:off x="10987793" y="5564524"/>
            <a:ext cx="65017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68B890-E06F-79D7-0D40-50CEF7DD9A28}"/>
              </a:ext>
            </a:extLst>
          </p:cNvPr>
          <p:cNvSpPr txBox="1"/>
          <p:nvPr/>
        </p:nvSpPr>
        <p:spPr>
          <a:xfrm>
            <a:off x="517747" y="5660380"/>
            <a:ext cx="4867597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重写父类方法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05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*object, 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*event) override</a:t>
            </a:r>
          </a:p>
          <a:p>
            <a:pPr eaLnBrk="1" hangingPunct="1">
              <a:defRPr/>
            </a:pP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05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05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*e) override</a:t>
            </a:r>
          </a:p>
        </p:txBody>
      </p:sp>
    </p:spTree>
    <p:extLst>
      <p:ext uri="{BB962C8B-B14F-4D97-AF65-F5344CB8AC3E}">
        <p14:creationId xmlns:p14="http://schemas.microsoft.com/office/powerpoint/2010/main" val="347066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683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980D06-07FF-E8C5-AF9B-F75AE50C9A3B}"/>
              </a:ext>
            </a:extLst>
          </p:cNvPr>
          <p:cNvSpPr txBox="1"/>
          <p:nvPr/>
        </p:nvSpPr>
        <p:spPr>
          <a:xfrm>
            <a:off x="3725426" y="2170394"/>
            <a:ext cx="3867587" cy="283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重点内容介绍</a:t>
            </a:r>
            <a:endParaRPr lang="en-US" altLang="zh-CN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的应用程序（涉及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提供了根据平台设置初始化应用程序、事件循环、事件处理、解析命令行参数、翻译、特殊对象、窗口系统、鼠标光标、外观设置等功能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7EF1E7-11F3-DBEC-6A4A-08720A3C2C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216716" y="2275641"/>
            <a:ext cx="718494" cy="14659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3533B4-4EA5-DABD-DB6D-97A509C2EFF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342077" y="2990380"/>
            <a:ext cx="2291208" cy="10282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CB19A9-22D3-D5DD-1E24-887BD1036B04}"/>
              </a:ext>
            </a:extLst>
          </p:cNvPr>
          <p:cNvSpPr txBox="1"/>
          <p:nvPr/>
        </p:nvSpPr>
        <p:spPr>
          <a:xfrm>
            <a:off x="7935210" y="1998642"/>
            <a:ext cx="167594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palette()</a:t>
            </a:r>
          </a:p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doubleClickInterval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9140C2-CE22-3CE5-F3E5-C4F548404308}"/>
              </a:ext>
            </a:extLst>
          </p:cNvPr>
          <p:cNvSpPr txBox="1"/>
          <p:nvPr/>
        </p:nvSpPr>
        <p:spPr>
          <a:xfrm>
            <a:off x="863763" y="3119411"/>
            <a:ext cx="155135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setOverrideCursor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2A5DBA-0F05-1A67-1EFE-E27F798093D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639438" y="3365632"/>
            <a:ext cx="2344604" cy="11860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706F3-1845-78A9-3089-0560A2A1A78D}"/>
              </a:ext>
            </a:extLst>
          </p:cNvPr>
          <p:cNvSpPr txBox="1"/>
          <p:nvPr/>
        </p:nvSpPr>
        <p:spPr>
          <a:xfrm>
            <a:off x="7707415" y="5309966"/>
            <a:ext cx="220390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topLevelWidgets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closeAllWindows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widgetAt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1A1FE0-928B-D644-538F-51D47EF3844E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372196" y="4646633"/>
            <a:ext cx="1912820" cy="6669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9AE8C-FD6A-1CF3-17F0-3700DD04729F}"/>
              </a:ext>
            </a:extLst>
          </p:cNvPr>
          <p:cNvSpPr txBox="1"/>
          <p:nvPr/>
        </p:nvSpPr>
        <p:spPr>
          <a:xfrm>
            <a:off x="5211459" y="5628986"/>
            <a:ext cx="17690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clipboard() </a:t>
            </a:r>
          </a:p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A1D740-92A4-8698-B07A-CD4A52AEAE2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65640" y="4323452"/>
            <a:ext cx="130360" cy="13055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B078A-B7E1-DD86-F5D4-F5207AF812BD}"/>
              </a:ext>
            </a:extLst>
          </p:cNvPr>
          <p:cNvSpPr txBox="1"/>
          <p:nvPr/>
        </p:nvSpPr>
        <p:spPr>
          <a:xfrm>
            <a:off x="1301188" y="2437620"/>
            <a:ext cx="17690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translate()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9C3300-CE85-D215-0FC5-F43FA27B6A8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070269" y="2560731"/>
            <a:ext cx="2141190" cy="1695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70BD0E2-F27C-4417-46DE-43301482EA2E}"/>
              </a:ext>
            </a:extLst>
          </p:cNvPr>
          <p:cNvSpPr txBox="1"/>
          <p:nvPr/>
        </p:nvSpPr>
        <p:spPr>
          <a:xfrm>
            <a:off x="8633285" y="2790325"/>
            <a:ext cx="167594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4D6C49-C0AB-1ACF-D045-8998B511C6D2}"/>
              </a:ext>
            </a:extLst>
          </p:cNvPr>
          <p:cNvSpPr txBox="1"/>
          <p:nvPr/>
        </p:nvSpPr>
        <p:spPr>
          <a:xfrm>
            <a:off x="8273637" y="3702298"/>
            <a:ext cx="167594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QCommandLineParser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DD8E3A-137D-D240-DB8A-3D75B442D0B9}"/>
              </a:ext>
            </a:extLst>
          </p:cNvPr>
          <p:cNvSpPr txBox="1"/>
          <p:nvPr/>
        </p:nvSpPr>
        <p:spPr>
          <a:xfrm>
            <a:off x="1820846" y="5113531"/>
            <a:ext cx="155135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64C342-2691-E42F-7D75-D3F3DDCBDF4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460235" y="3979297"/>
            <a:ext cx="813402" cy="109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C9EE7AC-B6F1-9D98-92D2-B0D8043511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980540" y="4365473"/>
            <a:ext cx="1828826" cy="9444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683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8A880435-9E5F-C5A6-77A8-FE64F1A0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49198"/>
              </p:ext>
            </p:extLst>
          </p:nvPr>
        </p:nvGraphicFramePr>
        <p:xfrm>
          <a:off x="496888" y="1477666"/>
          <a:ext cx="10604850" cy="42131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73180">
                  <a:extLst>
                    <a:ext uri="{9D8B030D-6E8A-4147-A177-3AD203B41FA5}">
                      <a16:colId xmlns:a16="http://schemas.microsoft.com/office/drawing/2014/main" val="2324804925"/>
                    </a:ext>
                  </a:extLst>
                </a:gridCol>
                <a:gridCol w="7731670">
                  <a:extLst>
                    <a:ext uri="{9D8B030D-6E8A-4147-A177-3AD203B41FA5}">
                      <a16:colId xmlns:a16="http://schemas.microsoft.com/office/drawing/2014/main" val="1798990696"/>
                    </a:ext>
                  </a:extLst>
                </a:gridCol>
              </a:tblGrid>
              <a:tr h="300644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10685"/>
                  </a:ext>
                </a:extLst>
              </a:tr>
              <a:tr h="776663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System settings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（系统设置）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desktopSettingsAware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setDesktopSettingsAware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cursorFlashTime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setCursorFlashTime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doubleClickInterval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setDoubleClickInterval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setKeyboardInputInterval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wheelScrollLines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setWheelScrollLines</a:t>
                      </a:r>
                      <a:r>
                        <a:rPr lang="en-US" altLang="zh-CN" sz="1400" dirty="0"/>
                        <a:t>()  palette()  </a:t>
                      </a:r>
                      <a:r>
                        <a:rPr lang="en-US" altLang="zh-CN" sz="1400" dirty="0" err="1"/>
                        <a:t>setPalette</a:t>
                      </a:r>
                      <a:r>
                        <a:rPr lang="en-US" altLang="zh-CN" sz="1400" dirty="0"/>
                        <a:t>()  font()  </a:t>
                      </a:r>
                      <a:r>
                        <a:rPr lang="en-US" altLang="zh-CN" sz="1400" dirty="0" err="1"/>
                        <a:t>setFont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fontMetrics</a:t>
                      </a:r>
                      <a:r>
                        <a:rPr lang="en-US" altLang="zh-CN" sz="1400" dirty="0"/>
                        <a:t>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38140"/>
                  </a:ext>
                </a:extLst>
              </a:tr>
              <a:tr h="776663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Event handling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（事件处理）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exec()  </a:t>
                      </a:r>
                      <a:r>
                        <a:rPr lang="en-US" altLang="zh-CN" sz="1400" dirty="0" err="1"/>
                        <a:t>processEvents</a:t>
                      </a:r>
                      <a:r>
                        <a:rPr lang="en-US" altLang="zh-CN" sz="1400" dirty="0"/>
                        <a:t>()  exit()  quit(). </a:t>
                      </a:r>
                      <a:r>
                        <a:rPr lang="en-US" altLang="zh-CN" sz="1400" dirty="0" err="1"/>
                        <a:t>sendEvent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postEvent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sendPostedEvents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removePostedEvents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hasPendingEvents</a:t>
                      </a:r>
                      <a:r>
                        <a:rPr lang="en-US" altLang="zh-CN" sz="1400" dirty="0"/>
                        <a:t>()  notify()</a:t>
                      </a:r>
                    </a:p>
                    <a:p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90849"/>
                  </a:ext>
                </a:extLst>
              </a:tr>
              <a:tr h="6165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GUI Styles(</a:t>
                      </a:r>
                      <a:r>
                        <a:rPr lang="zh-CN" altLang="en-US" sz="1400" dirty="0"/>
                        <a:t>风格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style()  </a:t>
                      </a:r>
                      <a:r>
                        <a:rPr lang="en-US" altLang="zh-CN" sz="1400" dirty="0" err="1"/>
                        <a:t>setStyle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20450"/>
                  </a:ext>
                </a:extLst>
              </a:tr>
              <a:tr h="601287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Widgets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（窗口控件）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allWidgets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topLevelWidgets</a:t>
                      </a:r>
                      <a:r>
                        <a:rPr lang="en-US" altLang="zh-CN" sz="1400" dirty="0"/>
                        <a:t>()  desktop()  </a:t>
                      </a:r>
                      <a:r>
                        <a:rPr lang="en-US" altLang="zh-CN" sz="1400" dirty="0" err="1"/>
                        <a:t>activePopupWidget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activeModalWidget</a:t>
                      </a:r>
                      <a:r>
                        <a:rPr lang="en-US" altLang="zh-CN" sz="1400" dirty="0"/>
                        <a:t>()  clipboard()  </a:t>
                      </a:r>
                      <a:r>
                        <a:rPr lang="en-US" altLang="zh-CN" sz="1400" dirty="0" err="1"/>
                        <a:t>focusWidget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activeWindow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widgetAt</a:t>
                      </a:r>
                      <a:r>
                        <a:rPr lang="en-US" altLang="zh-CN" sz="1400" dirty="0"/>
                        <a:t>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11656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Advanced cursor handling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（光标）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overrideCursor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setOverrideCursor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restoreOverrideCursor</a:t>
                      </a:r>
                      <a:r>
                        <a:rPr lang="en-US" altLang="zh-C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7984"/>
                  </a:ext>
                </a:extLst>
              </a:tr>
              <a:tr h="25053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Miscellaneous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（其他）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closeAllWindows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startingUp</a:t>
                      </a:r>
                      <a:r>
                        <a:rPr lang="en-US" altLang="zh-CN" sz="1400" dirty="0"/>
                        <a:t>()  </a:t>
                      </a:r>
                      <a:r>
                        <a:rPr lang="en-US" altLang="zh-CN" sz="1400" dirty="0" err="1"/>
                        <a:t>closingDown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1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9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3902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1869443" y="3008226"/>
            <a:ext cx="3729563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剪切板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命令行参数解析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44F8B9-DBF9-AB84-75AA-C51DDC16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490" y="813777"/>
            <a:ext cx="3001074" cy="2262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C2F7BA-15AD-9B7B-0F7E-5D075A0CA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89" y="3255377"/>
            <a:ext cx="3007333" cy="2262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C2C246-3B06-D1B6-0069-E885BC19C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489" y="5589996"/>
            <a:ext cx="3001075" cy="6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2451100"/>
            <a:ext cx="4135437" cy="2540000"/>
            <a:chOff x="950598" y="2359660"/>
            <a:chExt cx="4602533" cy="2827216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4220693" cy="787915"/>
              <a:chOff x="981076" y="2359660"/>
              <a:chExt cx="4220693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33573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Application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相关的几个类</a:t>
                </a: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 err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QCoreApplication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602533" cy="787915"/>
              <a:chOff x="950598" y="4398961"/>
              <a:chExt cx="460253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 err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QGuiApplication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6123385" y="2451099"/>
            <a:ext cx="4200058" cy="590002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1" y="2594928"/>
              <a:ext cx="3021014" cy="49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QApplication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3188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相关的几个类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546FFF-D1D8-E5D8-DE4D-03BD0E410328}"/>
              </a:ext>
            </a:extLst>
          </p:cNvPr>
          <p:cNvSpPr txBox="1"/>
          <p:nvPr/>
        </p:nvSpPr>
        <p:spPr>
          <a:xfrm>
            <a:off x="2885450" y="1874170"/>
            <a:ext cx="139826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50DE58-B9F6-7221-6FD1-4D3AD5EEA9B8}"/>
              </a:ext>
            </a:extLst>
          </p:cNvPr>
          <p:cNvSpPr txBox="1"/>
          <p:nvPr/>
        </p:nvSpPr>
        <p:spPr>
          <a:xfrm>
            <a:off x="2885450" y="2273795"/>
            <a:ext cx="1398262" cy="244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95549A-22A3-025C-790A-52974F525D57}"/>
              </a:ext>
            </a:extLst>
          </p:cNvPr>
          <p:cNvSpPr txBox="1"/>
          <p:nvPr/>
        </p:nvSpPr>
        <p:spPr>
          <a:xfrm>
            <a:off x="2885450" y="2670992"/>
            <a:ext cx="1398260" cy="244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QApplicaiton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315A2-A83D-516F-C795-400182FF87F0}"/>
              </a:ext>
            </a:extLst>
          </p:cNvPr>
          <p:cNvSpPr txBox="1"/>
          <p:nvPr/>
        </p:nvSpPr>
        <p:spPr>
          <a:xfrm>
            <a:off x="2885449" y="1476438"/>
            <a:ext cx="139826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216CB5-A6C8-74BC-5ED4-05C6E40B94F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3584580" y="1722659"/>
            <a:ext cx="1" cy="151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0A1953-A777-8133-7F12-19AEB8925E9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84581" y="2120391"/>
            <a:ext cx="0" cy="15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463426-0CF2-3E6F-6D4D-C2628FF374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584580" y="2517862"/>
            <a:ext cx="1" cy="153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D5530B-6D0E-A26A-9BC3-2AC13FB1B7B0}"/>
              </a:ext>
            </a:extLst>
          </p:cNvPr>
          <p:cNvSpPr txBox="1"/>
          <p:nvPr/>
        </p:nvSpPr>
        <p:spPr>
          <a:xfrm>
            <a:off x="3044206" y="2995971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i="1" dirty="0">
                <a:latin typeface="JetBrains Mono" panose="020B0509020102050004" pitchFamily="49" charset="0"/>
              </a:rPr>
              <a:t>Application</a:t>
            </a:r>
            <a:r>
              <a:rPr lang="zh-CN" altLang="en-US" sz="900" b="1" i="1" dirty="0">
                <a:latin typeface="JetBrains Mono" panose="020B0509020102050004" pitchFamily="49" charset="0"/>
              </a:rPr>
              <a:t>继承图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F1A15F-5567-E33B-2F5B-769F71BB2140}"/>
              </a:ext>
            </a:extLst>
          </p:cNvPr>
          <p:cNvSpPr txBox="1"/>
          <p:nvPr/>
        </p:nvSpPr>
        <p:spPr>
          <a:xfrm>
            <a:off x="4829704" y="1874169"/>
            <a:ext cx="139826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Core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1C59FD-9A10-A295-34F7-50489B6FB444}"/>
              </a:ext>
            </a:extLst>
          </p:cNvPr>
          <p:cNvSpPr txBox="1"/>
          <p:nvPr/>
        </p:nvSpPr>
        <p:spPr>
          <a:xfrm>
            <a:off x="4829703" y="2273795"/>
            <a:ext cx="1398262" cy="244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56A1AA-8B5C-A6B7-F10F-6C3323C2FFFE}"/>
              </a:ext>
            </a:extLst>
          </p:cNvPr>
          <p:cNvSpPr txBox="1"/>
          <p:nvPr/>
        </p:nvSpPr>
        <p:spPr>
          <a:xfrm>
            <a:off x="4829705" y="2670259"/>
            <a:ext cx="1398260" cy="244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5B445A-C225-AE43-B534-48E5E72F0FFD}"/>
              </a:ext>
            </a:extLst>
          </p:cNvPr>
          <p:cNvSpPr txBox="1"/>
          <p:nvPr/>
        </p:nvSpPr>
        <p:spPr>
          <a:xfrm>
            <a:off x="6773956" y="1874979"/>
            <a:ext cx="139826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</a:t>
            </a: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D18B8E-7377-B1EC-8FAF-274E73466D6C}"/>
              </a:ext>
            </a:extLst>
          </p:cNvPr>
          <p:cNvSpPr txBox="1"/>
          <p:nvPr/>
        </p:nvSpPr>
        <p:spPr>
          <a:xfrm>
            <a:off x="6773955" y="2274605"/>
            <a:ext cx="1398262" cy="244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（不含</a:t>
            </a: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23785E-FCB7-C9F2-99EC-B4D830AC5F67}"/>
              </a:ext>
            </a:extLst>
          </p:cNvPr>
          <p:cNvSpPr txBox="1"/>
          <p:nvPr/>
        </p:nvSpPr>
        <p:spPr>
          <a:xfrm>
            <a:off x="6773957" y="2671069"/>
            <a:ext cx="1398260" cy="244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（含</a:t>
            </a: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C14E9B-EDED-3C62-ABD9-B76214C2500B}"/>
              </a:ext>
            </a:extLst>
          </p:cNvPr>
          <p:cNvSpPr txBox="1"/>
          <p:nvPr/>
        </p:nvSpPr>
        <p:spPr>
          <a:xfrm>
            <a:off x="5205666" y="29942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dirty="0">
                <a:latin typeface="JetBrains Mono" panose="020B0509020102050004" pitchFamily="49" charset="0"/>
              </a:rPr>
              <a:t>所属模块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30E306-7A3E-EA73-02CA-D7D6CB507AD6}"/>
              </a:ext>
            </a:extLst>
          </p:cNvPr>
          <p:cNvSpPr txBox="1"/>
          <p:nvPr/>
        </p:nvSpPr>
        <p:spPr>
          <a:xfrm>
            <a:off x="7149920" y="29770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dirty="0">
                <a:latin typeface="JetBrains Mono" panose="020B0509020102050004" pitchFamily="49" charset="0"/>
              </a:rPr>
              <a:t>应用场景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4218C2-382B-82EA-0B2F-A28AAB2D97A0}"/>
              </a:ext>
            </a:extLst>
          </p:cNvPr>
          <p:cNvSpPr/>
          <p:nvPr/>
        </p:nvSpPr>
        <p:spPr>
          <a:xfrm>
            <a:off x="2835731" y="1812595"/>
            <a:ext cx="5453740" cy="350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04A6B9-E0FC-8488-BFDF-0E5906689A64}"/>
              </a:ext>
            </a:extLst>
          </p:cNvPr>
          <p:cNvSpPr/>
          <p:nvPr/>
        </p:nvSpPr>
        <p:spPr>
          <a:xfrm>
            <a:off x="2835731" y="2214991"/>
            <a:ext cx="5453740" cy="350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B9F52D-ED55-4729-42DF-B765C508887D}"/>
              </a:ext>
            </a:extLst>
          </p:cNvPr>
          <p:cNvSpPr/>
          <p:nvPr/>
        </p:nvSpPr>
        <p:spPr>
          <a:xfrm>
            <a:off x="2835731" y="2617513"/>
            <a:ext cx="5453740" cy="350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9F568B-44DA-9C5B-5C6D-A62A5065B08D}"/>
              </a:ext>
            </a:extLst>
          </p:cNvPr>
          <p:cNvSpPr txBox="1"/>
          <p:nvPr/>
        </p:nvSpPr>
        <p:spPr>
          <a:xfrm>
            <a:off x="2833329" y="3890029"/>
            <a:ext cx="5840888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/>
              <a:t> 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使用时机: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如果应用是无界面的                  -&gt;  QCoreApplication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如果应用有界面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未涉及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     -&gt;  QGuiApplication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涉及到Qt Widgets模块      -&gt;  QApplication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22" grpId="0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538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517747" y="1006656"/>
            <a:ext cx="2162403" cy="2923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一句话概括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 provides an event loop for Qt applications without UI.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包含主事件循环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里面处理着来自操作系统以及应用系统本身的各种事件；它也负责应用程序的初始化、终止化以及系统相关的设置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629DD-0306-F134-AB35-FB876C17A8E9}"/>
              </a:ext>
            </a:extLst>
          </p:cNvPr>
          <p:cNvSpPr txBox="1"/>
          <p:nvPr/>
        </p:nvSpPr>
        <p:spPr>
          <a:xfrm>
            <a:off x="2775519" y="995837"/>
            <a:ext cx="2382383" cy="1261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applicationVersion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organizationDomain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quitLockEnabled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F5C0F7-2AED-8945-29BA-64B130EFF3A9}"/>
              </a:ext>
            </a:extLst>
          </p:cNvPr>
          <p:cNvSpPr txBox="1"/>
          <p:nvPr/>
        </p:nvSpPr>
        <p:spPr>
          <a:xfrm>
            <a:off x="5253271" y="1004466"/>
            <a:ext cx="6034541" cy="1261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&amp;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installNativeEventFilter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QAbstractNativeEventFilter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filterObj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*receiver,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*event)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removeNativeEventFilter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QAbstractNativeEventFilter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1D006B-5D1F-AD10-052B-753CD315232B}"/>
              </a:ext>
            </a:extLst>
          </p:cNvPr>
          <p:cNvSpPr txBox="1"/>
          <p:nvPr/>
        </p:nvSpPr>
        <p:spPr>
          <a:xfrm>
            <a:off x="6379944" y="2360682"/>
            <a:ext cx="4907868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     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C458F-4090-3C52-DE89-81A0607349FE}"/>
              </a:ext>
            </a:extLst>
          </p:cNvPr>
          <p:cNvSpPr txBox="1"/>
          <p:nvPr/>
        </p:nvSpPr>
        <p:spPr>
          <a:xfrm>
            <a:off x="2775519" y="2360682"/>
            <a:ext cx="3509056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aboutToQuit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applicationNameChanged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applicationVersionChanged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organizationDomainChanged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organizationNameChanged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DA5EE-40CC-7FAD-EA28-0D684DED2E9F}"/>
              </a:ext>
            </a:extLst>
          </p:cNvPr>
          <p:cNvSpPr txBox="1"/>
          <p:nvPr/>
        </p:nvSpPr>
        <p:spPr>
          <a:xfrm>
            <a:off x="6379944" y="2975183"/>
            <a:ext cx="4907868" cy="2277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公共静态函数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applicationDirPath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applicationFilePath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applicationVersion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organizationDomain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FF5A8-FDFA-0A27-C8E5-3E4CAF3480EC}"/>
              </a:ext>
            </a:extLst>
          </p:cNvPr>
          <p:cNvSpPr txBox="1"/>
          <p:nvPr/>
        </p:nvSpPr>
        <p:spPr>
          <a:xfrm>
            <a:off x="2775518" y="4094859"/>
            <a:ext cx="3509057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重写父类方法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*e) override</a:t>
            </a:r>
          </a:p>
          <a:p>
            <a:pPr eaLnBrk="1" hangingPunct="1"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1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40362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3725426" y="2170394"/>
            <a:ext cx="3867587" cy="283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重点内容介绍</a:t>
            </a:r>
            <a:endParaRPr lang="en-US" altLang="zh-CN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用于非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的应用程序，例如控制台、服务进程等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用于事件循环、事件处理、路径（应用程序路径、插件搜索路径）、翻译、获取命令行参数、本地设置等功能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F475C5-283C-570D-019C-A4336B3BD1B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07262" y="2535799"/>
            <a:ext cx="2017007" cy="11813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CAF1A2A-8FF4-B8C5-FDA5-9D06CAA42A9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238518" y="2535799"/>
            <a:ext cx="1185751" cy="11813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A7D2049-41A1-AB25-7716-D3DFD86BB504}"/>
              </a:ext>
            </a:extLst>
          </p:cNvPr>
          <p:cNvSpPr txBox="1"/>
          <p:nvPr/>
        </p:nvSpPr>
        <p:spPr>
          <a:xfrm>
            <a:off x="8424269" y="2027967"/>
            <a:ext cx="167594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processEvents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removePostedEvents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sendPostedEvents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2682FE-5A72-5F10-D44E-EDCEB25D093E}"/>
              </a:ext>
            </a:extLst>
          </p:cNvPr>
          <p:cNvSpPr txBox="1"/>
          <p:nvPr/>
        </p:nvSpPr>
        <p:spPr>
          <a:xfrm>
            <a:off x="1316116" y="2027660"/>
            <a:ext cx="155135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applicationDirPath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applicationFilePath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libraryPaths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setLibraryPaths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addLibraryPath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removeLibraryPath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QLibrary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FAC3221-F1D5-DCBA-642C-A35C9B33DD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867466" y="2612436"/>
            <a:ext cx="1553532" cy="1388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3F558A7-FEE9-D984-FD04-DEB448B5E697}"/>
              </a:ext>
            </a:extLst>
          </p:cNvPr>
          <p:cNvSpPr txBox="1"/>
          <p:nvPr/>
        </p:nvSpPr>
        <p:spPr>
          <a:xfrm>
            <a:off x="2738959" y="5090054"/>
            <a:ext cx="156189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installTranslator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removeTranslator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translate()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AAB74F-5738-944F-3C46-43DD4BA4DFE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519905" y="4312356"/>
            <a:ext cx="1119207" cy="7776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75EA7-C4B9-A44C-84B8-E9F3D35CC574}"/>
              </a:ext>
            </a:extLst>
          </p:cNvPr>
          <p:cNvSpPr txBox="1"/>
          <p:nvPr/>
        </p:nvSpPr>
        <p:spPr>
          <a:xfrm>
            <a:off x="5185391" y="5401712"/>
            <a:ext cx="1769081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QCommandLineParser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790702-91F1-E35B-8714-E712064BC39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741294" y="4442740"/>
            <a:ext cx="328638" cy="9589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205A297-BCAA-DCC1-3CDD-39178E57AF78}"/>
              </a:ext>
            </a:extLst>
          </p:cNvPr>
          <p:cNvSpPr txBox="1"/>
          <p:nvPr/>
        </p:nvSpPr>
        <p:spPr>
          <a:xfrm>
            <a:off x="8213833" y="4447940"/>
            <a:ext cx="1769081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applicationName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applicationVersion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organizationDomain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organizationName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806DAC4-383C-1BB3-01F1-7EF7187891D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32646" y="4379053"/>
            <a:ext cx="781187" cy="4997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7" grpId="0" animBg="1"/>
      <p:bldP spid="24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110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QCoreApplication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1474968" y="2767280"/>
            <a:ext cx="213294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crazy http client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www.baidu.com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http server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http://127.0.0.1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2BAAFE-FEF0-DCE2-6906-B91ABD3A5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734" y="849915"/>
            <a:ext cx="5875866" cy="1917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27C26-34B4-B3B5-53F7-D25BD6DEE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734" y="3011819"/>
            <a:ext cx="5875866" cy="31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127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A6A3E-6C17-1853-7B56-15E95083B06B}"/>
              </a:ext>
            </a:extLst>
          </p:cNvPr>
          <p:cNvSpPr txBox="1"/>
          <p:nvPr/>
        </p:nvSpPr>
        <p:spPr>
          <a:xfrm>
            <a:off x="517748" y="912515"/>
            <a:ext cx="1490666" cy="3908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一句话概括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 manages the GUI application's control flow and main settings.</a:t>
            </a:r>
          </a:p>
          <a:p>
            <a:pPr eaLnBrk="1" hangingPunct="1">
              <a:defRPr/>
            </a:pP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QCoreApplicaition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的所有功能，它管理着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应用的控制流和一些设置，及自己的特有功能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629DD-0306-F134-AB35-FB876C17A8E9}"/>
              </a:ext>
            </a:extLst>
          </p:cNvPr>
          <p:cNvSpPr txBox="1"/>
          <p:nvPr/>
        </p:nvSpPr>
        <p:spPr>
          <a:xfrm>
            <a:off x="2084765" y="912515"/>
            <a:ext cx="2944924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applicationDisplayName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desktopFileName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LayoutDirection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layoutDirection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platformName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const     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primaryScreen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 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quitOnLastWindowClosed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windowIcon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F5C0F7-2AED-8945-29BA-64B130EFF3A9}"/>
              </a:ext>
            </a:extLst>
          </p:cNvPr>
          <p:cNvSpPr txBox="1"/>
          <p:nvPr/>
        </p:nvSpPr>
        <p:spPr>
          <a:xfrm>
            <a:off x="5155024" y="912515"/>
            <a:ext cx="5997844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&amp;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qreal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devicePixelRatio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isSavingSession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isSessionRestored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sessionId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sessionKey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C458F-4090-3C52-DE89-81A0607349FE}"/>
              </a:ext>
            </a:extLst>
          </p:cNvPr>
          <p:cNvSpPr txBox="1"/>
          <p:nvPr/>
        </p:nvSpPr>
        <p:spPr>
          <a:xfrm>
            <a:off x="2084765" y="2603005"/>
            <a:ext cx="5094822" cy="2923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applicationDisplayNameChanged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applicationStateChanged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(Qt::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ApplicationState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commitDataRequest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QSessionManager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&amp;manager)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focusObjectChanged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focusWindowChanged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QFont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&amp;font)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fontDatabaseChanged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lastWindowClosed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layoutDirectionChanged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Qt::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LayoutDirection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direction)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&amp;palette)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primaryScreenChanged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*screen)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saveStateRequest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QSessionManager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&amp;manager)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screenAdded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*screen)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screenRemoved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*screen)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DA5EE-40CC-7FAD-EA28-0D684DED2E9F}"/>
              </a:ext>
            </a:extLst>
          </p:cNvPr>
          <p:cNvSpPr txBox="1"/>
          <p:nvPr/>
        </p:nvSpPr>
        <p:spPr>
          <a:xfrm>
            <a:off x="7353753" y="2580615"/>
            <a:ext cx="3799115" cy="357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公共静态函数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applicationDisplayName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QClipboard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clipboard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desktopFileName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modalWindow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platformName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restoreOverrideCursor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screenAt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QPoint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&amp;point)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QList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QScreen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*&gt;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screens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&amp;pal)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setWindowIcon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&amp;icon)</a:t>
            </a:r>
          </a:p>
          <a:p>
            <a:pPr eaLnBrk="1" hangingPunct="1">
              <a:defRPr/>
            </a:pP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windowIcon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FF5A8-FDFA-0A27-C8E5-3E4CAF3480EC}"/>
              </a:ext>
            </a:extLst>
          </p:cNvPr>
          <p:cNvSpPr txBox="1"/>
          <p:nvPr/>
        </p:nvSpPr>
        <p:spPr>
          <a:xfrm>
            <a:off x="2079182" y="5586156"/>
            <a:ext cx="5094822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重写父类方法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QObject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*object, 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*event) override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bool	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QEvent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*e) override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120AA7-082C-5531-66B9-91BCB4CEB014}"/>
              </a:ext>
            </a:extLst>
          </p:cNvPr>
          <p:cNvSpPr txBox="1"/>
          <p:nvPr/>
        </p:nvSpPr>
        <p:spPr>
          <a:xfrm>
            <a:off x="517748" y="4881026"/>
            <a:ext cx="149066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</a:t>
            </a:r>
            <a:endParaRPr lang="en-US" altLang="zh-CN" sz="12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127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980D06-07FF-E8C5-AF9B-F75AE50C9A3B}"/>
              </a:ext>
            </a:extLst>
          </p:cNvPr>
          <p:cNvSpPr txBox="1"/>
          <p:nvPr/>
        </p:nvSpPr>
        <p:spPr>
          <a:xfrm>
            <a:off x="3725426" y="2170394"/>
            <a:ext cx="3867587" cy="283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重点内容介绍</a:t>
            </a:r>
            <a:endParaRPr lang="en-US" altLang="zh-CN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的应用程序（不涉及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提供了根据平台设置初始化应用程序、事件循环、事件处理、解析命令行参数、翻译、特殊对象、窗口系统、鼠标光标、会话管理等功能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7EF1E7-11F3-DBEC-6A4A-08720A3C2C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216716" y="2275641"/>
            <a:ext cx="718494" cy="14659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3533B4-4EA5-DABD-DB6D-97A509C2EFF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342077" y="2990380"/>
            <a:ext cx="2291208" cy="10282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CB19A9-22D3-D5DD-1E24-887BD1036B04}"/>
              </a:ext>
            </a:extLst>
          </p:cNvPr>
          <p:cNvSpPr txBox="1"/>
          <p:nvPr/>
        </p:nvSpPr>
        <p:spPr>
          <a:xfrm>
            <a:off x="7935210" y="1998642"/>
            <a:ext cx="167594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palette()</a:t>
            </a:r>
          </a:p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styleHints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9140C2-CE22-3CE5-F3E5-C4F548404308}"/>
              </a:ext>
            </a:extLst>
          </p:cNvPr>
          <p:cNvSpPr txBox="1"/>
          <p:nvPr/>
        </p:nvSpPr>
        <p:spPr>
          <a:xfrm>
            <a:off x="863763" y="3119411"/>
            <a:ext cx="155135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setOverrideCursor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2A5DBA-0F05-1A67-1EFE-E27F798093D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639438" y="3365632"/>
            <a:ext cx="2974507" cy="11860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706F3-1845-78A9-3089-0560A2A1A78D}"/>
              </a:ext>
            </a:extLst>
          </p:cNvPr>
          <p:cNvSpPr txBox="1"/>
          <p:nvPr/>
        </p:nvSpPr>
        <p:spPr>
          <a:xfrm>
            <a:off x="7707415" y="5309966"/>
            <a:ext cx="220390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topLevelAt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topLevelWindows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1A1FE0-928B-D644-538F-51D47EF3844E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372196" y="4551687"/>
            <a:ext cx="2332318" cy="9157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9AE8C-FD6A-1CF3-17F0-3700DD04729F}"/>
              </a:ext>
            </a:extLst>
          </p:cNvPr>
          <p:cNvSpPr txBox="1"/>
          <p:nvPr/>
        </p:nvSpPr>
        <p:spPr>
          <a:xfrm>
            <a:off x="5211459" y="5628986"/>
            <a:ext cx="17690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clipboard() 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A1D740-92A4-8698-B07A-CD4A52AEA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6000" y="4365473"/>
            <a:ext cx="69908" cy="12635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B078A-B7E1-DD86-F5D4-F5207AF812BD}"/>
              </a:ext>
            </a:extLst>
          </p:cNvPr>
          <p:cNvSpPr txBox="1"/>
          <p:nvPr/>
        </p:nvSpPr>
        <p:spPr>
          <a:xfrm>
            <a:off x="1301188" y="2437620"/>
            <a:ext cx="17690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translate()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9C3300-CE85-D215-0FC5-F43FA27B6A8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070269" y="2560731"/>
            <a:ext cx="2265129" cy="1695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70BD0E2-F27C-4417-46DE-43301482EA2E}"/>
              </a:ext>
            </a:extLst>
          </p:cNvPr>
          <p:cNvSpPr txBox="1"/>
          <p:nvPr/>
        </p:nvSpPr>
        <p:spPr>
          <a:xfrm>
            <a:off x="8633285" y="2790325"/>
            <a:ext cx="167594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postEvent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4D6C49-C0AB-1ACF-D045-8998B511C6D2}"/>
              </a:ext>
            </a:extLst>
          </p:cNvPr>
          <p:cNvSpPr txBox="1"/>
          <p:nvPr/>
        </p:nvSpPr>
        <p:spPr>
          <a:xfrm>
            <a:off x="8273637" y="3702298"/>
            <a:ext cx="167594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QCommandLineParser</a:t>
            </a: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DD8E3A-137D-D240-DB8A-3D75B442D0B9}"/>
              </a:ext>
            </a:extLst>
          </p:cNvPr>
          <p:cNvSpPr txBox="1"/>
          <p:nvPr/>
        </p:nvSpPr>
        <p:spPr>
          <a:xfrm>
            <a:off x="1820846" y="5113531"/>
            <a:ext cx="15513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isSessionRestored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sessionId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commitDataRequest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>
              <a:defRPr/>
            </a:pPr>
            <a:r>
              <a:rPr lang="en-US" altLang="zh-CN" sz="10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saveStateRequest</a:t>
            </a:r>
            <a:r>
              <a:rPr lang="en-US" altLang="zh-CN" sz="10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64C342-2691-E42F-7D75-D3F3DDCBDF4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460235" y="3979297"/>
            <a:ext cx="813402" cy="109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C9EE7AC-B6F1-9D98-92D2-B0D8043511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47420" y="4365473"/>
            <a:ext cx="1661946" cy="9444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127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QGuiApplication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8A880435-9E5F-C5A6-77A8-FE64F1A0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77649"/>
              </p:ext>
            </p:extLst>
          </p:nvPr>
        </p:nvGraphicFramePr>
        <p:xfrm>
          <a:off x="1067586" y="1584857"/>
          <a:ext cx="9982900" cy="36882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98244">
                  <a:extLst>
                    <a:ext uri="{9D8B030D-6E8A-4147-A177-3AD203B41FA5}">
                      <a16:colId xmlns:a16="http://schemas.microsoft.com/office/drawing/2014/main" val="2324804925"/>
                    </a:ext>
                  </a:extLst>
                </a:gridCol>
                <a:gridCol w="7184656">
                  <a:extLst>
                    <a:ext uri="{9D8B030D-6E8A-4147-A177-3AD203B41FA5}">
                      <a16:colId xmlns:a16="http://schemas.microsoft.com/office/drawing/2014/main" val="1798990696"/>
                    </a:ext>
                  </a:extLst>
                </a:gridCol>
              </a:tblGrid>
              <a:tr h="279197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10685"/>
                  </a:ext>
                </a:extLst>
              </a:tr>
              <a:tr h="687414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System settings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（系统设置）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desktopSettingsAware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setDesktopSettingsAware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styleHints</a:t>
                      </a:r>
                      <a:r>
                        <a:rPr lang="en-US" altLang="zh-CN" sz="1400" dirty="0"/>
                        <a:t>() palette() </a:t>
                      </a:r>
                      <a:r>
                        <a:rPr lang="en-US" altLang="zh-CN" sz="1400" dirty="0" err="1"/>
                        <a:t>setPalette</a:t>
                      </a:r>
                      <a:r>
                        <a:rPr lang="en-US" altLang="zh-CN" sz="1400" dirty="0"/>
                        <a:t>() font() </a:t>
                      </a:r>
                      <a:r>
                        <a:rPr lang="en-US" altLang="zh-CN" sz="1400" dirty="0" err="1"/>
                        <a:t>setFont</a:t>
                      </a:r>
                      <a:r>
                        <a:rPr lang="en-US" altLang="zh-CN" sz="1400" dirty="0"/>
                        <a:t>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38140"/>
                  </a:ext>
                </a:extLst>
              </a:tr>
              <a:tr h="846047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Event handling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（事件处理）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exec() </a:t>
                      </a:r>
                      <a:r>
                        <a:rPr lang="en-US" altLang="zh-CN" sz="1400" dirty="0" err="1"/>
                        <a:t>processEvents</a:t>
                      </a:r>
                      <a:r>
                        <a:rPr lang="en-US" altLang="zh-CN" sz="1400" dirty="0"/>
                        <a:t>() exit() quit() </a:t>
                      </a:r>
                      <a:r>
                        <a:rPr lang="en-US" altLang="zh-CN" sz="1400" dirty="0" err="1"/>
                        <a:t>sendEvent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postEvent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sendPostedEvents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removePostedEvents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hasPendingEvents</a:t>
                      </a:r>
                      <a:r>
                        <a:rPr lang="en-US" altLang="zh-CN" sz="1400" dirty="0"/>
                        <a:t>() notify()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90849"/>
                  </a:ext>
                </a:extLst>
              </a:tr>
              <a:tr h="533392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Windows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（窗口）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allWindows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topLevelWindows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focusWindow</a:t>
                      </a:r>
                      <a:r>
                        <a:rPr lang="en-US" altLang="zh-CN" sz="1400" dirty="0"/>
                        <a:t>() clipboard() </a:t>
                      </a:r>
                      <a:r>
                        <a:rPr lang="en-US" altLang="zh-CN" sz="1400" dirty="0" err="1"/>
                        <a:t>topLevelAt</a:t>
                      </a:r>
                      <a:r>
                        <a:rPr lang="en-US" altLang="zh-CN" sz="1400" dirty="0"/>
                        <a:t>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11656"/>
                  </a:ext>
                </a:extLst>
              </a:tr>
              <a:tr h="533392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Advanced cursor handling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（光标）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overrideCursor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setOverrideCursor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restoreOverrideCursor</a:t>
                      </a:r>
                      <a:r>
                        <a:rPr lang="en-US" altLang="zh-CN" sz="1400" dirty="0"/>
                        <a:t>()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7984"/>
                  </a:ext>
                </a:extLst>
              </a:tr>
              <a:tr h="373375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Session management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（会话管理）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isSessionRestored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sessionId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commitDataRequest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saveStateRequest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36646"/>
                  </a:ext>
                </a:extLst>
              </a:tr>
              <a:tr h="232664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Miscellaneous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（其他）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startingUp</a:t>
                      </a:r>
                      <a:r>
                        <a:rPr lang="en-US" altLang="zh-CN" sz="1400" dirty="0"/>
                        <a:t>() </a:t>
                      </a:r>
                      <a:r>
                        <a:rPr lang="en-US" altLang="zh-CN" sz="1400" dirty="0" err="1"/>
                        <a:t>closingDown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1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4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1510</Words>
  <Application>Microsoft Office PowerPoint</Application>
  <PresentationFormat>宽屏</PresentationFormat>
  <Paragraphs>313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zhang cb</cp:lastModifiedBy>
  <cp:revision>104</cp:revision>
  <dcterms:created xsi:type="dcterms:W3CDTF">2022-09-16T13:49:23Z</dcterms:created>
  <dcterms:modified xsi:type="dcterms:W3CDTF">2022-10-16T08:38:45Z</dcterms:modified>
</cp:coreProperties>
</file>