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3" autoAdjust="0"/>
    <p:restoredTop sz="94660"/>
  </p:normalViewPr>
  <p:slideViewPr>
    <p:cSldViewPr snapToGrid="0">
      <p:cViewPr>
        <p:scale>
          <a:sx n="100" d="100"/>
          <a:sy n="100" d="100"/>
        </p:scale>
        <p:origin x="14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Style Sheet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）十分强大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允许我们自定义控件的外观。在技术上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重度参考了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的语法规则，但也并非完全一致。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是针对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体系的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只能在该体系下用，不能用于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尽管现在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写出更华丽的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，但写桌面应用，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还是很好的选择，使用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美化后，界面也可以很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4285-41E8-4042-A6F0-8C55CA5EA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12196136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451895"/>
            <a:ext cx="57759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QSS-</a:t>
            </a:r>
            <a:r>
              <a:rPr lang="zh-CN" altLang="en-US" sz="40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控件也爱美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 flipV="1">
            <a:off x="952500" y="3177597"/>
            <a:ext cx="5540579" cy="48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6E4AA0-B787-2085-6369-27139958C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03" y="3429000"/>
            <a:ext cx="4867772" cy="2858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CB9499-EC07-0759-4EEF-37A16F330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562" y="3368815"/>
            <a:ext cx="4853663" cy="29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8793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-Pseudo-States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F5DADD-DF0E-0171-229A-A04AA1352810}"/>
              </a:ext>
            </a:extLst>
          </p:cNvPr>
          <p:cNvSpPr txBox="1"/>
          <p:nvPr/>
        </p:nvSpPr>
        <p:spPr>
          <a:xfrm>
            <a:off x="1021394" y="1004560"/>
            <a:ext cx="584136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一个优秀的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软件应当充分注重与用户的交互，所以鼠标悬浮、按下、松开时，同一个控件要展示不同的效果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这时就用到了伪状态，一个控件的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一个冒号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来选择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进行取反操作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可以链式伪状态，为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逻辑与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也支持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逻辑或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AEDC37-F093-A46B-B17E-3A2024C4CF11}"/>
              </a:ext>
            </a:extLst>
          </p:cNvPr>
          <p:cNvSpPr txBox="1"/>
          <p:nvPr/>
        </p:nvSpPr>
        <p:spPr>
          <a:xfrm>
            <a:off x="2061824" y="5853440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file:///C:/software/qt_5_13_1/Docs/Qt-5.13.1/qtwidgets/stylesheet-reference.html#list-of-pseudo-states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A7E399-FD94-F5A6-1746-57FDFCEDF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93" y="2418072"/>
            <a:ext cx="5585643" cy="3280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FF811-4D02-04FD-2938-B8B36C9F1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694" y="1019731"/>
            <a:ext cx="2481281" cy="2190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B83B0F-0A0C-2A6E-97FE-48CD65612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7694" y="1356316"/>
            <a:ext cx="2867046" cy="2238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160E2AF-9609-EC2F-3A6D-4EED325D3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7694" y="1697663"/>
            <a:ext cx="3648102" cy="2143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7D4AB4A-D51C-F0CA-9CA3-2E0ED6D6B1EF}"/>
              </a:ext>
            </a:extLst>
          </p:cNvPr>
          <p:cNvSpPr txBox="1"/>
          <p:nvPr/>
        </p:nvSpPr>
        <p:spPr>
          <a:xfrm>
            <a:off x="7097694" y="2517509"/>
            <a:ext cx="2625707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伪状态不支持逗号这种写法</a:t>
            </a:r>
            <a:endParaRPr lang="en-US" altLang="zh-CN" sz="1400" b="1" i="1" u="sng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E74BA7E-A8EA-27B9-56EB-68584A332D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694" y="2135752"/>
            <a:ext cx="4114830" cy="2857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B79762F-32AC-8402-82A7-A303199F2480}"/>
              </a:ext>
            </a:extLst>
          </p:cNvPr>
          <p:cNvSpPr/>
          <p:nvPr/>
        </p:nvSpPr>
        <p:spPr>
          <a:xfrm>
            <a:off x="7054012" y="2089151"/>
            <a:ext cx="4209312" cy="8173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2963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 of Properties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1212DE-B029-3388-8ACC-F96485704A2D}"/>
              </a:ext>
            </a:extLst>
          </p:cNvPr>
          <p:cNvSpPr txBox="1"/>
          <p:nvPr/>
        </p:nvSpPr>
        <p:spPr>
          <a:xfrm>
            <a:off x="1606633" y="5861568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         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file:///C:/software/qt_5_13_1/Docs/Qt-5.13.1/qtwidgets/stylesheet-reference.html#list-of-properties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907B94-D755-8252-E848-AAEA184C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873" y="1012566"/>
            <a:ext cx="7433873" cy="46685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1E2434-97FF-BAE5-C130-44EE730F0062}"/>
              </a:ext>
            </a:extLst>
          </p:cNvPr>
          <p:cNvSpPr txBox="1"/>
          <p:nvPr/>
        </p:nvSpPr>
        <p:spPr>
          <a:xfrm>
            <a:off x="1314484" y="1012566"/>
            <a:ext cx="292149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内置的属性列表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7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60313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 of Property Types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1212DE-B029-3388-8ACC-F96485704A2D}"/>
              </a:ext>
            </a:extLst>
          </p:cNvPr>
          <p:cNvSpPr txBox="1"/>
          <p:nvPr/>
        </p:nvSpPr>
        <p:spPr>
          <a:xfrm>
            <a:off x="1464710" y="5792104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file:///C:/software/qt_5_13_1/Docs/Qt-5.13.1/qtwidgets/stylesheet-reference.html#list-of-property-types  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BAC3FF-12A7-BADE-2EB7-A36B6DB39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974" y="990251"/>
            <a:ext cx="6629825" cy="4599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1314484" y="1012566"/>
            <a:ext cx="29214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属性可供取值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5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8763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05-QDesigner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中测试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632313" y="1012566"/>
            <a:ext cx="292149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BDD27-85CA-B633-CC6F-F026B6264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0" y="938340"/>
            <a:ext cx="5081795" cy="3649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20C624-F864-0F01-147B-D14F0EBEE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9" y="2456031"/>
            <a:ext cx="5092919" cy="364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7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3572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06-QssStyleSheetEditor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中测试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1212884" y="1012566"/>
            <a:ext cx="29214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A24BE-82C3-4A10-2E72-95B5CE1DE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17" y="997190"/>
            <a:ext cx="8204754" cy="4818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36B385-BAC6-D626-CD4B-CEDC3AEEA5AB}"/>
              </a:ext>
            </a:extLst>
          </p:cNvPr>
          <p:cNvSpPr txBox="1"/>
          <p:nvPr/>
        </p:nvSpPr>
        <p:spPr>
          <a:xfrm>
            <a:off x="1993623" y="5969674"/>
            <a:ext cx="820475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仓库地址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https://github.com/hustlei/QssStylesheetEditor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0485F-5E40-2F67-E23B-0B62C02828A4}"/>
              </a:ext>
            </a:extLst>
          </p:cNvPr>
          <p:cNvSpPr txBox="1"/>
          <p:nvPr/>
        </p:nvSpPr>
        <p:spPr>
          <a:xfrm>
            <a:off x="745745" y="4389093"/>
            <a:ext cx="2017644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国内作者开发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支持定义颜色变量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支持自动补全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支持可视化编辑调色板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支持实时渲染显示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588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78298" y="2451102"/>
            <a:ext cx="9211001" cy="710898"/>
            <a:chOff x="981076" y="2359660"/>
            <a:chExt cx="10251380" cy="791284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QSS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8813" y="2363029"/>
              <a:ext cx="4573643" cy="787915"/>
              <a:chOff x="6658813" y="2363029"/>
              <a:chExt cx="457364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58813" y="236302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5359" y="2610996"/>
                <a:ext cx="368709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QSS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语法详谈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组合 4">
            <a:extLst>
              <a:ext uri="{FF2B5EF4-FFF2-40B4-BE49-F238E27FC236}">
                <a16:creationId xmlns:a16="http://schemas.microsoft.com/office/drawing/2014/main" id="{F89A54C5-4D94-0177-4C62-6FD8B1915E3E}"/>
              </a:ext>
            </a:extLst>
          </p:cNvPr>
          <p:cNvGrpSpPr>
            <a:grpSpLocks/>
          </p:cNvGrpSpPr>
          <p:nvPr/>
        </p:nvGrpSpPr>
        <p:grpSpPr bwMode="auto">
          <a:xfrm>
            <a:off x="6081247" y="3429000"/>
            <a:ext cx="3509564" cy="717203"/>
            <a:chOff x="981076" y="2359660"/>
            <a:chExt cx="3905969" cy="787915"/>
          </a:xfrm>
        </p:grpSpPr>
        <p:sp>
          <p:nvSpPr>
            <p:cNvPr id="5135" name="文本框 13">
              <a:extLst>
                <a:ext uri="{FF2B5EF4-FFF2-40B4-BE49-F238E27FC236}">
                  <a16:creationId xmlns:a16="http://schemas.microsoft.com/office/drawing/2014/main" id="{F05C4DE2-A3DA-C1AE-9BCE-1D6E487E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5136" name="文本框 22">
              <a:extLst>
                <a:ext uri="{FF2B5EF4-FFF2-40B4-BE49-F238E27FC236}">
                  <a16:creationId xmlns:a16="http://schemas.microsoft.com/office/drawing/2014/main" id="{33F7EA07-A094-B0D7-0557-10ED4DD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2" y="2594928"/>
              <a:ext cx="3021013" cy="41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QDesigner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中测试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  <p:grpSp>
        <p:nvGrpSpPr>
          <p:cNvPr id="2" name="组合 4">
            <a:extLst>
              <a:ext uri="{FF2B5EF4-FFF2-40B4-BE49-F238E27FC236}">
                <a16:creationId xmlns:a16="http://schemas.microsoft.com/office/drawing/2014/main" id="{B93DE0A3-5939-9AAB-6F5C-4F85A5BA8DCA}"/>
              </a:ext>
            </a:extLst>
          </p:cNvPr>
          <p:cNvGrpSpPr>
            <a:grpSpLocks/>
          </p:cNvGrpSpPr>
          <p:nvPr/>
        </p:nvGrpSpPr>
        <p:grpSpPr bwMode="auto">
          <a:xfrm>
            <a:off x="6081246" y="4406900"/>
            <a:ext cx="5412887" cy="825321"/>
            <a:chOff x="981076" y="2359660"/>
            <a:chExt cx="3541213" cy="906693"/>
          </a:xfrm>
        </p:grpSpPr>
        <p:sp>
          <p:nvSpPr>
            <p:cNvPr id="4" name="文本框 13">
              <a:extLst>
                <a:ext uri="{FF2B5EF4-FFF2-40B4-BE49-F238E27FC236}">
                  <a16:creationId xmlns:a16="http://schemas.microsoft.com/office/drawing/2014/main" id="{38D9A68E-8F4B-046F-2EBE-427F2431F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5" name="文本框 22">
              <a:extLst>
                <a:ext uri="{FF2B5EF4-FFF2-40B4-BE49-F238E27FC236}">
                  <a16:creationId xmlns:a16="http://schemas.microsoft.com/office/drawing/2014/main" id="{C31948B6-593F-6132-B8B0-EBA367314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275" y="2556297"/>
              <a:ext cx="3021014" cy="71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QssStyleSheetEditor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中测试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4">
            <a:extLst>
              <a:ext uri="{FF2B5EF4-FFF2-40B4-BE49-F238E27FC236}">
                <a16:creationId xmlns:a16="http://schemas.microsoft.com/office/drawing/2014/main" id="{71A60760-31C7-C5E4-ADF5-DAE128F2C8FE}"/>
              </a:ext>
            </a:extLst>
          </p:cNvPr>
          <p:cNvGrpSpPr>
            <a:grpSpLocks/>
          </p:cNvGrpSpPr>
          <p:nvPr/>
        </p:nvGrpSpPr>
        <p:grpSpPr bwMode="auto">
          <a:xfrm>
            <a:off x="978298" y="3433717"/>
            <a:ext cx="4454923" cy="717203"/>
            <a:chOff x="906710" y="1293457"/>
            <a:chExt cx="3677377" cy="787915"/>
          </a:xfrm>
        </p:grpSpPr>
        <p:sp>
          <p:nvSpPr>
            <p:cNvPr id="7" name="文本框 13">
              <a:extLst>
                <a:ext uri="{FF2B5EF4-FFF2-40B4-BE49-F238E27FC236}">
                  <a16:creationId xmlns:a16="http://schemas.microsoft.com/office/drawing/2014/main" id="{D9A3D2F8-6786-73A0-656D-6F2DBA8C4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710" y="1293457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8" name="文本框 22">
              <a:extLst>
                <a:ext uri="{FF2B5EF4-FFF2-40B4-BE49-F238E27FC236}">
                  <a16:creationId xmlns:a16="http://schemas.microsoft.com/office/drawing/2014/main" id="{736ECC54-8A6D-87D3-5C55-02002730B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73" y="1495743"/>
              <a:ext cx="3021014" cy="405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浅析</a:t>
              </a: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QPalette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QStyle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4">
            <a:extLst>
              <a:ext uri="{FF2B5EF4-FFF2-40B4-BE49-F238E27FC236}">
                <a16:creationId xmlns:a16="http://schemas.microsoft.com/office/drawing/2014/main" id="{B2113682-416C-C6C7-F413-0F67316AE8AC}"/>
              </a:ext>
            </a:extLst>
          </p:cNvPr>
          <p:cNvGrpSpPr>
            <a:grpSpLocks/>
          </p:cNvGrpSpPr>
          <p:nvPr/>
        </p:nvGrpSpPr>
        <p:grpSpPr bwMode="auto">
          <a:xfrm>
            <a:off x="978298" y="4401758"/>
            <a:ext cx="4454923" cy="717203"/>
            <a:chOff x="906710" y="1293457"/>
            <a:chExt cx="3677377" cy="787915"/>
          </a:xfrm>
        </p:grpSpPr>
        <p:sp>
          <p:nvSpPr>
            <p:cNvPr id="10" name="文本框 13">
              <a:extLst>
                <a:ext uri="{FF2B5EF4-FFF2-40B4-BE49-F238E27FC236}">
                  <a16:creationId xmlns:a16="http://schemas.microsoft.com/office/drawing/2014/main" id="{5BACA5FB-F1C7-4EE4-950C-8AD80E003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710" y="1293457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1" name="文本框 22">
              <a:extLst>
                <a:ext uri="{FF2B5EF4-FFF2-40B4-BE49-F238E27FC236}">
                  <a16:creationId xmlns:a16="http://schemas.microsoft.com/office/drawing/2014/main" id="{98E3C9D0-8680-F46D-1004-7DA659621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73" y="1495743"/>
              <a:ext cx="3021014" cy="405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语法概述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314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5922784" y="1528329"/>
            <a:ext cx="410022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Style Sheet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）十分强大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允许我们自定义控件的外观。在技术上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重度参考了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的语法规则，但也并非完全一致。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0FD8D9-0326-7ADD-6623-8F4A936D0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51" y="1363626"/>
            <a:ext cx="3059953" cy="9840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478D0CB-201C-DCD5-6B7C-B75126B31384}"/>
              </a:ext>
            </a:extLst>
          </p:cNvPr>
          <p:cNvSpPr txBox="1"/>
          <p:nvPr/>
        </p:nvSpPr>
        <p:spPr>
          <a:xfrm>
            <a:off x="1967198" y="3824810"/>
            <a:ext cx="820045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是针对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体系的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只能在该体系下用，不能用于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78E7B5-AD9D-E997-BF2C-8F4D1303DE0D}"/>
              </a:ext>
            </a:extLst>
          </p:cNvPr>
          <p:cNvSpPr txBox="1"/>
          <p:nvPr/>
        </p:nvSpPr>
        <p:spPr>
          <a:xfrm>
            <a:off x="1967198" y="2673126"/>
            <a:ext cx="820045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setStyleSheet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整个应用程序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setStyleSheet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特定控件（含子控件）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429C6E-BCDA-E928-C029-CB4E8A2D6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770" y="4445629"/>
            <a:ext cx="9058341" cy="6524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E7CFC6-AC0E-5140-58BD-7B9D623402C7}"/>
              </a:ext>
            </a:extLst>
          </p:cNvPr>
          <p:cNvSpPr txBox="1"/>
          <p:nvPr/>
        </p:nvSpPr>
        <p:spPr>
          <a:xfrm>
            <a:off x="3516127" y="5208258"/>
            <a:ext cx="497562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https://github.com/hustlei/QssStylesheetEditor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7B446-B1D7-1FCA-D189-2F2F09DB8B30}"/>
              </a:ext>
            </a:extLst>
          </p:cNvPr>
          <p:cNvSpPr/>
          <p:nvPr/>
        </p:nvSpPr>
        <p:spPr>
          <a:xfrm>
            <a:off x="1387719" y="4347220"/>
            <a:ext cx="9212789" cy="12695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8538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浅析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1026" name="Picture 2" descr="Color Roles">
            <a:extLst>
              <a:ext uri="{FF2B5EF4-FFF2-40B4-BE49-F238E27FC236}">
                <a16:creationId xmlns:a16="http://schemas.microsoft.com/office/drawing/2014/main" id="{140EA075-A15C-11FE-A401-D752F660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2" y="4320619"/>
            <a:ext cx="7143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1519BFD2-236D-B52A-01E6-636CC6A10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41606"/>
              </p:ext>
            </p:extLst>
          </p:nvPr>
        </p:nvGraphicFramePr>
        <p:xfrm>
          <a:off x="963678" y="1549147"/>
          <a:ext cx="5404957" cy="23668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1284">
                  <a:extLst>
                    <a:ext uri="{9D8B030D-6E8A-4147-A177-3AD203B41FA5}">
                      <a16:colId xmlns:a16="http://schemas.microsoft.com/office/drawing/2014/main" val="321058213"/>
                    </a:ext>
                  </a:extLst>
                </a:gridCol>
                <a:gridCol w="3713673">
                  <a:extLst>
                    <a:ext uri="{9D8B030D-6E8A-4147-A177-3AD203B41FA5}">
                      <a16:colId xmlns:a16="http://schemas.microsoft.com/office/drawing/2014/main" val="2200561927"/>
                    </a:ext>
                  </a:extLst>
                </a:gridCol>
              </a:tblGrid>
              <a:tr h="640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QPalette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三个概念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可取的值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9737"/>
                  </a:ext>
                </a:extLst>
              </a:tr>
              <a:tr h="67119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group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sz="1200" dirty="0"/>
                        <a:t>QPalette::Active </a:t>
                      </a:r>
                    </a:p>
                    <a:p>
                      <a:r>
                        <a:rPr lang="fr-FR" altLang="zh-CN" sz="1200" dirty="0"/>
                        <a:t>QPalette::Inactive </a:t>
                      </a:r>
                    </a:p>
                    <a:p>
                      <a:r>
                        <a:rPr lang="fr-FR" altLang="zh-CN" sz="1200" dirty="0"/>
                        <a:t>QPalette::Disabled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3487"/>
                  </a:ext>
                </a:extLst>
              </a:tr>
              <a:tr h="67119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role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QPalette</a:t>
                      </a:r>
                      <a:r>
                        <a:rPr lang="en-US" altLang="zh-CN" sz="1200" dirty="0"/>
                        <a:t>::Window</a:t>
                      </a:r>
                    </a:p>
                    <a:p>
                      <a:r>
                        <a:rPr lang="en-US" altLang="zh-CN" sz="1200" dirty="0" err="1"/>
                        <a:t>QPalette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WindowText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087"/>
                  </a:ext>
                </a:extLst>
              </a:tr>
              <a:tr h="38353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color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QColor</a:t>
                      </a:r>
                      <a:r>
                        <a:rPr lang="en-US" altLang="zh-CN" sz="1200" dirty="0"/>
                        <a:t>(255,0,0) </a:t>
                      </a:r>
                      <a:r>
                        <a:rPr lang="zh-CN" altLang="en-US" sz="1200" dirty="0"/>
                        <a:t>等具体的值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9264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867DB76-5874-E072-3946-D034E410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462" y="2942107"/>
            <a:ext cx="3533361" cy="29805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452678-1850-A186-EFA0-0579370F033F}"/>
              </a:ext>
            </a:extLst>
          </p:cNvPr>
          <p:cNvSpPr txBox="1"/>
          <p:nvPr/>
        </p:nvSpPr>
        <p:spPr>
          <a:xfrm>
            <a:off x="7510461" y="1362633"/>
            <a:ext cx="3533361" cy="13699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一样，对于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setPalette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整个应用程序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setPalette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特定控件（含子控件）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1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529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浅析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04B2CC-8B6B-6587-D519-729D5B189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813" y="4705325"/>
            <a:ext cx="7241778" cy="15028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84A769-828F-25BD-A380-D9A1E0E6C754}"/>
              </a:ext>
            </a:extLst>
          </p:cNvPr>
          <p:cNvSpPr txBox="1"/>
          <p:nvPr/>
        </p:nvSpPr>
        <p:spPr>
          <a:xfrm>
            <a:off x="4266541" y="1361156"/>
            <a:ext cx="6872899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界面组件外观的抽象类，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内置的界面组件都使用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进行绘制，以保证他们与运行平台的界面效果一致</a:t>
            </a:r>
          </a:p>
        </p:txBody>
      </p:sp>
      <p:pic>
        <p:nvPicPr>
          <p:cNvPr id="1026" name="Picture 2" descr="Inheritance diagram of QCommonStyle">
            <a:extLst>
              <a:ext uri="{FF2B5EF4-FFF2-40B4-BE49-F238E27FC236}">
                <a16:creationId xmlns:a16="http://schemas.microsoft.com/office/drawing/2014/main" id="{6F9AC917-70E9-1A93-0EA2-A1B02644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3" y="1487617"/>
            <a:ext cx="3343818" cy="2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AD1B4A-01CE-F2A0-C4E5-46DB1177F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63" y="2423348"/>
            <a:ext cx="3583723" cy="21346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F1C81D-05C1-A171-4CA6-EF71704C6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28" y="2425342"/>
            <a:ext cx="3141812" cy="21346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31424EE-65E5-BDAB-06F9-944233E71B99}"/>
              </a:ext>
            </a:extLst>
          </p:cNvPr>
          <p:cNvSpPr txBox="1"/>
          <p:nvPr/>
        </p:nvSpPr>
        <p:spPr>
          <a:xfrm>
            <a:off x="727927" y="2431042"/>
            <a:ext cx="3075723" cy="2062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一样，对于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整个应用程序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特定控件（含子控件）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C92B58-FF75-F476-660C-DB6FCBEE492F}"/>
              </a:ext>
            </a:extLst>
          </p:cNvPr>
          <p:cNvSpPr txBox="1"/>
          <p:nvPr/>
        </p:nvSpPr>
        <p:spPr>
          <a:xfrm>
            <a:off x="727926" y="5646648"/>
            <a:ext cx="307572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本节主要介绍</a:t>
            </a:r>
            <a:r>
              <a:rPr lang="en-US" altLang="zh-CN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i="1" u="sng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i="1" u="sng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将在后续章节深入说明</a:t>
            </a:r>
            <a:endParaRPr lang="en-US" altLang="zh-CN" sz="1200" b="1" i="1" u="sng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3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090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语法概述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1683246" y="1232736"/>
            <a:ext cx="5122407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(QSS)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由一系列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指定哪些小部件受规则影响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指定应在小组件上设置哪些属性     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831FA4-FA64-F752-322C-D88A2DDED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246" y="2442801"/>
            <a:ext cx="1862151" cy="2762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43052-9BD1-1512-5F5C-F6E57EF84ABD}"/>
              </a:ext>
            </a:extLst>
          </p:cNvPr>
          <p:cNvSpPr txBox="1"/>
          <p:nvPr/>
        </p:nvSpPr>
        <p:spPr>
          <a:xfrm>
            <a:off x="1683246" y="2813746"/>
            <a:ext cx="5731396" cy="938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上面例子</a:t>
            </a: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是选择器</a:t>
            </a: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1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11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是声明</a:t>
            </a: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该规则指定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及其子类（例如，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MyPushButton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）应使用红色作为其字体颜色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646D9-4DB4-A3AE-1D3F-0FA283000721}"/>
              </a:ext>
            </a:extLst>
          </p:cNvPr>
          <p:cNvSpPr txBox="1"/>
          <p:nvPr/>
        </p:nvSpPr>
        <p:spPr>
          <a:xfrm>
            <a:off x="1683245" y="4351517"/>
            <a:ext cx="5122407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语法不区分大小写，除了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类名、对象名、属性名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外。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多个选择器可以使用相同的声明，通过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(,)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来分隔选择器。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样式规则中的声明部分要放在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如果有多条声明要用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(;)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8F1DB8B-6D9B-43F0-6286-93C1DBE88892}"/>
              </a:ext>
            </a:extLst>
          </p:cNvPr>
          <p:cNvGrpSpPr/>
          <p:nvPr/>
        </p:nvGrpSpPr>
        <p:grpSpPr>
          <a:xfrm>
            <a:off x="6982896" y="4289446"/>
            <a:ext cx="3631474" cy="1306654"/>
            <a:chOff x="4452733" y="3521357"/>
            <a:chExt cx="3631474" cy="130665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58B237A-1652-0396-1B73-CA359D0A9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7763" y="3895122"/>
              <a:ext cx="3481413" cy="238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4ACF316-8A10-437F-314A-1DFDCF3F3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7763" y="4158258"/>
              <a:ext cx="1943114" cy="557217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C4DD56-97BB-5259-506E-0A232DCCE275}"/>
                </a:ext>
              </a:extLst>
            </p:cNvPr>
            <p:cNvSpPr/>
            <p:nvPr/>
          </p:nvSpPr>
          <p:spPr>
            <a:xfrm>
              <a:off x="4452733" y="3521357"/>
              <a:ext cx="3631474" cy="130665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94D039-EBF2-42B5-E514-BE1D084F7768}"/>
                </a:ext>
              </a:extLst>
            </p:cNvPr>
            <p:cNvSpPr txBox="1"/>
            <p:nvPr/>
          </p:nvSpPr>
          <p:spPr>
            <a:xfrm>
              <a:off x="4527763" y="3595850"/>
              <a:ext cx="765333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100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二者等价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C974EBA-FEA8-8F01-6AB9-B1239997C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2896" y="3995902"/>
            <a:ext cx="3652864" cy="223839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91E7666-C7C4-988D-E51A-1A6E59D558F1}"/>
              </a:ext>
            </a:extLst>
          </p:cNvPr>
          <p:cNvCxnSpPr>
            <a:cxnSpLocks/>
          </p:cNvCxnSpPr>
          <p:nvPr/>
        </p:nvCxnSpPr>
        <p:spPr>
          <a:xfrm>
            <a:off x="1683245" y="3905150"/>
            <a:ext cx="89311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090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语法概述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graphicFrame>
        <p:nvGraphicFramePr>
          <p:cNvPr id="31" name="表格 8">
            <a:extLst>
              <a:ext uri="{FF2B5EF4-FFF2-40B4-BE49-F238E27FC236}">
                <a16:creationId xmlns:a16="http://schemas.microsoft.com/office/drawing/2014/main" id="{D3C79823-7BF1-DDD1-6306-93E6274B8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4784"/>
              </p:ext>
            </p:extLst>
          </p:nvPr>
        </p:nvGraphicFramePr>
        <p:xfrm>
          <a:off x="869042" y="902006"/>
          <a:ext cx="5588001" cy="18605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8561">
                  <a:extLst>
                    <a:ext uri="{9D8B030D-6E8A-4147-A177-3AD203B41FA5}">
                      <a16:colId xmlns:a16="http://schemas.microsoft.com/office/drawing/2014/main" val="321058213"/>
                    </a:ext>
                  </a:extLst>
                </a:gridCol>
                <a:gridCol w="3839440">
                  <a:extLst>
                    <a:ext uri="{9D8B030D-6E8A-4147-A177-3AD203B41FA5}">
                      <a16:colId xmlns:a16="http://schemas.microsoft.com/office/drawing/2014/main" val="2200561927"/>
                    </a:ext>
                  </a:extLst>
                </a:gridCol>
              </a:tblGrid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选择器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相关概念说明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9737"/>
                  </a:ext>
                </a:extLst>
              </a:tr>
              <a:tr h="5025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Selector Types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选择器类型</a:t>
                      </a:r>
                      <a:r>
                        <a:rPr lang="zh-CN" altLang="en-US" sz="1200" dirty="0"/>
                        <a:t>：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一般选择器、类选择器、属性选择器、</a:t>
                      </a:r>
                      <a:r>
                        <a:rPr lang="en-US" altLang="zh-CN" sz="1200" dirty="0"/>
                        <a:t>ID</a:t>
                      </a:r>
                      <a:r>
                        <a:rPr lang="zh-CN" altLang="en-US" sz="1200" dirty="0"/>
                        <a:t>选择器等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3487"/>
                  </a:ext>
                </a:extLst>
              </a:tr>
              <a:tr h="6461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Sub-Controls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控件子元素</a:t>
                      </a:r>
                      <a:endParaRPr lang="en-US" altLang="zh-CN" sz="1200" b="1" dirty="0"/>
                    </a:p>
                    <a:p>
                      <a:r>
                        <a:rPr lang="zh-CN" altLang="en-US" sz="1200" dirty="0"/>
                        <a:t>使用</a:t>
                      </a:r>
                      <a:r>
                        <a:rPr lang="en-US" altLang="zh-CN" sz="1600" b="1" dirty="0"/>
                        <a:t>::</a:t>
                      </a:r>
                      <a:r>
                        <a:rPr lang="zh-CN" altLang="en-US" sz="1200" dirty="0"/>
                        <a:t>来进行访问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CSS</a:t>
                      </a:r>
                      <a:r>
                        <a:rPr lang="zh-CN" altLang="en-US" sz="1200" dirty="0"/>
                        <a:t>不同点</a:t>
                      </a:r>
                      <a:r>
                        <a:rPr lang="en-US" altLang="zh-CN" sz="1200" dirty="0"/>
                        <a:t>,CSS</a:t>
                      </a:r>
                      <a:r>
                        <a:rPr lang="zh-CN" altLang="en-US" sz="1200" dirty="0"/>
                        <a:t>中</a:t>
                      </a:r>
                      <a:r>
                        <a:rPr lang="en-US" altLang="zh-CN" sz="1200" dirty="0"/>
                        <a:t>::</a:t>
                      </a:r>
                      <a:r>
                        <a:rPr lang="zh-CN" altLang="en-US" sz="1200" dirty="0"/>
                        <a:t>用于伪元素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087"/>
                  </a:ext>
                </a:extLst>
              </a:tr>
              <a:tr h="2871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Pseudo-States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伪状态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/>
                        <a:t>使用</a:t>
                      </a:r>
                      <a:r>
                        <a:rPr lang="en-US" altLang="zh-CN" sz="1800" b="1" dirty="0"/>
                        <a:t>:</a:t>
                      </a:r>
                      <a:r>
                        <a:rPr lang="zh-CN" altLang="en-US" sz="1200" dirty="0"/>
                        <a:t>来表示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CSS</a:t>
                      </a:r>
                      <a:r>
                        <a:rPr lang="zh-CN" altLang="en-US" sz="1200" dirty="0"/>
                        <a:t>相同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92640"/>
                  </a:ext>
                </a:extLst>
              </a:tr>
            </a:tbl>
          </a:graphicData>
        </a:graphic>
      </p:graphicFrame>
      <p:graphicFrame>
        <p:nvGraphicFramePr>
          <p:cNvPr id="32" name="表格 8">
            <a:extLst>
              <a:ext uri="{FF2B5EF4-FFF2-40B4-BE49-F238E27FC236}">
                <a16:creationId xmlns:a16="http://schemas.microsoft.com/office/drawing/2014/main" id="{24AFBB01-6454-52EF-0AD6-3A0E985F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319"/>
              </p:ext>
            </p:extLst>
          </p:nvPr>
        </p:nvGraphicFramePr>
        <p:xfrm>
          <a:off x="869042" y="3594624"/>
          <a:ext cx="4766130" cy="16322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1386">
                  <a:extLst>
                    <a:ext uri="{9D8B030D-6E8A-4147-A177-3AD203B41FA5}">
                      <a16:colId xmlns:a16="http://schemas.microsoft.com/office/drawing/2014/main" val="321058213"/>
                    </a:ext>
                  </a:extLst>
                </a:gridCol>
                <a:gridCol w="3274744">
                  <a:extLst>
                    <a:ext uri="{9D8B030D-6E8A-4147-A177-3AD203B41FA5}">
                      <a16:colId xmlns:a16="http://schemas.microsoft.com/office/drawing/2014/main" val="2200561927"/>
                    </a:ext>
                  </a:extLst>
                </a:gridCol>
              </a:tblGrid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声明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相关概念说明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9737"/>
                  </a:ext>
                </a:extLst>
              </a:tr>
              <a:tr h="5025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Properties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属性名</a:t>
                      </a:r>
                      <a:r>
                        <a:rPr lang="zh-CN" altLang="en-US" sz="1200" dirty="0"/>
                        <a:t>：</a:t>
                      </a:r>
                      <a:endParaRPr lang="en-US" altLang="zh-CN" sz="1200" dirty="0"/>
                    </a:p>
                    <a:p>
                      <a:r>
                        <a:rPr lang="en-US" altLang="zh-CN" sz="1200" b="1" dirty="0" err="1"/>
                        <a:t>aaa</a:t>
                      </a:r>
                      <a:r>
                        <a:rPr lang="en-US" altLang="zh-CN" sz="1200" dirty="0" err="1"/>
                        <a:t>:short</a:t>
                      </a:r>
                      <a:r>
                        <a:rPr lang="en-US" altLang="zh-CN" sz="1200" dirty="0"/>
                        <a:t>             </a:t>
                      </a:r>
                    </a:p>
                    <a:p>
                      <a:r>
                        <a:rPr lang="en-US" altLang="zh-CN" sz="1200" b="1" dirty="0" err="1"/>
                        <a:t>bbb</a:t>
                      </a:r>
                      <a:r>
                        <a:rPr lang="en-US" altLang="zh-CN" sz="1200" dirty="0" err="1"/>
                        <a:t>:Direction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3487"/>
                  </a:ext>
                </a:extLst>
              </a:tr>
              <a:tr h="6461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Property Types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该类型属性的取值</a:t>
                      </a:r>
                      <a:endParaRPr lang="en-US" altLang="zh-CN" sz="1200" b="1" dirty="0"/>
                    </a:p>
                    <a:p>
                      <a:r>
                        <a:rPr lang="en-US" altLang="zh-CN" sz="1200" b="1" dirty="0"/>
                        <a:t>short</a:t>
                      </a:r>
                      <a:r>
                        <a:rPr lang="en-US" altLang="zh-CN" sz="1200" dirty="0"/>
                        <a:t>:-32768-32767  </a:t>
                      </a:r>
                    </a:p>
                    <a:p>
                      <a:r>
                        <a:rPr lang="en-US" altLang="zh-CN" sz="1200" b="1" dirty="0"/>
                        <a:t>Direction</a:t>
                      </a:r>
                      <a:r>
                        <a:rPr lang="en-US" altLang="zh-CN" sz="1200" b="0" dirty="0"/>
                        <a:t>: </a:t>
                      </a:r>
                      <a:r>
                        <a:rPr lang="en-US" altLang="zh-CN" sz="1200" b="0" dirty="0" err="1"/>
                        <a:t>East</a:t>
                      </a:r>
                      <a:r>
                        <a:rPr lang="en-US" altLang="zh-CN" sz="1200" dirty="0" err="1"/>
                        <a:t>,South,West,North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087"/>
                  </a:ext>
                </a:extLst>
              </a:tr>
            </a:tbl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7E81D509-FA40-99AD-AD51-49D16AAAD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624" y="1925216"/>
            <a:ext cx="3514751" cy="2000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776E448-6624-B149-0C3C-9A02DEEEB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624" y="1598459"/>
            <a:ext cx="1943114" cy="25241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2CA2E4A-FF7F-C33B-907D-0707F57D6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624" y="874356"/>
            <a:ext cx="2595581" cy="39529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83F6227-3768-8757-A160-283E22EE1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624" y="2566498"/>
            <a:ext cx="2457468" cy="21431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CBC662A-F23A-16E2-6510-CE75A9C5C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445" y="3688002"/>
            <a:ext cx="1733563" cy="53816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4F2586A-797F-5C30-4A2A-A08DD8FA1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3064" y="3624369"/>
            <a:ext cx="3514751" cy="66543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B931F81-29A0-27C5-2C16-5A772029C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8693" y="4578156"/>
            <a:ext cx="5295901" cy="1031964"/>
          </a:xfrm>
          <a:prstGeom prst="rect">
            <a:avLst/>
          </a:prstGeom>
        </p:spPr>
      </p:pic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F76A80-17B1-657A-0786-72D322E810FA}"/>
              </a:ext>
            </a:extLst>
          </p:cNvPr>
          <p:cNvCxnSpPr>
            <a:cxnSpLocks/>
          </p:cNvCxnSpPr>
          <p:nvPr/>
        </p:nvCxnSpPr>
        <p:spPr>
          <a:xfrm>
            <a:off x="743445" y="3378100"/>
            <a:ext cx="110231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EB333AC-2377-851A-8684-18807329A061}"/>
              </a:ext>
            </a:extLst>
          </p:cNvPr>
          <p:cNvSpPr txBox="1"/>
          <p:nvPr/>
        </p:nvSpPr>
        <p:spPr>
          <a:xfrm>
            <a:off x="2220821" y="5773317"/>
            <a:ext cx="8068352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         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file:///C:/software/qt_5_13_1/Docs/Qt-5.13.1/qtwidgets/stylesheet-reference.html#list-of-properties</a:t>
            </a:r>
          </a:p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file:///C:/software/qt_5_13_1/Docs/Qt-5.13.1/qtwidgets/stylesheet-reference.html#list-of-property-types          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4CC6849-0BDF-7085-631F-44F1E0B3F4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042" y="5505341"/>
            <a:ext cx="973825" cy="6988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D82AC7-0611-69E2-11E7-8D16EE4A6764}"/>
              </a:ext>
            </a:extLst>
          </p:cNvPr>
          <p:cNvSpPr txBox="1"/>
          <p:nvPr/>
        </p:nvSpPr>
        <p:spPr>
          <a:xfrm>
            <a:off x="2206269" y="2860627"/>
            <a:ext cx="8068352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file:///C:/software/qt_5_13_1/Docs/Qt-5.13.1/qtwidgets/stylesheet-reference.html#list-of-sub-controls</a:t>
            </a:r>
          </a:p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file:///C:/software/qt_5_13_1/Docs/Qt-5.13.1/qtwidgets/stylesheet-reference.html#list-of-pseudo-states</a:t>
            </a:r>
          </a:p>
        </p:txBody>
      </p:sp>
    </p:spTree>
    <p:extLst>
      <p:ext uri="{BB962C8B-B14F-4D97-AF65-F5344CB8AC3E}">
        <p14:creationId xmlns:p14="http://schemas.microsoft.com/office/powerpoint/2010/main" val="38684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8793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-Selector Types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941FE3-272D-D9CA-F389-C5AE81250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8" y="1171500"/>
            <a:ext cx="11658685" cy="26479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89D66C-A0C5-EC7E-239C-B5ED4B5C6522}"/>
              </a:ext>
            </a:extLst>
          </p:cNvPr>
          <p:cNvSpPr txBox="1"/>
          <p:nvPr/>
        </p:nvSpPr>
        <p:spPr>
          <a:xfrm>
            <a:off x="1194130" y="4013074"/>
            <a:ext cx="2275572" cy="20452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含子类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不含子类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子代选择器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89E52F-BF23-C448-99BF-0679A1279DE0}"/>
              </a:ext>
            </a:extLst>
          </p:cNvPr>
          <p:cNvSpPr txBox="1"/>
          <p:nvPr/>
        </p:nvSpPr>
        <p:spPr>
          <a:xfrm>
            <a:off x="7671085" y="5917921"/>
            <a:ext cx="290109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自定义的类也可以使用</a:t>
            </a:r>
            <a:r>
              <a:rPr lang="en-US" altLang="zh-CN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1100" i="1" u="sng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762F44-85F2-84F4-F4D9-C5AE50BC6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085" y="3962950"/>
            <a:ext cx="2901093" cy="18562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B7A4CC3-3D51-C6A7-B3AE-93D6A6404D21}"/>
              </a:ext>
            </a:extLst>
          </p:cNvPr>
          <p:cNvSpPr txBox="1"/>
          <p:nvPr/>
        </p:nvSpPr>
        <p:spPr>
          <a:xfrm>
            <a:off x="4195644" y="4598412"/>
            <a:ext cx="274949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权重同</a:t>
            </a: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一般来说，谁更精确，权重越大</a:t>
            </a: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具体冲突时，可以再解决</a:t>
            </a:r>
            <a:endParaRPr lang="en-US" altLang="zh-CN" sz="1200" i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2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6780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-Sub-Controls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11F42A-15CD-1C56-1FAA-FEFCAB24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026" y="2332744"/>
            <a:ext cx="6967588" cy="3429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000499-4060-339D-9373-C28C685C986C}"/>
              </a:ext>
            </a:extLst>
          </p:cNvPr>
          <p:cNvSpPr txBox="1"/>
          <p:nvPr/>
        </p:nvSpPr>
        <p:spPr>
          <a:xfrm>
            <a:off x="1751644" y="5848998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file:///C:/software/qt_5_13_1/Docs/Qt-5.13.1/qtwidgets/stylesheet-reference.html#list-of-sub-controls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DEFE31-844A-9149-0D9E-C05A4DB08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779" y="1120947"/>
            <a:ext cx="1596901" cy="2074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0D0E7D-76CF-0AAA-AF2E-3AB651512B27}"/>
              </a:ext>
            </a:extLst>
          </p:cNvPr>
          <p:cNvSpPr txBox="1"/>
          <p:nvPr/>
        </p:nvSpPr>
        <p:spPr>
          <a:xfrm>
            <a:off x="1751644" y="1166655"/>
            <a:ext cx="4879349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对于复杂的控件，例如</a:t>
            </a:r>
            <a:r>
              <a:rPr lang="en-US" altLang="zh-CN" sz="14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QComboBox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QSpinBox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，它们内部有</a:t>
            </a:r>
            <a:r>
              <a:rPr lang="en-US" altLang="zh-CN" sz="1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SubControls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控件子元素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控件子元素使用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两个冒号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来选择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4DDAAC-1969-08C3-3226-208FA4591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779" y="1419811"/>
            <a:ext cx="2643240" cy="237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308B10-447D-DCD0-F6D4-545EDCC17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779" y="1752692"/>
            <a:ext cx="3552851" cy="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1152</Words>
  <Application>Microsoft Office PowerPoint</Application>
  <PresentationFormat>宽屏</PresentationFormat>
  <Paragraphs>138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zhang cb</cp:lastModifiedBy>
  <cp:revision>81</cp:revision>
  <dcterms:created xsi:type="dcterms:W3CDTF">2022-09-16T13:49:23Z</dcterms:created>
  <dcterms:modified xsi:type="dcterms:W3CDTF">2022-11-17T13:16:34Z</dcterms:modified>
</cp:coreProperties>
</file>