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2" r:id="rId4"/>
    <p:sldId id="264" r:id="rId5"/>
    <p:sldId id="265" r:id="rId6"/>
    <p:sldId id="267" r:id="rId7"/>
    <p:sldId id="266" r:id="rId8"/>
    <p:sldId id="268" r:id="rId9"/>
    <p:sldId id="269" r:id="rId10"/>
    <p:sldId id="270" r:id="rId11"/>
    <p:sldId id="271" r:id="rId12"/>
    <p:sldId id="273" r:id="rId13"/>
    <p:sldId id="274" r:id="rId14"/>
    <p:sldId id="275" r:id="rId15"/>
    <p:sldId id="276" r:id="rId16"/>
    <p:sldId id="263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33" autoAdjust="0"/>
    <p:restoredTop sz="94660"/>
  </p:normalViewPr>
  <p:slideViewPr>
    <p:cSldViewPr snapToGrid="0">
      <p:cViewPr>
        <p:scale>
          <a:sx n="75" d="100"/>
          <a:sy n="75" d="100"/>
        </p:scale>
        <p:origin x="93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3468F-90F5-4420-ABF2-E178034558AE}" type="datetimeFigureOut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04285-41E8-4042-A6F0-8C55CA5EAA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511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 Style Sheet</a:t>
            </a:r>
            <a:r>
              <a:rPr lang="zh-CN" altLang="en-US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（简称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QSS</a:t>
            </a:r>
            <a:r>
              <a:rPr lang="zh-CN" altLang="en-US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）十分强大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允许我们自定义控件的外观。在技术上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,QSS</a:t>
            </a:r>
            <a:r>
              <a:rPr lang="zh-CN" altLang="en-US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重度参考了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的语法规则，但也并非完全一致。</a:t>
            </a:r>
            <a:endParaRPr lang="en-US" altLang="zh-CN" sz="12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2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i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需要注意的是，</a:t>
            </a:r>
            <a:r>
              <a:rPr lang="en-US" altLang="zh-CN" sz="1200" i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QSS</a:t>
            </a:r>
            <a:r>
              <a:rPr lang="zh-CN" altLang="en-US" sz="1200" i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是针对</a:t>
            </a:r>
            <a:r>
              <a:rPr lang="en-US" altLang="zh-CN" sz="1200" i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 Widgets</a:t>
            </a:r>
            <a:r>
              <a:rPr lang="zh-CN" altLang="en-US" sz="1200" i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体系的</a:t>
            </a:r>
            <a:r>
              <a:rPr lang="en-US" altLang="zh-CN" sz="1200" i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200" i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只能在该体系下用，不能用于</a:t>
            </a:r>
            <a:r>
              <a:rPr lang="en-US" altLang="zh-CN" sz="1200" i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 Quick</a:t>
            </a:r>
            <a:r>
              <a:rPr lang="zh-CN" altLang="en-US" sz="1200" i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2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2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尽管现在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</a:t>
            </a:r>
            <a:r>
              <a:rPr lang="zh-CN" altLang="en-US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有了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 Quick</a:t>
            </a:r>
            <a:r>
              <a:rPr lang="zh-CN" altLang="en-US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，可以用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QML</a:t>
            </a:r>
            <a:r>
              <a:rPr lang="zh-CN" altLang="en-US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写出更华丽的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GUI</a:t>
            </a:r>
            <a:r>
              <a:rPr lang="zh-CN" altLang="en-US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，但写桌面应用，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 Widgets</a:t>
            </a:r>
            <a:r>
              <a:rPr lang="zh-CN" altLang="en-US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还是很好的选择，使用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QSS</a:t>
            </a:r>
            <a:r>
              <a:rPr lang="zh-CN" altLang="en-US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美化后，界面也可以很</a:t>
            </a: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NICE</a:t>
            </a:r>
            <a:r>
              <a:rPr lang="zh-CN" altLang="en-US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en-US" altLang="zh-CN" sz="12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04285-41E8-4042-A6F0-8C55CA5EAAB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2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40CDC8-B5A3-A92D-0A82-AA65373616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539DF51-5333-F7B0-9947-298DFCD7F6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CA1331-3884-6754-3754-C915A1F15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20BC-3DB5-49D1-845C-1F65802E4C8F}" type="datetimeFigureOut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F4E90D-F5AE-7BF2-926A-F6C874E04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E6CCA0-DB37-9200-6E72-ECF4F4D7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34C4-D9E9-4078-8916-B50382903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71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DEF9DC-622C-43C4-E7E3-34111F0F7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44BA02-F230-E67C-537A-6647DFF05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55B321-E954-40FE-C5E5-1AD0B4DC8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20BC-3DB5-49D1-845C-1F65802E4C8F}" type="datetimeFigureOut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F5D075-8358-B7DA-B553-78028EAA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86896F-6C67-D44D-DCEA-9F9575A1D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34C4-D9E9-4078-8916-B50382903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912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F976AF4-F75E-CD18-6C2A-684C3F78E4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C38496-C80F-1615-69AC-6994144CA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F95B17-8491-99F9-65AE-1A2450BDB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20BC-3DB5-49D1-845C-1F65802E4C8F}" type="datetimeFigureOut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8D2773-F25E-E73F-ED74-E82339601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369462-14E7-C6C2-C9E3-7670E1B3E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34C4-D9E9-4078-8916-B50382903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119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69D0EE-1B59-7F30-5CB7-3427FFEE5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AB553E-D869-6797-C4D4-009360A45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F5C788-C6D0-2532-A2F4-34C34416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20BC-3DB5-49D1-845C-1F65802E4C8F}" type="datetimeFigureOut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BEEB1A-3857-38DD-66F4-BDE797C51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4070F5-7A24-11A5-F50F-F5F59F03E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34C4-D9E9-4078-8916-B50382903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59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C660DA-968A-BD69-FE01-557A4E04E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DDEAEF-AB36-48D8-F04A-540BEC309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6A97F9-A1C3-B5EB-8B50-EEAE70CFA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20BC-3DB5-49D1-845C-1F65802E4C8F}" type="datetimeFigureOut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443C31-3298-0EDB-FE1C-6C6D923D2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15A8D6-0BEB-DAFD-9B3E-78D25184B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34C4-D9E9-4078-8916-B50382903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283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DF03C2-3F99-8CED-C69C-37A6ACFD8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8909CA-2338-87CD-220B-FC94CCD08E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3E47C3-5926-9A46-4717-159D7B787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7886BD-8D05-1494-84C0-1D08E1956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20BC-3DB5-49D1-845C-1F65802E4C8F}" type="datetimeFigureOut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B807F1-F99A-77FD-2143-07D218F69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F63FCA-B3A5-936F-64C8-66401AE03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34C4-D9E9-4078-8916-B50382903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737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791173-D6C2-3BC6-4CB1-B461C908E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AD2E5F-402A-01D7-3838-8E358993A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CEC7A1-C9AC-2922-2865-9B8943242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3A9B2D-53A8-C353-5591-9E1B6B3542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D26E5E-F9EA-FCA5-37F7-9973EF358E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5164B56-C945-0F65-E203-858594118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20BC-3DB5-49D1-845C-1F65802E4C8F}" type="datetimeFigureOut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9315C0-BDD7-7103-A325-3B9C7A1B4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88C4B1E-A55A-CDB9-AA70-EF84A0BFF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34C4-D9E9-4078-8916-B50382903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61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E3718F-B2BD-05A2-434E-F618AD525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8B88B10-6A20-7821-A1A8-A4F5A2948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20BC-3DB5-49D1-845C-1F65802E4C8F}" type="datetimeFigureOut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F27BBD-E7BE-9F58-88B5-FC728142E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913925-F447-CA5A-51A6-FBE701BA1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34C4-D9E9-4078-8916-B50382903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028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612DF1B-A833-81C5-6571-A772DE426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20BC-3DB5-49D1-845C-1F65802E4C8F}" type="datetimeFigureOut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96C177-47C2-6D67-8545-990D5B3CB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4D5E78-D550-232B-96B7-8440FF6B6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34C4-D9E9-4078-8916-B50382903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271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D1DCF4-4CCF-2364-65EC-9C9BFEA3A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4714F4-7DB0-C97A-F784-5CFBAC695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CB6652-0C88-7400-7A06-6936B1C34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FF22F2-FF19-83E2-E392-3B177B024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20BC-3DB5-49D1-845C-1F65802E4C8F}" type="datetimeFigureOut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66D0C3-19F3-AA71-4B80-9CFA42088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72DF26-757A-AA86-0819-F73A8FA5B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34C4-D9E9-4078-8916-B50382903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999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DCD79F-AE28-1BFD-B710-46914D7BB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7F18482-3BA3-26B8-B518-F5F1399E87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56E380-642F-992F-E6C8-8EC6AE77C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3996B7-B78D-E849-7603-5B9BB900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20BC-3DB5-49D1-845C-1F65802E4C8F}" type="datetimeFigureOut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D452E8-6F5E-74FE-CD6A-3CA621B5A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5CEDBF-0BF4-AA17-00CB-4122215E1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34C4-D9E9-4078-8916-B50382903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CA31C5E-9505-2C4B-DC5F-98F7D0689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0D6D44-DAF1-5FCB-D58E-AB941A4A1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406CE2-649C-0E3B-C775-A6AA877A28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A20BC-3DB5-49D1-845C-1F65802E4C8F}" type="datetimeFigureOut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240012-2A94-3D4E-8D2D-3153EC0501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9AEB43-D5DE-5B20-DD73-302601F9B5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434C4-D9E9-4078-8916-B503829037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29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7.png"/><Relationship Id="rId7" Type="http://schemas.openxmlformats.org/officeDocument/2006/relationships/image" Target="../media/image3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4.png"/><Relationship Id="rId9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7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4.png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7.png"/><Relationship Id="rId7" Type="http://schemas.openxmlformats.org/officeDocument/2006/relationships/image" Target="../media/image3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3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1" descr="未标题-1">
            <a:extLst>
              <a:ext uri="{FF2B5EF4-FFF2-40B4-BE49-F238E27FC236}">
                <a16:creationId xmlns:a16="http://schemas.microsoft.com/office/drawing/2014/main" id="{BDF5EBE6-8705-6269-48F2-82B4E5FBA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3975"/>
            <a:ext cx="12196136" cy="696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11">
            <a:extLst>
              <a:ext uri="{FF2B5EF4-FFF2-40B4-BE49-F238E27FC236}">
                <a16:creationId xmlns:a16="http://schemas.microsoft.com/office/drawing/2014/main" id="{967D7297-1FD1-05FD-320D-7C468D2FEE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0" y="6565181"/>
            <a:ext cx="135175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900" i="1" dirty="0">
                <a:solidFill>
                  <a:schemeClr val="bg1"/>
                </a:solidFill>
                <a:latin typeface="JetBrains Mono" panose="02000009000000000000" pitchFamily="49" charset="0"/>
                <a:ea typeface="微软雅黑" panose="020B0503020204020204" pitchFamily="34" charset="-122"/>
                <a:cs typeface="JetBrains Mono" panose="02000009000000000000" pitchFamily="49" charset="0"/>
              </a:rPr>
              <a:t>made by </a:t>
            </a:r>
            <a:r>
              <a:rPr lang="zh-CN" altLang="en-US" sz="900" b="1" i="1" dirty="0">
                <a:solidFill>
                  <a:schemeClr val="bg1"/>
                </a:solidFill>
                <a:latin typeface="JetBrains Mono" panose="02000009000000000000" pitchFamily="49" charset="0"/>
                <a:ea typeface="微软雅黑" panose="020B0503020204020204" pitchFamily="34" charset="-122"/>
                <a:cs typeface="JetBrains Mono" panose="02000009000000000000" pitchFamily="49" charset="0"/>
              </a:rPr>
              <a:t>我不是</a:t>
            </a:r>
            <a:r>
              <a:rPr lang="en-US" altLang="zh-CN" sz="900" b="1" i="1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Qt</a:t>
            </a:r>
            <a:endParaRPr lang="zh-CN" altLang="en-US" sz="900" b="1" i="1" dirty="0">
              <a:solidFill>
                <a:schemeClr val="bg1"/>
              </a:solidFill>
              <a:latin typeface="JetBrains Mono" panose="02000009000000000000" pitchFamily="49" charset="0"/>
              <a:ea typeface="微软雅黑" panose="020B0503020204020204" pitchFamily="34" charset="-122"/>
              <a:cs typeface="JetBrains Mono" panose="02000009000000000000" pitchFamily="49" charset="0"/>
            </a:endParaRPr>
          </a:p>
        </p:txBody>
      </p:sp>
      <p:pic>
        <p:nvPicPr>
          <p:cNvPr id="11" name="图片 10" descr="图标&#10;&#10;描述已自动生成">
            <a:extLst>
              <a:ext uri="{FF2B5EF4-FFF2-40B4-BE49-F238E27FC236}">
                <a16:creationId xmlns:a16="http://schemas.microsoft.com/office/drawing/2014/main" id="{01B81B43-776E-E055-D7A3-CCF7CA624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7675" y="5135578"/>
            <a:ext cx="2809876" cy="1469216"/>
          </a:xfrm>
          <a:prstGeom prst="rect">
            <a:avLst/>
          </a:prstGeom>
        </p:spPr>
      </p:pic>
      <p:pic>
        <p:nvPicPr>
          <p:cNvPr id="15" name="图片 14" descr="手机屏幕的截图&#10;&#10;中度可信度描述已自动生成">
            <a:extLst>
              <a:ext uri="{FF2B5EF4-FFF2-40B4-BE49-F238E27FC236}">
                <a16:creationId xmlns:a16="http://schemas.microsoft.com/office/drawing/2014/main" id="{4A8BFD74-46C9-9A2E-CB25-811D98739D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342" y="5222754"/>
            <a:ext cx="1613958" cy="1382040"/>
          </a:xfrm>
          <a:prstGeom prst="rect">
            <a:avLst/>
          </a:prstGeom>
        </p:spPr>
      </p:pic>
      <p:sp>
        <p:nvSpPr>
          <p:cNvPr id="27" name="文本框 3">
            <a:extLst>
              <a:ext uri="{FF2B5EF4-FFF2-40B4-BE49-F238E27FC236}">
                <a16:creationId xmlns:a16="http://schemas.microsoft.com/office/drawing/2014/main" id="{4C19E67D-6BDC-B705-88A1-FF527C2CE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9139" y="6645117"/>
            <a:ext cx="439254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00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Every individual is different and talented, what you need are passion.</a:t>
            </a:r>
            <a:endParaRPr lang="zh-CN" altLang="en-US" sz="1000" u="sng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AA01953-D5C4-DE75-9EE2-882B104AEA07}"/>
              </a:ext>
            </a:extLst>
          </p:cNvPr>
          <p:cNvSpPr txBox="1"/>
          <p:nvPr/>
        </p:nvSpPr>
        <p:spPr>
          <a:xfrm>
            <a:off x="852488" y="2451895"/>
            <a:ext cx="577594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b="1" spc="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2.5 QSS-</a:t>
            </a:r>
            <a:r>
              <a:rPr lang="zh-CN" altLang="en-US" sz="4000" b="1" spc="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控件也爱美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43C1DD2-BECF-FC56-4E2B-A24218BB785A}"/>
              </a:ext>
            </a:extLst>
          </p:cNvPr>
          <p:cNvSpPr/>
          <p:nvPr/>
        </p:nvSpPr>
        <p:spPr>
          <a:xfrm flipV="1">
            <a:off x="952500" y="3177597"/>
            <a:ext cx="5540579" cy="48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44" name="图片 43" descr="图标&#10;&#10;描述已自动生成">
            <a:extLst>
              <a:ext uri="{FF2B5EF4-FFF2-40B4-BE49-F238E27FC236}">
                <a16:creationId xmlns:a16="http://schemas.microsoft.com/office/drawing/2014/main" id="{55338B84-3664-C822-6D4E-58C7CD0B4C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88" y="823822"/>
            <a:ext cx="785812" cy="36016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D6E4AA0-B787-2085-6369-27139958C3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103" y="3429000"/>
            <a:ext cx="4867772" cy="28585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ACB9499-EC07-0759-4EEF-37A16F330A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2562" y="3368815"/>
            <a:ext cx="4853663" cy="296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17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925C32D-48AE-C4ED-8FFF-DC50BEBB434C}"/>
              </a:ext>
            </a:extLst>
          </p:cNvPr>
          <p:cNvSpPr txBox="1"/>
          <p:nvPr/>
        </p:nvSpPr>
        <p:spPr>
          <a:xfrm>
            <a:off x="344488" y="450850"/>
            <a:ext cx="487934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 QSS</a:t>
            </a:r>
            <a:r>
              <a:rPr lang="zh-CN" altLang="en-US" sz="2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语法详谈</a:t>
            </a:r>
            <a:r>
              <a:rPr lang="en-US" altLang="zh-CN" sz="2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-Pseudo-States</a:t>
            </a:r>
            <a:endParaRPr lang="zh-CN" altLang="en-US" sz="2400" b="1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1" name="图片 7" descr="未标题-1">
            <a:extLst>
              <a:ext uri="{FF2B5EF4-FFF2-40B4-BE49-F238E27FC236}">
                <a16:creationId xmlns:a16="http://schemas.microsoft.com/office/drawing/2014/main" id="{96FEF190-0C74-0F7A-3055-13DF0C355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6323013"/>
            <a:ext cx="11141075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图片 1" descr="未标题-1">
            <a:extLst>
              <a:ext uri="{FF2B5EF4-FFF2-40B4-BE49-F238E27FC236}">
                <a16:creationId xmlns:a16="http://schemas.microsoft.com/office/drawing/2014/main" id="{A21F42F3-069C-8361-95BD-27A226771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013" y="658813"/>
            <a:ext cx="2716212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 descr="图标&#10;&#10;描述已自动生成">
            <a:extLst>
              <a:ext uri="{FF2B5EF4-FFF2-40B4-BE49-F238E27FC236}">
                <a16:creationId xmlns:a16="http://schemas.microsoft.com/office/drawing/2014/main" id="{3EEB019C-9179-9447-4386-C3F297DF35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801" y="501749"/>
            <a:ext cx="785812" cy="36016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1F5DADD-DF0E-0171-229A-A04AA1352810}"/>
              </a:ext>
            </a:extLst>
          </p:cNvPr>
          <p:cNvSpPr txBox="1"/>
          <p:nvPr/>
        </p:nvSpPr>
        <p:spPr>
          <a:xfrm>
            <a:off x="1021394" y="1004560"/>
            <a:ext cx="5841369" cy="13849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zh-CN" altLang="en-US" sz="14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一个优秀的</a:t>
            </a:r>
            <a:r>
              <a:rPr lang="en-US" altLang="zh-CN" sz="14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GUI</a:t>
            </a:r>
            <a:r>
              <a:rPr lang="zh-CN" altLang="en-US" sz="14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软件应当充分注重与用户的交互，所以鼠标悬浮、按下、松开时，同一个控件要展示不同的效果</a:t>
            </a:r>
            <a:endParaRPr lang="en-US" altLang="zh-CN" sz="14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zh-CN" altLang="en-US" sz="14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这时就用到了伪状态，一个控件的</a:t>
            </a:r>
            <a:r>
              <a:rPr lang="zh-CN" altLang="en-US" sz="1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伪状态</a:t>
            </a:r>
            <a:r>
              <a:rPr lang="zh-CN" altLang="en-US" sz="14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zh-CN" altLang="en-US" sz="1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一个冒号</a:t>
            </a:r>
            <a:r>
              <a:rPr lang="zh-CN" altLang="en-US" sz="14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来选择</a:t>
            </a:r>
            <a:endParaRPr lang="en-US" altLang="zh-CN" sz="14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zh-CN" altLang="en-US" sz="14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可以使用</a:t>
            </a:r>
            <a:r>
              <a:rPr lang="en-US" altLang="zh-CN" sz="1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r>
              <a:rPr lang="zh-CN" altLang="en-US" sz="1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</a:t>
            </a:r>
            <a:r>
              <a:rPr lang="zh-CN" altLang="en-US" sz="14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进行取反操作</a:t>
            </a:r>
            <a:endParaRPr lang="en-US" altLang="zh-CN" sz="14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zh-CN" altLang="en-US" sz="14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可以链式伪状态，为</a:t>
            </a:r>
            <a:r>
              <a:rPr lang="zh-CN" altLang="en-US" sz="1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逻辑与</a:t>
            </a:r>
            <a:endParaRPr lang="en-US" altLang="zh-CN" sz="1400" b="1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zh-CN" altLang="en-US" sz="14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也支持</a:t>
            </a:r>
            <a:r>
              <a:rPr lang="zh-CN" altLang="en-US" sz="1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逻辑或</a:t>
            </a:r>
            <a:endParaRPr lang="en-US" altLang="zh-CN" sz="14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EAEDC37-F093-A46B-B17E-3A2024C4CF11}"/>
              </a:ext>
            </a:extLst>
          </p:cNvPr>
          <p:cNvSpPr txBox="1"/>
          <p:nvPr/>
        </p:nvSpPr>
        <p:spPr>
          <a:xfrm>
            <a:off x="2061824" y="5853440"/>
            <a:ext cx="8068352" cy="2616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1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伪状态 </a:t>
            </a:r>
            <a:r>
              <a:rPr lang="en-US" altLang="zh-CN" sz="11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file:///C:/software/qt_5_13_1/Docs/Qt-5.13.1/qtwidgets/stylesheet-reference.html#list-of-pseudo-states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CA7E399-FD94-F5A6-1746-57FDFCEDF8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1393" y="2418072"/>
            <a:ext cx="5585643" cy="328033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0BFF811-4D02-04FD-2938-B8B36C9F10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7694" y="1019731"/>
            <a:ext cx="2481281" cy="21907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9B83B0F-0A0C-2A6E-97FE-48CD656120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7694" y="1356316"/>
            <a:ext cx="2867046" cy="22383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A160E2AF-9609-EC2F-3A6D-4EED325D31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97694" y="1697663"/>
            <a:ext cx="3648102" cy="214314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A7D4AB4A-D51C-F0CA-9CA3-2E0ED6D6B1EF}"/>
              </a:ext>
            </a:extLst>
          </p:cNvPr>
          <p:cNvSpPr txBox="1"/>
          <p:nvPr/>
        </p:nvSpPr>
        <p:spPr>
          <a:xfrm>
            <a:off x="7097694" y="2517509"/>
            <a:ext cx="3493366" cy="30777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400" i="1" u="sng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伪状态</a:t>
            </a:r>
            <a:r>
              <a:rPr lang="zh-CN" altLang="en-US" sz="1400" b="1" i="1" u="sng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逻辑或</a:t>
            </a:r>
            <a:r>
              <a:rPr lang="zh-CN" altLang="en-US" sz="1400" i="1" u="sng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不支持逗号这种写法</a:t>
            </a:r>
            <a:endParaRPr lang="en-US" altLang="zh-CN" sz="1400" i="1" u="sng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0E74BA7E-A8EA-27B9-56EB-68584A332DB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97694" y="2135752"/>
            <a:ext cx="4114830" cy="285752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DB79762F-32AC-8402-82A7-A303199F2480}"/>
              </a:ext>
            </a:extLst>
          </p:cNvPr>
          <p:cNvSpPr/>
          <p:nvPr/>
        </p:nvSpPr>
        <p:spPr>
          <a:xfrm>
            <a:off x="7054012" y="2089151"/>
            <a:ext cx="4209312" cy="81732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87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8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925C32D-48AE-C4ED-8FFF-DC50BEBB434C}"/>
              </a:ext>
            </a:extLst>
          </p:cNvPr>
          <p:cNvSpPr txBox="1"/>
          <p:nvPr/>
        </p:nvSpPr>
        <p:spPr>
          <a:xfrm>
            <a:off x="344488" y="450850"/>
            <a:ext cx="529632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 QSS</a:t>
            </a:r>
            <a:r>
              <a:rPr lang="zh-CN" altLang="en-US" sz="2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语法详谈</a:t>
            </a:r>
            <a:r>
              <a:rPr lang="en-US" altLang="zh-CN" sz="2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-List of Properties</a:t>
            </a:r>
            <a:endParaRPr lang="zh-CN" altLang="en-US" sz="2400" b="1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1" name="图片 7" descr="未标题-1">
            <a:extLst>
              <a:ext uri="{FF2B5EF4-FFF2-40B4-BE49-F238E27FC236}">
                <a16:creationId xmlns:a16="http://schemas.microsoft.com/office/drawing/2014/main" id="{96FEF190-0C74-0F7A-3055-13DF0C355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6323013"/>
            <a:ext cx="11141075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图片 1" descr="未标题-1">
            <a:extLst>
              <a:ext uri="{FF2B5EF4-FFF2-40B4-BE49-F238E27FC236}">
                <a16:creationId xmlns:a16="http://schemas.microsoft.com/office/drawing/2014/main" id="{A21F42F3-069C-8361-95BD-27A226771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013" y="658813"/>
            <a:ext cx="2716212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 descr="图标&#10;&#10;描述已自动生成">
            <a:extLst>
              <a:ext uri="{FF2B5EF4-FFF2-40B4-BE49-F238E27FC236}">
                <a16:creationId xmlns:a16="http://schemas.microsoft.com/office/drawing/2014/main" id="{3EEB019C-9179-9447-4386-C3F297DF35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801" y="501749"/>
            <a:ext cx="785812" cy="36016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31212DE-B029-3388-8ACC-F96485704A2D}"/>
              </a:ext>
            </a:extLst>
          </p:cNvPr>
          <p:cNvSpPr txBox="1"/>
          <p:nvPr/>
        </p:nvSpPr>
        <p:spPr>
          <a:xfrm>
            <a:off x="1606633" y="5861568"/>
            <a:ext cx="8068352" cy="2616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1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           </a:t>
            </a:r>
            <a:r>
              <a:rPr lang="en-US" altLang="zh-CN" sz="11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file:///C:/software/qt_5_13_1/Docs/Qt-5.13.1/qtwidgets/stylesheet-reference.html#list-of-properties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C907B94-D755-8252-E848-AAEA184C53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3873" y="1012566"/>
            <a:ext cx="7433873" cy="466859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91E2434-97FF-BAE5-C130-44EE730F0062}"/>
              </a:ext>
            </a:extLst>
          </p:cNvPr>
          <p:cNvSpPr txBox="1"/>
          <p:nvPr/>
        </p:nvSpPr>
        <p:spPr>
          <a:xfrm>
            <a:off x="1314484" y="1012566"/>
            <a:ext cx="292149" cy="16004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内置的属性列表</a:t>
            </a:r>
            <a:endParaRPr lang="en-US" altLang="zh-CN" sz="1400" b="1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370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925C32D-48AE-C4ED-8FFF-DC50BEBB434C}"/>
              </a:ext>
            </a:extLst>
          </p:cNvPr>
          <p:cNvSpPr txBox="1"/>
          <p:nvPr/>
        </p:nvSpPr>
        <p:spPr>
          <a:xfrm>
            <a:off x="344488" y="450850"/>
            <a:ext cx="603133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 QSS</a:t>
            </a:r>
            <a:r>
              <a:rPr lang="zh-CN" altLang="en-US" sz="2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语法详谈</a:t>
            </a:r>
            <a:r>
              <a:rPr lang="en-US" altLang="zh-CN" sz="2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-List of Property Types</a:t>
            </a:r>
            <a:endParaRPr lang="zh-CN" altLang="en-US" sz="2400" b="1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1" name="图片 7" descr="未标题-1">
            <a:extLst>
              <a:ext uri="{FF2B5EF4-FFF2-40B4-BE49-F238E27FC236}">
                <a16:creationId xmlns:a16="http://schemas.microsoft.com/office/drawing/2014/main" id="{96FEF190-0C74-0F7A-3055-13DF0C355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6323013"/>
            <a:ext cx="11141075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图片 1" descr="未标题-1">
            <a:extLst>
              <a:ext uri="{FF2B5EF4-FFF2-40B4-BE49-F238E27FC236}">
                <a16:creationId xmlns:a16="http://schemas.microsoft.com/office/drawing/2014/main" id="{A21F42F3-069C-8361-95BD-27A226771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013" y="658813"/>
            <a:ext cx="2716212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 descr="图标&#10;&#10;描述已自动生成">
            <a:extLst>
              <a:ext uri="{FF2B5EF4-FFF2-40B4-BE49-F238E27FC236}">
                <a16:creationId xmlns:a16="http://schemas.microsoft.com/office/drawing/2014/main" id="{3EEB019C-9179-9447-4386-C3F297DF35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801" y="501749"/>
            <a:ext cx="785812" cy="36016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31212DE-B029-3388-8ACC-F96485704A2D}"/>
              </a:ext>
            </a:extLst>
          </p:cNvPr>
          <p:cNvSpPr txBox="1"/>
          <p:nvPr/>
        </p:nvSpPr>
        <p:spPr>
          <a:xfrm>
            <a:off x="1464710" y="5792104"/>
            <a:ext cx="8068352" cy="2616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1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属性的取值 </a:t>
            </a:r>
            <a:r>
              <a:rPr lang="en-US" altLang="zh-CN" sz="11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file:///C:/software/qt_5_13_1/Docs/Qt-5.13.1/qtwidgets/stylesheet-reference.html#list-of-property-types         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7BAC3FF-12A7-BADE-2EB7-A36B6DB39E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3974" y="990251"/>
            <a:ext cx="6629825" cy="459900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0376BEA-7ACE-69FB-72F5-E925399C1C08}"/>
              </a:ext>
            </a:extLst>
          </p:cNvPr>
          <p:cNvSpPr txBox="1"/>
          <p:nvPr/>
        </p:nvSpPr>
        <p:spPr>
          <a:xfrm>
            <a:off x="1314484" y="1012566"/>
            <a:ext cx="292149" cy="13849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属性可供取值</a:t>
            </a:r>
            <a:endParaRPr lang="en-US" altLang="zh-CN" sz="1400" b="1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4955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925C32D-48AE-C4ED-8FFF-DC50BEBB434C}"/>
              </a:ext>
            </a:extLst>
          </p:cNvPr>
          <p:cNvSpPr txBox="1"/>
          <p:nvPr/>
        </p:nvSpPr>
        <p:spPr>
          <a:xfrm>
            <a:off x="344488" y="450850"/>
            <a:ext cx="387638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05-QDesigner</a:t>
            </a:r>
            <a:r>
              <a:rPr lang="zh-CN" altLang="en-US" sz="2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中测试</a:t>
            </a:r>
            <a:r>
              <a:rPr lang="en-US" altLang="zh-CN" sz="2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QSS</a:t>
            </a:r>
            <a:endParaRPr lang="zh-CN" altLang="en-US" sz="2400" b="1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1" name="图片 7" descr="未标题-1">
            <a:extLst>
              <a:ext uri="{FF2B5EF4-FFF2-40B4-BE49-F238E27FC236}">
                <a16:creationId xmlns:a16="http://schemas.microsoft.com/office/drawing/2014/main" id="{96FEF190-0C74-0F7A-3055-13DF0C355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6323013"/>
            <a:ext cx="11141075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图片 1" descr="未标题-1">
            <a:extLst>
              <a:ext uri="{FF2B5EF4-FFF2-40B4-BE49-F238E27FC236}">
                <a16:creationId xmlns:a16="http://schemas.microsoft.com/office/drawing/2014/main" id="{A21F42F3-069C-8361-95BD-27A226771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013" y="658813"/>
            <a:ext cx="2716212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 descr="图标&#10;&#10;描述已自动生成">
            <a:extLst>
              <a:ext uri="{FF2B5EF4-FFF2-40B4-BE49-F238E27FC236}">
                <a16:creationId xmlns:a16="http://schemas.microsoft.com/office/drawing/2014/main" id="{3EEB019C-9179-9447-4386-C3F297DF35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801" y="501749"/>
            <a:ext cx="785812" cy="36016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0376BEA-7ACE-69FB-72F5-E925399C1C08}"/>
              </a:ext>
            </a:extLst>
          </p:cNvPr>
          <p:cNvSpPr txBox="1"/>
          <p:nvPr/>
        </p:nvSpPr>
        <p:spPr>
          <a:xfrm>
            <a:off x="632313" y="1012566"/>
            <a:ext cx="292149" cy="7386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不推荐</a:t>
            </a:r>
            <a:endParaRPr lang="en-US" altLang="zh-CN" sz="1400" b="1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3BBDD27-85CA-B633-CC6F-F026B62646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90" y="938340"/>
            <a:ext cx="5081795" cy="36490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220C624-F864-0F01-147B-D14F0EBEE9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659" y="2456031"/>
            <a:ext cx="5092919" cy="36408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45752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925C32D-48AE-C4ED-8FFF-DC50BEBB434C}"/>
              </a:ext>
            </a:extLst>
          </p:cNvPr>
          <p:cNvSpPr txBox="1"/>
          <p:nvPr/>
        </p:nvSpPr>
        <p:spPr>
          <a:xfrm>
            <a:off x="344488" y="450850"/>
            <a:ext cx="535723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06-QssStyleSheetEditor</a:t>
            </a:r>
            <a:r>
              <a:rPr lang="zh-CN" altLang="en-US" sz="2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中测试</a:t>
            </a:r>
            <a:r>
              <a:rPr lang="en-US" altLang="zh-CN" sz="2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QSS</a:t>
            </a:r>
            <a:endParaRPr lang="zh-CN" altLang="en-US" sz="2400" b="1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1" name="图片 7" descr="未标题-1">
            <a:extLst>
              <a:ext uri="{FF2B5EF4-FFF2-40B4-BE49-F238E27FC236}">
                <a16:creationId xmlns:a16="http://schemas.microsoft.com/office/drawing/2014/main" id="{96FEF190-0C74-0F7A-3055-13DF0C355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6323013"/>
            <a:ext cx="11141075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图片 1" descr="未标题-1">
            <a:extLst>
              <a:ext uri="{FF2B5EF4-FFF2-40B4-BE49-F238E27FC236}">
                <a16:creationId xmlns:a16="http://schemas.microsoft.com/office/drawing/2014/main" id="{A21F42F3-069C-8361-95BD-27A226771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013" y="658813"/>
            <a:ext cx="2716212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 descr="图标&#10;&#10;描述已自动生成">
            <a:extLst>
              <a:ext uri="{FF2B5EF4-FFF2-40B4-BE49-F238E27FC236}">
                <a16:creationId xmlns:a16="http://schemas.microsoft.com/office/drawing/2014/main" id="{3EEB019C-9179-9447-4386-C3F297DF35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801" y="501749"/>
            <a:ext cx="785812" cy="36016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0376BEA-7ACE-69FB-72F5-E925399C1C08}"/>
              </a:ext>
            </a:extLst>
          </p:cNvPr>
          <p:cNvSpPr txBox="1"/>
          <p:nvPr/>
        </p:nvSpPr>
        <p:spPr>
          <a:xfrm>
            <a:off x="1212884" y="1012566"/>
            <a:ext cx="292149" cy="5232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</a:t>
            </a:r>
            <a:endParaRPr lang="en-US" altLang="zh-CN" sz="1400" b="1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C8A24BE-82C3-4A10-2E72-95B5CE1DE5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317" y="997190"/>
            <a:ext cx="8204754" cy="48181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C36B385-BAC6-D626-CD4B-CEDC3AEEA5AB}"/>
              </a:ext>
            </a:extLst>
          </p:cNvPr>
          <p:cNvSpPr txBox="1"/>
          <p:nvPr/>
        </p:nvSpPr>
        <p:spPr>
          <a:xfrm>
            <a:off x="1993623" y="5969674"/>
            <a:ext cx="8204753" cy="2616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1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仓库地址 </a:t>
            </a:r>
            <a:r>
              <a:rPr lang="en-US" altLang="zh-CN" sz="11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https://github.com/hustlei/QssStylesheetEditor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D30485F-5E40-2F67-E23B-0B62C02828A4}"/>
              </a:ext>
            </a:extLst>
          </p:cNvPr>
          <p:cNvSpPr txBox="1"/>
          <p:nvPr/>
        </p:nvSpPr>
        <p:spPr>
          <a:xfrm>
            <a:off x="745745" y="4389093"/>
            <a:ext cx="2017644" cy="13849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zh-CN" altLang="en-US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国内作者开发</a:t>
            </a:r>
            <a:endParaRPr lang="en-US" altLang="zh-CN" sz="12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zh-CN" altLang="en-US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支持定义颜色变量</a:t>
            </a:r>
            <a:endParaRPr lang="en-US" altLang="zh-CN" sz="12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zh-CN" altLang="en-US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支持自动补全</a:t>
            </a:r>
            <a:endParaRPr lang="en-US" altLang="zh-CN" sz="12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zh-CN" altLang="en-US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支持可视化编辑调色板</a:t>
            </a:r>
            <a:endParaRPr lang="en-US" altLang="zh-CN" sz="12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zh-CN" altLang="en-US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支持实时渲染显示</a:t>
            </a:r>
            <a:endParaRPr lang="en-US" altLang="zh-CN" sz="12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zh-CN" altLang="en-US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支持导出</a:t>
            </a:r>
            <a:r>
              <a:rPr lang="en-US" altLang="zh-CN" sz="12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12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qss</a:t>
            </a:r>
            <a:r>
              <a:rPr lang="zh-CN" altLang="en-US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sz="12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en-US" altLang="zh-CN" sz="12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05886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925C32D-48AE-C4ED-8FFF-DC50BEBB434C}"/>
              </a:ext>
            </a:extLst>
          </p:cNvPr>
          <p:cNvSpPr txBox="1"/>
          <p:nvPr/>
        </p:nvSpPr>
        <p:spPr>
          <a:xfrm>
            <a:off x="344488" y="450850"/>
            <a:ext cx="162576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06-Demo</a:t>
            </a:r>
            <a:endParaRPr lang="zh-CN" altLang="en-US" sz="2400" b="1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1" name="图片 7" descr="未标题-1">
            <a:extLst>
              <a:ext uri="{FF2B5EF4-FFF2-40B4-BE49-F238E27FC236}">
                <a16:creationId xmlns:a16="http://schemas.microsoft.com/office/drawing/2014/main" id="{96FEF190-0C74-0F7A-3055-13DF0C355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6323013"/>
            <a:ext cx="11141075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图片 1" descr="未标题-1">
            <a:extLst>
              <a:ext uri="{FF2B5EF4-FFF2-40B4-BE49-F238E27FC236}">
                <a16:creationId xmlns:a16="http://schemas.microsoft.com/office/drawing/2014/main" id="{A21F42F3-069C-8361-95BD-27A226771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013" y="658813"/>
            <a:ext cx="2716212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 descr="图标&#10;&#10;描述已自动生成">
            <a:extLst>
              <a:ext uri="{FF2B5EF4-FFF2-40B4-BE49-F238E27FC236}">
                <a16:creationId xmlns:a16="http://schemas.microsoft.com/office/drawing/2014/main" id="{3EEB019C-9179-9447-4386-C3F297DF35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801" y="501749"/>
            <a:ext cx="785812" cy="36016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0376BEA-7ACE-69FB-72F5-E925399C1C08}"/>
              </a:ext>
            </a:extLst>
          </p:cNvPr>
          <p:cNvSpPr txBox="1"/>
          <p:nvPr/>
        </p:nvSpPr>
        <p:spPr>
          <a:xfrm>
            <a:off x="745745" y="1266272"/>
            <a:ext cx="1301716" cy="30777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1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VS2017</a:t>
            </a:r>
            <a:r>
              <a:rPr lang="zh-CN" altLang="en-US" sz="1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模仿</a:t>
            </a:r>
            <a:endParaRPr lang="en-US" altLang="zh-CN" sz="1400" b="1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2AD096E-D48B-1A68-E1C3-1FE55845CA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9500" y="928203"/>
            <a:ext cx="8356599" cy="51611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28815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1" descr="未标题-1">
            <a:extLst>
              <a:ext uri="{FF2B5EF4-FFF2-40B4-BE49-F238E27FC236}">
                <a16:creationId xmlns:a16="http://schemas.microsoft.com/office/drawing/2014/main" id="{BDF5EBE6-8705-6269-48F2-82B4E5FBA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-53975"/>
            <a:ext cx="12193588" cy="696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11">
            <a:extLst>
              <a:ext uri="{FF2B5EF4-FFF2-40B4-BE49-F238E27FC236}">
                <a16:creationId xmlns:a16="http://schemas.microsoft.com/office/drawing/2014/main" id="{967D7297-1FD1-05FD-320D-7C468D2FEE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0" y="6565181"/>
            <a:ext cx="135175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900" i="1" dirty="0">
                <a:solidFill>
                  <a:schemeClr val="bg1"/>
                </a:solidFill>
                <a:latin typeface="JetBrains Mono" panose="02000009000000000000" pitchFamily="49" charset="0"/>
                <a:ea typeface="微软雅黑" panose="020B0503020204020204" pitchFamily="34" charset="-122"/>
                <a:cs typeface="JetBrains Mono" panose="02000009000000000000" pitchFamily="49" charset="0"/>
              </a:rPr>
              <a:t>made by </a:t>
            </a:r>
            <a:r>
              <a:rPr lang="zh-CN" altLang="en-US" sz="900" b="1" i="1" dirty="0">
                <a:solidFill>
                  <a:schemeClr val="bg1"/>
                </a:solidFill>
                <a:latin typeface="JetBrains Mono" panose="02000009000000000000" pitchFamily="49" charset="0"/>
                <a:ea typeface="微软雅黑" panose="020B0503020204020204" pitchFamily="34" charset="-122"/>
                <a:cs typeface="JetBrains Mono" panose="02000009000000000000" pitchFamily="49" charset="0"/>
              </a:rPr>
              <a:t>我不是</a:t>
            </a:r>
            <a:r>
              <a:rPr lang="en-US" altLang="zh-CN" sz="900" b="1" i="1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Qt</a:t>
            </a:r>
            <a:endParaRPr lang="zh-CN" altLang="en-US" sz="900" b="1" i="1" dirty="0">
              <a:solidFill>
                <a:schemeClr val="bg1"/>
              </a:solidFill>
              <a:latin typeface="JetBrains Mono" panose="02000009000000000000" pitchFamily="49" charset="0"/>
              <a:ea typeface="微软雅黑" panose="020B0503020204020204" pitchFamily="34" charset="-122"/>
              <a:cs typeface="JetBrains Mono" panose="02000009000000000000" pitchFamily="49" charset="0"/>
            </a:endParaRPr>
          </a:p>
        </p:txBody>
      </p:sp>
      <p:pic>
        <p:nvPicPr>
          <p:cNvPr id="11" name="图片 10" descr="图标&#10;&#10;描述已自动生成">
            <a:extLst>
              <a:ext uri="{FF2B5EF4-FFF2-40B4-BE49-F238E27FC236}">
                <a16:creationId xmlns:a16="http://schemas.microsoft.com/office/drawing/2014/main" id="{01B81B43-776E-E055-D7A3-CCF7CA624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7675" y="5135578"/>
            <a:ext cx="2809876" cy="1469216"/>
          </a:xfrm>
          <a:prstGeom prst="rect">
            <a:avLst/>
          </a:prstGeom>
        </p:spPr>
      </p:pic>
      <p:pic>
        <p:nvPicPr>
          <p:cNvPr id="15" name="图片 14" descr="手机屏幕的截图&#10;&#10;中度可信度描述已自动生成">
            <a:extLst>
              <a:ext uri="{FF2B5EF4-FFF2-40B4-BE49-F238E27FC236}">
                <a16:creationId xmlns:a16="http://schemas.microsoft.com/office/drawing/2014/main" id="{4A8BFD74-46C9-9A2E-CB25-811D98739D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342" y="5222754"/>
            <a:ext cx="1613958" cy="1382040"/>
          </a:xfrm>
          <a:prstGeom prst="rect">
            <a:avLst/>
          </a:prstGeom>
        </p:spPr>
      </p:pic>
      <p:sp>
        <p:nvSpPr>
          <p:cNvPr id="27" name="文本框 3">
            <a:extLst>
              <a:ext uri="{FF2B5EF4-FFF2-40B4-BE49-F238E27FC236}">
                <a16:creationId xmlns:a16="http://schemas.microsoft.com/office/drawing/2014/main" id="{4C19E67D-6BDC-B705-88A1-FF527C2CE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2450" y="6604794"/>
            <a:ext cx="465383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00" b="1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Every individual is different and talented, what you need are passion.</a:t>
            </a:r>
            <a:endParaRPr lang="zh-CN" altLang="en-US" sz="1000" b="1" u="sng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4" name="图片 43" descr="图标&#10;&#10;描述已自动生成">
            <a:extLst>
              <a:ext uri="{FF2B5EF4-FFF2-40B4-BE49-F238E27FC236}">
                <a16:creationId xmlns:a16="http://schemas.microsoft.com/office/drawing/2014/main" id="{55338B84-3664-C822-6D4E-58C7CD0B4C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88" y="823822"/>
            <a:ext cx="785812" cy="360163"/>
          </a:xfrm>
          <a:prstGeom prst="rect">
            <a:avLst/>
          </a:prstGeom>
        </p:spPr>
      </p:pic>
      <p:sp>
        <p:nvSpPr>
          <p:cNvPr id="6" name="文本框 10">
            <a:extLst>
              <a:ext uri="{FF2B5EF4-FFF2-40B4-BE49-F238E27FC236}">
                <a16:creationId xmlns:a16="http://schemas.microsoft.com/office/drawing/2014/main" id="{270BB76C-F84D-E1A0-CC52-2E82658EF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138" y="2116138"/>
            <a:ext cx="6875462" cy="16224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53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53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53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53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9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ontserrat Semi"/>
              </a:rPr>
              <a:t>Thank You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7D52C82-54D7-D978-E9FB-2E15957786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2450" y="5652260"/>
            <a:ext cx="2320861" cy="523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pitchFamily="2" charset="-122"/>
              </a:rPr>
              <a:t>https://github.com/zzzcb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pitchFamily="2" charset="-122"/>
              </a:rPr>
              <a:t>https://cnblogs.com/zach0812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pitchFamily="2" charset="-122"/>
              </a:rPr>
              <a:t>https://space.bilibili.com/441821181</a:t>
            </a:r>
            <a:endParaRPr lang="zh-CN" altLang="en-US" sz="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9996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4">
            <a:extLst>
              <a:ext uri="{FF2B5EF4-FFF2-40B4-BE49-F238E27FC236}">
                <a16:creationId xmlns:a16="http://schemas.microsoft.com/office/drawing/2014/main" id="{1E8CBFB0-00CE-DD84-6FAE-C8A03DD7D9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513" y="823913"/>
            <a:ext cx="35226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 b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3600" b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/CATALOG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0E1C8D5-BEFF-0167-92C0-4B6E7530B03F}"/>
              </a:ext>
            </a:extLst>
          </p:cNvPr>
          <p:cNvSpPr/>
          <p:nvPr/>
        </p:nvSpPr>
        <p:spPr>
          <a:xfrm>
            <a:off x="981075" y="1673225"/>
            <a:ext cx="1800225" cy="17463"/>
          </a:xfrm>
          <a:prstGeom prst="rect">
            <a:avLst/>
          </a:prstGeom>
          <a:solidFill>
            <a:srgbClr val="1C84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1F4F7D"/>
              </a:solidFill>
            </a:endParaRPr>
          </a:p>
        </p:txBody>
      </p:sp>
      <p:grpSp>
        <p:nvGrpSpPr>
          <p:cNvPr id="5124" name="组合 6">
            <a:extLst>
              <a:ext uri="{FF2B5EF4-FFF2-40B4-BE49-F238E27FC236}">
                <a16:creationId xmlns:a16="http://schemas.microsoft.com/office/drawing/2014/main" id="{321D125C-41E1-AEF1-F1C1-7650BD3263BB}"/>
              </a:ext>
            </a:extLst>
          </p:cNvPr>
          <p:cNvGrpSpPr>
            <a:grpSpLocks/>
          </p:cNvGrpSpPr>
          <p:nvPr/>
        </p:nvGrpSpPr>
        <p:grpSpPr bwMode="auto">
          <a:xfrm>
            <a:off x="978298" y="2451102"/>
            <a:ext cx="9211001" cy="710898"/>
            <a:chOff x="981076" y="2359660"/>
            <a:chExt cx="10251380" cy="791284"/>
          </a:xfrm>
        </p:grpSpPr>
        <p:grpSp>
          <p:nvGrpSpPr>
            <p:cNvPr id="5137" name="组合 4">
              <a:extLst>
                <a:ext uri="{FF2B5EF4-FFF2-40B4-BE49-F238E27FC236}">
                  <a16:creationId xmlns:a16="http://schemas.microsoft.com/office/drawing/2014/main" id="{7ADA8B5E-5BD2-D231-C05A-39B13E5764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81076" y="2359660"/>
              <a:ext cx="3905969" cy="787915"/>
              <a:chOff x="981076" y="2359660"/>
              <a:chExt cx="3905969" cy="787915"/>
            </a:xfrm>
          </p:grpSpPr>
          <p:sp>
            <p:nvSpPr>
              <p:cNvPr id="5144" name="文本框 13">
                <a:extLst>
                  <a:ext uri="{FF2B5EF4-FFF2-40B4-BE49-F238E27FC236}">
                    <a16:creationId xmlns:a16="http://schemas.microsoft.com/office/drawing/2014/main" id="{DA6E2402-CDEA-0009-ED07-C4D65D0BD4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81076" y="2359660"/>
                <a:ext cx="2647950" cy="7879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4000" b="1">
                    <a:solidFill>
                      <a:srgbClr val="1F4F7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</a:p>
            </p:txBody>
          </p:sp>
          <p:sp>
            <p:nvSpPr>
              <p:cNvPr id="5145" name="文本框 22">
                <a:extLst>
                  <a:ext uri="{FF2B5EF4-FFF2-40B4-BE49-F238E27FC236}">
                    <a16:creationId xmlns:a16="http://schemas.microsoft.com/office/drawing/2014/main" id="{797E70E5-AF48-178D-FB40-C922D69E40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6032" y="2594928"/>
                <a:ext cx="3021013" cy="4110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>
                    <a:solidFill>
                      <a:srgbClr val="1F4F7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QSS</a:t>
                </a:r>
                <a:endParaRPr lang="zh-CN" altLang="en-US" sz="1800" b="1" dirty="0">
                  <a:solidFill>
                    <a:srgbClr val="1F4F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139" name="组合 2">
              <a:extLst>
                <a:ext uri="{FF2B5EF4-FFF2-40B4-BE49-F238E27FC236}">
                  <a16:creationId xmlns:a16="http://schemas.microsoft.com/office/drawing/2014/main" id="{67781F1E-D2C7-246B-6E16-D678004019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58813" y="2363029"/>
              <a:ext cx="4573643" cy="787915"/>
              <a:chOff x="6658813" y="2363029"/>
              <a:chExt cx="4573643" cy="787915"/>
            </a:xfrm>
          </p:grpSpPr>
          <p:sp>
            <p:nvSpPr>
              <p:cNvPr id="5140" name="文本框 37">
                <a:extLst>
                  <a:ext uri="{FF2B5EF4-FFF2-40B4-BE49-F238E27FC236}">
                    <a16:creationId xmlns:a16="http://schemas.microsoft.com/office/drawing/2014/main" id="{32FDE821-1F33-DEE0-2AEF-A9F85F4162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58813" y="2363029"/>
                <a:ext cx="2649538" cy="7879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4000" b="1" dirty="0">
                    <a:solidFill>
                      <a:srgbClr val="1F4F7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</a:p>
            </p:txBody>
          </p:sp>
          <p:sp>
            <p:nvSpPr>
              <p:cNvPr id="5141" name="文本框 30">
                <a:extLst>
                  <a:ext uri="{FF2B5EF4-FFF2-40B4-BE49-F238E27FC236}">
                    <a16:creationId xmlns:a16="http://schemas.microsoft.com/office/drawing/2014/main" id="{59811709-764D-7BE8-AF93-5E05BF35C0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45359" y="2610996"/>
                <a:ext cx="3687097" cy="4110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>
                    <a:solidFill>
                      <a:srgbClr val="1F4F7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QSS</a:t>
                </a:r>
                <a:r>
                  <a:rPr lang="zh-CN" altLang="en-US" sz="1800" b="1" dirty="0">
                    <a:solidFill>
                      <a:srgbClr val="1F4F7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语法详谈</a:t>
                </a:r>
              </a:p>
            </p:txBody>
          </p:sp>
        </p:grpSp>
      </p:grpSp>
      <p:pic>
        <p:nvPicPr>
          <p:cNvPr id="5125" name="图片 1" descr="未标题-1">
            <a:extLst>
              <a:ext uri="{FF2B5EF4-FFF2-40B4-BE49-F238E27FC236}">
                <a16:creationId xmlns:a16="http://schemas.microsoft.com/office/drawing/2014/main" id="{B1904733-7187-23A9-1364-5DDB5AA22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213" y="1146175"/>
            <a:ext cx="2716212" cy="12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图片 3" descr="未标题-1">
            <a:extLst>
              <a:ext uri="{FF2B5EF4-FFF2-40B4-BE49-F238E27FC236}">
                <a16:creationId xmlns:a16="http://schemas.microsoft.com/office/drawing/2014/main" id="{E598B41C-4731-90A5-19F5-65CE13B5D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388" y="6103938"/>
            <a:ext cx="8185150" cy="11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9" name="组合 4">
            <a:extLst>
              <a:ext uri="{FF2B5EF4-FFF2-40B4-BE49-F238E27FC236}">
                <a16:creationId xmlns:a16="http://schemas.microsoft.com/office/drawing/2014/main" id="{F89A54C5-4D94-0177-4C62-6FD8B1915E3E}"/>
              </a:ext>
            </a:extLst>
          </p:cNvPr>
          <p:cNvGrpSpPr>
            <a:grpSpLocks/>
          </p:cNvGrpSpPr>
          <p:nvPr/>
        </p:nvGrpSpPr>
        <p:grpSpPr bwMode="auto">
          <a:xfrm>
            <a:off x="6081247" y="3429000"/>
            <a:ext cx="3509564" cy="717203"/>
            <a:chOff x="981076" y="2359660"/>
            <a:chExt cx="3905969" cy="787915"/>
          </a:xfrm>
        </p:grpSpPr>
        <p:sp>
          <p:nvSpPr>
            <p:cNvPr id="5135" name="文本框 13">
              <a:extLst>
                <a:ext uri="{FF2B5EF4-FFF2-40B4-BE49-F238E27FC236}">
                  <a16:creationId xmlns:a16="http://schemas.microsoft.com/office/drawing/2014/main" id="{F05C4DE2-A3DA-C1AE-9BCE-1D6E487EC8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1076" y="2359660"/>
              <a:ext cx="2647950" cy="787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4000" b="1" dirty="0">
                  <a:solidFill>
                    <a:srgbClr val="1F4F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</a:p>
          </p:txBody>
        </p:sp>
        <p:sp>
          <p:nvSpPr>
            <p:cNvPr id="5136" name="文本框 22">
              <a:extLst>
                <a:ext uri="{FF2B5EF4-FFF2-40B4-BE49-F238E27FC236}">
                  <a16:creationId xmlns:a16="http://schemas.microsoft.com/office/drawing/2014/main" id="{33F7EA07-A094-B0D7-0557-10ED4DDB65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6032" y="2594928"/>
              <a:ext cx="3021013" cy="4110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 err="1">
                  <a:solidFill>
                    <a:srgbClr val="1F4F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QDesigner</a:t>
              </a:r>
              <a:r>
                <a:rPr lang="zh-CN" altLang="en-US" sz="1800" b="1" dirty="0">
                  <a:solidFill>
                    <a:srgbClr val="1F4F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中测试</a:t>
              </a:r>
              <a:r>
                <a:rPr lang="en-US" altLang="zh-CN" sz="1800" b="1" dirty="0">
                  <a:solidFill>
                    <a:srgbClr val="1F4F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QSS</a:t>
              </a:r>
              <a:endParaRPr lang="zh-CN" altLang="en-US" sz="18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" name="图片 2" descr="图标&#10;&#10;描述已自动生成">
            <a:extLst>
              <a:ext uri="{FF2B5EF4-FFF2-40B4-BE49-F238E27FC236}">
                <a16:creationId xmlns:a16="http://schemas.microsoft.com/office/drawing/2014/main" id="{0DCF47AA-20D3-0752-D876-73CC3A1002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613" y="5923856"/>
            <a:ext cx="785812" cy="360163"/>
          </a:xfrm>
          <a:prstGeom prst="rect">
            <a:avLst/>
          </a:prstGeom>
        </p:spPr>
      </p:pic>
      <p:grpSp>
        <p:nvGrpSpPr>
          <p:cNvPr id="2" name="组合 4">
            <a:extLst>
              <a:ext uri="{FF2B5EF4-FFF2-40B4-BE49-F238E27FC236}">
                <a16:creationId xmlns:a16="http://schemas.microsoft.com/office/drawing/2014/main" id="{B93DE0A3-5939-9AAB-6F5C-4F85A5BA8DCA}"/>
              </a:ext>
            </a:extLst>
          </p:cNvPr>
          <p:cNvGrpSpPr>
            <a:grpSpLocks/>
          </p:cNvGrpSpPr>
          <p:nvPr/>
        </p:nvGrpSpPr>
        <p:grpSpPr bwMode="auto">
          <a:xfrm>
            <a:off x="6081246" y="4406900"/>
            <a:ext cx="5412887" cy="825321"/>
            <a:chOff x="981076" y="2359660"/>
            <a:chExt cx="3541213" cy="906693"/>
          </a:xfrm>
        </p:grpSpPr>
        <p:sp>
          <p:nvSpPr>
            <p:cNvPr id="4" name="文本框 13">
              <a:extLst>
                <a:ext uri="{FF2B5EF4-FFF2-40B4-BE49-F238E27FC236}">
                  <a16:creationId xmlns:a16="http://schemas.microsoft.com/office/drawing/2014/main" id="{38D9A68E-8F4B-046F-2EBE-427F2431F0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1076" y="2359660"/>
              <a:ext cx="2647950" cy="787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4000" b="1" dirty="0">
                  <a:solidFill>
                    <a:srgbClr val="1F4F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06</a:t>
              </a:r>
            </a:p>
          </p:txBody>
        </p:sp>
        <p:sp>
          <p:nvSpPr>
            <p:cNvPr id="5" name="文本框 22">
              <a:extLst>
                <a:ext uri="{FF2B5EF4-FFF2-40B4-BE49-F238E27FC236}">
                  <a16:creationId xmlns:a16="http://schemas.microsoft.com/office/drawing/2014/main" id="{C31948B6-593F-6132-B8B0-EBA367314A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1275" y="2556297"/>
              <a:ext cx="3021014" cy="710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 err="1">
                  <a:solidFill>
                    <a:srgbClr val="1F4F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QssStyleSheetEditor</a:t>
              </a:r>
              <a:r>
                <a:rPr lang="zh-CN" altLang="en-US" sz="1800" b="1" dirty="0">
                  <a:solidFill>
                    <a:srgbClr val="1F4F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中测试</a:t>
              </a:r>
              <a:r>
                <a:rPr lang="en-US" altLang="zh-CN" sz="1800" b="1" dirty="0">
                  <a:solidFill>
                    <a:srgbClr val="1F4F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QSS</a:t>
              </a:r>
              <a:r>
                <a:rPr lang="zh-CN" altLang="en-US" sz="1800" b="1" dirty="0">
                  <a:solidFill>
                    <a:srgbClr val="1F4F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及</a:t>
              </a:r>
              <a:r>
                <a:rPr lang="en-US" altLang="zh-CN" sz="1800" b="1" dirty="0">
                  <a:solidFill>
                    <a:srgbClr val="1F4F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DEMO</a:t>
              </a:r>
              <a:endParaRPr lang="zh-CN" altLang="en-US" sz="18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4">
            <a:extLst>
              <a:ext uri="{FF2B5EF4-FFF2-40B4-BE49-F238E27FC236}">
                <a16:creationId xmlns:a16="http://schemas.microsoft.com/office/drawing/2014/main" id="{71A60760-31C7-C5E4-ADF5-DAE128F2C8FE}"/>
              </a:ext>
            </a:extLst>
          </p:cNvPr>
          <p:cNvGrpSpPr>
            <a:grpSpLocks/>
          </p:cNvGrpSpPr>
          <p:nvPr/>
        </p:nvGrpSpPr>
        <p:grpSpPr bwMode="auto">
          <a:xfrm>
            <a:off x="978298" y="3433717"/>
            <a:ext cx="4454923" cy="717203"/>
            <a:chOff x="906710" y="1293457"/>
            <a:chExt cx="3677377" cy="787915"/>
          </a:xfrm>
        </p:grpSpPr>
        <p:sp>
          <p:nvSpPr>
            <p:cNvPr id="7" name="文本框 13">
              <a:extLst>
                <a:ext uri="{FF2B5EF4-FFF2-40B4-BE49-F238E27FC236}">
                  <a16:creationId xmlns:a16="http://schemas.microsoft.com/office/drawing/2014/main" id="{D9A3D2F8-6786-73A0-656D-6F2DBA8C40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6710" y="1293457"/>
              <a:ext cx="2647950" cy="787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4000" b="1" dirty="0">
                  <a:solidFill>
                    <a:srgbClr val="1F4F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</a:p>
          </p:txBody>
        </p:sp>
        <p:sp>
          <p:nvSpPr>
            <p:cNvPr id="8" name="文本框 22">
              <a:extLst>
                <a:ext uri="{FF2B5EF4-FFF2-40B4-BE49-F238E27FC236}">
                  <a16:creationId xmlns:a16="http://schemas.microsoft.com/office/drawing/2014/main" id="{736ECC54-8A6D-87D3-5C55-02002730BD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3073" y="1495743"/>
              <a:ext cx="3021014" cy="4057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 b="1" dirty="0">
                  <a:solidFill>
                    <a:srgbClr val="1F4F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浅析</a:t>
              </a:r>
              <a:r>
                <a:rPr lang="en-US" altLang="zh-CN" sz="1800" b="1" dirty="0" err="1">
                  <a:solidFill>
                    <a:srgbClr val="1F4F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QPalette</a:t>
              </a:r>
              <a:r>
                <a:rPr lang="zh-CN" altLang="en-US" sz="1800" b="1" dirty="0">
                  <a:solidFill>
                    <a:srgbClr val="1F4F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1800" b="1" dirty="0" err="1">
                  <a:solidFill>
                    <a:srgbClr val="1F4F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QStyle</a:t>
              </a:r>
              <a:endParaRPr lang="zh-CN" altLang="en-US" sz="18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4">
            <a:extLst>
              <a:ext uri="{FF2B5EF4-FFF2-40B4-BE49-F238E27FC236}">
                <a16:creationId xmlns:a16="http://schemas.microsoft.com/office/drawing/2014/main" id="{B2113682-416C-C6C7-F413-0F67316AE8AC}"/>
              </a:ext>
            </a:extLst>
          </p:cNvPr>
          <p:cNvGrpSpPr>
            <a:grpSpLocks/>
          </p:cNvGrpSpPr>
          <p:nvPr/>
        </p:nvGrpSpPr>
        <p:grpSpPr bwMode="auto">
          <a:xfrm>
            <a:off x="978298" y="4401758"/>
            <a:ext cx="4454923" cy="717203"/>
            <a:chOff x="906710" y="1293457"/>
            <a:chExt cx="3677377" cy="787915"/>
          </a:xfrm>
        </p:grpSpPr>
        <p:sp>
          <p:nvSpPr>
            <p:cNvPr id="10" name="文本框 13">
              <a:extLst>
                <a:ext uri="{FF2B5EF4-FFF2-40B4-BE49-F238E27FC236}">
                  <a16:creationId xmlns:a16="http://schemas.microsoft.com/office/drawing/2014/main" id="{5BACA5FB-F1C7-4EE4-950C-8AD80E0035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6710" y="1293457"/>
              <a:ext cx="2647950" cy="787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4000" b="1" dirty="0">
                  <a:solidFill>
                    <a:srgbClr val="1F4F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</a:p>
          </p:txBody>
        </p:sp>
        <p:sp>
          <p:nvSpPr>
            <p:cNvPr id="11" name="文本框 22">
              <a:extLst>
                <a:ext uri="{FF2B5EF4-FFF2-40B4-BE49-F238E27FC236}">
                  <a16:creationId xmlns:a16="http://schemas.microsoft.com/office/drawing/2014/main" id="{98E3C9D0-8680-F46D-1004-7DA6596217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3073" y="1495743"/>
              <a:ext cx="3021014" cy="4057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>
                  <a:solidFill>
                    <a:srgbClr val="1F4F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QSS</a:t>
              </a:r>
              <a:r>
                <a:rPr lang="zh-CN" altLang="en-US" sz="1800" b="1" dirty="0">
                  <a:solidFill>
                    <a:srgbClr val="1F4F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语法概述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925C32D-48AE-C4ED-8FFF-DC50BEBB434C}"/>
              </a:ext>
            </a:extLst>
          </p:cNvPr>
          <p:cNvSpPr txBox="1"/>
          <p:nvPr/>
        </p:nvSpPr>
        <p:spPr>
          <a:xfrm>
            <a:off x="344488" y="450850"/>
            <a:ext cx="131478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spc="5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en-US" altLang="zh-CN" sz="2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QSS</a:t>
            </a:r>
            <a:endParaRPr lang="zh-CN" altLang="en-US" sz="2400" b="1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1" name="图片 7" descr="未标题-1">
            <a:extLst>
              <a:ext uri="{FF2B5EF4-FFF2-40B4-BE49-F238E27FC236}">
                <a16:creationId xmlns:a16="http://schemas.microsoft.com/office/drawing/2014/main" id="{96FEF190-0C74-0F7A-3055-13DF0C355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6323013"/>
            <a:ext cx="11141075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图片 1" descr="未标题-1">
            <a:extLst>
              <a:ext uri="{FF2B5EF4-FFF2-40B4-BE49-F238E27FC236}">
                <a16:creationId xmlns:a16="http://schemas.microsoft.com/office/drawing/2014/main" id="{A21F42F3-069C-8361-95BD-27A226771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013" y="658813"/>
            <a:ext cx="2716212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 descr="图标&#10;&#10;描述已自动生成">
            <a:extLst>
              <a:ext uri="{FF2B5EF4-FFF2-40B4-BE49-F238E27FC236}">
                <a16:creationId xmlns:a16="http://schemas.microsoft.com/office/drawing/2014/main" id="{3EEB019C-9179-9447-4386-C3F297DF35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801" y="501749"/>
            <a:ext cx="785812" cy="36016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87303CA-416D-C84E-AD58-D8DB860CE1EA}"/>
              </a:ext>
            </a:extLst>
          </p:cNvPr>
          <p:cNvSpPr txBox="1"/>
          <p:nvPr/>
        </p:nvSpPr>
        <p:spPr>
          <a:xfrm>
            <a:off x="5922784" y="1528329"/>
            <a:ext cx="4100226" cy="8309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 Style Sheet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（简称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QSS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）十分强大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允许我们自定义控件的外观。在技术上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,QSS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重度参考了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的语法规则，但也并非完全一致。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A0FD8D9-0326-7ADD-6623-8F4A936D0B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151" y="1363626"/>
            <a:ext cx="3059953" cy="98407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5478D0CB-201C-DCD5-6B7C-B75126B31384}"/>
              </a:ext>
            </a:extLst>
          </p:cNvPr>
          <p:cNvSpPr txBox="1"/>
          <p:nvPr/>
        </p:nvSpPr>
        <p:spPr>
          <a:xfrm>
            <a:off x="1967198" y="3824810"/>
            <a:ext cx="8200451" cy="3385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i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需要注意的是，</a:t>
            </a:r>
            <a:r>
              <a:rPr lang="en-US" altLang="zh-CN" sz="1600" i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QSS</a:t>
            </a:r>
            <a:r>
              <a:rPr lang="zh-CN" altLang="en-US" sz="1600" i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是针对</a:t>
            </a:r>
            <a:r>
              <a:rPr lang="en-US" altLang="zh-CN" sz="1600" i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 Widgets</a:t>
            </a:r>
            <a:r>
              <a:rPr lang="zh-CN" altLang="en-US" sz="1600" i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体系的</a:t>
            </a:r>
            <a:r>
              <a:rPr lang="en-US" altLang="zh-CN" sz="1600" i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 i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只能在该体系下用，不能用于</a:t>
            </a:r>
            <a:r>
              <a:rPr lang="en-US" altLang="zh-CN" sz="1600" i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 Quick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278E7B5-AD9D-E997-BF2C-8F4D1303DE0D}"/>
              </a:ext>
            </a:extLst>
          </p:cNvPr>
          <p:cNvSpPr txBox="1"/>
          <p:nvPr/>
        </p:nvSpPr>
        <p:spPr>
          <a:xfrm>
            <a:off x="1967198" y="2673126"/>
            <a:ext cx="8200452" cy="8309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QSS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的设置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  <a:defRPr/>
            </a:pP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QApplication</a:t>
            </a:r>
            <a:r>
              <a:rPr lang="en-US" altLang="zh-CN" sz="16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16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setStyleSheet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，其作用范围是</a:t>
            </a:r>
            <a:r>
              <a:rPr lang="zh-CN" altLang="en-US" sz="16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整个应用程序</a:t>
            </a:r>
            <a:endParaRPr lang="en-US" altLang="zh-CN" sz="1600" b="1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  <a:defRPr/>
            </a:pP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QWidget</a:t>
            </a:r>
            <a:r>
              <a:rPr lang="en-US" altLang="zh-CN" sz="16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16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setStyleSheet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，其作用范围是</a:t>
            </a:r>
            <a:r>
              <a:rPr lang="zh-CN" altLang="en-US" sz="16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特定控件（含子控件）</a:t>
            </a:r>
            <a:endParaRPr lang="en-US" altLang="zh-CN" sz="1600" b="1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D429C6E-BCDA-E928-C029-CB4E8A2D6B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74770" y="4445629"/>
            <a:ext cx="9058341" cy="65246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5E7CFC6-AC0E-5140-58BD-7B9D623402C7}"/>
              </a:ext>
            </a:extLst>
          </p:cNvPr>
          <p:cNvSpPr txBox="1"/>
          <p:nvPr/>
        </p:nvSpPr>
        <p:spPr>
          <a:xfrm>
            <a:off x="3516127" y="5208258"/>
            <a:ext cx="4975626" cy="3385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https://github.com/hustlei/QssStylesheetEditor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9A7B446-B1D7-1FCA-D189-2F2F09DB8B30}"/>
              </a:ext>
            </a:extLst>
          </p:cNvPr>
          <p:cNvSpPr/>
          <p:nvPr/>
        </p:nvSpPr>
        <p:spPr>
          <a:xfrm>
            <a:off x="1387719" y="4347220"/>
            <a:ext cx="9212789" cy="126952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5" grpId="0" animBg="1"/>
      <p:bldP spid="8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925C32D-48AE-C4ED-8FFF-DC50BEBB434C}"/>
              </a:ext>
            </a:extLst>
          </p:cNvPr>
          <p:cNvSpPr txBox="1"/>
          <p:nvPr/>
        </p:nvSpPr>
        <p:spPr>
          <a:xfrm>
            <a:off x="344488" y="450850"/>
            <a:ext cx="585384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</a:t>
            </a:r>
            <a:r>
              <a:rPr lang="zh-CN" altLang="en-US" sz="2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浅析</a:t>
            </a:r>
            <a:r>
              <a:rPr lang="en-US" altLang="zh-CN" sz="24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QPalette</a:t>
            </a:r>
            <a:r>
              <a:rPr lang="zh-CN" altLang="en-US" sz="2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QStyle</a:t>
            </a:r>
            <a:r>
              <a:rPr lang="en-US" altLang="zh-CN" sz="2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</a:t>
            </a:r>
            <a:r>
              <a:rPr lang="en-US" altLang="zh-CN" sz="24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QPalette</a:t>
            </a:r>
            <a:endParaRPr lang="zh-CN" altLang="en-US" sz="2400" b="1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1" name="图片 7" descr="未标题-1">
            <a:extLst>
              <a:ext uri="{FF2B5EF4-FFF2-40B4-BE49-F238E27FC236}">
                <a16:creationId xmlns:a16="http://schemas.microsoft.com/office/drawing/2014/main" id="{96FEF190-0C74-0F7A-3055-13DF0C355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6323013"/>
            <a:ext cx="11141075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图片 1" descr="未标题-1">
            <a:extLst>
              <a:ext uri="{FF2B5EF4-FFF2-40B4-BE49-F238E27FC236}">
                <a16:creationId xmlns:a16="http://schemas.microsoft.com/office/drawing/2014/main" id="{A21F42F3-069C-8361-95BD-27A226771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013" y="658813"/>
            <a:ext cx="2716212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 descr="图标&#10;&#10;描述已自动生成">
            <a:extLst>
              <a:ext uri="{FF2B5EF4-FFF2-40B4-BE49-F238E27FC236}">
                <a16:creationId xmlns:a16="http://schemas.microsoft.com/office/drawing/2014/main" id="{3EEB019C-9179-9447-4386-C3F297DF35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801" y="501749"/>
            <a:ext cx="785812" cy="360163"/>
          </a:xfrm>
          <a:prstGeom prst="rect">
            <a:avLst/>
          </a:prstGeom>
        </p:spPr>
      </p:pic>
      <p:pic>
        <p:nvPicPr>
          <p:cNvPr id="1026" name="Picture 2" descr="Color Roles">
            <a:extLst>
              <a:ext uri="{FF2B5EF4-FFF2-40B4-BE49-F238E27FC236}">
                <a16:creationId xmlns:a16="http://schemas.microsoft.com/office/drawing/2014/main" id="{140EA075-A15C-11FE-A401-D752F660D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82" y="4320619"/>
            <a:ext cx="7143750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表格 8">
            <a:extLst>
              <a:ext uri="{FF2B5EF4-FFF2-40B4-BE49-F238E27FC236}">
                <a16:creationId xmlns:a16="http://schemas.microsoft.com/office/drawing/2014/main" id="{1519BFD2-236D-B52A-01E6-636CC6A101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041606"/>
              </p:ext>
            </p:extLst>
          </p:nvPr>
        </p:nvGraphicFramePr>
        <p:xfrm>
          <a:off x="963678" y="1549147"/>
          <a:ext cx="5404957" cy="236687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91284">
                  <a:extLst>
                    <a:ext uri="{9D8B030D-6E8A-4147-A177-3AD203B41FA5}">
                      <a16:colId xmlns:a16="http://schemas.microsoft.com/office/drawing/2014/main" val="321058213"/>
                    </a:ext>
                  </a:extLst>
                </a:gridCol>
                <a:gridCol w="3713673">
                  <a:extLst>
                    <a:ext uri="{9D8B030D-6E8A-4147-A177-3AD203B41FA5}">
                      <a16:colId xmlns:a16="http://schemas.microsoft.com/office/drawing/2014/main" val="2200561927"/>
                    </a:ext>
                  </a:extLst>
                </a:gridCol>
              </a:tblGrid>
              <a:tr h="6409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/>
                        <a:t>QPalette</a:t>
                      </a:r>
                      <a:endParaRPr lang="en-US" altLang="zh-CN" sz="1600" dirty="0"/>
                    </a:p>
                    <a:p>
                      <a:pPr algn="ctr"/>
                      <a:r>
                        <a:rPr lang="zh-CN" altLang="en-US" sz="1600" dirty="0"/>
                        <a:t>三个概念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可取的值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419737"/>
                  </a:ext>
                </a:extLst>
              </a:tr>
              <a:tr h="671192"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/>
                        <a:t>group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altLang="zh-CN" sz="1200" dirty="0"/>
                        <a:t>QPalette::Active </a:t>
                      </a:r>
                    </a:p>
                    <a:p>
                      <a:r>
                        <a:rPr lang="fr-FR" altLang="zh-CN" sz="1200" dirty="0"/>
                        <a:t>QPalette::Inactive </a:t>
                      </a:r>
                    </a:p>
                    <a:p>
                      <a:r>
                        <a:rPr lang="fr-FR" altLang="zh-CN" sz="1200" dirty="0"/>
                        <a:t>QPalette::Disabled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103487"/>
                  </a:ext>
                </a:extLst>
              </a:tr>
              <a:tr h="671192"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/>
                        <a:t>role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QPalette</a:t>
                      </a:r>
                      <a:r>
                        <a:rPr lang="en-US" altLang="zh-CN" sz="1200" dirty="0"/>
                        <a:t>::Window</a:t>
                      </a:r>
                    </a:p>
                    <a:p>
                      <a:r>
                        <a:rPr lang="en-US" altLang="zh-CN" sz="1200" dirty="0" err="1"/>
                        <a:t>QPalette</a:t>
                      </a:r>
                      <a:r>
                        <a:rPr lang="en-US" altLang="zh-CN" sz="1200" dirty="0"/>
                        <a:t>::</a:t>
                      </a:r>
                      <a:r>
                        <a:rPr lang="en-US" altLang="zh-CN" sz="1200" dirty="0" err="1"/>
                        <a:t>WindowText</a:t>
                      </a:r>
                      <a:endParaRPr lang="en-US" altLang="zh-CN" sz="1200" dirty="0"/>
                    </a:p>
                    <a:p>
                      <a:r>
                        <a:rPr lang="en-US" altLang="zh-CN" sz="12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528087"/>
                  </a:ext>
                </a:extLst>
              </a:tr>
              <a:tr h="383538"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/>
                        <a:t>color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QColor</a:t>
                      </a:r>
                      <a:r>
                        <a:rPr lang="en-US" altLang="zh-CN" sz="1200" dirty="0"/>
                        <a:t>(255,0,0) </a:t>
                      </a:r>
                      <a:r>
                        <a:rPr lang="zh-CN" altLang="en-US" sz="1200" dirty="0"/>
                        <a:t>等具体的值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492640"/>
                  </a:ext>
                </a:extLst>
              </a:tr>
            </a:tbl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B867DB76-5874-E072-3946-D034E41065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10462" y="2942107"/>
            <a:ext cx="3533361" cy="298056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C452678-1850-A186-EFA0-0579370F033F}"/>
              </a:ext>
            </a:extLst>
          </p:cNvPr>
          <p:cNvSpPr txBox="1"/>
          <p:nvPr/>
        </p:nvSpPr>
        <p:spPr>
          <a:xfrm>
            <a:off x="7510461" y="1362633"/>
            <a:ext cx="3533361" cy="13699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QSS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一样，对于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palette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的设置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  <a:defRPr/>
            </a:pP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QApplication</a:t>
            </a:r>
            <a:r>
              <a:rPr lang="en-US" altLang="zh-CN" sz="16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16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setPalette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，其作用范围是</a:t>
            </a:r>
            <a:r>
              <a:rPr lang="zh-CN" altLang="en-US" sz="16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整个应用程序</a:t>
            </a:r>
            <a:endParaRPr lang="en-US" altLang="zh-CN" sz="1600" b="1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  <a:defRPr/>
            </a:pP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QWidget</a:t>
            </a:r>
            <a:r>
              <a:rPr lang="en-US" altLang="zh-CN" sz="16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16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setPalette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，其作用范围是</a:t>
            </a:r>
            <a:r>
              <a:rPr lang="zh-CN" altLang="en-US" sz="16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特定控件（含子控件）</a:t>
            </a:r>
            <a:endParaRPr lang="en-US" altLang="zh-CN" sz="1600" b="1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913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925C32D-48AE-C4ED-8FFF-DC50BEBB434C}"/>
              </a:ext>
            </a:extLst>
          </p:cNvPr>
          <p:cNvSpPr txBox="1"/>
          <p:nvPr/>
        </p:nvSpPr>
        <p:spPr>
          <a:xfrm>
            <a:off x="344488" y="450850"/>
            <a:ext cx="552978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</a:t>
            </a:r>
            <a:r>
              <a:rPr lang="zh-CN" altLang="en-US" sz="2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浅析</a:t>
            </a:r>
            <a:r>
              <a:rPr lang="en-US" altLang="zh-CN" sz="24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QPalette</a:t>
            </a:r>
            <a:r>
              <a:rPr lang="zh-CN" altLang="en-US" sz="2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QStyle</a:t>
            </a:r>
            <a:r>
              <a:rPr lang="en-US" altLang="zh-CN" sz="2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</a:t>
            </a:r>
            <a:r>
              <a:rPr lang="en-US" altLang="zh-CN" sz="24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QStyle</a:t>
            </a:r>
            <a:endParaRPr lang="zh-CN" altLang="en-US" sz="2400" b="1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1" name="图片 7" descr="未标题-1">
            <a:extLst>
              <a:ext uri="{FF2B5EF4-FFF2-40B4-BE49-F238E27FC236}">
                <a16:creationId xmlns:a16="http://schemas.microsoft.com/office/drawing/2014/main" id="{96FEF190-0C74-0F7A-3055-13DF0C355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6323013"/>
            <a:ext cx="11141075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图片 1" descr="未标题-1">
            <a:extLst>
              <a:ext uri="{FF2B5EF4-FFF2-40B4-BE49-F238E27FC236}">
                <a16:creationId xmlns:a16="http://schemas.microsoft.com/office/drawing/2014/main" id="{A21F42F3-069C-8361-95BD-27A226771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013" y="658813"/>
            <a:ext cx="2716212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 descr="图标&#10;&#10;描述已自动生成">
            <a:extLst>
              <a:ext uri="{FF2B5EF4-FFF2-40B4-BE49-F238E27FC236}">
                <a16:creationId xmlns:a16="http://schemas.microsoft.com/office/drawing/2014/main" id="{3EEB019C-9179-9447-4386-C3F297DF35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801" y="501749"/>
            <a:ext cx="785812" cy="36016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A04B2CC-8B6B-6587-D519-729D5B189C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6813" y="4705325"/>
            <a:ext cx="7241778" cy="150284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784A769-828F-25BD-A380-D9A1E0E6C754}"/>
              </a:ext>
            </a:extLst>
          </p:cNvPr>
          <p:cNvSpPr txBox="1"/>
          <p:nvPr/>
        </p:nvSpPr>
        <p:spPr>
          <a:xfrm>
            <a:off x="4266541" y="1361156"/>
            <a:ext cx="6872899" cy="5847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QStyle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封装了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GUI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界面组件外观的抽象类，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QT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内置的界面组件都使用</a:t>
            </a:r>
            <a:r>
              <a:rPr lang="en-US" altLang="zh-CN" sz="16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QStyle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进行绘制，以保证他们与运行平台的界面效果一致</a:t>
            </a:r>
          </a:p>
        </p:txBody>
      </p:sp>
      <p:pic>
        <p:nvPicPr>
          <p:cNvPr id="1026" name="Picture 2" descr="Inheritance diagram of QCommonStyle">
            <a:extLst>
              <a:ext uri="{FF2B5EF4-FFF2-40B4-BE49-F238E27FC236}">
                <a16:creationId xmlns:a16="http://schemas.microsoft.com/office/drawing/2014/main" id="{6F9AC917-70E9-1A93-0EA2-A1B026441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33" y="1487617"/>
            <a:ext cx="3343818" cy="24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5AD1B4A-01CE-F2A0-C4E5-46DB1177FC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563" y="2423348"/>
            <a:ext cx="3583723" cy="213461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6F1C81D-05C1-A171-4CA6-EF71704C6B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628" y="2425342"/>
            <a:ext cx="3141812" cy="2134614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331424EE-65E5-BDAB-06F9-944233E71B99}"/>
              </a:ext>
            </a:extLst>
          </p:cNvPr>
          <p:cNvSpPr txBox="1"/>
          <p:nvPr/>
        </p:nvSpPr>
        <p:spPr>
          <a:xfrm>
            <a:off x="727927" y="2431042"/>
            <a:ext cx="3075723" cy="20621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QSS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QPalette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一样，对于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style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的设置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  <a:defRPr/>
            </a:pP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QApplication</a:t>
            </a:r>
            <a:r>
              <a:rPr lang="en-US" altLang="zh-CN" sz="16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16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setStyle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，其作用范围是</a:t>
            </a:r>
            <a:r>
              <a:rPr lang="zh-CN" altLang="en-US" sz="16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整个应用程序</a:t>
            </a:r>
            <a:endParaRPr lang="en-US" altLang="zh-CN" sz="1600" b="1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  <a:defRPr/>
            </a:pP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QWidget</a:t>
            </a:r>
            <a:r>
              <a:rPr lang="en-US" altLang="zh-CN" sz="16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16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setStyle</a:t>
            </a:r>
            <a:r>
              <a:rPr lang="en-US" altLang="zh-CN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，其作用范围是</a:t>
            </a:r>
            <a:r>
              <a:rPr lang="zh-CN" altLang="en-US" sz="16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特定控件（含子控件）</a:t>
            </a:r>
            <a:endParaRPr lang="en-US" altLang="zh-CN" sz="1600" b="1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7C92B58-FF75-F476-660C-DB6FCBEE492F}"/>
              </a:ext>
            </a:extLst>
          </p:cNvPr>
          <p:cNvSpPr txBox="1"/>
          <p:nvPr/>
        </p:nvSpPr>
        <p:spPr>
          <a:xfrm>
            <a:off x="727926" y="5646648"/>
            <a:ext cx="3075723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200" b="1" i="1" u="sng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本节主要介绍</a:t>
            </a:r>
            <a:r>
              <a:rPr lang="en-US" altLang="zh-CN" sz="1200" b="1" i="1" u="sng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QSS</a:t>
            </a:r>
            <a:r>
              <a:rPr lang="zh-CN" altLang="en-US" sz="1200" b="1" i="1" u="sng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，所以</a:t>
            </a:r>
            <a:r>
              <a:rPr lang="en-US" altLang="zh-CN" sz="1200" b="1" i="1" u="sng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QPalette</a:t>
            </a:r>
            <a:r>
              <a:rPr lang="zh-CN" altLang="en-US" sz="1200" b="1" i="1" u="sng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200" b="1" i="1" u="sng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QStyle</a:t>
            </a:r>
            <a:r>
              <a:rPr lang="zh-CN" altLang="en-US" sz="1200" b="1" i="1" u="sng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将在后续章节深入说明</a:t>
            </a:r>
            <a:endParaRPr lang="en-US" altLang="zh-CN" sz="1200" b="1" i="1" u="sng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436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925C32D-48AE-C4ED-8FFF-DC50BEBB434C}"/>
              </a:ext>
            </a:extLst>
          </p:cNvPr>
          <p:cNvSpPr txBox="1"/>
          <p:nvPr/>
        </p:nvSpPr>
        <p:spPr>
          <a:xfrm>
            <a:off x="344488" y="450850"/>
            <a:ext cx="250902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QSS</a:t>
            </a:r>
            <a:r>
              <a:rPr lang="zh-CN" altLang="en-US" sz="2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语法概述</a:t>
            </a:r>
          </a:p>
        </p:txBody>
      </p:sp>
      <p:pic>
        <p:nvPicPr>
          <p:cNvPr id="7171" name="图片 7" descr="未标题-1">
            <a:extLst>
              <a:ext uri="{FF2B5EF4-FFF2-40B4-BE49-F238E27FC236}">
                <a16:creationId xmlns:a16="http://schemas.microsoft.com/office/drawing/2014/main" id="{96FEF190-0C74-0F7A-3055-13DF0C355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6323013"/>
            <a:ext cx="11141075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图片 1" descr="未标题-1">
            <a:extLst>
              <a:ext uri="{FF2B5EF4-FFF2-40B4-BE49-F238E27FC236}">
                <a16:creationId xmlns:a16="http://schemas.microsoft.com/office/drawing/2014/main" id="{A21F42F3-069C-8361-95BD-27A226771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013" y="658813"/>
            <a:ext cx="2716212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 descr="图标&#10;&#10;描述已自动生成">
            <a:extLst>
              <a:ext uri="{FF2B5EF4-FFF2-40B4-BE49-F238E27FC236}">
                <a16:creationId xmlns:a16="http://schemas.microsoft.com/office/drawing/2014/main" id="{3EEB019C-9179-9447-4386-C3F297DF35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801" y="501749"/>
            <a:ext cx="785812" cy="36016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87303CA-416D-C84E-AD58-D8DB860CE1EA}"/>
              </a:ext>
            </a:extLst>
          </p:cNvPr>
          <p:cNvSpPr txBox="1"/>
          <p:nvPr/>
        </p:nvSpPr>
        <p:spPr>
          <a:xfrm>
            <a:off x="1683246" y="1232736"/>
            <a:ext cx="5122407" cy="107721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  <a:defRPr/>
            </a:pPr>
            <a:r>
              <a:rPr lang="zh-CN" altLang="en-US" sz="16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样式表</a:t>
            </a:r>
            <a:r>
              <a:rPr lang="en-US" altLang="zh-CN" sz="16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(QSS)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由一系列</a:t>
            </a:r>
            <a:r>
              <a:rPr lang="zh-CN" altLang="en-US" sz="16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样式规则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组成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p"/>
              <a:defRPr/>
            </a:pPr>
            <a:r>
              <a:rPr lang="zh-CN" altLang="en-US" sz="16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样式规则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zh-CN" altLang="en-US" sz="16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6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组成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ü"/>
              <a:defRPr/>
            </a:pPr>
            <a:r>
              <a:rPr lang="zh-CN" altLang="en-US" sz="16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指定哪些小部件受规则影响</a:t>
            </a:r>
            <a:endParaRPr lang="en-US" altLang="zh-CN" sz="16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Wingdings" panose="05000000000000000000" pitchFamily="2" charset="2"/>
              <a:buChar char="ü"/>
              <a:defRPr/>
            </a:pPr>
            <a:r>
              <a:rPr lang="zh-CN" altLang="en-US" sz="16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</a:t>
            </a:r>
            <a:r>
              <a:rPr lang="zh-CN" altLang="en-US" sz="16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指定应在小组件上设置哪些属性        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1831FA4-FA64-F752-322C-D88A2DDEDC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3246" y="2442801"/>
            <a:ext cx="1862151" cy="27622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FC43052-9BD1-1512-5F5C-F6E57EF84ABD}"/>
              </a:ext>
            </a:extLst>
          </p:cNvPr>
          <p:cNvSpPr txBox="1"/>
          <p:nvPr/>
        </p:nvSpPr>
        <p:spPr>
          <a:xfrm>
            <a:off x="1683246" y="2813746"/>
            <a:ext cx="5731396" cy="9387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1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上面例子</a:t>
            </a:r>
            <a:endParaRPr lang="en-US" altLang="zh-CN" sz="11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1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QPushButton</a:t>
            </a:r>
            <a:r>
              <a:rPr lang="zh-CN" altLang="en-US" sz="11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是选择器</a:t>
            </a:r>
            <a:endParaRPr lang="en-US" altLang="zh-CN" sz="11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11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sz="11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color:red</a:t>
            </a:r>
            <a:r>
              <a:rPr lang="en-US" altLang="zh-CN" sz="11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sz="11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是声明</a:t>
            </a:r>
            <a:endParaRPr lang="en-US" altLang="zh-CN" sz="11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11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1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该规则指定</a:t>
            </a:r>
            <a:r>
              <a:rPr lang="en-US" altLang="zh-CN" sz="11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QPushButton</a:t>
            </a:r>
            <a:r>
              <a:rPr lang="zh-CN" altLang="en-US" sz="11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及其子类（例如，</a:t>
            </a:r>
            <a:r>
              <a:rPr lang="en-US" altLang="zh-CN" sz="11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MyPushButton</a:t>
            </a:r>
            <a:r>
              <a:rPr lang="zh-CN" altLang="en-US" sz="11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）应使用红色作为其字体颜色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F0646D9-4DB4-A3AE-1D3F-0FA283000721}"/>
              </a:ext>
            </a:extLst>
          </p:cNvPr>
          <p:cNvSpPr txBox="1"/>
          <p:nvPr/>
        </p:nvSpPr>
        <p:spPr>
          <a:xfrm>
            <a:off x="1683245" y="4351517"/>
            <a:ext cx="5122407" cy="9541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zh-CN" altLang="en-US" sz="14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通常</a:t>
            </a:r>
            <a:r>
              <a:rPr lang="en-US" altLang="zh-CN" sz="14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QSS</a:t>
            </a:r>
            <a:r>
              <a:rPr lang="zh-CN" altLang="en-US" sz="14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语法不区分大小写，除了</a:t>
            </a:r>
            <a:r>
              <a:rPr lang="zh-CN" altLang="en-US" sz="1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类名、对象名、属性名</a:t>
            </a:r>
            <a:r>
              <a:rPr lang="zh-CN" altLang="en-US" sz="14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外。</a:t>
            </a:r>
            <a:endParaRPr lang="en-US" altLang="zh-CN" sz="14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zh-CN" altLang="en-US" sz="14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多个选择器可以使用相同的声明，通过</a:t>
            </a:r>
            <a:r>
              <a:rPr lang="zh-CN" altLang="en-US" sz="1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逗号</a:t>
            </a:r>
            <a:r>
              <a:rPr lang="en-US" altLang="zh-CN" sz="1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(,)</a:t>
            </a:r>
            <a:r>
              <a:rPr lang="zh-CN" altLang="en-US" sz="14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来分隔选择器。</a:t>
            </a:r>
            <a:endParaRPr lang="en-US" altLang="zh-CN" sz="14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zh-CN" altLang="en-US" sz="14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样式规则中的声明部分要放在</a:t>
            </a:r>
            <a:r>
              <a:rPr lang="zh-CN" altLang="en-US" sz="1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大括号</a:t>
            </a:r>
            <a:r>
              <a:rPr lang="en-US" altLang="zh-CN" sz="1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{}</a:t>
            </a:r>
            <a:r>
              <a:rPr lang="zh-CN" altLang="en-US" sz="14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</a:t>
            </a:r>
            <a:r>
              <a:rPr lang="en-US" altLang="zh-CN" sz="14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如果有多条声明要用</a:t>
            </a:r>
            <a:r>
              <a:rPr lang="zh-CN" altLang="en-US" sz="1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分号</a:t>
            </a:r>
            <a:r>
              <a:rPr lang="en-US" altLang="zh-CN" sz="1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(;)</a:t>
            </a:r>
            <a:r>
              <a:rPr lang="zh-CN" altLang="en-US" sz="14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分隔。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78F1DB8B-6D9B-43F0-6286-93C1DBE88892}"/>
              </a:ext>
            </a:extLst>
          </p:cNvPr>
          <p:cNvGrpSpPr/>
          <p:nvPr/>
        </p:nvGrpSpPr>
        <p:grpSpPr>
          <a:xfrm>
            <a:off x="6982896" y="4289446"/>
            <a:ext cx="3631474" cy="1306654"/>
            <a:chOff x="4452733" y="3521357"/>
            <a:chExt cx="3631474" cy="1306654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058B237A-1652-0396-1B73-CA359D0A9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27763" y="3895122"/>
              <a:ext cx="3481413" cy="238127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64ACF316-8A10-437F-314A-1DFDCF3F3A7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527763" y="4158258"/>
              <a:ext cx="1943114" cy="557217"/>
            </a:xfrm>
            <a:prstGeom prst="rect">
              <a:avLst/>
            </a:prstGeom>
          </p:spPr>
        </p:pic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EAC4DD56-97BB-5259-506E-0A232DCCE275}"/>
                </a:ext>
              </a:extLst>
            </p:cNvPr>
            <p:cNvSpPr/>
            <p:nvPr/>
          </p:nvSpPr>
          <p:spPr>
            <a:xfrm>
              <a:off x="4452733" y="3521357"/>
              <a:ext cx="3631474" cy="1306654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7C94D039-EBF2-42B5-E514-BE1D084F7768}"/>
                </a:ext>
              </a:extLst>
            </p:cNvPr>
            <p:cNvSpPr txBox="1"/>
            <p:nvPr/>
          </p:nvSpPr>
          <p:spPr>
            <a:xfrm>
              <a:off x="4527763" y="3595850"/>
              <a:ext cx="765333" cy="26161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1100" dirty="0">
                  <a:solidFill>
                    <a:srgbClr val="1F4F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二者等价</a:t>
              </a:r>
            </a:p>
          </p:txBody>
        </p:sp>
      </p:grpSp>
      <p:pic>
        <p:nvPicPr>
          <p:cNvPr id="24" name="图片 23">
            <a:extLst>
              <a:ext uri="{FF2B5EF4-FFF2-40B4-BE49-F238E27FC236}">
                <a16:creationId xmlns:a16="http://schemas.microsoft.com/office/drawing/2014/main" id="{DC974EBA-FEA8-8F01-6AB9-B1239997C7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82896" y="3995902"/>
            <a:ext cx="3652864" cy="223839"/>
          </a:xfrm>
          <a:prstGeom prst="rect">
            <a:avLst/>
          </a:prstGeom>
        </p:spPr>
      </p:pic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191E7666-C7C4-988D-E51A-1A6E59D558F1}"/>
              </a:ext>
            </a:extLst>
          </p:cNvPr>
          <p:cNvCxnSpPr>
            <a:cxnSpLocks/>
          </p:cNvCxnSpPr>
          <p:nvPr/>
        </p:nvCxnSpPr>
        <p:spPr>
          <a:xfrm>
            <a:off x="1683245" y="3905150"/>
            <a:ext cx="893112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17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925C32D-48AE-C4ED-8FFF-DC50BEBB434C}"/>
              </a:ext>
            </a:extLst>
          </p:cNvPr>
          <p:cNvSpPr txBox="1"/>
          <p:nvPr/>
        </p:nvSpPr>
        <p:spPr>
          <a:xfrm>
            <a:off x="344488" y="450850"/>
            <a:ext cx="250902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QSS</a:t>
            </a:r>
            <a:r>
              <a:rPr lang="zh-CN" altLang="en-US" sz="2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语法概述</a:t>
            </a:r>
          </a:p>
        </p:txBody>
      </p:sp>
      <p:pic>
        <p:nvPicPr>
          <p:cNvPr id="7171" name="图片 7" descr="未标题-1">
            <a:extLst>
              <a:ext uri="{FF2B5EF4-FFF2-40B4-BE49-F238E27FC236}">
                <a16:creationId xmlns:a16="http://schemas.microsoft.com/office/drawing/2014/main" id="{96FEF190-0C74-0F7A-3055-13DF0C355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6323013"/>
            <a:ext cx="11141075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图片 1" descr="未标题-1">
            <a:extLst>
              <a:ext uri="{FF2B5EF4-FFF2-40B4-BE49-F238E27FC236}">
                <a16:creationId xmlns:a16="http://schemas.microsoft.com/office/drawing/2014/main" id="{A21F42F3-069C-8361-95BD-27A226771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013" y="658813"/>
            <a:ext cx="2716212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 descr="图标&#10;&#10;描述已自动生成">
            <a:extLst>
              <a:ext uri="{FF2B5EF4-FFF2-40B4-BE49-F238E27FC236}">
                <a16:creationId xmlns:a16="http://schemas.microsoft.com/office/drawing/2014/main" id="{3EEB019C-9179-9447-4386-C3F297DF35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801" y="501749"/>
            <a:ext cx="785812" cy="360163"/>
          </a:xfrm>
          <a:prstGeom prst="rect">
            <a:avLst/>
          </a:prstGeom>
        </p:spPr>
      </p:pic>
      <p:graphicFrame>
        <p:nvGraphicFramePr>
          <p:cNvPr id="31" name="表格 8">
            <a:extLst>
              <a:ext uri="{FF2B5EF4-FFF2-40B4-BE49-F238E27FC236}">
                <a16:creationId xmlns:a16="http://schemas.microsoft.com/office/drawing/2014/main" id="{D3C79823-7BF1-DDD1-6306-93E6274B8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74784"/>
              </p:ext>
            </p:extLst>
          </p:nvPr>
        </p:nvGraphicFramePr>
        <p:xfrm>
          <a:off x="869042" y="902006"/>
          <a:ext cx="5588001" cy="186056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748561">
                  <a:extLst>
                    <a:ext uri="{9D8B030D-6E8A-4147-A177-3AD203B41FA5}">
                      <a16:colId xmlns:a16="http://schemas.microsoft.com/office/drawing/2014/main" val="321058213"/>
                    </a:ext>
                  </a:extLst>
                </a:gridCol>
                <a:gridCol w="3839440">
                  <a:extLst>
                    <a:ext uri="{9D8B030D-6E8A-4147-A177-3AD203B41FA5}">
                      <a16:colId xmlns:a16="http://schemas.microsoft.com/office/drawing/2014/main" val="2200561927"/>
                    </a:ext>
                  </a:extLst>
                </a:gridCol>
              </a:tblGrid>
              <a:tr h="3460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选择器</a:t>
                      </a:r>
                      <a:endParaRPr lang="en-US" altLang="zh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相关概念说明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419737"/>
                  </a:ext>
                </a:extLst>
              </a:tr>
              <a:tr h="502599"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/>
                        <a:t>Selector Types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选择器类型</a:t>
                      </a:r>
                      <a:r>
                        <a:rPr lang="zh-CN" altLang="en-US" sz="1200" dirty="0"/>
                        <a:t>：</a:t>
                      </a:r>
                      <a:endParaRPr lang="en-US" altLang="zh-CN" sz="1200" dirty="0"/>
                    </a:p>
                    <a:p>
                      <a:r>
                        <a:rPr lang="zh-CN" altLang="en-US" sz="1200" dirty="0"/>
                        <a:t>一般选择器、类选择器、属性选择器、</a:t>
                      </a:r>
                      <a:r>
                        <a:rPr lang="en-US" altLang="zh-CN" sz="1200" dirty="0"/>
                        <a:t>ID</a:t>
                      </a:r>
                      <a:r>
                        <a:rPr lang="zh-CN" altLang="en-US" sz="1200" dirty="0"/>
                        <a:t>选择器等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103487"/>
                  </a:ext>
                </a:extLst>
              </a:tr>
              <a:tr h="646199"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/>
                        <a:t>Sub-Controls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控件子元素</a:t>
                      </a:r>
                      <a:endParaRPr lang="en-US" altLang="zh-CN" sz="1200" b="1" dirty="0"/>
                    </a:p>
                    <a:p>
                      <a:r>
                        <a:rPr lang="zh-CN" altLang="en-US" sz="1200" dirty="0"/>
                        <a:t>使用</a:t>
                      </a:r>
                      <a:r>
                        <a:rPr lang="en-US" altLang="zh-CN" sz="1600" b="1" dirty="0"/>
                        <a:t>::</a:t>
                      </a:r>
                      <a:r>
                        <a:rPr lang="zh-CN" altLang="en-US" sz="1200" dirty="0"/>
                        <a:t>来进行访问</a:t>
                      </a:r>
                      <a:r>
                        <a:rPr lang="en-US" altLang="zh-CN" sz="1200" dirty="0"/>
                        <a:t>(</a:t>
                      </a:r>
                      <a:r>
                        <a:rPr lang="zh-CN" altLang="en-US" sz="1200" dirty="0"/>
                        <a:t>与</a:t>
                      </a:r>
                      <a:r>
                        <a:rPr lang="en-US" altLang="zh-CN" sz="1200" dirty="0"/>
                        <a:t>CSS</a:t>
                      </a:r>
                      <a:r>
                        <a:rPr lang="zh-CN" altLang="en-US" sz="1200" dirty="0"/>
                        <a:t>不同点</a:t>
                      </a:r>
                      <a:r>
                        <a:rPr lang="en-US" altLang="zh-CN" sz="1200" dirty="0"/>
                        <a:t>,CSS</a:t>
                      </a:r>
                      <a:r>
                        <a:rPr lang="zh-CN" altLang="en-US" sz="1200" dirty="0"/>
                        <a:t>中</a:t>
                      </a:r>
                      <a:r>
                        <a:rPr lang="en-US" altLang="zh-CN" sz="1200" dirty="0"/>
                        <a:t>::</a:t>
                      </a:r>
                      <a:r>
                        <a:rPr lang="zh-CN" altLang="en-US" sz="1200" dirty="0"/>
                        <a:t>用于伪元素</a:t>
                      </a:r>
                      <a:r>
                        <a:rPr lang="en-US" altLang="zh-CN" sz="12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528087"/>
                  </a:ext>
                </a:extLst>
              </a:tr>
              <a:tr h="287199"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/>
                        <a:t>Pseudo-States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伪状态</a:t>
                      </a:r>
                      <a:r>
                        <a:rPr lang="en-US" altLang="zh-CN" sz="1200" dirty="0"/>
                        <a:t>,</a:t>
                      </a:r>
                      <a:r>
                        <a:rPr lang="zh-CN" altLang="en-US" sz="1200" dirty="0"/>
                        <a:t>使用</a:t>
                      </a:r>
                      <a:r>
                        <a:rPr lang="en-US" altLang="zh-CN" sz="1800" b="1" dirty="0"/>
                        <a:t>:</a:t>
                      </a:r>
                      <a:r>
                        <a:rPr lang="zh-CN" altLang="en-US" sz="1200" dirty="0"/>
                        <a:t>来表示</a:t>
                      </a:r>
                      <a:r>
                        <a:rPr lang="en-US" altLang="zh-CN" sz="1200" dirty="0"/>
                        <a:t>(</a:t>
                      </a:r>
                      <a:r>
                        <a:rPr lang="zh-CN" altLang="en-US" sz="1200" dirty="0"/>
                        <a:t>与</a:t>
                      </a:r>
                      <a:r>
                        <a:rPr lang="en-US" altLang="zh-CN" sz="1200" dirty="0"/>
                        <a:t>CSS</a:t>
                      </a:r>
                      <a:r>
                        <a:rPr lang="zh-CN" altLang="en-US" sz="1200" dirty="0"/>
                        <a:t>相同</a:t>
                      </a:r>
                      <a:r>
                        <a:rPr lang="en-US" altLang="zh-CN" sz="1200" dirty="0"/>
                        <a:t>)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492640"/>
                  </a:ext>
                </a:extLst>
              </a:tr>
            </a:tbl>
          </a:graphicData>
        </a:graphic>
      </p:graphicFrame>
      <p:graphicFrame>
        <p:nvGraphicFramePr>
          <p:cNvPr id="32" name="表格 8">
            <a:extLst>
              <a:ext uri="{FF2B5EF4-FFF2-40B4-BE49-F238E27FC236}">
                <a16:creationId xmlns:a16="http://schemas.microsoft.com/office/drawing/2014/main" id="{24AFBB01-6454-52EF-0AD6-3A0E985F4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90319"/>
              </p:ext>
            </p:extLst>
          </p:nvPr>
        </p:nvGraphicFramePr>
        <p:xfrm>
          <a:off x="869042" y="3594624"/>
          <a:ext cx="4766130" cy="163228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491386">
                  <a:extLst>
                    <a:ext uri="{9D8B030D-6E8A-4147-A177-3AD203B41FA5}">
                      <a16:colId xmlns:a16="http://schemas.microsoft.com/office/drawing/2014/main" val="321058213"/>
                    </a:ext>
                  </a:extLst>
                </a:gridCol>
                <a:gridCol w="3274744">
                  <a:extLst>
                    <a:ext uri="{9D8B030D-6E8A-4147-A177-3AD203B41FA5}">
                      <a16:colId xmlns:a16="http://schemas.microsoft.com/office/drawing/2014/main" val="2200561927"/>
                    </a:ext>
                  </a:extLst>
                </a:gridCol>
              </a:tblGrid>
              <a:tr h="3460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声明</a:t>
                      </a:r>
                      <a:endParaRPr lang="en-US" altLang="zh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相关概念说明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419737"/>
                  </a:ext>
                </a:extLst>
              </a:tr>
              <a:tr h="502599"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/>
                        <a:t>Properties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属性名</a:t>
                      </a:r>
                      <a:r>
                        <a:rPr lang="zh-CN" altLang="en-US" sz="1200" dirty="0"/>
                        <a:t>：</a:t>
                      </a:r>
                      <a:endParaRPr lang="en-US" altLang="zh-CN" sz="1200" dirty="0"/>
                    </a:p>
                    <a:p>
                      <a:r>
                        <a:rPr lang="en-US" altLang="zh-CN" sz="1200" b="1" dirty="0" err="1"/>
                        <a:t>aaa</a:t>
                      </a:r>
                      <a:r>
                        <a:rPr lang="en-US" altLang="zh-CN" sz="1200" dirty="0" err="1"/>
                        <a:t>:short</a:t>
                      </a:r>
                      <a:r>
                        <a:rPr lang="en-US" altLang="zh-CN" sz="1200" dirty="0"/>
                        <a:t>             </a:t>
                      </a:r>
                    </a:p>
                    <a:p>
                      <a:r>
                        <a:rPr lang="en-US" altLang="zh-CN" sz="1200" b="1" dirty="0" err="1"/>
                        <a:t>bbb</a:t>
                      </a:r>
                      <a:r>
                        <a:rPr lang="en-US" altLang="zh-CN" sz="1200" dirty="0" err="1"/>
                        <a:t>:Direction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103487"/>
                  </a:ext>
                </a:extLst>
              </a:tr>
              <a:tr h="646199"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/>
                        <a:t>Property Types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该类型属性的取值</a:t>
                      </a:r>
                      <a:endParaRPr lang="en-US" altLang="zh-CN" sz="1200" b="1" dirty="0"/>
                    </a:p>
                    <a:p>
                      <a:r>
                        <a:rPr lang="en-US" altLang="zh-CN" sz="1200" b="1" dirty="0"/>
                        <a:t>short</a:t>
                      </a:r>
                      <a:r>
                        <a:rPr lang="en-US" altLang="zh-CN" sz="1200" dirty="0"/>
                        <a:t>:-32768-32767  </a:t>
                      </a:r>
                    </a:p>
                    <a:p>
                      <a:r>
                        <a:rPr lang="en-US" altLang="zh-CN" sz="1200" b="1" dirty="0"/>
                        <a:t>Direction</a:t>
                      </a:r>
                      <a:r>
                        <a:rPr lang="en-US" altLang="zh-CN" sz="1200" b="0" dirty="0"/>
                        <a:t>: </a:t>
                      </a:r>
                      <a:r>
                        <a:rPr lang="en-US" altLang="zh-CN" sz="1200" b="0" dirty="0" err="1"/>
                        <a:t>East</a:t>
                      </a:r>
                      <a:r>
                        <a:rPr lang="en-US" altLang="zh-CN" sz="1200" dirty="0" err="1"/>
                        <a:t>,South,West,North</a:t>
                      </a:r>
                      <a:endParaRPr lang="en-US" altLang="zh-C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528087"/>
                  </a:ext>
                </a:extLst>
              </a:tr>
            </a:tbl>
          </a:graphicData>
        </a:graphic>
      </p:graphicFrame>
      <p:pic>
        <p:nvPicPr>
          <p:cNvPr id="34" name="图片 33">
            <a:extLst>
              <a:ext uri="{FF2B5EF4-FFF2-40B4-BE49-F238E27FC236}">
                <a16:creationId xmlns:a16="http://schemas.microsoft.com/office/drawing/2014/main" id="{7E81D509-FA40-99AD-AD51-49D16AAAD8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2624" y="1925216"/>
            <a:ext cx="3514751" cy="200026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3776E448-6624-B149-0C3C-9A02DEEEB1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2624" y="1598459"/>
            <a:ext cx="1943114" cy="252414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22CA2E4A-FF7F-C33B-907D-0707F57D61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2624" y="874356"/>
            <a:ext cx="2595581" cy="395290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383F6227-3768-8757-A160-283E22EE11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32624" y="2566498"/>
            <a:ext cx="2457468" cy="214314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5CBC662A-F23A-16E2-6510-CE75A9C5CAB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40445" y="3688002"/>
            <a:ext cx="1733563" cy="538166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B4F2586A-797F-5C30-4A2A-A08DD8FA11E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43064" y="3624369"/>
            <a:ext cx="3514751" cy="665432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0B931F81-29A0-27C5-2C16-5A772029C91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58693" y="4578156"/>
            <a:ext cx="5295901" cy="1031964"/>
          </a:xfrm>
          <a:prstGeom prst="rect">
            <a:avLst/>
          </a:prstGeom>
        </p:spPr>
      </p:pic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13F76A80-17B1-657A-0786-72D322E810FA}"/>
              </a:ext>
            </a:extLst>
          </p:cNvPr>
          <p:cNvCxnSpPr>
            <a:cxnSpLocks/>
          </p:cNvCxnSpPr>
          <p:nvPr/>
        </p:nvCxnSpPr>
        <p:spPr>
          <a:xfrm>
            <a:off x="743445" y="3378100"/>
            <a:ext cx="1102310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2EB333AC-2377-851A-8684-18807329A061}"/>
              </a:ext>
            </a:extLst>
          </p:cNvPr>
          <p:cNvSpPr txBox="1"/>
          <p:nvPr/>
        </p:nvSpPr>
        <p:spPr>
          <a:xfrm>
            <a:off x="2220821" y="5773317"/>
            <a:ext cx="8068352" cy="43088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1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           </a:t>
            </a:r>
            <a:r>
              <a:rPr lang="en-US" altLang="zh-CN" sz="11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file:///C:/software/qt_5_13_1/Docs/Qt-5.13.1/qtwidgets/stylesheet-reference.html#list-of-properties</a:t>
            </a:r>
          </a:p>
          <a:p>
            <a:pPr>
              <a:defRPr/>
            </a:pPr>
            <a:r>
              <a:rPr lang="zh-CN" altLang="en-US" sz="11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属性的取值 </a:t>
            </a:r>
            <a:r>
              <a:rPr lang="en-US" altLang="zh-CN" sz="11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file:///C:/software/qt_5_13_1/Docs/Qt-5.13.1/qtwidgets/stylesheet-reference.html#list-of-property-types          </a:t>
            </a:r>
          </a:p>
        </p:txBody>
      </p:sp>
      <p:pic>
        <p:nvPicPr>
          <p:cNvPr id="55" name="图片 54">
            <a:extLst>
              <a:ext uri="{FF2B5EF4-FFF2-40B4-BE49-F238E27FC236}">
                <a16:creationId xmlns:a16="http://schemas.microsoft.com/office/drawing/2014/main" id="{34CC6849-0BDF-7085-631F-44F1E0B3F46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9042" y="5505341"/>
            <a:ext cx="973825" cy="69886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3D82AC7-0611-69E2-11E7-8D16EE4A6764}"/>
              </a:ext>
            </a:extLst>
          </p:cNvPr>
          <p:cNvSpPr txBox="1"/>
          <p:nvPr/>
        </p:nvSpPr>
        <p:spPr>
          <a:xfrm>
            <a:off x="2206269" y="2860627"/>
            <a:ext cx="8068352" cy="43088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1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子元素 </a:t>
            </a:r>
            <a:r>
              <a:rPr lang="en-US" altLang="zh-CN" sz="11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file:///C:/software/qt_5_13_1/Docs/Qt-5.13.1/qtwidgets/stylesheet-reference.html#list-of-sub-controls</a:t>
            </a:r>
          </a:p>
          <a:p>
            <a:pPr>
              <a:defRPr/>
            </a:pPr>
            <a:r>
              <a:rPr lang="zh-CN" altLang="en-US" sz="11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伪状态 </a:t>
            </a:r>
            <a:r>
              <a:rPr lang="en-US" altLang="zh-CN" sz="11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file:///C:/software/qt_5_13_1/Docs/Qt-5.13.1/qtwidgets/stylesheet-reference.html#list-of-pseudo-states</a:t>
            </a:r>
          </a:p>
        </p:txBody>
      </p:sp>
    </p:spTree>
    <p:extLst>
      <p:ext uri="{BB962C8B-B14F-4D97-AF65-F5344CB8AC3E}">
        <p14:creationId xmlns:p14="http://schemas.microsoft.com/office/powerpoint/2010/main" val="3868437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925C32D-48AE-C4ED-8FFF-DC50BEBB434C}"/>
              </a:ext>
            </a:extLst>
          </p:cNvPr>
          <p:cNvSpPr txBox="1"/>
          <p:nvPr/>
        </p:nvSpPr>
        <p:spPr>
          <a:xfrm>
            <a:off x="344488" y="450850"/>
            <a:ext cx="487934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 QSS</a:t>
            </a:r>
            <a:r>
              <a:rPr lang="zh-CN" altLang="en-US" sz="2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语法详谈</a:t>
            </a:r>
            <a:r>
              <a:rPr lang="en-US" altLang="zh-CN" sz="2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-Selector Types</a:t>
            </a:r>
            <a:endParaRPr lang="zh-CN" altLang="en-US" sz="2400" b="1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1" name="图片 7" descr="未标题-1">
            <a:extLst>
              <a:ext uri="{FF2B5EF4-FFF2-40B4-BE49-F238E27FC236}">
                <a16:creationId xmlns:a16="http://schemas.microsoft.com/office/drawing/2014/main" id="{96FEF190-0C74-0F7A-3055-13DF0C355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6323013"/>
            <a:ext cx="11141075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图片 1" descr="未标题-1">
            <a:extLst>
              <a:ext uri="{FF2B5EF4-FFF2-40B4-BE49-F238E27FC236}">
                <a16:creationId xmlns:a16="http://schemas.microsoft.com/office/drawing/2014/main" id="{A21F42F3-069C-8361-95BD-27A226771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013" y="658813"/>
            <a:ext cx="2716212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 descr="图标&#10;&#10;描述已自动生成">
            <a:extLst>
              <a:ext uri="{FF2B5EF4-FFF2-40B4-BE49-F238E27FC236}">
                <a16:creationId xmlns:a16="http://schemas.microsoft.com/office/drawing/2014/main" id="{3EEB019C-9179-9447-4386-C3F297DF35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801" y="501749"/>
            <a:ext cx="785812" cy="36016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C941FE3-272D-D9CA-F389-C5AE812508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488" y="1171500"/>
            <a:ext cx="11658685" cy="264796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C89D66C-A0C5-EC7E-239C-B5ED4B5C6522}"/>
              </a:ext>
            </a:extLst>
          </p:cNvPr>
          <p:cNvSpPr txBox="1"/>
          <p:nvPr/>
        </p:nvSpPr>
        <p:spPr>
          <a:xfrm>
            <a:off x="1194130" y="4013074"/>
            <a:ext cx="2275572" cy="20452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一般选择器</a:t>
            </a:r>
            <a:endParaRPr lang="en-US" altLang="zh-CN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类选择器</a:t>
            </a:r>
            <a:r>
              <a:rPr lang="en-US" altLang="zh-CN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含子类</a:t>
            </a:r>
            <a:r>
              <a:rPr lang="en-US" altLang="zh-CN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defRPr/>
            </a:pPr>
            <a:r>
              <a:rPr lang="zh-CN" altLang="en-US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属性选择器</a:t>
            </a:r>
            <a:endParaRPr lang="en-US" altLang="zh-CN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类选择器</a:t>
            </a:r>
            <a:r>
              <a:rPr lang="en-US" altLang="zh-CN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不含子类</a:t>
            </a:r>
            <a:r>
              <a:rPr lang="en-US" altLang="zh-CN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defRPr/>
            </a:pPr>
            <a:r>
              <a:rPr lang="en-US" altLang="zh-CN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</a:t>
            </a:r>
            <a:endParaRPr lang="en-US" altLang="zh-CN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后代选择器</a:t>
            </a:r>
            <a:endParaRPr lang="en-US" altLang="zh-CN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子代选择器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289E52F-BF23-C448-99BF-0679A1279DE0}"/>
              </a:ext>
            </a:extLst>
          </p:cNvPr>
          <p:cNvSpPr txBox="1"/>
          <p:nvPr/>
        </p:nvSpPr>
        <p:spPr>
          <a:xfrm>
            <a:off x="7671085" y="5917921"/>
            <a:ext cx="2901093" cy="2616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100" i="1" u="sng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</a:t>
            </a:r>
            <a:r>
              <a:rPr lang="en-US" altLang="zh-CN" sz="1100" i="1" u="sng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100" i="1" u="sng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自定义的类也可以使用</a:t>
            </a:r>
            <a:r>
              <a:rPr lang="en-US" altLang="zh-CN" sz="1100" i="1" u="sng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QSS</a:t>
            </a:r>
            <a:endParaRPr lang="zh-CN" altLang="en-US" sz="1100" i="1" u="sng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9762F44-85F2-84F4-F4D9-C5AE50BC6C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1085" y="3962950"/>
            <a:ext cx="2901093" cy="185628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B7A4CC3-3D51-C6A7-B3AE-93D6A6404D21}"/>
              </a:ext>
            </a:extLst>
          </p:cNvPr>
          <p:cNvSpPr txBox="1"/>
          <p:nvPr/>
        </p:nvSpPr>
        <p:spPr>
          <a:xfrm>
            <a:off x="4195644" y="4598412"/>
            <a:ext cx="2749498" cy="8309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权重同</a:t>
            </a:r>
            <a:r>
              <a:rPr lang="en-US" altLang="zh-CN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一般来说，谁更精确，权重越大</a:t>
            </a:r>
            <a:r>
              <a:rPr lang="en-US" altLang="zh-CN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defRPr/>
            </a:pPr>
            <a:r>
              <a:rPr lang="zh-CN" altLang="en-US" sz="1200" i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具体冲突时，可以再解决</a:t>
            </a:r>
            <a:endParaRPr lang="en-US" altLang="zh-CN" sz="1200" i="1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128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925C32D-48AE-C4ED-8FFF-DC50BEBB434C}"/>
              </a:ext>
            </a:extLst>
          </p:cNvPr>
          <p:cNvSpPr txBox="1"/>
          <p:nvPr/>
        </p:nvSpPr>
        <p:spPr>
          <a:xfrm>
            <a:off x="344488" y="450850"/>
            <a:ext cx="467801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 QSS</a:t>
            </a:r>
            <a:r>
              <a:rPr lang="zh-CN" altLang="en-US" sz="2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语法详谈</a:t>
            </a:r>
            <a:r>
              <a:rPr lang="en-US" altLang="zh-CN" sz="2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-Sub-Controls</a:t>
            </a:r>
            <a:endParaRPr lang="zh-CN" altLang="en-US" sz="2400" b="1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1" name="图片 7" descr="未标题-1">
            <a:extLst>
              <a:ext uri="{FF2B5EF4-FFF2-40B4-BE49-F238E27FC236}">
                <a16:creationId xmlns:a16="http://schemas.microsoft.com/office/drawing/2014/main" id="{96FEF190-0C74-0F7A-3055-13DF0C355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6323013"/>
            <a:ext cx="11141075" cy="1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图片 1" descr="未标题-1">
            <a:extLst>
              <a:ext uri="{FF2B5EF4-FFF2-40B4-BE49-F238E27FC236}">
                <a16:creationId xmlns:a16="http://schemas.microsoft.com/office/drawing/2014/main" id="{A21F42F3-069C-8361-95BD-27A226771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013" y="658813"/>
            <a:ext cx="2716212" cy="12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 descr="图标&#10;&#10;描述已自动生成">
            <a:extLst>
              <a:ext uri="{FF2B5EF4-FFF2-40B4-BE49-F238E27FC236}">
                <a16:creationId xmlns:a16="http://schemas.microsoft.com/office/drawing/2014/main" id="{3EEB019C-9179-9447-4386-C3F297DF35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801" y="501749"/>
            <a:ext cx="785812" cy="36016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011F42A-15CD-1C56-1FAA-FEFCAB2418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2026" y="2332744"/>
            <a:ext cx="6967588" cy="342902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9000499-4060-339D-9373-C28C685C986C}"/>
              </a:ext>
            </a:extLst>
          </p:cNvPr>
          <p:cNvSpPr txBox="1"/>
          <p:nvPr/>
        </p:nvSpPr>
        <p:spPr>
          <a:xfrm>
            <a:off x="1751644" y="5848998"/>
            <a:ext cx="8068352" cy="2616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1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子元素 </a:t>
            </a:r>
            <a:r>
              <a:rPr lang="en-US" altLang="zh-CN" sz="11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file:///C:/software/qt_5_13_1/Docs/Qt-5.13.1/qtwidgets/stylesheet-reference.html#list-of-sub-controls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ADEFE31-844A-9149-0D9E-C05A4DB086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1779" y="1120947"/>
            <a:ext cx="1596901" cy="20744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30D0E7D-76CF-0AAA-AF2E-3AB651512B27}"/>
              </a:ext>
            </a:extLst>
          </p:cNvPr>
          <p:cNvSpPr txBox="1"/>
          <p:nvPr/>
        </p:nvSpPr>
        <p:spPr>
          <a:xfrm>
            <a:off x="1751644" y="1166655"/>
            <a:ext cx="4879349" cy="7386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zh-CN" altLang="en-US" sz="14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对于复杂的控件，例如</a:t>
            </a:r>
            <a:r>
              <a:rPr lang="en-US" altLang="zh-CN" sz="14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QComboBox</a:t>
            </a:r>
            <a:r>
              <a:rPr lang="zh-CN" altLang="en-US" sz="14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QSpinBox</a:t>
            </a:r>
            <a:r>
              <a:rPr lang="zh-CN" altLang="en-US" sz="14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，它们内部有</a:t>
            </a:r>
            <a:r>
              <a:rPr lang="en-US" altLang="zh-CN" sz="1400" b="1" dirty="0" err="1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SubControls</a:t>
            </a:r>
            <a:r>
              <a:rPr lang="en-US" altLang="zh-CN" sz="1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控件子元素</a:t>
            </a:r>
            <a:r>
              <a:rPr lang="en-US" altLang="zh-CN" sz="1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n"/>
              <a:defRPr/>
            </a:pPr>
            <a:r>
              <a:rPr lang="zh-CN" altLang="en-US" sz="14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控件子元素使用</a:t>
            </a:r>
            <a:r>
              <a:rPr lang="zh-CN" altLang="en-US" sz="1400" b="1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两个冒号</a:t>
            </a:r>
            <a:r>
              <a:rPr lang="zh-CN" altLang="en-US" sz="1400" dirty="0">
                <a:solidFill>
                  <a:srgbClr val="1F4F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来选择</a:t>
            </a:r>
            <a:endParaRPr lang="en-US" altLang="zh-CN" sz="1400" dirty="0">
              <a:solidFill>
                <a:srgbClr val="1F4F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84DDAAC-1969-08C3-3226-208FA45917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31779" y="1419811"/>
            <a:ext cx="2643240" cy="23715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3308B10-447D-DCD0-F6D4-545EDCC179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31779" y="1752692"/>
            <a:ext cx="3552851" cy="23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603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</TotalTime>
  <Words>1158</Words>
  <Application>Microsoft Office PowerPoint</Application>
  <PresentationFormat>宽屏</PresentationFormat>
  <Paragraphs>140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等线</vt:lpstr>
      <vt:lpstr>等线 Light</vt:lpstr>
      <vt:lpstr>微软雅黑</vt:lpstr>
      <vt:lpstr>Arial</vt:lpstr>
      <vt:lpstr>JetBrains Mono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昌博</dc:creator>
  <cp:lastModifiedBy>zhang cb</cp:lastModifiedBy>
  <cp:revision>84</cp:revision>
  <dcterms:created xsi:type="dcterms:W3CDTF">2022-09-16T13:49:23Z</dcterms:created>
  <dcterms:modified xsi:type="dcterms:W3CDTF">2022-11-18T12:39:18Z</dcterms:modified>
</cp:coreProperties>
</file>