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66" r:id="rId7"/>
    <p:sldId id="264" r:id="rId8"/>
    <p:sldId id="265" r:id="rId9"/>
    <p:sldId id="267" r:id="rId10"/>
    <p:sldId id="261" r:id="rId11"/>
    <p:sldId id="262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0" autoAdjust="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944227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NYC Open Data</a:t>
            </a:r>
            <a:r>
              <a:rPr lang="en-US" baseline="0" dirty="0" smtClean="0"/>
              <a:t> – counts of subway entrances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49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6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8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8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" name="Shape 70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Shape 83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Shape 84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Shape 9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8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1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906462" y="4343400"/>
            <a:ext cx="7405688" cy="0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/>
          <a:lstStyle/>
          <a:p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8171646" y="6526530"/>
            <a:ext cx="237342" cy="231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914400"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0487" marR="0" indent="-9048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1pPr>
      <a:lvl2pPr marL="402872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2pPr>
      <a:lvl3pPr marL="644978" marR="0" indent="-260803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3pPr>
      <a:lvl4pPr marL="769584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4pPr>
      <a:lvl5pPr marL="9521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5pPr>
      <a:lvl6pPr marL="14093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•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6pPr>
      <a:lvl7pPr marL="18665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•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7pPr>
      <a:lvl8pPr marL="23237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•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8pPr>
      <a:lvl9pPr marL="27809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•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t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 idx="4294967295"/>
          </p:nvPr>
        </p:nvSpPr>
        <p:spPr>
          <a:xfrm>
            <a:off x="822325" y="758825"/>
            <a:ext cx="7543800" cy="35655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8000">
                <a:solidFill>
                  <a:srgbClr val="262626"/>
                </a:solidFill>
              </a:defRPr>
            </a:pPr>
            <a:r>
              <a:rPr lang="en-US" dirty="0" smtClean="0"/>
              <a:t>Token Entry: </a:t>
            </a:r>
            <a:br>
              <a:rPr lang="en-US" dirty="0" smtClean="0"/>
            </a:br>
            <a:r>
              <a:rPr lang="en-US" sz="4000" dirty="0" smtClean="0"/>
              <a:t>A First </a:t>
            </a:r>
            <a:r>
              <a:rPr lang="en-US" sz="4000" dirty="0"/>
              <a:t>P</a:t>
            </a:r>
            <a:r>
              <a:rPr lang="en-US" sz="4000" dirty="0" smtClean="0"/>
              <a:t>ass at </a:t>
            </a:r>
            <a:r>
              <a:rPr sz="4000" dirty="0" smtClean="0"/>
              <a:t>MTA</a:t>
            </a:r>
            <a:r>
              <a:rPr lang="en-US" sz="4000" dirty="0" smtClean="0"/>
              <a:t> Tu</a:t>
            </a:r>
            <a:r>
              <a:rPr sz="4000" dirty="0" smtClean="0"/>
              <a:t>rnstile</a:t>
            </a:r>
            <a:r>
              <a:rPr lang="en-US" sz="4000" dirty="0" smtClean="0"/>
              <a:t> Data</a:t>
            </a:r>
            <a:r>
              <a:rPr sz="4000" dirty="0" smtClean="0"/>
              <a:t> </a:t>
            </a:r>
            <a:r>
              <a:rPr sz="6000" dirty="0"/>
              <a:t/>
            </a:r>
            <a:br>
              <a:rPr sz="6000" dirty="0"/>
            </a:br>
            <a:r>
              <a:rPr sz="5000" dirty="0" smtClean="0"/>
              <a:t>Team </a:t>
            </a:r>
            <a:r>
              <a:rPr lang="en-US" sz="5000" dirty="0" smtClean="0"/>
              <a:t>5</a:t>
            </a:r>
            <a:endParaRPr sz="5000"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4294967295"/>
          </p:nvPr>
        </p:nvSpPr>
        <p:spPr>
          <a:xfrm>
            <a:off x="825500" y="4456112"/>
            <a:ext cx="7543800" cy="14557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/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ANDREW VLAHUTIN</a:t>
            </a:r>
          </a:p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HENG-RU MAY TAN</a:t>
            </a:r>
          </a:p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MIKE JOHNS</a:t>
            </a:r>
          </a:p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STEVE CHOI</a:t>
            </a:r>
          </a:p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SEPTEMBER 22</a:t>
            </a:r>
            <a:r>
              <a:rPr baseline="30000"/>
              <a:t>ND</a:t>
            </a:r>
            <a:r>
              <a:t>, 2016</a:t>
            </a:r>
          </a:p>
        </p:txBody>
      </p:sp>
      <p:pic>
        <p:nvPicPr>
          <p:cNvPr id="126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25" y="28575"/>
            <a:ext cx="1746250" cy="728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Subway Station Locations Weighted by Traffic</a:t>
            </a:r>
          </a:p>
        </p:txBody>
      </p:sp>
      <p:pic>
        <p:nvPicPr>
          <p:cNvPr id="162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17840"/>
          <a:stretch>
            <a:fillRect/>
          </a:stretch>
        </p:blipFill>
        <p:spPr>
          <a:xfrm>
            <a:off x="876696" y="2074068"/>
            <a:ext cx="7512703" cy="3927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Conclusions &amp; Future Work</a:t>
            </a:r>
          </a:p>
        </p:txBody>
      </p:sp>
      <p:sp>
        <p:nvSpPr>
          <p:cNvPr id="165" name="Shape 165"/>
          <p:cNvSpPr/>
          <p:nvPr/>
        </p:nvSpPr>
        <p:spPr>
          <a:xfrm>
            <a:off x="4664075" y="2400300"/>
            <a:ext cx="3702050" cy="245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Incorporate additional data to identify high-traffic stations in areas with most receptive populations</a:t>
            </a:r>
          </a:p>
          <a:p>
            <a:pPr marL="290512" lvl="1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  <a:r>
              <a:t>Median income</a:t>
            </a:r>
          </a:p>
          <a:p>
            <a:pPr marL="290512" lvl="1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  <a:r>
              <a:t>Charitable giving</a:t>
            </a:r>
          </a:p>
          <a:p>
            <a:pPr marL="290512" lvl="1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  <a:r>
              <a:t>Tech Industry 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Estimate traffic flow by time for specific station exits</a:t>
            </a:r>
          </a:p>
        </p:txBody>
      </p:sp>
      <p:grpSp>
        <p:nvGrpSpPr>
          <p:cNvPr id="168" name="Group 168"/>
          <p:cNvGrpSpPr/>
          <p:nvPr/>
        </p:nvGrpSpPr>
        <p:grpSpPr>
          <a:xfrm>
            <a:off x="4664075" y="1877059"/>
            <a:ext cx="3702051" cy="459742"/>
            <a:chOff x="0" y="0"/>
            <a:chExt cx="3702050" cy="459740"/>
          </a:xfrm>
        </p:grpSpPr>
        <p:sp>
          <p:nvSpPr>
            <p:cNvPr id="166" name="Shape 166"/>
            <p:cNvSpPr/>
            <p:nvPr/>
          </p:nvSpPr>
          <p:spPr>
            <a:xfrm>
              <a:off x="0" y="0"/>
              <a:ext cx="3702050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defTabSz="914400">
                <a:lnSpc>
                  <a:spcPct val="85000"/>
                </a:lnSpc>
                <a:defRPr sz="2400">
                  <a:solidFill>
                    <a:srgbClr val="40404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Next Steps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459740"/>
              <a:ext cx="3702051" cy="1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9" name="Shape 169"/>
          <p:cNvSpPr>
            <a:spLocks noGrp="1"/>
          </p:cNvSpPr>
          <p:nvPr>
            <p:ph type="body" sz="half" idx="4294967295"/>
          </p:nvPr>
        </p:nvSpPr>
        <p:spPr>
          <a:xfrm>
            <a:off x="822325" y="2400300"/>
            <a:ext cx="3703638" cy="3821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90487" indent="-90487">
              <a:buFont typeface="Arial"/>
              <a:buChar char="•"/>
              <a:defRPr sz="1400"/>
            </a:pPr>
            <a:r>
              <a:t>Stations with the highest traffic are what you would expect!</a:t>
            </a:r>
          </a:p>
          <a:p>
            <a:pPr marL="90487" indent="-90487">
              <a:buFont typeface="Arial"/>
              <a:buChar char="•"/>
              <a:defRPr sz="1400"/>
            </a:pPr>
            <a:r>
              <a:t>Highest traffic: weekdays during morning and evening commute</a:t>
            </a:r>
          </a:p>
          <a:p>
            <a:pPr marL="290512" lvl="1" indent="-90487">
              <a:buFont typeface="Arial"/>
              <a:buChar char="•"/>
              <a:defRPr sz="1400"/>
            </a:pPr>
            <a:r>
              <a:t>Lunch time increase in some areas</a:t>
            </a:r>
          </a:p>
        </p:txBody>
      </p:sp>
      <p:sp>
        <p:nvSpPr>
          <p:cNvPr id="170" name="Shape 170"/>
          <p:cNvSpPr/>
          <p:nvPr/>
        </p:nvSpPr>
        <p:spPr>
          <a:xfrm>
            <a:off x="822325" y="1877059"/>
            <a:ext cx="37036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Conclusions</a:t>
            </a:r>
          </a:p>
        </p:txBody>
      </p:sp>
      <p:sp>
        <p:nvSpPr>
          <p:cNvPr id="171" name="Shape 171"/>
          <p:cNvSpPr/>
          <p:nvPr/>
        </p:nvSpPr>
        <p:spPr>
          <a:xfrm>
            <a:off x="822325" y="2336800"/>
            <a:ext cx="3703638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Background and Goals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half" idx="4294967295"/>
          </p:nvPr>
        </p:nvSpPr>
        <p:spPr>
          <a:xfrm>
            <a:off x="822325" y="2400300"/>
            <a:ext cx="3541905" cy="3821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buFont typeface="Arial"/>
              <a:buChar char="•"/>
              <a:defRPr sz="1400"/>
            </a:pPr>
            <a:r>
              <a:rPr lang="en-US" sz="1400" dirty="0" err="1" smtClean="0"/>
              <a:t>WomenTechWomenYes</a:t>
            </a:r>
            <a:r>
              <a:rPr lang="en-US" sz="1400" dirty="0" smtClean="0"/>
              <a:t> (WTWY) holds its annual gala each summer</a:t>
            </a:r>
          </a:p>
          <a:p>
            <a:pPr>
              <a:buFont typeface="Arial"/>
              <a:buChar char="•"/>
              <a:defRPr sz="1400"/>
            </a:pPr>
            <a:r>
              <a:rPr lang="en-US" sz="1400" dirty="0" smtClean="0"/>
              <a:t>Interested in placing street teams at subway stations to collect email addresses</a:t>
            </a:r>
          </a:p>
          <a:p>
            <a:pPr>
              <a:buFont typeface="Arial"/>
              <a:buChar char="•"/>
              <a:defRPr sz="1400"/>
            </a:pPr>
            <a:r>
              <a:rPr lang="en-US" sz="1400" dirty="0" smtClean="0"/>
              <a:t>Those providing email address are sent an invitation to the annual gala</a:t>
            </a:r>
          </a:p>
          <a:p>
            <a:pPr>
              <a:buFont typeface="Arial"/>
              <a:buChar char="•"/>
              <a:defRPr sz="1400"/>
            </a:pPr>
            <a:endParaRPr lang="en-US" sz="1400" dirty="0"/>
          </a:p>
        </p:txBody>
      </p:sp>
      <p:sp>
        <p:nvSpPr>
          <p:cNvPr id="131" name="Shape 131"/>
          <p:cNvSpPr/>
          <p:nvPr/>
        </p:nvSpPr>
        <p:spPr>
          <a:xfrm>
            <a:off x="822325" y="1877059"/>
            <a:ext cx="37036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Background</a:t>
            </a:r>
          </a:p>
        </p:txBody>
      </p:sp>
      <p:sp>
        <p:nvSpPr>
          <p:cNvPr id="132" name="Shape 132"/>
          <p:cNvSpPr/>
          <p:nvPr/>
        </p:nvSpPr>
        <p:spPr>
          <a:xfrm>
            <a:off x="4664075" y="1877059"/>
            <a:ext cx="370205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Goals</a:t>
            </a:r>
          </a:p>
        </p:txBody>
      </p:sp>
      <p:sp>
        <p:nvSpPr>
          <p:cNvPr id="133" name="Shape 133"/>
          <p:cNvSpPr/>
          <p:nvPr/>
        </p:nvSpPr>
        <p:spPr>
          <a:xfrm>
            <a:off x="822325" y="2336800"/>
            <a:ext cx="3703638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664075" y="2336800"/>
            <a:ext cx="3702051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Shape 130"/>
          <p:cNvSpPr/>
          <p:nvPr/>
        </p:nvSpPr>
        <p:spPr>
          <a:xfrm>
            <a:off x="4824519" y="2400299"/>
            <a:ext cx="3541605" cy="359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marL="90487" indent="-90487" defTabSz="914400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lang="en-US" dirty="0"/>
              <a:t>Provide guidance on where and when to deploy staff to collect emails for gala invite blast</a:t>
            </a:r>
          </a:p>
          <a:p>
            <a:pPr marL="90487" indent="-90487" defTabSz="914400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lang="en-US" dirty="0"/>
              <a:t>Take a first pass pinpoint stations to based on traffic </a:t>
            </a:r>
          </a:p>
          <a:p>
            <a:pPr marL="90487" indent="-90487" defTabSz="914400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lang="en-US" dirty="0"/>
              <a:t>Identify </a:t>
            </a:r>
            <a:r>
              <a:rPr lang="en-US" dirty="0" smtClean="0"/>
              <a:t>useful entrances </a:t>
            </a:r>
            <a:r>
              <a:rPr lang="en-US" dirty="0"/>
              <a:t>for selected subway stations where staff should be </a:t>
            </a:r>
            <a:r>
              <a:rPr lang="en-US" dirty="0" smtClean="0"/>
              <a:t>stationed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Assumptions &amp; Approach</a:t>
            </a:r>
          </a:p>
        </p:txBody>
      </p:sp>
      <p:sp>
        <p:nvSpPr>
          <p:cNvPr id="137" name="Shape 137"/>
          <p:cNvSpPr/>
          <p:nvPr/>
        </p:nvSpPr>
        <p:spPr>
          <a:xfrm>
            <a:off x="822325" y="2400300"/>
            <a:ext cx="3703638" cy="3921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10 street team members available 5 days a week for up to 8 hours a day</a:t>
            </a:r>
          </a:p>
          <a:p>
            <a:pPr marL="547687" lvl="1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5 teams of 2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Gala taking place in June; WTWY collecting emails in the months prior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endParaRPr/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endParaRPr/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1200"/>
              </a:spcBef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1200"/>
              </a:spcBef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1200"/>
              </a:spcBef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1200"/>
              </a:spcBef>
              <a:defRPr sz="14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22325" y="1877059"/>
            <a:ext cx="37036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Assumptions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822325" y="2336800"/>
            <a:ext cx="3703638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half" idx="4294967295"/>
          </p:nvPr>
        </p:nvSpPr>
        <p:spPr>
          <a:xfrm>
            <a:off x="4664075" y="2400300"/>
            <a:ext cx="3702050" cy="3821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90487" indent="-90487">
              <a:buFont typeface="Arial"/>
              <a:buChar char="•"/>
              <a:defRPr sz="1400"/>
            </a:pPr>
            <a:r>
              <a:rPr dirty="0"/>
              <a:t> </a:t>
            </a:r>
            <a:r>
              <a:rPr u="sng" dirty="0"/>
              <a:t>Maximization:</a:t>
            </a:r>
            <a:r>
              <a:rPr dirty="0"/>
              <a:t> Go to areas with the greatest traffic; rely on volume to make up for lower levels of receptivity</a:t>
            </a:r>
          </a:p>
          <a:p>
            <a:pPr marL="90487" indent="-90487">
              <a:buFont typeface="Arial"/>
              <a:buChar char="•"/>
              <a:defRPr sz="1400"/>
            </a:pPr>
            <a:r>
              <a:rPr u="sng" dirty="0"/>
              <a:t>Soft Targeting:</a:t>
            </a:r>
            <a:r>
              <a:rPr dirty="0"/>
              <a:t> Provide </a:t>
            </a:r>
            <a:r>
              <a:rPr b="1" dirty="0"/>
              <a:t>starting</a:t>
            </a:r>
            <a:r>
              <a:rPr dirty="0"/>
              <a:t> list of 15 stations with the greatest traffic flow in months before Gala (as starting point)</a:t>
            </a:r>
          </a:p>
          <a:p>
            <a:pPr marL="90487" indent="-90487">
              <a:buFont typeface="Arial"/>
              <a:buChar char="•"/>
              <a:defRPr sz="1400"/>
            </a:pPr>
            <a:r>
              <a:rPr dirty="0"/>
              <a:t>Among selected stations identify days of the week and times of day with the greatest traffic</a:t>
            </a:r>
          </a:p>
          <a:p>
            <a:pPr marL="90487" indent="-90487">
              <a:buFont typeface="Arial"/>
              <a:buChar char="•"/>
              <a:defRPr sz="1400"/>
            </a:pPr>
            <a:r>
              <a:rPr dirty="0"/>
              <a:t>Base estimates in months prior to Gala (e.g. April and </a:t>
            </a:r>
            <a:r>
              <a:rPr dirty="0" smtClean="0"/>
              <a:t>May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4664075" y="1877059"/>
            <a:ext cx="370205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Approach</a:t>
            </a:r>
          </a:p>
        </p:txBody>
      </p:sp>
      <p:sp>
        <p:nvSpPr>
          <p:cNvPr id="142" name="Shape 142"/>
          <p:cNvSpPr/>
          <p:nvPr/>
        </p:nvSpPr>
        <p:spPr>
          <a:xfrm>
            <a:off x="4664075" y="2336800"/>
            <a:ext cx="3702051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Methods</a:t>
            </a:r>
          </a:p>
        </p:txBody>
      </p:sp>
      <p:sp>
        <p:nvSpPr>
          <p:cNvPr id="145" name="Shape 145"/>
          <p:cNvSpPr/>
          <p:nvPr/>
        </p:nvSpPr>
        <p:spPr>
          <a:xfrm>
            <a:off x="4664075" y="2400300"/>
            <a:ext cx="3702050" cy="2804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dirty="0"/>
              <a:t> MTA turnstile data: 4/3/2016 - 6/4/</a:t>
            </a:r>
            <a:r>
              <a:rPr dirty="0" smtClean="0"/>
              <a:t>2016</a:t>
            </a:r>
            <a:r>
              <a:rPr lang="en-US" dirty="0" smtClean="0"/>
              <a:t> (</a:t>
            </a:r>
            <a:r>
              <a:rPr lang="is-IS" dirty="0" smtClean="0"/>
              <a:t>1,747,742 records</a:t>
            </a:r>
            <a:r>
              <a:rPr lang="en-US" dirty="0" smtClean="0"/>
              <a:t>)</a:t>
            </a:r>
            <a:endParaRPr dirty="0"/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dirty="0"/>
              <a:t>Estimate total traffic flow at each station based on entries only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dirty="0"/>
              <a:t>Traffic calculated contiguously within station (across turnstile)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dirty="0"/>
              <a:t>Trim negative values and extremes (&gt; 99.9 percentile</a:t>
            </a:r>
            <a:r>
              <a:rPr dirty="0" smtClean="0"/>
              <a:t>)</a:t>
            </a:r>
            <a:endParaRPr lang="en-US" dirty="0" smtClean="0"/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lang="en-US" dirty="0" smtClean="0"/>
              <a:t>Ignored data recorded at midnight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endParaRPr dirty="0"/>
          </a:p>
        </p:txBody>
      </p:sp>
      <p:grpSp>
        <p:nvGrpSpPr>
          <p:cNvPr id="148" name="Group 148"/>
          <p:cNvGrpSpPr/>
          <p:nvPr/>
        </p:nvGrpSpPr>
        <p:grpSpPr>
          <a:xfrm>
            <a:off x="4664075" y="1877059"/>
            <a:ext cx="3702051" cy="459742"/>
            <a:chOff x="0" y="0"/>
            <a:chExt cx="3702050" cy="459740"/>
          </a:xfrm>
        </p:grpSpPr>
        <p:sp>
          <p:nvSpPr>
            <p:cNvPr id="146" name="Shape 146"/>
            <p:cNvSpPr/>
            <p:nvPr/>
          </p:nvSpPr>
          <p:spPr>
            <a:xfrm>
              <a:off x="0" y="0"/>
              <a:ext cx="3702050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defTabSz="914400">
                <a:lnSpc>
                  <a:spcPct val="85000"/>
                </a:lnSpc>
                <a:defRPr sz="2400">
                  <a:solidFill>
                    <a:srgbClr val="40404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Methodology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459740"/>
              <a:ext cx="3702051" cy="1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1169831" y="4702174"/>
            <a:ext cx="2700338" cy="830264"/>
            <a:chOff x="0" y="0"/>
            <a:chExt cx="2700337" cy="830262"/>
          </a:xfrm>
        </p:grpSpPr>
        <p:sp>
          <p:nvSpPr>
            <p:cNvPr id="149" name="Shape 149"/>
            <p:cNvSpPr/>
            <p:nvPr/>
          </p:nvSpPr>
          <p:spPr>
            <a:xfrm>
              <a:off x="0" y="0"/>
              <a:ext cx="2700338" cy="830263"/>
            </a:xfrm>
            <a:prstGeom prst="rect">
              <a:avLst/>
            </a:prstGeom>
            <a:solidFill>
              <a:schemeClr val="accent2">
                <a:lumOff val="16690"/>
              </a:schemeClr>
            </a:solidFill>
            <a:ln w="15875" cap="flat">
              <a:solidFill>
                <a:srgbClr val="A2A2A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400">
                  <a:effectLst>
                    <a:outerShdw blurRad="12700" dist="25400" dir="2700000" rotWithShape="0">
                      <a:srgbClr val="FFFFFF"/>
                    </a:outerShdw>
                  </a:effectLst>
                </a:defRPr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267811"/>
              <a:ext cx="2700338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1400">
                  <a:effectLst>
                    <a:outerShdw blurRad="12700" dist="25400" dir="2700000" rotWithShape="0">
                      <a:srgbClr val="FFFFFF"/>
                    </a:outerShdw>
                  </a:effectLst>
                </a:defRPr>
              </a:lvl1pPr>
            </a:lstStyle>
            <a:p>
              <a:r>
                <a:t>Full Dataset</a:t>
              </a:r>
            </a:p>
          </p:txBody>
        </p:sp>
      </p:grpSp>
      <p:pic>
        <p:nvPicPr>
          <p:cNvPr id="152" name="MTA NYC logo.png" descr="File:MTA NYC logo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900" y="2493962"/>
            <a:ext cx="857250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nyc_opendata_logo.png" descr="http://nycbigapps-wp.s3.amazonaws.com/p/wp-content/uploads/2015/07/14170343/nyc_opendata_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57536" y="2626518"/>
            <a:ext cx="1184276" cy="592139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822325" y="1877059"/>
            <a:ext cx="37036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Data Sources</a:t>
            </a:r>
          </a:p>
        </p:txBody>
      </p:sp>
      <p:sp>
        <p:nvSpPr>
          <p:cNvPr id="155" name="Shape 155"/>
          <p:cNvSpPr/>
          <p:nvPr/>
        </p:nvSpPr>
        <p:spPr>
          <a:xfrm>
            <a:off x="822325" y="2336800"/>
            <a:ext cx="3703638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Shape 156"/>
          <p:cNvSpPr/>
          <p:nvPr/>
        </p:nvSpPr>
        <p:spPr>
          <a:xfrm rot="5400000">
            <a:off x="2285189" y="3256897"/>
            <a:ext cx="469619" cy="1217613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 w="15875">
            <a:solidFill>
              <a:srgbClr val="A2A2A2"/>
            </a:solidFill>
          </a:ln>
        </p:spPr>
        <p:txBody>
          <a:bodyPr lIns="45719" rIns="45719" anchor="ctr"/>
          <a:lstStyle/>
          <a:p>
            <a:pPr algn="ctr" defTabSz="914400"/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 idx="4294967295"/>
          </p:nvPr>
        </p:nvSpPr>
        <p:spPr>
          <a:xfrm>
            <a:off x="822325" y="758825"/>
            <a:ext cx="7543800" cy="35655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8000">
                <a:solidFill>
                  <a:srgbClr val="262626"/>
                </a:solidFill>
              </a:defRPr>
            </a:pPr>
            <a:r>
              <a:rPr lang="en-US" dirty="0" smtClean="0"/>
              <a:t>Results</a:t>
            </a:r>
            <a:endParaRPr sz="5000" dirty="0"/>
          </a:p>
        </p:txBody>
      </p:sp>
      <p:pic>
        <p:nvPicPr>
          <p:cNvPr id="126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25" y="28575"/>
            <a:ext cx="1746250" cy="7286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344935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dirty="0" smtClean="0"/>
              <a:t>Top Stations</a:t>
            </a:r>
            <a:endParaRPr dirty="0"/>
          </a:p>
        </p:txBody>
      </p:sp>
      <p:pic>
        <p:nvPicPr>
          <p:cNvPr id="2" name="Picture 1" descr="TotalEntr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1" y="2087379"/>
            <a:ext cx="8711413" cy="37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231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dirty="0" smtClean="0"/>
              <a:t>Daily Entries</a:t>
            </a:r>
            <a:endParaRPr dirty="0"/>
          </a:p>
        </p:txBody>
      </p:sp>
      <p:pic>
        <p:nvPicPr>
          <p:cNvPr id="3" name="Picture 2" descr="EntriesByWk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0" y="1873093"/>
            <a:ext cx="8146705" cy="437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751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dirty="0" smtClean="0"/>
              <a:t>Hourly Entries</a:t>
            </a:r>
            <a:endParaRPr dirty="0"/>
          </a:p>
        </p:txBody>
      </p:sp>
      <p:pic>
        <p:nvPicPr>
          <p:cNvPr id="3" name="Picture 2" descr="EntriesByHo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3" y="1862255"/>
            <a:ext cx="8462089" cy="43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6849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dirty="0" smtClean="0"/>
              <a:t>Flow = Count/Entry#</a:t>
            </a: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051572"/>
              </p:ext>
            </p:extLst>
          </p:nvPr>
        </p:nvGraphicFramePr>
        <p:xfrm>
          <a:off x="1500203" y="1960348"/>
          <a:ext cx="6000817" cy="3711472"/>
        </p:xfrm>
        <a:graphic>
          <a:graphicData uri="http://schemas.openxmlformats.org/drawingml/2006/table">
            <a:tbl>
              <a:tblPr/>
              <a:tblGrid>
                <a:gridCol w="2640984"/>
                <a:gridCol w="734475"/>
                <a:gridCol w="1437696"/>
                <a:gridCol w="1187662"/>
              </a:tblGrid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Station Names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 of Entrances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Flow/Entrances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 ST-HERALD SQ BDFMNQR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5035010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457,728.18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GRD CNTRL-42 ST 4567S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6384809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425,653.93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 ST-PORT AUTH ACENQRS1237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3674337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408,259.67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 4 ST-WASH SQ ABCDEFM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2311829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385,304.83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 ST-UNION SQ LNQR456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3711978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371,197.80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 ST 456            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2894762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361,845.25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JKSN HT-ROOSVLT EFMR7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2403158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343,308.29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FLUSHING-MAIN 7      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2778742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277,874.20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TIMES SQ-42 ST 1237ACENQRS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3354597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258,045.92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 ST-PENN STA ACE   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3538270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221,141.88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 ST COLUMBUS ABCD1 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2379059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198,254.92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CANAL ST JNQRZ6      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2346221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167,587.21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 ST-PENN STA 123ACE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2647402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165,462.63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 ST 456NQR         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2145341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165,026.23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47-50 STS ROCK BDFM  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2422287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142,487.47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907659"/>
      </p:ext>
    </p:extLst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490</Words>
  <Application>Microsoft Macintosh PowerPoint</Application>
  <PresentationFormat>On-screen Show (4:3)</PresentationFormat>
  <Paragraphs>121</Paragraphs>
  <Slides>11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Token Entry:  A First Pass at MTA Turnstile Data  Team 5</vt:lpstr>
      <vt:lpstr>Background and Goals</vt:lpstr>
      <vt:lpstr>Assumptions &amp; Approach</vt:lpstr>
      <vt:lpstr>Methods</vt:lpstr>
      <vt:lpstr>Results</vt:lpstr>
      <vt:lpstr>Top Stations</vt:lpstr>
      <vt:lpstr>Daily Entries</vt:lpstr>
      <vt:lpstr>Hourly Entries</vt:lpstr>
      <vt:lpstr>Flow = Count/Entry#</vt:lpstr>
      <vt:lpstr>Subway Station Locations Weighted by Traffic</vt:lpstr>
      <vt:lpstr>Conclusions &amp; Future Work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Turnstile Presentation: Team Number 4</dc:title>
  <dc:subject/>
  <dc:creator/>
  <cp:keywords/>
  <dc:description/>
  <cp:lastModifiedBy>Heng-Ru May Tan</cp:lastModifiedBy>
  <cp:revision>16</cp:revision>
  <dcterms:modified xsi:type="dcterms:W3CDTF">2016-09-23T18:58:34Z</dcterms:modified>
  <cp:category/>
</cp:coreProperties>
</file>