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Shape 16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hape 17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hape 36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37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hape 57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hape 58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9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69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hape 70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1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hape 83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hape 84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5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hape 9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8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hape 109"/>
          <p:cNvSpPr/>
          <p:nvPr/>
        </p:nvSpPr>
        <p:spPr>
          <a:xfrm>
            <a:off x="-1" y="6334125"/>
            <a:ext cx="9144002" cy="66675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Shape 110"/>
          <p:cNvSpPr/>
          <p:nvPr/>
        </p:nvSpPr>
        <p:spPr>
          <a:xfrm>
            <a:off x="895350" y="1738312"/>
            <a:ext cx="7475538" cy="1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11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>
            <p:ph type="title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2">
              <a:lumOff val="1669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906462" y="4343400"/>
            <a:ext cx="7405688" cy="0"/>
          </a:xfrm>
          <a:prstGeom prst="line">
            <a:avLst/>
          </a:prstGeom>
          <a:ln w="6350">
            <a:solidFill>
              <a:srgbClr val="7F7F7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69850"/>
            <a:ext cx="1130300" cy="4714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pPr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171646" y="6526530"/>
            <a:ext cx="23734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914400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0487" marR="0" indent="-9048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402872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644978" marR="0" indent="-260803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769584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9521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14093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18665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23237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2780947" marR="0" indent="-20284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 typeface="Trebuchet MS"/>
        <a:buChar char="•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 idx="4294967295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defRPr sz="8000">
                <a:solidFill>
                  <a:srgbClr val="262626"/>
                </a:solidFill>
              </a:defRPr>
            </a:pPr>
            <a:r>
              <a:t>MTA Turnstile Presentation:</a:t>
            </a:r>
            <a:br/>
            <a:r>
              <a:rPr sz="5000"/>
              <a:t>Team Number 4</a:t>
            </a:r>
          </a:p>
        </p:txBody>
      </p:sp>
      <p:sp>
        <p:nvSpPr>
          <p:cNvPr id="125" name="Shape 125"/>
          <p:cNvSpPr/>
          <p:nvPr>
            <p:ph type="body" sz="quarter" idx="4294967295"/>
          </p:nvPr>
        </p:nvSpPr>
        <p:spPr>
          <a:xfrm>
            <a:off x="825500" y="4456112"/>
            <a:ext cx="7543800" cy="14557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normAutofit fontScale="100000" lnSpcReduction="0"/>
          </a:bodyPr>
          <a:lstStyle/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ANDREW VLAHUTIN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HENG-RU MAY TAN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MIKE JOHNS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STEVE CHOI</a:t>
            </a:r>
          </a:p>
          <a:p>
            <a:pPr marL="0" indent="0">
              <a:lnSpc>
                <a:spcPct val="70000"/>
              </a:lnSpc>
              <a:buSzTx/>
              <a:buNone/>
              <a:defRPr sz="11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SEPTEMBER 22</a:t>
            </a:r>
            <a:r>
              <a:rPr baseline="30000"/>
              <a:t>ND</a:t>
            </a:r>
            <a:r>
              <a:t>, 2016</a:t>
            </a:r>
          </a:p>
        </p:txBody>
      </p:sp>
      <p:pic>
        <p:nvPicPr>
          <p:cNvPr id="126" name="metis.png" descr="https://datascopeanalytics.com/static/img/logos/clients/thumbnails/600x250/met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" y="28575"/>
            <a:ext cx="1746250" cy="728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Background and Goals</a:t>
            </a:r>
          </a:p>
        </p:txBody>
      </p:sp>
      <p:sp>
        <p:nvSpPr>
          <p:cNvPr id="129" name="Shape 129"/>
          <p:cNvSpPr/>
          <p:nvPr>
            <p:ph type="body" sz="half" idx="4294967295"/>
          </p:nvPr>
        </p:nvSpPr>
        <p:spPr>
          <a:xfrm>
            <a:off x="822325" y="2400300"/>
            <a:ext cx="3703638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marL="90487" indent="-90487">
              <a:buFont typeface="Arial"/>
              <a:buChar char="•"/>
              <a:defRPr sz="1400"/>
            </a:pPr>
            <a:r>
              <a:t>WomenTechWomenYes (WTWY) holds its annual gala at the beginning of the summer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They would like to place street teams at subway stations to collect email addresses</a:t>
            </a:r>
          </a:p>
          <a:p>
            <a:pPr marL="90487" indent="-90487">
              <a:buFont typeface="Arial"/>
              <a:buChar char="•"/>
              <a:defRPr sz="1400"/>
            </a:pPr>
            <a:r>
              <a:t>Those providing email address are sent an invitation to the annual gala</a:t>
            </a:r>
          </a:p>
        </p:txBody>
      </p:sp>
      <p:sp>
        <p:nvSpPr>
          <p:cNvPr id="130" name="Shape 130"/>
          <p:cNvSpPr/>
          <p:nvPr/>
        </p:nvSpPr>
        <p:spPr>
          <a:xfrm>
            <a:off x="4664075" y="2400300"/>
            <a:ext cx="3702050" cy="197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Provide guidance on where and when to deploy staff to collect emails for WTWY gala invite blast</a:t>
            </a:r>
          </a:p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Pinpoint stations to gather emails based on traffic during two months preceding WTWY Gala</a:t>
            </a:r>
          </a:p>
          <a:p>
            <a:pPr marL="90487" indent="-90487" defTabSz="914400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Identify specific entrances for selected subway stations where staff should be stationed</a:t>
            </a:r>
          </a:p>
        </p:txBody>
      </p:sp>
      <p:sp>
        <p:nvSpPr>
          <p:cNvPr id="131" name="Shape 131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32" name="Shape 132"/>
          <p:cNvSpPr/>
          <p:nvPr/>
        </p:nvSpPr>
        <p:spPr>
          <a:xfrm>
            <a:off x="4664075" y="1877059"/>
            <a:ext cx="37020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Goals</a:t>
            </a:r>
          </a:p>
        </p:txBody>
      </p:sp>
      <p:sp>
        <p:nvSpPr>
          <p:cNvPr id="133" name="Shape 133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4664075" y="2336800"/>
            <a:ext cx="3702051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Assumptions &amp; Approach</a:t>
            </a:r>
          </a:p>
        </p:txBody>
      </p:sp>
      <p:sp>
        <p:nvSpPr>
          <p:cNvPr id="137" name="Shape 137"/>
          <p:cNvSpPr/>
          <p:nvPr/>
        </p:nvSpPr>
        <p:spPr>
          <a:xfrm>
            <a:off x="822325" y="2400300"/>
            <a:ext cx="3703638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10 street team members available 5 days a week for up to 8 hours a day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Gala taking place in June; WTWY collecting emails in the months before the Gala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1200">
                <a:solidFill>
                  <a:srgbClr val="40404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1200">
                <a:solidFill>
                  <a:srgbClr val="40404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1200">
                <a:solidFill>
                  <a:srgbClr val="40404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1200"/>
              </a:spcBef>
              <a:defRPr sz="1200">
                <a:solidFill>
                  <a:srgbClr val="404040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Staffing &amp; Timing</a:t>
            </a:r>
          </a:p>
        </p:txBody>
      </p:sp>
      <p:sp>
        <p:nvSpPr>
          <p:cNvPr id="139" name="Shape 139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Shape 140"/>
          <p:cNvSpPr/>
          <p:nvPr>
            <p:ph type="body" sz="half" idx="4294967295"/>
          </p:nvPr>
        </p:nvSpPr>
        <p:spPr>
          <a:xfrm>
            <a:off x="4664075" y="2400300"/>
            <a:ext cx="3702050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>
              <a:buFont typeface="Arial"/>
              <a:buChar char="•"/>
              <a:defRPr sz="1200"/>
            </a:pPr>
            <a:r>
              <a:t> </a:t>
            </a:r>
            <a:r>
              <a:rPr u="sng"/>
              <a:t>Maximize:</a:t>
            </a:r>
            <a:r>
              <a:t> Go to areas with the greatest traffic; rely on volume to make up for lower levels of receptivity  </a:t>
            </a:r>
          </a:p>
          <a:p>
            <a:pPr>
              <a:buFont typeface="Arial"/>
              <a:buChar char="•"/>
              <a:defRPr sz="1200"/>
            </a:pPr>
            <a:r>
              <a:t>Identify 15 stations with the greatest traffic flow in two months before Gala as starting point</a:t>
            </a:r>
          </a:p>
          <a:p>
            <a:pPr>
              <a:buFont typeface="Arial"/>
              <a:buChar char="•"/>
              <a:defRPr sz="1200"/>
            </a:pPr>
            <a:r>
              <a:t>Among top 15 stations identify days of the week and times of day with the greatest traffic</a:t>
            </a:r>
          </a:p>
          <a:p>
            <a:pPr>
              <a:buFont typeface="Arial"/>
              <a:buChar char="•"/>
              <a:defRPr sz="1200"/>
            </a:pPr>
            <a:r>
              <a:t>Focus on the months most relevant to the gala date</a:t>
            </a:r>
          </a:p>
          <a:p>
            <a:pPr lvl="1" marL="382587" indent="-182562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 sz="1200"/>
            </a:pPr>
            <a:r>
              <a:t>(e.g. April and May)</a:t>
            </a:r>
          </a:p>
        </p:txBody>
      </p:sp>
      <p:sp>
        <p:nvSpPr>
          <p:cNvPr id="141" name="Shape 141"/>
          <p:cNvSpPr/>
          <p:nvPr/>
        </p:nvSpPr>
        <p:spPr>
          <a:xfrm>
            <a:off x="4664075" y="1877059"/>
            <a:ext cx="37020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42" name="Shape 142"/>
          <p:cNvSpPr/>
          <p:nvPr/>
        </p:nvSpPr>
        <p:spPr>
          <a:xfrm>
            <a:off x="4664075" y="2336800"/>
            <a:ext cx="3702051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Methods</a:t>
            </a:r>
          </a:p>
        </p:txBody>
      </p:sp>
      <p:sp>
        <p:nvSpPr>
          <p:cNvPr id="145" name="Shape 145"/>
          <p:cNvSpPr/>
          <p:nvPr/>
        </p:nvSpPr>
        <p:spPr>
          <a:xfrm>
            <a:off x="4664075" y="2400300"/>
            <a:ext cx="3702050" cy="2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 MTA turnstile data: 4/3/2016 - 6/4/2016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Estimate traffic flow at each station based on entries only 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Identify distribution of foot traffic by station by time groupings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Python packages used:</a:t>
            </a:r>
          </a:p>
          <a:p>
            <a:pPr lvl="1" marL="382587" indent="-182562">
              <a:spcBef>
                <a:spcPts val="4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Pandas, MatPlotLib, NumPy, Seaborn, FuzzyWuzzy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4664075" y="1877059"/>
            <a:ext cx="3702051" cy="459742"/>
            <a:chOff x="0" y="0"/>
            <a:chExt cx="3702050" cy="459740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370205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defTabSz="914400">
                <a:lnSpc>
                  <a:spcPct val="85000"/>
                </a:lnSpc>
                <a:defRPr sz="2400">
                  <a:solidFill>
                    <a:srgbClr val="40404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Methodology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459740"/>
              <a:ext cx="3702051" cy="1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3653308" y="484478"/>
            <a:ext cx="1244601" cy="904876"/>
            <a:chOff x="0" y="0"/>
            <a:chExt cx="1244600" cy="904875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1244600" cy="904875"/>
            </a:xfrm>
            <a:prstGeom prst="rect">
              <a:avLst/>
            </a:prstGeom>
            <a:solidFill>
              <a:schemeClr val="accent2">
                <a:lumOff val="16690"/>
              </a:schemeClr>
            </a:solidFill>
            <a:ln w="15875" cap="flat">
              <a:solidFill>
                <a:srgbClr val="A2A2A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101917"/>
              <a:ext cx="12446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1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lvl1pPr>
            </a:lstStyle>
            <a:p>
              <a:pPr/>
              <a:r>
                <a:t>Entry Counts + Subway Counts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6005983" y="343662"/>
            <a:ext cx="1243014" cy="904876"/>
            <a:chOff x="0" y="0"/>
            <a:chExt cx="1243012" cy="904875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1243013" cy="904875"/>
            </a:xfrm>
            <a:prstGeom prst="rect">
              <a:avLst/>
            </a:prstGeom>
            <a:solidFill>
              <a:schemeClr val="accent2">
                <a:lumOff val="16690"/>
              </a:schemeClr>
            </a:solidFill>
            <a:ln w="15875" cap="flat">
              <a:solidFill>
                <a:srgbClr val="A2A2A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101917"/>
              <a:ext cx="1243013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1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lvl1pPr>
            </a:lstStyle>
            <a:p>
              <a:pPr/>
              <a:r>
                <a:t>Geographic + Entrance Counts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1323975" y="4840287"/>
            <a:ext cx="2700338" cy="830263"/>
            <a:chOff x="0" y="0"/>
            <a:chExt cx="2700337" cy="830262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2700338" cy="830263"/>
            </a:xfrm>
            <a:prstGeom prst="rect">
              <a:avLst/>
            </a:prstGeom>
            <a:solidFill>
              <a:schemeClr val="accent2">
                <a:lumOff val="16690"/>
              </a:schemeClr>
            </a:solidFill>
            <a:ln w="15875" cap="flat">
              <a:solidFill>
                <a:srgbClr val="A2A2A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267811"/>
              <a:ext cx="270033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1400">
                  <a:effectLst>
                    <a:outerShdw sx="100000" sy="100000" kx="0" ky="0" algn="b" rotWithShape="0" blurRad="12700" dist="25400" dir="2700000">
                      <a:srgbClr val="FFFFFF"/>
                    </a:outerShdw>
                  </a:effectLst>
                </a:defRPr>
              </a:lvl1pPr>
            </a:lstStyle>
            <a:p>
              <a:pPr/>
              <a:r>
                <a:t>Full Dataset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398462" y="3759200"/>
            <a:ext cx="1550988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200"/>
            </a:lvl1pPr>
          </a:lstStyle>
          <a:p>
            <a:pPr/>
            <a:r>
              <a:t>Data joining + Cleaning</a:t>
            </a:r>
          </a:p>
        </p:txBody>
      </p:sp>
      <p:pic>
        <p:nvPicPr>
          <p:cNvPr id="159" name="MTA NYC logo.png" descr="File:MTA NYC logo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417762"/>
            <a:ext cx="857250" cy="857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876300" y="3449637"/>
            <a:ext cx="1570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200"/>
            </a:lvl1pPr>
          </a:lstStyle>
          <a:p>
            <a:pPr/>
            <a:r>
              <a:t>(x rows by y columns)</a:t>
            </a:r>
          </a:p>
        </p:txBody>
      </p:sp>
      <p:pic>
        <p:nvPicPr>
          <p:cNvPr id="161" name="nyc_opendata_logo.png" descr="http://nycbigapps-wp.s3.amazonaws.com/p/wp-content/uploads/2015/07/14170343/nyc_opendata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0225" y="2581275"/>
            <a:ext cx="1184275" cy="59213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Data Sources</a:t>
            </a:r>
          </a:p>
        </p:txBody>
      </p:sp>
      <p:sp>
        <p:nvSpPr>
          <p:cNvPr id="163" name="Shape 163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>
            <a:off x="2960687" y="3449637"/>
            <a:ext cx="157162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sz="1200"/>
            </a:lvl1pPr>
          </a:lstStyle>
          <a:p>
            <a:pPr/>
            <a:r>
              <a:t>(x rows by y columns)</a:t>
            </a:r>
          </a:p>
        </p:txBody>
      </p:sp>
      <p:sp>
        <p:nvSpPr>
          <p:cNvPr id="165" name="Shape 165"/>
          <p:cNvSpPr/>
          <p:nvPr/>
        </p:nvSpPr>
        <p:spPr>
          <a:xfrm rot="5400000">
            <a:off x="2391568" y="3756818"/>
            <a:ext cx="279401" cy="1217614"/>
          </a:xfrm>
          <a:prstGeom prst="chevron">
            <a:avLst>
              <a:gd name="adj" fmla="val 50000"/>
            </a:avLst>
          </a:prstGeom>
          <a:solidFill>
            <a:srgbClr val="FFFFFF"/>
          </a:solidFill>
          <a:ln w="15875">
            <a:solidFill>
              <a:srgbClr val="A2A2A2"/>
            </a:solidFill>
          </a:ln>
        </p:spPr>
        <p:txBody>
          <a:bodyPr lIns="45719" rIns="45719" anchor="ctr"/>
          <a:lstStyle/>
          <a:p>
            <a:pPr algn="ctr" defTabSz="91440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Results</a:t>
            </a:r>
          </a:p>
        </p:txBody>
      </p:sp>
      <p:sp>
        <p:nvSpPr>
          <p:cNvPr id="168" name="Shape 168"/>
          <p:cNvSpPr/>
          <p:nvPr>
            <p:ph type="body" idx="4294967295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buFont typeface="Arial"/>
              <a:buChar char="•"/>
            </a:lvl1pPr>
          </a:lstStyle>
          <a:p>
            <a:pPr/>
            <a:r>
              <a:t> Insert statistical output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Conclusions &amp; Future Work</a:t>
            </a:r>
          </a:p>
        </p:txBody>
      </p:sp>
      <p:sp>
        <p:nvSpPr>
          <p:cNvPr id="171" name="Shape 171"/>
          <p:cNvSpPr/>
          <p:nvPr/>
        </p:nvSpPr>
        <p:spPr>
          <a:xfrm>
            <a:off x="4664075" y="2400300"/>
            <a:ext cx="3702050" cy="283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Focus on gathering additional data from previous years</a:t>
            </a:r>
          </a:p>
          <a:p>
            <a:pPr lvl="1" marL="382587" indent="-182562">
              <a:spcBef>
                <a:spcPts val="4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(e.g. 2011 – 2016 data for MTA turnstile data)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Cross reference with turnstile data with other datasets</a:t>
            </a:r>
          </a:p>
          <a:p>
            <a:pPr lvl="1" marL="382587" indent="-182562">
              <a:spcBef>
                <a:spcPts val="4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Philanthropy by NYC boroughs and neighborhoods</a:t>
            </a:r>
          </a:p>
          <a:p>
            <a:pPr lvl="1" marL="382587" indent="-182562">
              <a:spcBef>
                <a:spcPts val="4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200">
                <a:solidFill>
                  <a:srgbClr val="404040"/>
                </a:solidFill>
              </a:defRPr>
            </a:pPr>
            <a:r>
              <a:t>MetroNorth, Greyhound, other transportation datasets</a:t>
            </a:r>
          </a:p>
          <a:p>
            <a:pPr marL="90487" indent="-90487">
              <a:lnSpc>
                <a:spcPct val="90000"/>
              </a:lnSpc>
              <a:spcBef>
                <a:spcPts val="1200"/>
              </a:spcBef>
              <a:buClr>
                <a:schemeClr val="accent2">
                  <a:lumOff val="16690"/>
                </a:schemeClr>
              </a:buClr>
              <a:buSzPct val="100000"/>
              <a:buFont typeface="Arial"/>
              <a:buChar char="•"/>
              <a:defRPr sz="1400">
                <a:solidFill>
                  <a:srgbClr val="404040"/>
                </a:solidFill>
              </a:defRPr>
            </a:pPr>
            <a:r>
              <a:t>Estimate traffic flow by day and time for specific station exits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4664075" y="1877059"/>
            <a:ext cx="3702051" cy="459742"/>
            <a:chOff x="0" y="0"/>
            <a:chExt cx="3702050" cy="459740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3702050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defTabSz="914400">
                <a:lnSpc>
                  <a:spcPct val="85000"/>
                </a:lnSpc>
                <a:defRPr sz="2400">
                  <a:solidFill>
                    <a:srgbClr val="404040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Future Work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0" y="459740"/>
              <a:ext cx="3702051" cy="1"/>
            </a:xfrm>
            <a:prstGeom prst="line">
              <a:avLst/>
            </a:prstGeom>
            <a:noFill/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5" name="Shape 175"/>
          <p:cNvSpPr/>
          <p:nvPr>
            <p:ph type="body" sz="half" idx="4294967295"/>
          </p:nvPr>
        </p:nvSpPr>
        <p:spPr>
          <a:xfrm>
            <a:off x="822325" y="2400300"/>
            <a:ext cx="3703638" cy="3821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 marL="90487" indent="-90487">
              <a:buFont typeface="Arial"/>
              <a:buChar char="•"/>
              <a:defRPr sz="1400"/>
            </a:lvl1pPr>
          </a:lstStyle>
          <a:p>
            <a:pPr/>
            <a:r>
              <a:t>abc</a:t>
            </a:r>
          </a:p>
        </p:txBody>
      </p:sp>
      <p:sp>
        <p:nvSpPr>
          <p:cNvPr id="176" name="Shape 176"/>
          <p:cNvSpPr/>
          <p:nvPr/>
        </p:nvSpPr>
        <p:spPr>
          <a:xfrm>
            <a:off x="822325" y="1877059"/>
            <a:ext cx="37036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914400">
              <a:lnSpc>
                <a:spcPct val="85000"/>
              </a:lnSpc>
              <a:defRPr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177" name="Shape 177"/>
          <p:cNvSpPr/>
          <p:nvPr/>
        </p:nvSpPr>
        <p:spPr>
          <a:xfrm>
            <a:off x="822325" y="2336800"/>
            <a:ext cx="3703638" cy="0"/>
          </a:xfrm>
          <a:prstGeom prst="line">
            <a:avLst/>
          </a:prstGeom>
          <a:ln w="12700">
            <a:solidFill>
              <a:schemeClr val="accent2">
                <a:lumOff val="1669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 idx="4294967295"/>
          </p:nvPr>
        </p:nvSpPr>
        <p:spPr>
          <a:xfrm>
            <a:off x="822325" y="287337"/>
            <a:ext cx="7543800" cy="14493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r>
              <a:t>Additional Statistical Results</a:t>
            </a:r>
          </a:p>
        </p:txBody>
      </p:sp>
      <p:sp>
        <p:nvSpPr>
          <p:cNvPr id="180" name="Shape 180"/>
          <p:cNvSpPr/>
          <p:nvPr>
            <p:ph type="body" idx="4294967295"/>
          </p:nvPr>
        </p:nvSpPr>
        <p:spPr>
          <a:xfrm>
            <a:off x="822325" y="1846262"/>
            <a:ext cx="7543800" cy="40227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buFont typeface="Arial"/>
              <a:buChar char="•"/>
            </a:lvl1pPr>
          </a:lstStyle>
          <a:p>
            <a:pPr/>
            <a:r>
              <a:t> Insert additional graphs/describe()/etc.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