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6" r:id="rId7"/>
    <p:sldId id="264" r:id="rId8"/>
    <p:sldId id="265" r:id="rId9"/>
    <p:sldId id="267" r:id="rId10"/>
    <p:sldId id="261" r:id="rId11"/>
    <p:sldId id="262" r:id="rId12"/>
    <p:sldId id="270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0" autoAdjust="0"/>
    <p:restoredTop sz="93985" autoAdjust="0"/>
  </p:normalViewPr>
  <p:slideViewPr>
    <p:cSldViewPr snapToGrid="0" snapToObjects="1">
      <p:cViewPr varScale="1">
        <p:scale>
          <a:sx n="136" d="100"/>
          <a:sy n="136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4422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NYC Open Data</a:t>
            </a:r>
            <a:r>
              <a:rPr lang="en-US" baseline="0" dirty="0" smtClean="0"/>
              <a:t> – counts of subway entrances + </a:t>
            </a:r>
            <a:r>
              <a:rPr lang="en-US" baseline="0" dirty="0" err="1" smtClean="0"/>
              <a:t>Lat</a:t>
            </a:r>
            <a:r>
              <a:rPr lang="en-US" baseline="0" dirty="0" smtClean="0"/>
              <a:t> + Long </a:t>
            </a:r>
            <a:r>
              <a:rPr lang="en-US" baseline="0" dirty="0" err="1" smtClean="0"/>
              <a:t>GeoCoords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LineNames</a:t>
            </a:r>
            <a:r>
              <a:rPr lang="en-US" dirty="0" smtClean="0"/>
              <a:t> 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the things without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1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906462" y="4343400"/>
            <a:ext cx="7405688" cy="0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171646" y="652653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0487" marR="0" indent="-9048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2872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4978" marR="0" indent="-260803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769584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9521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4093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8665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23237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27809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rPr lang="en-US" dirty="0" smtClean="0"/>
              <a:t>Token Entry: </a:t>
            </a:r>
            <a:br>
              <a:rPr lang="en-US" dirty="0" smtClean="0"/>
            </a:br>
            <a:r>
              <a:rPr lang="en-US" sz="4000" dirty="0" smtClean="0"/>
              <a:t>A First </a:t>
            </a:r>
            <a:r>
              <a:rPr lang="en-US" sz="4000" dirty="0"/>
              <a:t>P</a:t>
            </a:r>
            <a:r>
              <a:rPr lang="en-US" sz="4000" dirty="0" smtClean="0"/>
              <a:t>ass at </a:t>
            </a:r>
            <a:r>
              <a:rPr sz="4000" dirty="0" smtClean="0"/>
              <a:t>MTA</a:t>
            </a:r>
            <a:r>
              <a:rPr lang="en-US" sz="4000" dirty="0" smtClean="0"/>
              <a:t> Tu</a:t>
            </a:r>
            <a:r>
              <a:rPr sz="4000" dirty="0" smtClean="0"/>
              <a:t>rnstile</a:t>
            </a:r>
            <a:r>
              <a:rPr lang="en-US" sz="4000" dirty="0" smtClean="0"/>
              <a:t> Data</a:t>
            </a:r>
            <a:r>
              <a:rPr sz="4000" dirty="0" smtClean="0"/>
              <a:t> </a:t>
            </a:r>
            <a:r>
              <a:rPr sz="6000" dirty="0"/>
              <a:t/>
            </a:r>
            <a:br>
              <a:rPr sz="6000" dirty="0"/>
            </a:br>
            <a:r>
              <a:rPr sz="5000" dirty="0" smtClean="0"/>
              <a:t>Team </a:t>
            </a:r>
            <a:r>
              <a:rPr lang="en-US" sz="5000" dirty="0" smtClean="0"/>
              <a:t>5</a:t>
            </a:r>
            <a:endParaRPr sz="5000"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4294967295"/>
          </p:nvPr>
        </p:nvSpPr>
        <p:spPr>
          <a:xfrm>
            <a:off x="825500" y="4456112"/>
            <a:ext cx="7543800" cy="1455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/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ANDREW VLAHUTIN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HENG-RU MAY TAN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MIKE JOHNS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STEVE CHOI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SEPTEMBER 22</a:t>
            </a:r>
            <a:r>
              <a:rPr baseline="30000"/>
              <a:t>ND</a:t>
            </a:r>
            <a:r>
              <a:t>, 2016</a:t>
            </a:r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dirty="0"/>
              <a:t>Subway Station Locations Weighted by </a:t>
            </a:r>
            <a:r>
              <a:rPr dirty="0" smtClean="0"/>
              <a:t>Traffic</a:t>
            </a:r>
            <a:r>
              <a:rPr lang="en-US" dirty="0" smtClean="0"/>
              <a:t> Density</a:t>
            </a:r>
            <a:endParaRPr dirty="0"/>
          </a:p>
        </p:txBody>
      </p:sp>
      <p:pic>
        <p:nvPicPr>
          <p:cNvPr id="16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7840"/>
          <a:stretch>
            <a:fillRect/>
          </a:stretch>
        </p:blipFill>
        <p:spPr>
          <a:xfrm>
            <a:off x="876696" y="2074068"/>
            <a:ext cx="7512703" cy="392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Conclusions &amp; Future Work</a:t>
            </a:r>
          </a:p>
        </p:txBody>
      </p:sp>
      <p:sp>
        <p:nvSpPr>
          <p:cNvPr id="165" name="Shape 165"/>
          <p:cNvSpPr/>
          <p:nvPr/>
        </p:nvSpPr>
        <p:spPr>
          <a:xfrm>
            <a:off x="4664075" y="2400300"/>
            <a:ext cx="3702050" cy="245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Incorporate additional data to identify high-traffic stations in areas with most receptive populations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Median income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Charitable giving</a:t>
            </a:r>
          </a:p>
          <a:p>
            <a:pPr marL="290512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Tech Industry 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traffic flow by time for specific station exits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Next Steps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9" name="Shape 169"/>
          <p:cNvSpPr>
            <a:spLocks noGrp="1"/>
          </p:cNvSpPr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Stations with the highest traffic are what you would expect!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Highest traffic: weekdays during morning and evening commute</a:t>
            </a:r>
          </a:p>
          <a:p>
            <a:pPr marL="290512" lvl="1" indent="-90487">
              <a:buFont typeface="Arial"/>
              <a:buChar char="•"/>
              <a:defRPr sz="1400"/>
            </a:pPr>
            <a:r>
              <a:t>Lunch time increase in some areas</a:t>
            </a:r>
          </a:p>
        </p:txBody>
      </p:sp>
      <p:sp>
        <p:nvSpPr>
          <p:cNvPr id="170" name="Shape 170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Conclusions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ctr">
              <a:defRPr sz="8000">
                <a:solidFill>
                  <a:srgbClr val="262626"/>
                </a:solidFill>
              </a:defRPr>
            </a:pPr>
            <a:r>
              <a:rPr lang="en-US" sz="8000" dirty="0" smtClean="0"/>
              <a:t>Questions</a:t>
            </a:r>
            <a:endParaRPr sz="5000" dirty="0"/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02011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Background and Goals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4294967295"/>
          </p:nvPr>
        </p:nvSpPr>
        <p:spPr>
          <a:xfrm>
            <a:off x="822325" y="2400300"/>
            <a:ext cx="3541905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buFont typeface="Arial"/>
              <a:buChar char="•"/>
              <a:defRPr sz="1400"/>
            </a:pPr>
            <a:r>
              <a:rPr lang="en-US" sz="1400" dirty="0" err="1" smtClean="0"/>
              <a:t>WomenTechWomenYes</a:t>
            </a:r>
            <a:r>
              <a:rPr lang="en-US" sz="1400" dirty="0" smtClean="0"/>
              <a:t> (WTWY) holds its annual gala each summer</a:t>
            </a:r>
          </a:p>
          <a:p>
            <a:pPr>
              <a:buFont typeface="Arial"/>
              <a:buChar char="•"/>
              <a:defRPr sz="1400"/>
            </a:pPr>
            <a:r>
              <a:rPr lang="en-US" sz="1400" dirty="0" smtClean="0"/>
              <a:t>Interested in placing street teams at subway stations to collect email addresses</a:t>
            </a:r>
          </a:p>
          <a:p>
            <a:pPr>
              <a:buFont typeface="Arial"/>
              <a:buChar char="•"/>
              <a:defRPr sz="1400"/>
            </a:pPr>
            <a:r>
              <a:rPr lang="en-US" sz="1400" dirty="0" smtClean="0"/>
              <a:t>Those providing email address are sent an invitation to the annual gala</a:t>
            </a:r>
          </a:p>
          <a:p>
            <a:pPr>
              <a:buFont typeface="Arial"/>
              <a:buChar char="•"/>
              <a:defRPr sz="1400"/>
            </a:pPr>
            <a:endParaRPr lang="en-US" sz="1400" dirty="0"/>
          </a:p>
        </p:txBody>
      </p:sp>
      <p:sp>
        <p:nvSpPr>
          <p:cNvPr id="131" name="Shape 131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Background</a:t>
            </a:r>
          </a:p>
        </p:txBody>
      </p:sp>
      <p:sp>
        <p:nvSpPr>
          <p:cNvPr id="132" name="Shape 132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Goals</a:t>
            </a:r>
          </a:p>
        </p:txBody>
      </p:sp>
      <p:sp>
        <p:nvSpPr>
          <p:cNvPr id="133" name="Shape 133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Shape 130"/>
          <p:cNvSpPr/>
          <p:nvPr/>
        </p:nvSpPr>
        <p:spPr>
          <a:xfrm>
            <a:off x="4824519" y="2400299"/>
            <a:ext cx="3541605" cy="359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Provide guidance on where and when to deploy staff to collect emails for gala invite blast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Take a first pass pinpoint stations to based on traffic 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/>
              <a:t>Identify </a:t>
            </a:r>
            <a:r>
              <a:rPr lang="en-US" dirty="0" smtClean="0"/>
              <a:t>useful entrances </a:t>
            </a:r>
            <a:r>
              <a:rPr lang="en-US" dirty="0"/>
              <a:t>for selected subway stations where staff should be </a:t>
            </a:r>
            <a:r>
              <a:rPr lang="en-US" dirty="0" smtClean="0"/>
              <a:t>stationed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Assumptions &amp; Approach</a:t>
            </a:r>
          </a:p>
        </p:txBody>
      </p:sp>
      <p:sp>
        <p:nvSpPr>
          <p:cNvPr id="137" name="Shape 137"/>
          <p:cNvSpPr/>
          <p:nvPr/>
        </p:nvSpPr>
        <p:spPr>
          <a:xfrm>
            <a:off x="822325" y="2400300"/>
            <a:ext cx="3703638" cy="392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10 street team members available 5 days a week for up to 8 hours a day</a:t>
            </a:r>
          </a:p>
          <a:p>
            <a:pPr marL="547687" lvl="1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5 teams of 2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Gala taking place in June; WTWY collecting emails in the months prior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1200"/>
              </a:spcBef>
              <a:defRPr sz="14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Assumptions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half" idx="4294967295"/>
          </p:nvPr>
        </p:nvSpPr>
        <p:spPr>
          <a:xfrm>
            <a:off x="4664075" y="2400300"/>
            <a:ext cx="3702050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rPr dirty="0"/>
              <a:t> </a:t>
            </a:r>
            <a:r>
              <a:rPr u="sng" dirty="0"/>
              <a:t>Maximization:</a:t>
            </a:r>
            <a:r>
              <a:rPr dirty="0"/>
              <a:t> Go to areas with the greatest traffic; rely on volume to make up for lower levels of receptivity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u="sng" dirty="0"/>
              <a:t>Soft Targeting:</a:t>
            </a:r>
            <a:r>
              <a:rPr dirty="0"/>
              <a:t> Provide </a:t>
            </a:r>
            <a:r>
              <a:rPr b="1" dirty="0"/>
              <a:t>starting</a:t>
            </a:r>
            <a:r>
              <a:rPr dirty="0"/>
              <a:t> list of 15 stations with the greatest traffic flow in months before Gala (as starting point)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dirty="0"/>
              <a:t>Among selected stations identify days of the week and times of day with the greatest traffic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rPr dirty="0"/>
              <a:t>Base estimates in months prior to Gala (e.g. April and </a:t>
            </a:r>
            <a:r>
              <a:rPr dirty="0" smtClean="0"/>
              <a:t>May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Approach</a:t>
            </a:r>
          </a:p>
        </p:txBody>
      </p:sp>
      <p:sp>
        <p:nvSpPr>
          <p:cNvPr id="142" name="Shape 142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Methods</a:t>
            </a:r>
          </a:p>
        </p:txBody>
      </p:sp>
      <p:sp>
        <p:nvSpPr>
          <p:cNvPr id="145" name="Shape 145"/>
          <p:cNvSpPr/>
          <p:nvPr/>
        </p:nvSpPr>
        <p:spPr>
          <a:xfrm>
            <a:off x="4664075" y="2400300"/>
            <a:ext cx="3702050" cy="349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 MTA turnstile data: 4/3/2016 - 6/4/</a:t>
            </a:r>
            <a:r>
              <a:rPr dirty="0" smtClean="0"/>
              <a:t>2016</a:t>
            </a:r>
            <a:r>
              <a:rPr lang="en-US" dirty="0" smtClean="0"/>
              <a:t> (</a:t>
            </a:r>
            <a:r>
              <a:rPr lang="is-IS" dirty="0" smtClean="0"/>
              <a:t>1,747,742 records</a:t>
            </a:r>
            <a:r>
              <a:rPr lang="en-US" dirty="0" smtClean="0"/>
              <a:t>)</a:t>
            </a:r>
            <a:endParaRPr dirty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Estimate total traffic flow at each station based on entries only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Traffic calculated contiguously within station (across turnstile)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dirty="0"/>
              <a:t>Trim negative values and extremes (&gt; 99.9 percentile</a:t>
            </a:r>
            <a:r>
              <a:rPr dirty="0" smtClean="0"/>
              <a:t>)</a:t>
            </a:r>
            <a:endParaRPr lang="en-US" dirty="0" smtClean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 smtClean="0"/>
              <a:t>Ignored data recorded at midnight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endParaRPr lang="en-US" dirty="0" smtClean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 smtClean="0"/>
              <a:t>Subway entrances </a:t>
            </a:r>
            <a:endParaRPr lang="en-US" dirty="0" smtClean="0"/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rPr lang="en-US" dirty="0" smtClean="0"/>
              <a:t>Subway station geographical </a:t>
            </a:r>
            <a:r>
              <a:rPr lang="en-US" dirty="0"/>
              <a:t>c</a:t>
            </a:r>
            <a:r>
              <a:rPr lang="en-US" dirty="0" smtClean="0"/>
              <a:t>oordinates</a:t>
            </a:r>
            <a:endParaRPr dirty="0"/>
          </a:p>
        </p:txBody>
      </p:sp>
      <p:grpSp>
        <p:nvGrpSpPr>
          <p:cNvPr id="148" name="Group 14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Methodology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2" name="MTA NYC logo.png" descr="File:MTA NYC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2864" y="2858032"/>
            <a:ext cx="1176705" cy="1176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nyc_opendata_logo.png" descr="http://nycbigapps-wp.s3.amazonaws.com/p/wp-content/uploads/2015/07/14170343/nyc_opendata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7137" y="5087433"/>
            <a:ext cx="1625597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Data Sources</a:t>
            </a:r>
          </a:p>
        </p:txBody>
      </p:sp>
      <p:sp>
        <p:nvSpPr>
          <p:cNvPr id="155" name="Shape 155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rPr lang="en-US" dirty="0" smtClean="0"/>
              <a:t>Results</a:t>
            </a:r>
            <a:endParaRPr sz="5000" dirty="0"/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44935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Top Stations</a:t>
            </a:r>
            <a:endParaRPr dirty="0"/>
          </a:p>
        </p:txBody>
      </p:sp>
      <p:pic>
        <p:nvPicPr>
          <p:cNvPr id="2" name="Picture 1" descr="TotalEnt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1" y="2087379"/>
            <a:ext cx="8711413" cy="3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31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Daily Entries</a:t>
            </a:r>
            <a:endParaRPr dirty="0"/>
          </a:p>
        </p:txBody>
      </p:sp>
      <p:pic>
        <p:nvPicPr>
          <p:cNvPr id="3" name="Picture 2" descr="EntriesByWk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" y="1873093"/>
            <a:ext cx="8146705" cy="4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751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Hourly Entries</a:t>
            </a:r>
            <a:endParaRPr dirty="0"/>
          </a:p>
        </p:txBody>
      </p:sp>
      <p:pic>
        <p:nvPicPr>
          <p:cNvPr id="3" name="Picture 2" descr="EntriesByHo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3" y="1862255"/>
            <a:ext cx="8462089" cy="43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84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Traffic Density </a:t>
            </a:r>
            <a:r>
              <a:rPr lang="en-US" dirty="0" smtClean="0"/>
              <a:t>= </a:t>
            </a:r>
            <a:r>
              <a:rPr lang="en-US" dirty="0" smtClean="0"/>
              <a:t>Flow/Entry#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51572"/>
              </p:ext>
            </p:extLst>
          </p:nvPr>
        </p:nvGraphicFramePr>
        <p:xfrm>
          <a:off x="1500203" y="1960348"/>
          <a:ext cx="6000817" cy="3711472"/>
        </p:xfrm>
        <a:graphic>
          <a:graphicData uri="http://schemas.openxmlformats.org/drawingml/2006/table">
            <a:tbl>
              <a:tblPr/>
              <a:tblGrid>
                <a:gridCol w="2640984"/>
                <a:gridCol w="734475"/>
                <a:gridCol w="1437696"/>
                <a:gridCol w="1187662"/>
              </a:tblGrid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Station Names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Entrances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Flow/Entrances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ST-HERALD SQ BDFMNQR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5035010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457,728.18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GRD CNTRL-42 ST 4567S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6384809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425,653.93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 ST-PORT AUTH ACENQRS1237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3674337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408,259.67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 4 ST-WASH SQ ABCDEFM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2311829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385,304.83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 ST-UNION SQ LNQR456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3711978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371,197.80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 ST 456      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2894762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361,845.25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JKSN HT-ROOSVLT EFMR7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2403158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343,308.29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FLUSHING-MAIN 7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2778742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277,874.20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TIMES SQ-42 ST 1237ACENQRS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3354597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258,045.92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ST-PENN STA ACE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3538270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221,141.88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 ST COLUMBUS ABCD1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2379059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198,254.92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CANAL ST JNQRZ6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2346221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167,587.21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 ST-PENN STA 123ACE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2647402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165,462.63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 ST 456NQR   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2145341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165,026.23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967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47-50 STS ROCK BDFM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2422287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142,487.47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076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510</Words>
  <Application>Microsoft Macintosh PowerPoint</Application>
  <PresentationFormat>On-screen Show (4:3)</PresentationFormat>
  <Paragraphs>126</Paragraphs>
  <Slides>12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Token Entry:  A First Pass at MTA Turnstile Data  Team 5</vt:lpstr>
      <vt:lpstr>Background and Goals</vt:lpstr>
      <vt:lpstr>Assumptions &amp; Approach</vt:lpstr>
      <vt:lpstr>Methods</vt:lpstr>
      <vt:lpstr>Results</vt:lpstr>
      <vt:lpstr>Top Stations</vt:lpstr>
      <vt:lpstr>Daily Entries</vt:lpstr>
      <vt:lpstr>Hourly Entries</vt:lpstr>
      <vt:lpstr>Traffic Density = Flow/Entry#</vt:lpstr>
      <vt:lpstr>Subway Station Locations Weighted by Traffic Density</vt:lpstr>
      <vt:lpstr>Conclusions &amp; Future Work</vt:lpstr>
      <vt:lpstr>Questions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Presentation: Team Number 4</dc:title>
  <dc:subject/>
  <dc:creator/>
  <cp:keywords/>
  <dc:description/>
  <cp:lastModifiedBy>Heng-Ru May Tan</cp:lastModifiedBy>
  <cp:revision>29</cp:revision>
  <dcterms:modified xsi:type="dcterms:W3CDTF">2016-09-24T01:19:13Z</dcterms:modified>
  <cp:category/>
</cp:coreProperties>
</file>