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 b="def" i="def"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Shape 16"/>
          <p:cNvSpPr/>
          <p:nvPr/>
        </p:nvSpPr>
        <p:spPr>
          <a:xfrm>
            <a:off x="-1" y="6334125"/>
            <a:ext cx="9144002" cy="66675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Shape 17"/>
          <p:cNvSpPr/>
          <p:nvPr/>
        </p:nvSpPr>
        <p:spPr>
          <a:xfrm>
            <a:off x="895350" y="1738312"/>
            <a:ext cx="7475538" cy="1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8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>
            <p:ph type="title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Shape 36"/>
          <p:cNvSpPr/>
          <p:nvPr/>
        </p:nvSpPr>
        <p:spPr>
          <a:xfrm>
            <a:off x="-1" y="6334125"/>
            <a:ext cx="9144002" cy="66675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Shape 37"/>
          <p:cNvSpPr/>
          <p:nvPr/>
        </p:nvSpPr>
        <p:spPr>
          <a:xfrm>
            <a:off x="895350" y="1738312"/>
            <a:ext cx="7475538" cy="1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8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" name="Shape 57"/>
          <p:cNvSpPr/>
          <p:nvPr/>
        </p:nvSpPr>
        <p:spPr>
          <a:xfrm>
            <a:off x="-1" y="6334125"/>
            <a:ext cx="9144002" cy="66675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Shape 58"/>
          <p:cNvSpPr/>
          <p:nvPr/>
        </p:nvSpPr>
        <p:spPr>
          <a:xfrm>
            <a:off x="895350" y="1738312"/>
            <a:ext cx="7475538" cy="1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9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Shape 69"/>
          <p:cNvSpPr/>
          <p:nvPr/>
        </p:nvSpPr>
        <p:spPr>
          <a:xfrm>
            <a:off x="-1" y="6334125"/>
            <a:ext cx="9144002" cy="66675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Shape 70"/>
          <p:cNvSpPr/>
          <p:nvPr/>
        </p:nvSpPr>
        <p:spPr>
          <a:xfrm>
            <a:off x="895350" y="1738312"/>
            <a:ext cx="7475538" cy="1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1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>
            <p:ph type="title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Shape 83"/>
          <p:cNvSpPr/>
          <p:nvPr/>
        </p:nvSpPr>
        <p:spPr>
          <a:xfrm>
            <a:off x="-1" y="6334125"/>
            <a:ext cx="9144002" cy="66675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Shape 84"/>
          <p:cNvSpPr/>
          <p:nvPr/>
        </p:nvSpPr>
        <p:spPr>
          <a:xfrm>
            <a:off x="895350" y="1738312"/>
            <a:ext cx="7475538" cy="1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85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>
            <p:ph type="title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Shape 9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98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>
            <p:ph type="title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Shape 109"/>
          <p:cNvSpPr/>
          <p:nvPr/>
        </p:nvSpPr>
        <p:spPr>
          <a:xfrm>
            <a:off x="-1" y="6334125"/>
            <a:ext cx="9144002" cy="66675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Shape 110"/>
          <p:cNvSpPr/>
          <p:nvPr/>
        </p:nvSpPr>
        <p:spPr>
          <a:xfrm>
            <a:off x="895350" y="1738312"/>
            <a:ext cx="7475538" cy="1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11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>
            <p:ph type="title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hape 3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hape 4"/>
          <p:cNvSpPr/>
          <p:nvPr/>
        </p:nvSpPr>
        <p:spPr>
          <a:xfrm>
            <a:off x="906462" y="4343400"/>
            <a:ext cx="7405688" cy="0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/>
          <a:lstStyle/>
          <a:p>
            <a:pPr/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8171646" y="6526530"/>
            <a:ext cx="237342" cy="231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 defTabSz="914400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4572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9144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13716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18288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0487" marR="0" indent="-9048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1pPr>
      <a:lvl2pPr marL="402872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2pPr>
      <a:lvl3pPr marL="644978" marR="0" indent="-260803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3pPr>
      <a:lvl4pPr marL="769584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4pPr>
      <a:lvl5pPr marL="952147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5pPr>
      <a:lvl6pPr marL="1409347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•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6pPr>
      <a:lvl7pPr marL="1866547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•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7pPr>
      <a:lvl8pPr marL="2323747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•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8pPr>
      <a:lvl9pPr marL="2780947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•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 idx="4294967295"/>
          </p:nvPr>
        </p:nvSpPr>
        <p:spPr>
          <a:xfrm>
            <a:off x="822325" y="758825"/>
            <a:ext cx="7543800" cy="35655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>
              <a:defRPr sz="8000">
                <a:solidFill>
                  <a:srgbClr val="262626"/>
                </a:solidFill>
              </a:defRPr>
            </a:pPr>
            <a:r>
              <a:t>MTA Turnstile Presentation:</a:t>
            </a:r>
            <a:br/>
            <a:r>
              <a:rPr sz="5000"/>
              <a:t>Team Number 4</a:t>
            </a:r>
          </a:p>
        </p:txBody>
      </p:sp>
      <p:sp>
        <p:nvSpPr>
          <p:cNvPr id="125" name="Shape 125"/>
          <p:cNvSpPr/>
          <p:nvPr>
            <p:ph type="body" sz="quarter" idx="4294967295"/>
          </p:nvPr>
        </p:nvSpPr>
        <p:spPr>
          <a:xfrm>
            <a:off x="825500" y="4456112"/>
            <a:ext cx="7543800" cy="14557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>
            <a:normAutofit fontScale="100000" lnSpcReduction="0"/>
          </a:bodyPr>
          <a:lstStyle/>
          <a:p>
            <a:pPr marL="0" indent="0">
              <a:lnSpc>
                <a:spcPct val="70000"/>
              </a:lnSpc>
              <a:buSzTx/>
              <a:buNone/>
              <a:defRPr sz="11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ANDREW VLAHUTIN</a:t>
            </a:r>
          </a:p>
          <a:p>
            <a:pPr marL="0" indent="0">
              <a:lnSpc>
                <a:spcPct val="70000"/>
              </a:lnSpc>
              <a:buSzTx/>
              <a:buNone/>
              <a:defRPr sz="11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HENG-RU MAY TAN</a:t>
            </a:r>
          </a:p>
          <a:p>
            <a:pPr marL="0" indent="0">
              <a:lnSpc>
                <a:spcPct val="70000"/>
              </a:lnSpc>
              <a:buSzTx/>
              <a:buNone/>
              <a:defRPr sz="11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MIKE JOHNS</a:t>
            </a:r>
          </a:p>
          <a:p>
            <a:pPr marL="0" indent="0">
              <a:lnSpc>
                <a:spcPct val="70000"/>
              </a:lnSpc>
              <a:buSzTx/>
              <a:buNone/>
              <a:defRPr sz="11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STEVE CHOI</a:t>
            </a:r>
          </a:p>
          <a:p>
            <a:pPr marL="0" indent="0">
              <a:lnSpc>
                <a:spcPct val="70000"/>
              </a:lnSpc>
              <a:buSzTx/>
              <a:buNone/>
              <a:defRPr sz="11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SEPTEMBER 22</a:t>
            </a:r>
            <a:r>
              <a:rPr baseline="30000"/>
              <a:t>ND</a:t>
            </a:r>
            <a:r>
              <a:t>, 2016</a:t>
            </a:r>
          </a:p>
        </p:txBody>
      </p:sp>
      <p:pic>
        <p:nvPicPr>
          <p:cNvPr id="126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25" y="28575"/>
            <a:ext cx="1746250" cy="728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Background and Goals</a:t>
            </a:r>
          </a:p>
        </p:txBody>
      </p:sp>
      <p:sp>
        <p:nvSpPr>
          <p:cNvPr id="129" name="Shape 129"/>
          <p:cNvSpPr/>
          <p:nvPr>
            <p:ph type="body" sz="half" idx="4294967295"/>
          </p:nvPr>
        </p:nvSpPr>
        <p:spPr>
          <a:xfrm>
            <a:off x="822325" y="2400300"/>
            <a:ext cx="3703638" cy="3821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marL="90487" indent="-90487">
              <a:buFont typeface="Arial"/>
              <a:buChar char="•"/>
              <a:defRPr sz="1400"/>
            </a:pPr>
            <a:r>
              <a:t>WomenTechWomenYes (WTWY) holds its annual gala each summer</a:t>
            </a:r>
          </a:p>
          <a:p>
            <a:pPr marL="90487" indent="-90487">
              <a:buFont typeface="Arial"/>
              <a:buChar char="•"/>
              <a:defRPr sz="1400"/>
            </a:pPr>
            <a:r>
              <a:t>Interested in placing street teams at subway stations to collect email addresses</a:t>
            </a:r>
          </a:p>
          <a:p>
            <a:pPr marL="90487" indent="-90487">
              <a:buFont typeface="Arial"/>
              <a:buChar char="•"/>
              <a:defRPr sz="1400"/>
            </a:pPr>
            <a:r>
              <a:t>Those providing email address are sent an invitation to the annual gala</a:t>
            </a:r>
          </a:p>
        </p:txBody>
      </p:sp>
      <p:sp>
        <p:nvSpPr>
          <p:cNvPr id="130" name="Shape 130"/>
          <p:cNvSpPr/>
          <p:nvPr/>
        </p:nvSpPr>
        <p:spPr>
          <a:xfrm>
            <a:off x="4664075" y="2400300"/>
            <a:ext cx="3702050" cy="178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90487" indent="-90487" defTabSz="914400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Provide guidance on where and when to deploy staff to collect emails for gala invite blast</a:t>
            </a:r>
          </a:p>
          <a:p>
            <a:pPr marL="90487" indent="-90487" defTabSz="914400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Take a first pass p</a:t>
            </a:r>
            <a:r>
              <a:t>inpoint stations to based on traffic </a:t>
            </a:r>
          </a:p>
          <a:p>
            <a:pPr marL="90487" indent="-90487" defTabSz="914400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Identify specific entrances for selected subway stations where staff should be stationed</a:t>
            </a:r>
          </a:p>
        </p:txBody>
      </p:sp>
      <p:sp>
        <p:nvSpPr>
          <p:cNvPr id="131" name="Shape 131"/>
          <p:cNvSpPr/>
          <p:nvPr/>
        </p:nvSpPr>
        <p:spPr>
          <a:xfrm>
            <a:off x="822325" y="1877059"/>
            <a:ext cx="370363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914400">
              <a:lnSpc>
                <a:spcPct val="85000"/>
              </a:lnSpc>
              <a:defRPr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132" name="Shape 132"/>
          <p:cNvSpPr/>
          <p:nvPr/>
        </p:nvSpPr>
        <p:spPr>
          <a:xfrm>
            <a:off x="4664075" y="1877059"/>
            <a:ext cx="370205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914400">
              <a:lnSpc>
                <a:spcPct val="85000"/>
              </a:lnSpc>
              <a:defRPr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Goals</a:t>
            </a:r>
          </a:p>
        </p:txBody>
      </p:sp>
      <p:sp>
        <p:nvSpPr>
          <p:cNvPr id="133" name="Shape 133"/>
          <p:cNvSpPr/>
          <p:nvPr/>
        </p:nvSpPr>
        <p:spPr>
          <a:xfrm>
            <a:off x="822325" y="2336800"/>
            <a:ext cx="3703638" cy="0"/>
          </a:xfrm>
          <a:prstGeom prst="line">
            <a:avLst/>
          </a:prstGeom>
          <a:ln w="12700">
            <a:solidFill>
              <a:schemeClr val="accent2">
                <a:lumOff val="1669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Shape 134"/>
          <p:cNvSpPr/>
          <p:nvPr/>
        </p:nvSpPr>
        <p:spPr>
          <a:xfrm>
            <a:off x="4664075" y="2336800"/>
            <a:ext cx="3702051" cy="0"/>
          </a:xfrm>
          <a:prstGeom prst="line">
            <a:avLst/>
          </a:prstGeom>
          <a:ln w="12700">
            <a:solidFill>
              <a:schemeClr val="accent2">
                <a:lumOff val="1669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Assumptions &amp; Approach</a:t>
            </a:r>
          </a:p>
        </p:txBody>
      </p:sp>
      <p:sp>
        <p:nvSpPr>
          <p:cNvPr id="137" name="Shape 137"/>
          <p:cNvSpPr/>
          <p:nvPr/>
        </p:nvSpPr>
        <p:spPr>
          <a:xfrm>
            <a:off x="822325" y="2400300"/>
            <a:ext cx="3703638" cy="3921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10 street team members available 5 days a week for up to 8 hours a day</a:t>
            </a:r>
          </a:p>
          <a:p>
            <a:pPr lvl="1" marL="5476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5 teams of 2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Gala taking place in June; WTWY collecting emails in the months prior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1200"/>
              </a:spcBef>
              <a:defRPr sz="1400">
                <a:solidFill>
                  <a:srgbClr val="40404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1200"/>
              </a:spcBef>
              <a:defRPr sz="1400">
                <a:solidFill>
                  <a:srgbClr val="40404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1200"/>
              </a:spcBef>
              <a:defRPr sz="1400">
                <a:solidFill>
                  <a:srgbClr val="40404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1200"/>
              </a:spcBef>
              <a:defRPr sz="1400">
                <a:solidFill>
                  <a:srgbClr val="404040"/>
                </a:solidFill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822325" y="1877059"/>
            <a:ext cx="370363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914400">
              <a:lnSpc>
                <a:spcPct val="85000"/>
              </a:lnSpc>
              <a:defRPr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Assumptions</a:t>
            </a:r>
          </a:p>
        </p:txBody>
      </p:sp>
      <p:sp>
        <p:nvSpPr>
          <p:cNvPr id="139" name="Shape 139"/>
          <p:cNvSpPr/>
          <p:nvPr/>
        </p:nvSpPr>
        <p:spPr>
          <a:xfrm>
            <a:off x="822325" y="2336800"/>
            <a:ext cx="3703638" cy="0"/>
          </a:xfrm>
          <a:prstGeom prst="line">
            <a:avLst/>
          </a:prstGeom>
          <a:ln w="12700">
            <a:solidFill>
              <a:schemeClr val="accent2">
                <a:lumOff val="1669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Shape 140"/>
          <p:cNvSpPr/>
          <p:nvPr>
            <p:ph type="body" sz="half" idx="4294967295"/>
          </p:nvPr>
        </p:nvSpPr>
        <p:spPr>
          <a:xfrm>
            <a:off x="4664075" y="2400300"/>
            <a:ext cx="3702050" cy="3821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marL="90487" indent="-90487">
              <a:buFont typeface="Arial"/>
              <a:buChar char="•"/>
              <a:defRPr sz="1400"/>
            </a:pPr>
            <a:r>
              <a:t> </a:t>
            </a:r>
            <a:r>
              <a:rPr u="sng"/>
              <a:t>Maximization:</a:t>
            </a:r>
            <a:r>
              <a:t> Go to areas with the greatest traffic; rely on volume to make up for lower levels of receptivity</a:t>
            </a:r>
          </a:p>
          <a:p>
            <a:pPr marL="90487" indent="-90487">
              <a:buFont typeface="Arial"/>
              <a:buChar char="•"/>
              <a:defRPr sz="1400"/>
            </a:pPr>
            <a:r>
              <a:rPr u="sng"/>
              <a:t>Soft Targeting:</a:t>
            </a:r>
            <a:r>
              <a:t> Provide </a:t>
            </a:r>
            <a:r>
              <a:rPr b="1"/>
              <a:t>starting</a:t>
            </a:r>
            <a:r>
              <a:t> list of 15 stations with the greatest traffic flow in months before Gala (as starting point)</a:t>
            </a:r>
          </a:p>
          <a:p>
            <a:pPr marL="90487" indent="-90487">
              <a:buFont typeface="Arial"/>
              <a:buChar char="•"/>
              <a:defRPr sz="1400"/>
            </a:pPr>
            <a:r>
              <a:t>Among selected stations identify days of the week and times of day with the greatest traffic</a:t>
            </a:r>
          </a:p>
          <a:p>
            <a:pPr marL="90487" indent="-90487">
              <a:buFont typeface="Arial"/>
              <a:buChar char="•"/>
              <a:defRPr sz="1400"/>
            </a:pPr>
            <a:r>
              <a:t>Base estimates in months prior to Gala (e.g. April and May</a:t>
            </a:r>
          </a:p>
        </p:txBody>
      </p:sp>
      <p:sp>
        <p:nvSpPr>
          <p:cNvPr id="141" name="Shape 141"/>
          <p:cNvSpPr/>
          <p:nvPr/>
        </p:nvSpPr>
        <p:spPr>
          <a:xfrm>
            <a:off x="4664075" y="1877059"/>
            <a:ext cx="370205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914400">
              <a:lnSpc>
                <a:spcPct val="85000"/>
              </a:lnSpc>
              <a:defRPr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Approach</a:t>
            </a:r>
          </a:p>
        </p:txBody>
      </p:sp>
      <p:sp>
        <p:nvSpPr>
          <p:cNvPr id="142" name="Shape 142"/>
          <p:cNvSpPr/>
          <p:nvPr/>
        </p:nvSpPr>
        <p:spPr>
          <a:xfrm>
            <a:off x="4664075" y="2336800"/>
            <a:ext cx="3702051" cy="0"/>
          </a:xfrm>
          <a:prstGeom prst="line">
            <a:avLst/>
          </a:prstGeom>
          <a:ln w="12700">
            <a:solidFill>
              <a:schemeClr val="accent2">
                <a:lumOff val="1669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Methods</a:t>
            </a:r>
          </a:p>
        </p:txBody>
      </p:sp>
      <p:sp>
        <p:nvSpPr>
          <p:cNvPr id="145" name="Shape 145"/>
          <p:cNvSpPr/>
          <p:nvPr/>
        </p:nvSpPr>
        <p:spPr>
          <a:xfrm>
            <a:off x="4664075" y="2400300"/>
            <a:ext cx="3702050" cy="218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 MTA turnstile data: 4/3/2016 - 6/4/2016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Estimate total traffic flow at each station based on entries only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Traffic calculated contiguously within station (across turnstile)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Trim negative values and extremes (&gt; 99.9 percentile)</a:t>
            </a:r>
          </a:p>
        </p:txBody>
      </p:sp>
      <p:grpSp>
        <p:nvGrpSpPr>
          <p:cNvPr id="148" name="Group 148"/>
          <p:cNvGrpSpPr/>
          <p:nvPr/>
        </p:nvGrpSpPr>
        <p:grpSpPr>
          <a:xfrm>
            <a:off x="4664075" y="1877059"/>
            <a:ext cx="3702051" cy="459742"/>
            <a:chOff x="0" y="0"/>
            <a:chExt cx="3702050" cy="459740"/>
          </a:xfrm>
        </p:grpSpPr>
        <p:sp>
          <p:nvSpPr>
            <p:cNvPr id="146" name="Shape 146"/>
            <p:cNvSpPr/>
            <p:nvPr/>
          </p:nvSpPr>
          <p:spPr>
            <a:xfrm>
              <a:off x="0" y="0"/>
              <a:ext cx="3702050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defTabSz="914400">
                <a:lnSpc>
                  <a:spcPct val="85000"/>
                </a:lnSpc>
                <a:defRPr sz="2400">
                  <a:solidFill>
                    <a:srgbClr val="40404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Methodology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459740"/>
              <a:ext cx="3702051" cy="1"/>
            </a:xfrm>
            <a:prstGeom prst="line">
              <a:avLst/>
            </a:prstGeom>
            <a:noFill/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1169831" y="4702174"/>
            <a:ext cx="2700338" cy="830264"/>
            <a:chOff x="0" y="0"/>
            <a:chExt cx="2700337" cy="830262"/>
          </a:xfrm>
        </p:grpSpPr>
        <p:sp>
          <p:nvSpPr>
            <p:cNvPr id="149" name="Shape 149"/>
            <p:cNvSpPr/>
            <p:nvPr/>
          </p:nvSpPr>
          <p:spPr>
            <a:xfrm>
              <a:off x="0" y="0"/>
              <a:ext cx="2700338" cy="830263"/>
            </a:xfrm>
            <a:prstGeom prst="rect">
              <a:avLst/>
            </a:prstGeom>
            <a:solidFill>
              <a:schemeClr val="accent2">
                <a:lumOff val="16690"/>
              </a:schemeClr>
            </a:solidFill>
            <a:ln w="15875" cap="flat">
              <a:solidFill>
                <a:srgbClr val="A2A2A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4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50" name="Shape 150"/>
            <p:cNvSpPr/>
            <p:nvPr/>
          </p:nvSpPr>
          <p:spPr>
            <a:xfrm>
              <a:off x="0" y="267811"/>
              <a:ext cx="2700338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defRPr sz="14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lvl1pPr>
            </a:lstStyle>
            <a:p>
              <a:pPr/>
              <a:r>
                <a:t>Full Dataset</a:t>
              </a:r>
            </a:p>
          </p:txBody>
        </p:sp>
      </p:grpSp>
      <p:pic>
        <p:nvPicPr>
          <p:cNvPr id="152" name="MTA NYC logo.png" descr="File:MTA NYC logo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4900" y="2493962"/>
            <a:ext cx="857250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nyc_opendata_logo.png" descr="http://nycbigapps-wp.s3.amazonaws.com/p/wp-content/uploads/2015/07/14170343/nyc_opendata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57536" y="2626518"/>
            <a:ext cx="1184276" cy="592139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822325" y="1877059"/>
            <a:ext cx="370363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914400">
              <a:lnSpc>
                <a:spcPct val="85000"/>
              </a:lnSpc>
              <a:defRPr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Data Sources</a:t>
            </a:r>
          </a:p>
        </p:txBody>
      </p:sp>
      <p:sp>
        <p:nvSpPr>
          <p:cNvPr id="155" name="Shape 155"/>
          <p:cNvSpPr/>
          <p:nvPr/>
        </p:nvSpPr>
        <p:spPr>
          <a:xfrm>
            <a:off x="822325" y="2336800"/>
            <a:ext cx="3703638" cy="0"/>
          </a:xfrm>
          <a:prstGeom prst="line">
            <a:avLst/>
          </a:prstGeom>
          <a:ln w="12700">
            <a:solidFill>
              <a:schemeClr val="accent2">
                <a:lumOff val="1669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Shape 156"/>
          <p:cNvSpPr/>
          <p:nvPr/>
        </p:nvSpPr>
        <p:spPr>
          <a:xfrm rot="5400000">
            <a:off x="2380299" y="3352006"/>
            <a:ext cx="279401" cy="1217613"/>
          </a:xfrm>
          <a:prstGeom prst="chevron">
            <a:avLst>
              <a:gd name="adj" fmla="val 50000"/>
            </a:avLst>
          </a:prstGeom>
          <a:solidFill>
            <a:srgbClr val="FFFFFF"/>
          </a:solidFill>
          <a:ln w="15875">
            <a:solidFill>
              <a:srgbClr val="A2A2A2"/>
            </a:solidFill>
          </a:ln>
        </p:spPr>
        <p:txBody>
          <a:bodyPr lIns="45719" rIns="45719" anchor="ctr"/>
          <a:lstStyle/>
          <a:p>
            <a:pPr algn="ctr" defTabSz="914400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Results</a:t>
            </a:r>
          </a:p>
        </p:txBody>
      </p:sp>
      <p:sp>
        <p:nvSpPr>
          <p:cNvPr id="159" name="Shape 159"/>
          <p:cNvSpPr/>
          <p:nvPr>
            <p:ph type="body" idx="4294967295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buFont typeface="Arial"/>
              <a:buChar char="•"/>
            </a:lvl1pPr>
          </a:lstStyle>
          <a:p>
            <a:pPr/>
            <a:r>
              <a:t> Insert statistical output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Subway Station Locations Weighted by Traffic</a:t>
            </a:r>
          </a:p>
        </p:txBody>
      </p:sp>
      <p:pic>
        <p:nvPicPr>
          <p:cNvPr id="162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17840" t="0" r="0" b="0"/>
          <a:stretch>
            <a:fillRect/>
          </a:stretch>
        </p:blipFill>
        <p:spPr>
          <a:xfrm>
            <a:off x="876696" y="2074068"/>
            <a:ext cx="7512703" cy="39273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Conclusions &amp; Future Work</a:t>
            </a:r>
          </a:p>
        </p:txBody>
      </p:sp>
      <p:sp>
        <p:nvSpPr>
          <p:cNvPr id="165" name="Shape 165"/>
          <p:cNvSpPr/>
          <p:nvPr/>
        </p:nvSpPr>
        <p:spPr>
          <a:xfrm>
            <a:off x="4664075" y="2400300"/>
            <a:ext cx="3702050" cy="245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Incorporate additional data to identify high-traffic stations in areas with most receptive populations</a:t>
            </a:r>
          </a:p>
          <a:p>
            <a:pPr lvl="1" marL="290512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200">
                <a:solidFill>
                  <a:srgbClr val="404040"/>
                </a:solidFill>
              </a:defRPr>
            </a:pPr>
            <a:r>
              <a:t>Median income</a:t>
            </a:r>
          </a:p>
          <a:p>
            <a:pPr lvl="1" marL="290512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200">
                <a:solidFill>
                  <a:srgbClr val="404040"/>
                </a:solidFill>
              </a:defRPr>
            </a:pPr>
            <a:r>
              <a:t>Charitable giving</a:t>
            </a:r>
          </a:p>
          <a:p>
            <a:pPr lvl="1" marL="290512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200">
                <a:solidFill>
                  <a:srgbClr val="404040"/>
                </a:solidFill>
              </a:defRPr>
            </a:pPr>
            <a:r>
              <a:t>Tech Industry 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Estimate traffic flow by time for specific station exits</a:t>
            </a:r>
          </a:p>
        </p:txBody>
      </p:sp>
      <p:grpSp>
        <p:nvGrpSpPr>
          <p:cNvPr id="168" name="Group 168"/>
          <p:cNvGrpSpPr/>
          <p:nvPr/>
        </p:nvGrpSpPr>
        <p:grpSpPr>
          <a:xfrm>
            <a:off x="4664075" y="1877059"/>
            <a:ext cx="3702051" cy="459742"/>
            <a:chOff x="0" y="0"/>
            <a:chExt cx="3702050" cy="459740"/>
          </a:xfrm>
        </p:grpSpPr>
        <p:sp>
          <p:nvSpPr>
            <p:cNvPr id="166" name="Shape 166"/>
            <p:cNvSpPr/>
            <p:nvPr/>
          </p:nvSpPr>
          <p:spPr>
            <a:xfrm>
              <a:off x="0" y="0"/>
              <a:ext cx="3702050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defTabSz="914400">
                <a:lnSpc>
                  <a:spcPct val="85000"/>
                </a:lnSpc>
                <a:defRPr sz="2400">
                  <a:solidFill>
                    <a:srgbClr val="40404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Next Steps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0" y="459740"/>
              <a:ext cx="3702051" cy="1"/>
            </a:xfrm>
            <a:prstGeom prst="line">
              <a:avLst/>
            </a:prstGeom>
            <a:noFill/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9" name="Shape 169"/>
          <p:cNvSpPr/>
          <p:nvPr>
            <p:ph type="body" sz="half" idx="4294967295"/>
          </p:nvPr>
        </p:nvSpPr>
        <p:spPr>
          <a:xfrm>
            <a:off x="822325" y="2400300"/>
            <a:ext cx="3703638" cy="3821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marL="90487" indent="-90487">
              <a:buFont typeface="Arial"/>
              <a:buChar char="•"/>
              <a:defRPr sz="1400"/>
            </a:pPr>
            <a:r>
              <a:t>Stations with the highest traffic are what you would expect!</a:t>
            </a:r>
          </a:p>
          <a:p>
            <a:pPr marL="90487" indent="-90487">
              <a:buFont typeface="Arial"/>
              <a:buChar char="•"/>
              <a:defRPr sz="1400"/>
            </a:pPr>
            <a:r>
              <a:t>Highest traffic: weekdays during morning and evening commute</a:t>
            </a:r>
          </a:p>
          <a:p>
            <a:pPr lvl="1" marL="290512" indent="-90487">
              <a:buFont typeface="Arial"/>
              <a:buChar char="•"/>
              <a:defRPr sz="1400"/>
            </a:pPr>
            <a:r>
              <a:t>Lunch time increase in some areas</a:t>
            </a:r>
          </a:p>
        </p:txBody>
      </p:sp>
      <p:sp>
        <p:nvSpPr>
          <p:cNvPr id="170" name="Shape 170"/>
          <p:cNvSpPr/>
          <p:nvPr/>
        </p:nvSpPr>
        <p:spPr>
          <a:xfrm>
            <a:off x="822325" y="1877059"/>
            <a:ext cx="370363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914400">
              <a:lnSpc>
                <a:spcPct val="85000"/>
              </a:lnSpc>
              <a:defRPr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Conclusions</a:t>
            </a:r>
          </a:p>
        </p:txBody>
      </p:sp>
      <p:sp>
        <p:nvSpPr>
          <p:cNvPr id="171" name="Shape 171"/>
          <p:cNvSpPr/>
          <p:nvPr/>
        </p:nvSpPr>
        <p:spPr>
          <a:xfrm>
            <a:off x="822325" y="2336800"/>
            <a:ext cx="3703638" cy="0"/>
          </a:xfrm>
          <a:prstGeom prst="line">
            <a:avLst/>
          </a:prstGeom>
          <a:ln w="12700">
            <a:solidFill>
              <a:schemeClr val="accent2">
                <a:lumOff val="1669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Additional Statistical Results</a:t>
            </a:r>
          </a:p>
        </p:txBody>
      </p:sp>
      <p:sp>
        <p:nvSpPr>
          <p:cNvPr id="174" name="Shape 174"/>
          <p:cNvSpPr/>
          <p:nvPr>
            <p:ph type="body" idx="4294967295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buFont typeface="Arial"/>
              <a:buChar char="•"/>
            </a:lvl1pPr>
          </a:lstStyle>
          <a:p>
            <a:pPr/>
            <a:r>
              <a:t> Insert additional graphs/describe()/etc.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