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2" r:id="rId4"/>
    <p:sldId id="261" r:id="rId5"/>
    <p:sldId id="262" r:id="rId6"/>
    <p:sldId id="264" r:id="rId7"/>
    <p:sldId id="265" r:id="rId8"/>
    <p:sldId id="270" r:id="rId9"/>
    <p:sldId id="263" r:id="rId10"/>
    <p:sldId id="266" r:id="rId11"/>
    <p:sldId id="267" r:id="rId12"/>
    <p:sldId id="273" r:id="rId13"/>
    <p:sldId id="268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90" autoAdjust="0"/>
  </p:normalViewPr>
  <p:slideViewPr>
    <p:cSldViewPr snapToGrid="0" snapToObjects="1">
      <p:cViewPr varScale="1">
        <p:scale>
          <a:sx n="144" d="100"/>
          <a:sy n="144" d="100"/>
        </p:scale>
        <p:origin x="-104" y="-192"/>
      </p:cViewPr>
      <p:guideLst>
        <p:guide orient="horz" pos="2242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A22DB-EF65-684B-BF5E-F6BDC292FE74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FF75C-4E76-C145-A51D-36F0EB1E4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 of movie</a:t>
            </a:r>
            <a:r>
              <a:rPr lang="en-US" baseline="0" dirty="0" smtClean="0"/>
              <a:t> genre would be more helpful – for normalizing before comparing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</a:t>
            </a:r>
            <a:r>
              <a:rPr lang="en-US" dirty="0" err="1" smtClean="0"/>
              <a:t>Vars</a:t>
            </a:r>
            <a:r>
              <a:rPr lang="en-US" dirty="0" smtClean="0"/>
              <a:t> –”Family” | “Sony”</a:t>
            </a:r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404040"/>
                </a:solidFill>
              </a:rPr>
              <a:t>+ </a:t>
            </a:r>
            <a:r>
              <a:rPr lang="en-US" sz="2000" dirty="0" err="1" smtClean="0">
                <a:solidFill>
                  <a:srgbClr val="404040"/>
                </a:solidFill>
              </a:rPr>
              <a:t>openDTheatre</a:t>
            </a:r>
            <a:r>
              <a:rPr lang="en-US" sz="2000" dirty="0" smtClean="0">
                <a:solidFill>
                  <a:srgbClr val="404040"/>
                </a:solidFill>
              </a:rPr>
              <a:t> + </a:t>
            </a:r>
            <a:r>
              <a:rPr lang="en-US" sz="2000" dirty="0" err="1" smtClean="0">
                <a:solidFill>
                  <a:srgbClr val="404040"/>
                </a:solidFill>
              </a:rPr>
              <a:t>mv_runtime</a:t>
            </a:r>
            <a:r>
              <a:rPr lang="en-US" sz="2000" dirty="0" smtClean="0">
                <a:solidFill>
                  <a:srgbClr val="404040"/>
                </a:solidFill>
              </a:rPr>
              <a:t> + </a:t>
            </a:r>
            <a:r>
              <a:rPr lang="en-US" sz="2000" dirty="0" err="1" smtClean="0">
                <a:solidFill>
                  <a:srgbClr val="404040"/>
                </a:solidFill>
              </a:rPr>
              <a:t>DURrelease</a:t>
            </a:r>
            <a:r>
              <a:rPr lang="en-US" sz="2000" dirty="0" smtClean="0">
                <a:solidFill>
                  <a:srgbClr val="404040"/>
                </a:solidFill>
              </a:rPr>
              <a:t> + '</a:t>
            </a:r>
            <a:r>
              <a:rPr lang="en-US" sz="2000" dirty="0" err="1" smtClean="0">
                <a:solidFill>
                  <a:srgbClr val="404040"/>
                </a:solidFill>
              </a:rPr>
              <a:t>OscarNom</a:t>
            </a:r>
            <a:r>
              <a:rPr lang="en-US" sz="2000" dirty="0" smtClean="0">
                <a:solidFill>
                  <a:srgbClr val="404040"/>
                </a:solidFill>
              </a:rPr>
              <a:t>’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Relative to “Family” Genre baseline: - 2.97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Relative to “Sony” baseline: - 2.65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7F7F7F"/>
                </a:solidFill>
              </a:rPr>
              <a:t>Period (e^-0.87)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4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Relative to “Family” Genre baseline: - 0.99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Relative to “Sony” baseline: - 0.95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Animation, Adventure, Sci-Fi (e^- : decay)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FF75C-4E76-C145-A51D-36F0EB1E49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3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57E1-76B5-AB45-8B6A-083E5E6A4E3B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AEAF-41B8-B341-84F5-E4DD68D2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Return on Investment: </a:t>
            </a:r>
            <a:br>
              <a:rPr lang="en-US" dirty="0" smtClean="0"/>
            </a:br>
            <a:r>
              <a:rPr lang="en-US" sz="3200" dirty="0" smtClean="0"/>
              <a:t>Movie Genre &amp; Studio Options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cap="small" dirty="0" smtClean="0">
                <a:cs typeface="Avenir Light"/>
              </a:rPr>
              <a:t>Heng-Ru May </a:t>
            </a:r>
            <a:r>
              <a:rPr lang="en-US" sz="2000" cap="small" dirty="0" err="1" smtClean="0">
                <a:cs typeface="Avenir Light"/>
              </a:rPr>
              <a:t>Merkle</a:t>
            </a:r>
            <a:r>
              <a:rPr lang="en-US" sz="2000" cap="small" dirty="0" smtClean="0">
                <a:cs typeface="Avenir Light"/>
              </a:rPr>
              <a:t>-Tan, PhD</a:t>
            </a:r>
            <a:endParaRPr lang="en-US" sz="2000" cap="small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673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Assessing Features (Genre | Studio):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OLS | Lasso | Ridge | Decision Trees | Interactions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K-Folds Cross Validation; K=5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Model via OLS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2 Partial Models : </a:t>
            </a:r>
          </a:p>
          <a:p>
            <a:pPr lvl="1"/>
            <a:r>
              <a:rPr lang="en-US" sz="2400" dirty="0" err="1" smtClean="0">
                <a:solidFill>
                  <a:srgbClr val="404040"/>
                </a:solidFill>
              </a:rPr>
              <a:t>ln</a:t>
            </a:r>
            <a:r>
              <a:rPr lang="en-US" sz="2400" dirty="0" smtClean="0">
                <a:solidFill>
                  <a:srgbClr val="404040"/>
                </a:solidFill>
              </a:rPr>
              <a:t>(ROI) </a:t>
            </a:r>
            <a:r>
              <a:rPr lang="en-US" sz="3600" baseline="-10000" dirty="0">
                <a:solidFill>
                  <a:srgbClr val="404040"/>
                </a:solidFill>
              </a:rPr>
              <a:t>~</a:t>
            </a:r>
            <a:r>
              <a:rPr lang="en-US" sz="2400" dirty="0" smtClean="0">
                <a:solidFill>
                  <a:srgbClr val="404040"/>
                </a:solidFill>
              </a:rPr>
              <a:t> Genre</a:t>
            </a:r>
          </a:p>
          <a:p>
            <a:pPr lvl="1"/>
            <a:r>
              <a:rPr lang="en-US" sz="2400" dirty="0" err="1" smtClean="0">
                <a:solidFill>
                  <a:srgbClr val="404040"/>
                </a:solidFill>
              </a:rPr>
              <a:t>ln</a:t>
            </a:r>
            <a:r>
              <a:rPr lang="en-US" sz="2400" dirty="0" smtClean="0">
                <a:solidFill>
                  <a:srgbClr val="404040"/>
                </a:solidFill>
              </a:rPr>
              <a:t>(ROI) </a:t>
            </a:r>
            <a:r>
              <a:rPr lang="en-US" sz="3600" baseline="-10000" dirty="0" smtClean="0">
                <a:solidFill>
                  <a:srgbClr val="404040"/>
                </a:solidFill>
              </a:rPr>
              <a:t>~</a:t>
            </a:r>
            <a:r>
              <a:rPr lang="en-US" sz="2400" dirty="0" smtClean="0">
                <a:solidFill>
                  <a:srgbClr val="404040"/>
                </a:solidFill>
              </a:rPr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332979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Theatres &lt;= 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Genres </a:t>
            </a:r>
            <a:r>
              <a:rPr lang="en-US" sz="2800" dirty="0" smtClean="0">
                <a:solidFill>
                  <a:srgbClr val="7F7F7F"/>
                </a:solidFill>
              </a:rPr>
              <a:t>(</a:t>
            </a:r>
            <a:r>
              <a:rPr lang="en-US" sz="2800" dirty="0" err="1" smtClean="0">
                <a:solidFill>
                  <a:srgbClr val="7F7F7F"/>
                </a:solidFill>
              </a:rPr>
              <a:t>r_sq</a:t>
            </a:r>
            <a:r>
              <a:rPr lang="en-US" sz="2800" dirty="0" smtClean="0">
                <a:solidFill>
                  <a:srgbClr val="7F7F7F"/>
                </a:solidFill>
              </a:rPr>
              <a:t> ~ 0.33)</a:t>
            </a:r>
            <a:endParaRPr lang="en-US" sz="2800" dirty="0">
              <a:solidFill>
                <a:srgbClr val="7F7F7F"/>
              </a:solidFill>
            </a:endParaRPr>
          </a:p>
          <a:p>
            <a:pPr lvl="2"/>
            <a:r>
              <a:rPr lang="en-US" dirty="0" smtClean="0"/>
              <a:t>Duration of Release (e^0.01)</a:t>
            </a:r>
          </a:p>
          <a:p>
            <a:pPr lvl="2"/>
            <a:r>
              <a:rPr lang="en-US" dirty="0" smtClean="0"/>
              <a:t>Oscar Nomination (e^1.72)</a:t>
            </a:r>
          </a:p>
          <a:p>
            <a:pPr lvl="2"/>
            <a:r>
              <a:rPr lang="en-US" b="1" dirty="0" smtClean="0"/>
              <a:t>Comedy</a:t>
            </a:r>
            <a:r>
              <a:rPr lang="en-US" dirty="0" smtClean="0"/>
              <a:t> (e^0.90)</a:t>
            </a:r>
          </a:p>
          <a:p>
            <a:pPr lvl="2"/>
            <a:r>
              <a:rPr lang="en-US" b="1" dirty="0" smtClean="0"/>
              <a:t>Drama</a:t>
            </a:r>
            <a:r>
              <a:rPr lang="en-US" dirty="0" smtClean="0"/>
              <a:t> (e^0.62)</a:t>
            </a:r>
          </a:p>
          <a:p>
            <a:pPr lvl="2"/>
            <a:r>
              <a:rPr lang="en-US" b="1" dirty="0" smtClean="0"/>
              <a:t>Foreign</a:t>
            </a:r>
            <a:r>
              <a:rPr lang="en-US" dirty="0" smtClean="0"/>
              <a:t> (e^1.13)</a:t>
            </a:r>
          </a:p>
          <a:p>
            <a:endParaRPr lang="en-US" dirty="0" smtClean="0"/>
          </a:p>
          <a:p>
            <a:r>
              <a:rPr lang="en-US" dirty="0" smtClean="0"/>
              <a:t>Studios </a:t>
            </a:r>
            <a:r>
              <a:rPr lang="en-US" sz="2800" dirty="0" smtClean="0">
                <a:solidFill>
                  <a:srgbClr val="7F7F7F"/>
                </a:solidFill>
              </a:rPr>
              <a:t>(</a:t>
            </a:r>
            <a:r>
              <a:rPr lang="en-US" sz="2800" dirty="0" err="1" smtClean="0">
                <a:solidFill>
                  <a:srgbClr val="7F7F7F"/>
                </a:solidFill>
              </a:rPr>
              <a:t>r_sq</a:t>
            </a:r>
            <a:r>
              <a:rPr lang="en-US" sz="2800" dirty="0" smtClean="0">
                <a:solidFill>
                  <a:srgbClr val="7F7F7F"/>
                </a:solidFill>
              </a:rPr>
              <a:t> ~ 0.35)</a:t>
            </a:r>
            <a:endParaRPr lang="en-US" sz="2800" dirty="0" smtClean="0"/>
          </a:p>
          <a:p>
            <a:pPr lvl="2"/>
            <a:r>
              <a:rPr lang="en-US" dirty="0" smtClean="0"/>
              <a:t>Duration of Release (e^0.01)</a:t>
            </a:r>
          </a:p>
          <a:p>
            <a:pPr lvl="2"/>
            <a:r>
              <a:rPr lang="en-US" dirty="0" smtClean="0"/>
              <a:t>Oscar Nomination (e^1.57)</a:t>
            </a:r>
          </a:p>
          <a:p>
            <a:pPr lvl="2"/>
            <a:r>
              <a:rPr lang="en-US" b="1" dirty="0" smtClean="0"/>
              <a:t>Miramax</a:t>
            </a:r>
            <a:r>
              <a:rPr lang="en-US" dirty="0" smtClean="0"/>
              <a:t> (e^1.41)</a:t>
            </a:r>
          </a:p>
          <a:p>
            <a:pPr lvl="2"/>
            <a:r>
              <a:rPr lang="en-US" b="1" dirty="0" err="1" smtClean="0"/>
              <a:t>FoxSearchlight</a:t>
            </a:r>
            <a:r>
              <a:rPr lang="en-US" dirty="0" smtClean="0"/>
              <a:t> (e^2.41)</a:t>
            </a:r>
          </a:p>
          <a:p>
            <a:pPr lvl="2"/>
            <a:r>
              <a:rPr lang="en-US" b="1" dirty="0" err="1" smtClean="0"/>
              <a:t>LionsGate</a:t>
            </a:r>
            <a:r>
              <a:rPr lang="en-US" dirty="0" smtClean="0"/>
              <a:t> (e^1.38)</a:t>
            </a:r>
          </a:p>
          <a:p>
            <a:pPr lvl="2"/>
            <a:r>
              <a:rPr lang="en-US" b="1" dirty="0" err="1" smtClean="0"/>
              <a:t>WeinsteinCo</a:t>
            </a:r>
            <a:r>
              <a:rPr lang="en-US" dirty="0" smtClean="0"/>
              <a:t> (e^1.61)</a:t>
            </a:r>
          </a:p>
          <a:p>
            <a:pPr lvl="2"/>
            <a:r>
              <a:rPr lang="en-US" b="1" dirty="0" smtClean="0"/>
              <a:t>Focus</a:t>
            </a:r>
            <a:r>
              <a:rPr lang="en-US" dirty="0" smtClean="0"/>
              <a:t> (e^1.21)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149" y="1401653"/>
            <a:ext cx="3484873" cy="25661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340" y="4063546"/>
            <a:ext cx="3517656" cy="25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0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Theatres &gt;&gt; 250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0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Genres </a:t>
            </a:r>
            <a:r>
              <a:rPr lang="en-US" sz="2600" dirty="0" smtClean="0">
                <a:solidFill>
                  <a:srgbClr val="7F7F7F"/>
                </a:solidFill>
              </a:rPr>
              <a:t>(</a:t>
            </a:r>
            <a:r>
              <a:rPr lang="en-US" sz="2600" dirty="0" err="1" smtClean="0">
                <a:solidFill>
                  <a:srgbClr val="7F7F7F"/>
                </a:solidFill>
              </a:rPr>
              <a:t>r_sq</a:t>
            </a:r>
            <a:r>
              <a:rPr lang="en-US" sz="2600" dirty="0" smtClean="0">
                <a:solidFill>
                  <a:srgbClr val="7F7F7F"/>
                </a:solidFill>
              </a:rPr>
              <a:t> ~0.3)</a:t>
            </a:r>
            <a:endParaRPr lang="en-US" sz="2600" dirty="0">
              <a:solidFill>
                <a:srgbClr val="7F7F7F"/>
              </a:solidFill>
            </a:endParaRPr>
          </a:p>
          <a:p>
            <a:pPr lvl="2"/>
            <a:r>
              <a:rPr lang="en-US" dirty="0" smtClean="0"/>
              <a:t>Duration of Release (e^0.009)</a:t>
            </a:r>
          </a:p>
          <a:p>
            <a:pPr lvl="2"/>
            <a:r>
              <a:rPr lang="en-US" dirty="0" smtClean="0"/>
              <a:t>Oscar Nomination (e^3.1)</a:t>
            </a:r>
          </a:p>
          <a:p>
            <a:pPr lvl="2"/>
            <a:r>
              <a:rPr lang="en-US" b="1" dirty="0" smtClean="0"/>
              <a:t>Documentary </a:t>
            </a:r>
            <a:r>
              <a:rPr lang="en-US" dirty="0" smtClean="0"/>
              <a:t>(e^1.67)</a:t>
            </a:r>
          </a:p>
          <a:p>
            <a:pPr lvl="2"/>
            <a:r>
              <a:rPr lang="en-US" b="1" dirty="0" smtClean="0"/>
              <a:t>Horror</a:t>
            </a:r>
            <a:r>
              <a:rPr lang="en-US" dirty="0" smtClean="0"/>
              <a:t> (e^0.42)</a:t>
            </a:r>
          </a:p>
          <a:p>
            <a:endParaRPr lang="en-US" dirty="0" smtClean="0"/>
          </a:p>
          <a:p>
            <a:r>
              <a:rPr lang="en-US" dirty="0" smtClean="0"/>
              <a:t>Studios </a:t>
            </a:r>
            <a:r>
              <a:rPr lang="en-US" sz="2600" dirty="0" smtClean="0">
                <a:solidFill>
                  <a:srgbClr val="7F7F7F"/>
                </a:solidFill>
              </a:rPr>
              <a:t>(</a:t>
            </a:r>
            <a:r>
              <a:rPr lang="en-US" sz="2600" dirty="0" err="1" smtClean="0">
                <a:solidFill>
                  <a:srgbClr val="7F7F7F"/>
                </a:solidFill>
              </a:rPr>
              <a:t>r_sq</a:t>
            </a:r>
            <a:r>
              <a:rPr lang="en-US" sz="2600" dirty="0" smtClean="0">
                <a:solidFill>
                  <a:srgbClr val="7F7F7F"/>
                </a:solidFill>
              </a:rPr>
              <a:t> ~0.3)</a:t>
            </a:r>
          </a:p>
          <a:p>
            <a:pPr lvl="2"/>
            <a:r>
              <a:rPr lang="en-US" dirty="0" smtClean="0"/>
              <a:t>Duration of Release (e^0.01)</a:t>
            </a:r>
          </a:p>
          <a:p>
            <a:pPr lvl="2"/>
            <a:r>
              <a:rPr lang="en-US" dirty="0" smtClean="0"/>
              <a:t>Oscar Nomination (e^0.23)</a:t>
            </a:r>
          </a:p>
          <a:p>
            <a:pPr lvl="2"/>
            <a:r>
              <a:rPr lang="en-US" b="1" dirty="0" smtClean="0"/>
              <a:t>Universal</a:t>
            </a:r>
            <a:r>
              <a:rPr lang="en-US" dirty="0" smtClean="0"/>
              <a:t> (e^0.26)</a:t>
            </a:r>
          </a:p>
          <a:p>
            <a:pPr lvl="2"/>
            <a:r>
              <a:rPr lang="en-US" b="1" dirty="0" err="1" smtClean="0"/>
              <a:t>Screengems</a:t>
            </a:r>
            <a:r>
              <a:rPr lang="en-US" b="1" dirty="0" smtClean="0"/>
              <a:t> </a:t>
            </a:r>
            <a:r>
              <a:rPr lang="en-US" dirty="0" smtClean="0"/>
              <a:t>(e</a:t>
            </a:r>
            <a:r>
              <a:rPr lang="en-US" smtClean="0"/>
              <a:t>^0.53</a:t>
            </a:r>
            <a:r>
              <a:rPr lang="en-US" dirty="0" smtClean="0"/>
              <a:t>)</a:t>
            </a:r>
          </a:p>
          <a:p>
            <a:pPr lvl="2"/>
            <a:r>
              <a:rPr lang="en-US" b="1" dirty="0" err="1" smtClean="0"/>
              <a:t>LionsGate</a:t>
            </a:r>
            <a:r>
              <a:rPr lang="en-US" dirty="0" smtClean="0"/>
              <a:t> (e^0.34)</a:t>
            </a:r>
          </a:p>
          <a:p>
            <a:pPr lvl="2"/>
            <a:r>
              <a:rPr lang="en-US" b="1" dirty="0" smtClean="0"/>
              <a:t>WB-Newline </a:t>
            </a:r>
            <a:r>
              <a:rPr lang="en-US" dirty="0" smtClean="0"/>
              <a:t>(e^0.58)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40" y="1326048"/>
            <a:ext cx="3477157" cy="2548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54" y="4074181"/>
            <a:ext cx="3413490" cy="24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3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Models capture </a:t>
            </a:r>
            <a:br>
              <a:rPr lang="en-US" dirty="0" smtClean="0"/>
            </a:br>
            <a:r>
              <a:rPr lang="en-US" dirty="0" smtClean="0"/>
              <a:t>different aspects of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3822"/>
            <a:ext cx="8229600" cy="95018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Comedy | Drama   </a:t>
            </a:r>
            <a:r>
              <a:rPr lang="en-US" sz="2800" dirty="0" err="1" smtClean="0"/>
              <a:t>vs</a:t>
            </a:r>
            <a:r>
              <a:rPr lang="en-US" sz="2800" dirty="0" smtClean="0"/>
              <a:t>   Documentary | Horror</a:t>
            </a:r>
          </a:p>
          <a:p>
            <a:r>
              <a:rPr lang="en-US" sz="2800" dirty="0" smtClean="0"/>
              <a:t>Studios and their relative market share</a:t>
            </a:r>
            <a:endParaRPr lang="en-US" sz="28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-478" r="-347"/>
          <a:stretch/>
        </p:blipFill>
        <p:spPr>
          <a:xfrm>
            <a:off x="4614260" y="3041052"/>
            <a:ext cx="4409577" cy="365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2" y="3041052"/>
            <a:ext cx="4421431" cy="36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4620" y="3024179"/>
            <a:ext cx="7772400" cy="1470025"/>
          </a:xfrm>
        </p:spPr>
        <p:txBody>
          <a:bodyPr/>
          <a:lstStyle/>
          <a:p>
            <a:r>
              <a:rPr lang="en-US" dirty="0" smtClean="0"/>
              <a:t>Return on Investment: </a:t>
            </a:r>
            <a:br>
              <a:rPr lang="en-US" dirty="0" smtClean="0"/>
            </a:br>
            <a:r>
              <a:rPr lang="en-US" sz="3200" dirty="0" smtClean="0"/>
              <a:t>Movie Genre &amp; Studio Options</a:t>
            </a:r>
            <a:endParaRPr lang="en-US" sz="320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80420" y="4779954"/>
            <a:ext cx="6400800" cy="1752600"/>
          </a:xfrm>
        </p:spPr>
        <p:txBody>
          <a:bodyPr/>
          <a:lstStyle/>
          <a:p>
            <a:r>
              <a:rPr lang="en-US" sz="2000" cap="small" dirty="0" smtClean="0">
                <a:cs typeface="Avenir Light"/>
              </a:rPr>
              <a:t>Heng-Ru May </a:t>
            </a:r>
            <a:r>
              <a:rPr lang="en-US" sz="2000" cap="small" dirty="0" err="1" smtClean="0">
                <a:cs typeface="Avenir Light"/>
              </a:rPr>
              <a:t>Merkle</a:t>
            </a:r>
            <a:r>
              <a:rPr lang="en-US" sz="2000" cap="small" dirty="0" smtClean="0">
                <a:cs typeface="Avenir Light"/>
              </a:rPr>
              <a:t>-Tan, PhD</a:t>
            </a:r>
          </a:p>
          <a:p>
            <a:r>
              <a:rPr lang="en-US" sz="2000" cap="small" dirty="0" err="1" smtClean="0">
                <a:cs typeface="Avenir Light"/>
              </a:rPr>
              <a:t>hengrumay@gmail.com</a:t>
            </a:r>
            <a:endParaRPr lang="en-US" sz="2000" cap="small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46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Genres | Studios &amp; Market Share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707" r="30600"/>
          <a:stretch/>
        </p:blipFill>
        <p:spPr>
          <a:xfrm>
            <a:off x="4960136" y="1407353"/>
            <a:ext cx="4113864" cy="516350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52" r="6"/>
          <a:stretch/>
        </p:blipFill>
        <p:spPr>
          <a:xfrm>
            <a:off x="35509" y="2041664"/>
            <a:ext cx="5524644" cy="4069156"/>
          </a:xfrm>
        </p:spPr>
      </p:pic>
    </p:spTree>
    <p:extLst>
      <p:ext uri="{BB962C8B-B14F-4D97-AF65-F5344CB8AC3E}">
        <p14:creationId xmlns:p14="http://schemas.microsoft.com/office/powerpoint/2010/main" val="64421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on Investment?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Ln(ROI) = Ln(</a:t>
            </a:r>
            <a:r>
              <a:rPr lang="en-US" sz="2800" dirty="0" smtClean="0"/>
              <a:t>World Gross / Production Budget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Data Sources: </a:t>
            </a:r>
          </a:p>
          <a:p>
            <a:pPr lvl="1"/>
            <a:r>
              <a:rPr lang="en-US" dirty="0" smtClean="0"/>
              <a:t>Box Office Mojo 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Release Details; Theatres; Duration; Oscar Nominations </a:t>
            </a:r>
          </a:p>
          <a:p>
            <a:pPr lvl="1"/>
            <a:r>
              <a:rPr lang="en-US" dirty="0" smtClean="0"/>
              <a:t>The Numbers 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Budget, Gross + inflation correction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2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 Genre Over Time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" r="-35"/>
          <a:stretch/>
        </p:blipFill>
        <p:spPr>
          <a:xfrm>
            <a:off x="1700046" y="1600200"/>
            <a:ext cx="5750158" cy="4525963"/>
          </a:xfrm>
        </p:spPr>
      </p:pic>
    </p:spTree>
    <p:extLst>
      <p:ext uri="{BB962C8B-B14F-4D97-AF65-F5344CB8AC3E}">
        <p14:creationId xmlns:p14="http://schemas.microsoft.com/office/powerpoint/2010/main" val="329729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Movie Production by Studio Over Time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14" r="-89"/>
          <a:stretch/>
        </p:blipFill>
        <p:spPr>
          <a:xfrm>
            <a:off x="1445845" y="1600200"/>
            <a:ext cx="6244493" cy="4525963"/>
          </a:xfrm>
        </p:spPr>
      </p:pic>
    </p:spTree>
    <p:extLst>
      <p:ext uri="{BB962C8B-B14F-4D97-AF65-F5344CB8AC3E}">
        <p14:creationId xmlns:p14="http://schemas.microsoft.com/office/powerpoint/2010/main" val="131643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93" y="1200589"/>
            <a:ext cx="6863664" cy="5674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% Movie Production: Genre &amp; Studio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91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Ln(ROI) : Genre &amp; Studio</a:t>
            </a:r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-478" r="-347"/>
          <a:stretch/>
        </p:blipFill>
        <p:spPr>
          <a:xfrm>
            <a:off x="1170617" y="1204174"/>
            <a:ext cx="6763690" cy="56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Theatres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784" b="-2784"/>
          <a:stretch/>
        </p:blipFill>
        <p:spPr>
          <a:xfrm>
            <a:off x="517200" y="2060246"/>
            <a:ext cx="8229600" cy="4525963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-180" r="-24"/>
          <a:stretch/>
        </p:blipFill>
        <p:spPr>
          <a:xfrm>
            <a:off x="1386055" y="1217618"/>
            <a:ext cx="4358819" cy="43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Theatres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784" b="-2784"/>
          <a:stretch/>
        </p:blipFill>
        <p:spPr>
          <a:xfrm>
            <a:off x="517200" y="2060246"/>
            <a:ext cx="8229600" cy="4525963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-151" r="8"/>
          <a:stretch/>
        </p:blipFill>
        <p:spPr>
          <a:xfrm>
            <a:off x="3521114" y="1235508"/>
            <a:ext cx="4286473" cy="43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445</Words>
  <Application>Microsoft Macintosh PowerPoint</Application>
  <PresentationFormat>On-screen Show (4:3)</PresentationFormat>
  <Paragraphs>78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Return on Investment:  Movie Genre &amp; Studio Options</vt:lpstr>
      <vt:lpstr>Genres | Studios &amp; Market Share</vt:lpstr>
      <vt:lpstr>Return on Investment?</vt:lpstr>
      <vt:lpstr>Movie Genre Over Time</vt:lpstr>
      <vt:lpstr>Movie Production by Studio Over Time</vt:lpstr>
      <vt:lpstr>% Movie Production: Genre &amp; Studio</vt:lpstr>
      <vt:lpstr>Ln(ROI) : Genre &amp; Studio</vt:lpstr>
      <vt:lpstr>Opening Theatres</vt:lpstr>
      <vt:lpstr>Opening Theatres</vt:lpstr>
      <vt:lpstr>Methodology Overview</vt:lpstr>
      <vt:lpstr>Opening Theatres &lt;= 20</vt:lpstr>
      <vt:lpstr>Opening Theatres &gt;&gt; 250</vt:lpstr>
      <vt:lpstr>Models capture  different aspects of data </vt:lpstr>
      <vt:lpstr>Return on Investment:  Movie Genre &amp; Studio Options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Heng-Ru May Tan</dc:creator>
  <cp:keywords/>
  <dc:description/>
  <cp:lastModifiedBy>Heng-Ru May Tan</cp:lastModifiedBy>
  <cp:revision>73</cp:revision>
  <cp:lastPrinted>2016-10-08T18:58:11Z</cp:lastPrinted>
  <dcterms:created xsi:type="dcterms:W3CDTF">2016-10-07T10:14:55Z</dcterms:created>
  <dcterms:modified xsi:type="dcterms:W3CDTF">2017-01-05T15:40:10Z</dcterms:modified>
  <cp:category/>
</cp:coreProperties>
</file>