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441" r:id="rId1"/>
  </p:sldMasterIdLst>
  <p:notesMasterIdLst>
    <p:notesMasterId r:id="rId64"/>
  </p:notesMasterIdLst>
  <p:handoutMasterIdLst>
    <p:handoutMasterId r:id="rId65"/>
  </p:handoutMasterIdLst>
  <p:sldIdLst>
    <p:sldId id="338" r:id="rId2"/>
    <p:sldId id="337" r:id="rId3"/>
    <p:sldId id="524" r:id="rId4"/>
    <p:sldId id="519" r:id="rId5"/>
    <p:sldId id="525" r:id="rId6"/>
    <p:sldId id="521" r:id="rId7"/>
    <p:sldId id="522" r:id="rId8"/>
    <p:sldId id="526" r:id="rId9"/>
    <p:sldId id="527" r:id="rId10"/>
    <p:sldId id="533" r:id="rId11"/>
    <p:sldId id="537" r:id="rId12"/>
    <p:sldId id="531" r:id="rId13"/>
    <p:sldId id="528" r:id="rId14"/>
    <p:sldId id="538" r:id="rId15"/>
    <p:sldId id="539" r:id="rId16"/>
    <p:sldId id="534" r:id="rId17"/>
    <p:sldId id="535" r:id="rId18"/>
    <p:sldId id="529" r:id="rId19"/>
    <p:sldId id="541" r:id="rId20"/>
    <p:sldId id="585" r:id="rId21"/>
    <p:sldId id="543" r:id="rId22"/>
    <p:sldId id="544" r:id="rId23"/>
    <p:sldId id="579" r:id="rId24"/>
    <p:sldId id="586" r:id="rId25"/>
    <p:sldId id="583" r:id="rId26"/>
    <p:sldId id="540" r:id="rId27"/>
    <p:sldId id="580" r:id="rId28"/>
    <p:sldId id="523" r:id="rId29"/>
    <p:sldId id="464" r:id="rId30"/>
    <p:sldId id="581" r:id="rId31"/>
    <p:sldId id="548" r:id="rId32"/>
    <p:sldId id="550" r:id="rId33"/>
    <p:sldId id="559" r:id="rId34"/>
    <p:sldId id="558" r:id="rId35"/>
    <p:sldId id="551" r:id="rId36"/>
    <p:sldId id="552" r:id="rId37"/>
    <p:sldId id="560" r:id="rId38"/>
    <p:sldId id="561" r:id="rId39"/>
    <p:sldId id="582" r:id="rId40"/>
    <p:sldId id="563" r:id="rId41"/>
    <p:sldId id="553" r:id="rId42"/>
    <p:sldId id="554" r:id="rId43"/>
    <p:sldId id="564" r:id="rId44"/>
    <p:sldId id="555" r:id="rId45"/>
    <p:sldId id="556" r:id="rId46"/>
    <p:sldId id="565" r:id="rId47"/>
    <p:sldId id="566" r:id="rId48"/>
    <p:sldId id="567" r:id="rId49"/>
    <p:sldId id="568" r:id="rId50"/>
    <p:sldId id="569" r:id="rId51"/>
    <p:sldId id="571" r:id="rId52"/>
    <p:sldId id="574" r:id="rId53"/>
    <p:sldId id="575" r:id="rId54"/>
    <p:sldId id="576" r:id="rId55"/>
    <p:sldId id="577" r:id="rId56"/>
    <p:sldId id="572" r:id="rId57"/>
    <p:sldId id="587" r:id="rId58"/>
    <p:sldId id="588" r:id="rId59"/>
    <p:sldId id="589" r:id="rId60"/>
    <p:sldId id="578" r:id="rId61"/>
    <p:sldId id="584" r:id="rId62"/>
    <p:sldId id="398" r:id="rId63"/>
  </p:sldIdLst>
  <p:sldSz cx="9906000" cy="6858000" type="A4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>
          <p15:clr>
            <a:srgbClr val="A4A3A4"/>
          </p15:clr>
        </p15:guide>
        <p15:guide id="2" pos="3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E5EFEC"/>
    <a:srgbClr val="DEEAE7"/>
    <a:srgbClr val="C0C0C0"/>
    <a:srgbClr val="C8DECF"/>
    <a:srgbClr val="C7DFCB"/>
    <a:srgbClr val="D6E0DC"/>
    <a:srgbClr val="DFD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5" autoAdjust="0"/>
    <p:restoredTop sz="87311" autoAdjust="0"/>
  </p:normalViewPr>
  <p:slideViewPr>
    <p:cSldViewPr>
      <p:cViewPr varScale="1">
        <p:scale>
          <a:sx n="101" d="100"/>
          <a:sy n="101" d="100"/>
        </p:scale>
        <p:origin x="211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4356" y="-552"/>
      </p:cViewPr>
      <p:guideLst>
        <p:guide orient="horz" pos="2161"/>
        <p:guide pos="3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43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41563" y="165100"/>
            <a:ext cx="21129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342" tIns="46172" rIns="92342" bIns="46172" numCol="1" anchor="ctr" anchorCtr="0" compatLnSpc="1">
            <a:prstTxWarp prst="textNoShape">
              <a:avLst/>
            </a:prstTxWarp>
          </a:bodyPr>
          <a:lstStyle>
            <a:lvl1pPr algn="ctr" defTabSz="917575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3" y="9266238"/>
            <a:ext cx="166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342" tIns="46172" rIns="92342" bIns="46172" numCol="1" anchor="ctr" anchorCtr="0" compatLnSpc="1">
            <a:prstTxWarp prst="textNoShape">
              <a:avLst/>
            </a:prstTxWarp>
          </a:bodyPr>
          <a:lstStyle>
            <a:lvl1pPr defTabSz="917575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341563" y="9266238"/>
            <a:ext cx="2112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342" tIns="46172" rIns="92342" bIns="46172" numCol="1" anchor="ctr" anchorCtr="0" compatLnSpc="1">
            <a:prstTxWarp prst="textNoShape">
              <a:avLst/>
            </a:prstTxWarp>
          </a:bodyPr>
          <a:lstStyle>
            <a:lvl1pPr algn="ctr" defTabSz="917575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06925" y="9266238"/>
            <a:ext cx="166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342" tIns="46172" rIns="92342" bIns="46172" numCol="1" anchor="ctr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400"/>
            </a:lvl1pPr>
          </a:lstStyle>
          <a:p>
            <a:pPr>
              <a:defRPr/>
            </a:pPr>
            <a:fld id="{BA3C246A-1C59-4149-8BEE-45CCAFD3F1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14875"/>
            <a:ext cx="5464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2" tIns="46172" rIns="92342" bIns="461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按一下以編輯母片備忘稿樣式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4063"/>
            <a:ext cx="5351463" cy="3706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76038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20000"/>
      </a:lnSpc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F673691-9AC3-4C7C-B9A1-813060B0352F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2850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(1)</a:t>
            </a:r>
            <a:r>
              <a:rPr lang="zh-TW" altLang="zh-TW" smtClean="0"/>
              <a:t>對於高分群的決定，比較偏好大的按鍵力度演奏趨勢值總和及按鍵起始時間變動小</a:t>
            </a:r>
            <a:endParaRPr lang="en-US" altLang="zh-TW" smtClean="0"/>
          </a:p>
          <a:p>
            <a:r>
              <a:rPr lang="en-US" altLang="zh-TW" smtClean="0"/>
              <a:t>(2)</a:t>
            </a:r>
            <a:r>
              <a:rPr lang="zh-TW" altLang="zh-TW" smtClean="0"/>
              <a:t>當按鍵力度演奏趨勢值總和較小的時候，則重視演奏趨勢的按鍵時長、按鍵起始時間與圓滑度的組和</a:t>
            </a:r>
            <a:endParaRPr lang="en-US" altLang="zh-TW" smtClean="0"/>
          </a:p>
          <a:p>
            <a:r>
              <a:rPr lang="en-US" altLang="zh-TW" smtClean="0"/>
              <a:t>(3</a:t>
            </a:r>
            <a:r>
              <a:rPr lang="zh-TW" altLang="zh-TW" smtClean="0"/>
              <a:t>此模型在葉節點上其資料分數的橫跨度很小，對於評分相對來說有比較嚴格的規則且較為仔細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7657261-6982-4881-8D66-4F47CB641A9A}" type="slidenum">
              <a:rPr lang="en-US" altLang="zh-TW" sz="1400" smtClean="0"/>
              <a:pPr/>
              <a:t>52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30111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(1)</a:t>
            </a:r>
            <a:r>
              <a:rPr lang="zh-TW" altLang="zh-TW" smtClean="0"/>
              <a:t>對於高分群的認定比較偏好按鍵力度演奏趨勢值總和大，但同時也不希望該值過大，而且對按鍵力度偏差值的變動希望是小的，此外，對於每個音符按鍵起始時間演奏趨勢值要求相差幅度要小</a:t>
            </a:r>
            <a:endParaRPr lang="en-US" altLang="zh-TW" smtClean="0"/>
          </a:p>
          <a:p>
            <a:r>
              <a:rPr lang="en-US" altLang="zh-TW" smtClean="0"/>
              <a:t>(2)</a:t>
            </a:r>
            <a:r>
              <a:rPr lang="zh-TW" altLang="zh-TW" smtClean="0"/>
              <a:t>對於按鍵力度演奏趨勢值小的音階，則會以演奏趨勢的按鍵時長與圓滑度進行搭配來評分</a:t>
            </a:r>
            <a:endParaRPr lang="en-US" altLang="zh-TW" smtClean="0"/>
          </a:p>
          <a:p>
            <a:r>
              <a:rPr lang="en-US" altLang="zh-TW" smtClean="0"/>
              <a:t>(3)</a:t>
            </a:r>
            <a:r>
              <a:rPr lang="zh-TW" altLang="zh-TW" smtClean="0"/>
              <a:t>該模型十分重視按鍵力度這項特徵參數，多次被選用當作分裂節點</a:t>
            </a:r>
            <a:endParaRPr lang="en-US" altLang="zh-TW" smtClean="0"/>
          </a:p>
          <a:p>
            <a:r>
              <a:rPr lang="en-US" altLang="zh-TW" smtClean="0"/>
              <a:t>(4)</a:t>
            </a:r>
            <a:r>
              <a:rPr lang="zh-TW" altLang="zh-TW" smtClean="0"/>
              <a:t>其葉節點內的資料橫跨幅度多為一分，所以評分精準度還算不錯</a:t>
            </a:r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B369BFE-D922-4696-BAB9-BFFF42074896}" type="slidenum">
              <a:rPr lang="en-US" altLang="zh-TW" sz="1400" smtClean="0"/>
              <a:pPr/>
              <a:t>53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176769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(1)</a:t>
            </a:r>
            <a:r>
              <a:rPr lang="zh-TW" altLang="zh-TW" smtClean="0"/>
              <a:t>該專家的評分模型特別偏好按鍵力度，針對該特徵的各項參數設下各種規則來評分</a:t>
            </a:r>
            <a:endParaRPr lang="en-US" altLang="zh-TW" smtClean="0"/>
          </a:p>
          <a:p>
            <a:r>
              <a:rPr lang="en-US" altLang="zh-TW" smtClean="0"/>
              <a:t>(2)</a:t>
            </a:r>
            <a:r>
              <a:rPr lang="zh-TW" altLang="zh-TW" smtClean="0"/>
              <a:t>少量地用到按鍵起始時間與按鍵時長這兩項特徵</a:t>
            </a:r>
            <a:endParaRPr lang="en-US" altLang="zh-TW" smtClean="0"/>
          </a:p>
          <a:p>
            <a:r>
              <a:rPr lang="en-US" altLang="zh-TW" smtClean="0"/>
              <a:t>(3)</a:t>
            </a:r>
            <a:r>
              <a:rPr lang="zh-TW" altLang="zh-TW" smtClean="0"/>
              <a:t>偏好按鍵時長演奏趨勢總和小、按鍵起始時間與其演奏趨勢相差小的情況</a:t>
            </a: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49C42A2-BE14-4E3F-88EA-0FED3F4B7DBC}" type="slidenum">
              <a:rPr lang="en-US" altLang="zh-TW" sz="1400" smtClean="0"/>
              <a:pPr/>
              <a:t>54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35230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3D2FBF5-9A9B-4494-9510-940C77FBAF20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61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6154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1014800-3E1E-48B1-B871-8AEC8C4598B8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984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01336B1-2064-41F7-ABBE-7B2F4A7A36CD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566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E09B90C-541B-40A6-B944-C9134C25F694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0483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0226507-656E-4646-8CC8-52C49E810127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4438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3FD6577-5975-455F-A72B-40ACBA5D96AC}" type="slidenum">
              <a:rPr lang="en-US" altLang="zh-TW" sz="1400" smtClean="0"/>
              <a:pPr/>
              <a:t>21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409098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24CE3B3-F05A-45DC-8398-798D9A3FDC81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8363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lnSpc>
                <a:spcPct val="120000"/>
              </a:lnSpc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87DC84-8B70-43CD-8B33-30883D949893}" type="slidenum">
              <a:rPr lang="en-US" altLang="zh-TW" smtClean="0"/>
              <a:pPr>
                <a:lnSpc>
                  <a:spcPct val="100000"/>
                </a:lnSpc>
                <a:spcBef>
                  <a:spcPct val="0"/>
                </a:spcBef>
              </a:pPr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7364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(1)</a:t>
            </a:r>
            <a:r>
              <a:rPr lang="zh-TW" altLang="zh-TW" smtClean="0"/>
              <a:t>偏好按鍵力度大的演奏趨勢總和且小的按鍵時長演奏趨勢總和</a:t>
            </a:r>
            <a:endParaRPr lang="en-US" altLang="zh-TW" smtClean="0"/>
          </a:p>
          <a:p>
            <a:r>
              <a:rPr lang="en-US" altLang="zh-TW" smtClean="0"/>
              <a:t>(2)</a:t>
            </a:r>
            <a:r>
              <a:rPr lang="zh-TW" altLang="zh-TW" smtClean="0"/>
              <a:t>當按鍵力度演奏趨勢總和小的時候，特別重視圓滑度的演奏趨勢必須與偏差值差異小</a:t>
            </a:r>
            <a:endParaRPr lang="en-US" altLang="zh-TW" smtClean="0"/>
          </a:p>
          <a:p>
            <a:r>
              <a:rPr lang="en-US" altLang="zh-TW" smtClean="0"/>
              <a:t>(3)</a:t>
            </a:r>
            <a:r>
              <a:rPr lang="zh-TW" altLang="zh-TW" smtClean="0"/>
              <a:t>此模型在葉節點上對於資料分數的橫跨度較大</a:t>
            </a:r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7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8EB633-1319-4A62-93B8-D9CED5B8D4A2}" type="slidenum">
              <a:rPr lang="en-US" altLang="zh-TW" sz="1400" smtClean="0"/>
              <a:pPr/>
              <a:t>51</a:t>
            </a:fld>
            <a:endParaRPr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23014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8"/>
            <a:ext cx="9906000" cy="1470025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2E26-F39F-4115-966C-8D34CF6EEB74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AF2FA-E960-415A-8351-FB56565237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F7EC5-1807-4315-AC5A-A2CF187FC0D6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30B7-D04F-498B-9E1E-DA1C292956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1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829F-9551-466F-B2C9-FF31405A6433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D972B-C810-4704-9055-8CF2D12CA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9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91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9C4DD-AC84-447C-BA85-48EE40735468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94F32-B599-40F4-B920-25E72FB25E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692696"/>
            <a:ext cx="8915400" cy="561662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119CE-A370-4E7C-91C7-B1CF363A0FF1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6C0D-61B8-4D13-B49D-A571156264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03812-A9AA-4091-A05B-19D2BECA1FEF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B1EF3-9117-45CA-A74F-8748B7FB8F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223C0-ECBB-42D1-A184-A740A91D8F7B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C1FB6-DB68-4487-9B06-C9653FE111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4613-3D85-46EE-A0FE-26C333D6E048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D1CDC-DBA2-4789-95FF-6FDA747AFB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4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0EA0-AAE2-4D7F-9516-CAE192B82C28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52DBA-AC98-460F-8C2A-1B8535ABD8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A8A1E-F784-459C-AA4D-DD132F3388B9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47E4-0F6A-49E0-AA55-975C29FD49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763DC-E27B-4D6B-B064-0A85C443E503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4098-2596-4902-9DA0-899402A960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96913" y="571500"/>
            <a:ext cx="8589962" cy="625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4928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 sz="1400">
                <a:solidFill>
                  <a:schemeClr val="tx1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fld id="{21338205-3DD4-4D09-8F44-86FD19628B3F}" type="datetime1">
              <a:rPr lang="zh-TW" altLang="en-US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49287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 sz="1400"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5E60469-4132-4644-988B-4892A24431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73113" y="323850"/>
            <a:ext cx="851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13225" y="252413"/>
            <a:ext cx="5089525" cy="0"/>
          </a:xfrm>
          <a:prstGeom prst="line">
            <a:avLst/>
          </a:prstGeom>
          <a:ln w="3810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8"/>
          <p:cNvSpPr txBox="1">
            <a:spLocks noChangeArrowheads="1"/>
          </p:cNvSpPr>
          <p:nvPr/>
        </p:nvSpPr>
        <p:spPr bwMode="auto">
          <a:xfrm>
            <a:off x="696913" y="90488"/>
            <a:ext cx="3868737" cy="498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1200" dirty="0" smtClean="0">
                <a:solidFill>
                  <a:srgbClr val="0033CC"/>
                </a:solidFill>
                <a:cs typeface="Times New Roman" pitchFamily="18" charset="0"/>
              </a:rPr>
              <a:t>國立交通大學 </a:t>
            </a:r>
            <a:r>
              <a:rPr lang="en-US" altLang="zh-TW" sz="1200" dirty="0" smtClean="0">
                <a:solidFill>
                  <a:srgbClr val="0033CC"/>
                </a:solidFill>
                <a:cs typeface="Times New Roman" pitchFamily="18" charset="0"/>
              </a:rPr>
              <a:t>National Chiao Tung University</a:t>
            </a:r>
            <a:endParaRPr lang="zh-TW" altLang="en-US" sz="1200" dirty="0" smtClean="0">
              <a:solidFill>
                <a:srgbClr val="0033CC"/>
              </a:solidFill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lang="zh-TW" altLang="en-US" sz="1200" dirty="0" smtClean="0">
              <a:cs typeface="Times New Roman" pitchFamily="18" charset="0"/>
            </a:endParaRPr>
          </a:p>
        </p:txBody>
      </p:sp>
      <p:sp>
        <p:nvSpPr>
          <p:cNvPr id="1034" name="TextBox 19"/>
          <p:cNvSpPr txBox="1">
            <a:spLocks noChangeArrowheads="1"/>
          </p:cNvSpPr>
          <p:nvPr/>
        </p:nvSpPr>
        <p:spPr bwMode="auto">
          <a:xfrm>
            <a:off x="750888" y="269875"/>
            <a:ext cx="4489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200" smtClean="0">
                <a:solidFill>
                  <a:srgbClr val="0033CC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電信工程研究所  </a:t>
            </a:r>
            <a:r>
              <a:rPr lang="en-US" altLang="zh-TW" sz="1200" smtClean="0">
                <a:solidFill>
                  <a:srgbClr val="0033CC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Institute of Communications Engineering</a:t>
            </a:r>
            <a:endParaRPr lang="zh-TW" altLang="en-US" sz="1200" smtClean="0">
              <a:solidFill>
                <a:srgbClr val="0033CC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 sz="1200" i="1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35" name="TextBox 25"/>
          <p:cNvSpPr txBox="1">
            <a:spLocks noChangeArrowheads="1"/>
          </p:cNvSpPr>
          <p:nvPr/>
        </p:nvSpPr>
        <p:spPr bwMode="auto">
          <a:xfrm>
            <a:off x="6732588" y="6508750"/>
            <a:ext cx="301942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TW" sz="1400" i="1" dirty="0" smtClean="0"/>
              <a:t>Speech Communication Lab.</a:t>
            </a:r>
            <a:endParaRPr lang="zh-TW" altLang="en-US" sz="1400" i="1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3550" y="6500813"/>
            <a:ext cx="89789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3550" y="6429375"/>
            <a:ext cx="897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7" descr="mark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71438"/>
            <a:ext cx="5429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5"/>
          <p:cNvSpPr>
            <a:spLocks noGrp="1"/>
          </p:cNvSpPr>
          <p:nvPr>
            <p:ph type="ctrTitle"/>
          </p:nvPr>
        </p:nvSpPr>
        <p:spPr>
          <a:xfrm>
            <a:off x="0" y="2130425"/>
            <a:ext cx="9906000" cy="1470025"/>
          </a:xfrm>
        </p:spPr>
        <p:txBody>
          <a:bodyPr/>
          <a:lstStyle/>
          <a:p>
            <a:pPr eaLnBrk="1" hangingPunct="1"/>
            <a:r>
              <a:rPr lang="zh-TW" altLang="en-US" sz="2600" smtClean="0">
                <a:cs typeface="Times New Roman" panose="02020603050405020304" pitchFamily="18" charset="0"/>
              </a:rPr>
              <a:t>電子鋼琴演奏熟練度的自動評分系統</a:t>
            </a:r>
            <a:r>
              <a:rPr lang="en-US" altLang="zh-TW" sz="2600" smtClean="0">
                <a:cs typeface="Times New Roman" panose="02020603050405020304" pitchFamily="18" charset="0"/>
              </a:rPr>
              <a:t/>
            </a:r>
            <a:br>
              <a:rPr lang="en-US" altLang="zh-TW" sz="2600" smtClean="0">
                <a:cs typeface="Times New Roman" panose="02020603050405020304" pitchFamily="18" charset="0"/>
              </a:rPr>
            </a:br>
            <a:r>
              <a:rPr lang="en-US" altLang="zh-TW" sz="2600" smtClean="0">
                <a:cs typeface="Times New Roman" panose="02020603050405020304" pitchFamily="18" charset="0"/>
              </a:rPr>
              <a:t>Automatic Evaluation of Proficiency for MIDI</a:t>
            </a:r>
            <a:r>
              <a:rPr lang="zh-TW" altLang="en-US" sz="2600" smtClean="0">
                <a:cs typeface="Times New Roman" panose="02020603050405020304" pitchFamily="18" charset="0"/>
              </a:rPr>
              <a:t> </a:t>
            </a:r>
            <a:r>
              <a:rPr lang="en-US" altLang="zh-TW" sz="2600" smtClean="0">
                <a:cs typeface="Times New Roman" panose="02020603050405020304" pitchFamily="18" charset="0"/>
              </a:rPr>
              <a:t>Piano Music</a:t>
            </a:r>
            <a:endParaRPr lang="zh-TW" altLang="en-US" sz="2600" i="1" smtClean="0">
              <a:cs typeface="Times New Roman" panose="02020603050405020304" pitchFamily="18" charset="0"/>
            </a:endParaRPr>
          </a:p>
        </p:txBody>
      </p:sp>
      <p:sp>
        <p:nvSpPr>
          <p:cNvPr id="307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3095625" y="6562725"/>
            <a:ext cx="2311400" cy="2603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EEA37AF-1554-4D70-AFDF-451EDD9A8F2E}" type="slidenum">
              <a:rPr lang="en-US" altLang="zh-TW" sz="1400" smtClean="0">
                <a:solidFill>
                  <a:schemeClr val="bg1"/>
                </a:solidFill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0</a:t>
            </a:fld>
            <a:endParaRPr lang="en-US" altLang="zh-TW" sz="1400" smtClean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076" name="副標題 6"/>
          <p:cNvSpPr>
            <a:spLocks noGrp="1"/>
          </p:cNvSpPr>
          <p:nvPr>
            <p:ph type="subTitle" sz="quarter" idx="4294967295"/>
          </p:nvPr>
        </p:nvSpPr>
        <p:spPr>
          <a:xfrm>
            <a:off x="3008313" y="3932238"/>
            <a:ext cx="4392612" cy="936625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zh-TW" altLang="en-US" smtClean="0"/>
              <a:t>研  究  生：  李宗唐</a:t>
            </a:r>
            <a:endParaRPr lang="en-US" altLang="zh-TW" smtClean="0"/>
          </a:p>
          <a:p>
            <a:pPr marL="0" indent="0" eaLnBrk="1" hangingPunct="1">
              <a:buFont typeface="Monotype Sorts"/>
              <a:buNone/>
            </a:pPr>
            <a:r>
              <a:rPr lang="zh-TW" altLang="en-US" smtClean="0"/>
              <a:t>指導教授：  張文輝 博士</a:t>
            </a:r>
            <a:endParaRPr lang="en-US" altLang="zh-TW" smtClean="0"/>
          </a:p>
          <a:p>
            <a:pPr marL="0" indent="0" eaLnBrk="1" hangingPunct="1">
              <a:buFont typeface="Monotype Sorts"/>
              <a:buNone/>
            </a:pPr>
            <a:endParaRPr lang="en-US" altLang="zh-TW" smtClean="0"/>
          </a:p>
          <a:p>
            <a:pPr marL="0" indent="0" eaLnBrk="1" hangingPunct="1">
              <a:buFont typeface="Monotype Sorts"/>
              <a:buNone/>
            </a:pPr>
            <a:endParaRPr lang="zh-TW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0" y="2133600"/>
            <a:ext cx="9906000" cy="71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3573463"/>
            <a:ext cx="9906000" cy="71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  <p:sp>
        <p:nvSpPr>
          <p:cNvPr id="3079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71704F9A-F91B-4321-BE31-D3F6E4BB2675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MIDI</a:t>
            </a:r>
            <a:r>
              <a:rPr lang="zh-TW" altLang="en-US" smtClean="0"/>
              <a:t>音樂檔案處理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dirty="0" smtClean="0"/>
              <a:t>可萃取特徵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音高</a:t>
            </a:r>
            <a:r>
              <a:rPr lang="en-US" altLang="zh-TW" dirty="0" smtClean="0"/>
              <a:t>(Pitch)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按鍵力度</a:t>
            </a:r>
            <a:r>
              <a:rPr lang="en-US" altLang="zh-TW" dirty="0" smtClean="0"/>
              <a:t>(Velocity)(</a:t>
            </a:r>
            <a:r>
              <a:rPr lang="zh-TW" altLang="en-US" dirty="0" smtClean="0"/>
              <a:t>範圍：</a:t>
            </a:r>
            <a:r>
              <a:rPr lang="en-US" altLang="zh-TW" dirty="0" smtClean="0"/>
              <a:t>0~127)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按鍵起始時間</a:t>
            </a:r>
            <a:r>
              <a:rPr lang="en-US" altLang="zh-TW" dirty="0" smtClean="0"/>
              <a:t>(On-set time)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按鍵結束時間</a:t>
            </a:r>
            <a:r>
              <a:rPr lang="en-US" altLang="zh-TW" dirty="0" smtClean="0"/>
              <a:t>(Off-set time)</a:t>
            </a:r>
          </a:p>
          <a:p>
            <a:endParaRPr lang="zh-TW" altLang="en-US" dirty="0" smtClean="0"/>
          </a:p>
        </p:txBody>
      </p:sp>
      <p:sp>
        <p:nvSpPr>
          <p:cNvPr id="1638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3D2AADEE-CBC9-4989-A134-B708D22B3BE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638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313FFEA-4F3A-49F8-97B6-72915B41A88A}" type="slidenum">
              <a:rPr lang="zh-TW" altLang="en-US" sz="1400" smtClean="0"/>
              <a:pPr>
                <a:buFont typeface="Monotype Sorts"/>
                <a:buNone/>
              </a:pPr>
              <a:t>9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檔案組成</a:t>
            </a: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en-US" altLang="zh-TW" smtClean="0"/>
              <a:t>110</a:t>
            </a:r>
            <a:r>
              <a:rPr lang="zh-TW" altLang="en-US" smtClean="0"/>
              <a:t>筆檔案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mtClean="0"/>
              <a:t>11</a:t>
            </a:r>
            <a:r>
              <a:rPr lang="zh-TW" altLang="en-US" smtClean="0"/>
              <a:t>位初學者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mtClean="0"/>
              <a:t>A</a:t>
            </a:r>
            <a:r>
              <a:rPr lang="zh-TW" altLang="en-US" smtClean="0"/>
              <a:t>、</a:t>
            </a:r>
            <a:r>
              <a:rPr lang="en-US" altLang="zh-TW" smtClean="0"/>
              <a:t>C</a:t>
            </a:r>
            <a:r>
              <a:rPr lang="zh-TW" altLang="en-US" smtClean="0"/>
              <a:t>、</a:t>
            </a:r>
            <a:r>
              <a:rPr lang="en-US" altLang="zh-TW" smtClean="0"/>
              <a:t>D</a:t>
            </a:r>
            <a:r>
              <a:rPr lang="zh-TW" altLang="en-US" smtClean="0"/>
              <a:t>、</a:t>
            </a:r>
            <a:r>
              <a:rPr lang="en-US" altLang="zh-TW" smtClean="0"/>
              <a:t>F</a:t>
            </a:r>
            <a:r>
              <a:rPr lang="zh-TW" altLang="en-US" smtClean="0"/>
              <a:t>、</a:t>
            </a:r>
            <a:r>
              <a:rPr lang="en-US" altLang="zh-TW" smtClean="0"/>
              <a:t>G</a:t>
            </a:r>
            <a:r>
              <a:rPr lang="zh-TW" altLang="en-US" smtClean="0"/>
              <a:t>五個大調上下行音階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左右手彈奏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4</a:t>
            </a:r>
            <a:r>
              <a:rPr lang="zh-TW" altLang="en-US" smtClean="0"/>
              <a:t>位音樂專家評分</a:t>
            </a:r>
          </a:p>
        </p:txBody>
      </p:sp>
      <p:sp>
        <p:nvSpPr>
          <p:cNvPr id="1741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EF3C2C15-89E7-42F0-8720-D7D4B46FBF3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7777736-4373-418F-BE66-FFA302408FFA}" type="slidenum">
              <a:rPr lang="zh-TW" altLang="en-US" sz="1400" smtClean="0"/>
              <a:pPr>
                <a:buFont typeface="Monotype Sorts"/>
                <a:buNone/>
              </a:pPr>
              <a:t>10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8"/>
          <p:cNvSpPr>
            <a:spLocks noGrp="1"/>
          </p:cNvSpPr>
          <p:nvPr>
            <p:ph idx="1"/>
          </p:nvPr>
        </p:nvSpPr>
        <p:spPr>
          <a:xfrm>
            <a:off x="920750" y="3213100"/>
            <a:ext cx="8458200" cy="2824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系統架構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紀錄值、標準值、偏差值、代表點、演奏趨勢值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三次雲規曲線擬合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熟練度特徵擷取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mtClean="0"/>
          </a:p>
        </p:txBody>
      </p:sp>
      <p:sp>
        <p:nvSpPr>
          <p:cNvPr id="1843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3A8A29DA-EA4B-4101-90C4-95F3D26929C4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33493CA4-30AE-4084-AED5-B722B224A0D8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11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8437" name="標題 7"/>
          <p:cNvSpPr>
            <a:spLocks noGrp="1"/>
          </p:cNvSpPr>
          <p:nvPr>
            <p:ph type="title"/>
          </p:nvPr>
        </p:nvSpPr>
        <p:spPr>
          <a:xfrm>
            <a:off x="920750" y="1700213"/>
            <a:ext cx="8451850" cy="1296987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熟練度特徵擷取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920750" y="2852738"/>
            <a:ext cx="8424863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系統架構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2C2E182-B2C7-4E8E-AA4D-D248B1CD324E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048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C3C4888-593C-4A00-AE95-ADB7A0035238}" type="slidenum">
              <a:rPr lang="zh-TW" altLang="en-US" sz="1400" smtClean="0"/>
              <a:pPr>
                <a:buFont typeface="Monotype Sorts"/>
                <a:buNone/>
              </a:pPr>
              <a:t>12</a:t>
            </a:fld>
            <a:endParaRPr lang="zh-TW" altLang="en-US" sz="1400" smtClean="0"/>
          </a:p>
        </p:txBody>
      </p:sp>
      <p:grpSp>
        <p:nvGrpSpPr>
          <p:cNvPr id="20486" name="群組 41"/>
          <p:cNvGrpSpPr>
            <a:grpSpLocks/>
          </p:cNvGrpSpPr>
          <p:nvPr/>
        </p:nvGrpSpPr>
        <p:grpSpPr bwMode="auto">
          <a:xfrm>
            <a:off x="2384425" y="1668463"/>
            <a:ext cx="5137150" cy="4572000"/>
            <a:chOff x="0" y="0"/>
            <a:chExt cx="5138079" cy="4572000"/>
          </a:xfrm>
        </p:grpSpPr>
        <p:sp>
          <p:nvSpPr>
            <p:cNvPr id="43" name="流程圖: 磁碟 42"/>
            <p:cNvSpPr/>
            <p:nvPr/>
          </p:nvSpPr>
          <p:spPr>
            <a:xfrm>
              <a:off x="0" y="33337"/>
              <a:ext cx="655757" cy="1100138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音樂</a:t>
              </a:r>
            </a:p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資料庫</a:t>
              </a:r>
              <a:endParaRPr lang="zh-TW" altLang="zh-TW" sz="120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圖: 磁碟 43"/>
            <p:cNvSpPr/>
            <p:nvPr/>
          </p:nvSpPr>
          <p:spPr>
            <a:xfrm>
              <a:off x="2319757" y="0"/>
              <a:ext cx="655756" cy="109855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演奏特徵參數</a:t>
              </a:r>
            </a:p>
          </p:txBody>
        </p:sp>
        <p:grpSp>
          <p:nvGrpSpPr>
            <p:cNvPr id="20489" name="群組 44"/>
            <p:cNvGrpSpPr>
              <a:grpSpLocks/>
            </p:cNvGrpSpPr>
            <p:nvPr/>
          </p:nvGrpSpPr>
          <p:grpSpPr bwMode="auto">
            <a:xfrm>
              <a:off x="655092" y="232012"/>
              <a:ext cx="1665368" cy="655092"/>
              <a:chOff x="0" y="0"/>
              <a:chExt cx="1665368" cy="65509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389671" y="-237"/>
                <a:ext cx="844703" cy="6556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雲規曲線擬合</a:t>
                </a:r>
              </a:p>
            </p:txBody>
          </p:sp>
          <p:cxnSp>
            <p:nvCxnSpPr>
              <p:cNvPr id="76" name="直線單箭頭接點 75"/>
              <p:cNvCxnSpPr/>
              <p:nvPr/>
            </p:nvCxnSpPr>
            <p:spPr>
              <a:xfrm flipV="1">
                <a:off x="664" y="347425"/>
                <a:ext cx="389007" cy="14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/>
              <p:nvPr/>
            </p:nvCxnSpPr>
            <p:spPr>
              <a:xfrm>
                <a:off x="1234374" y="341075"/>
                <a:ext cx="430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流程圖: 磁碟 45"/>
            <p:cNvSpPr/>
            <p:nvPr/>
          </p:nvSpPr>
          <p:spPr>
            <a:xfrm>
              <a:off x="3726537" y="3506787"/>
              <a:ext cx="947908" cy="1065213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en-US" altLang="zh-TW" sz="1200" smtClean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110</a:t>
              </a: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</a:t>
              </a:r>
            </a:p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預測分數</a:t>
              </a:r>
              <a:endParaRPr lang="zh-TW" altLang="zh-TW" sz="120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491" name="群組 46"/>
            <p:cNvGrpSpPr>
              <a:grpSpLocks/>
            </p:cNvGrpSpPr>
            <p:nvPr/>
          </p:nvGrpSpPr>
          <p:grpSpPr bwMode="auto">
            <a:xfrm>
              <a:off x="2954740" y="375314"/>
              <a:ext cx="2183339" cy="3337134"/>
              <a:chOff x="0" y="0"/>
              <a:chExt cx="2183339" cy="3337134"/>
            </a:xfrm>
          </p:grpSpPr>
          <p:grpSp>
            <p:nvGrpSpPr>
              <p:cNvPr id="20504" name="群組 59"/>
              <p:cNvGrpSpPr>
                <a:grpSpLocks/>
              </p:cNvGrpSpPr>
              <p:nvPr/>
            </p:nvGrpSpPr>
            <p:grpSpPr bwMode="auto">
              <a:xfrm>
                <a:off x="0" y="0"/>
                <a:ext cx="2183339" cy="2920621"/>
                <a:chOff x="0" y="0"/>
                <a:chExt cx="2183339" cy="292062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314514" y="-664"/>
                  <a:ext cx="1868825" cy="29257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endParaRPr lang="en-US" altLang="zh-TW" sz="1200" kern="100" dirty="0"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endParaRPr lang="en-US" altLang="zh-TW" sz="1200" kern="100" dirty="0"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endParaRPr lang="en-US" altLang="zh-TW" sz="1200" kern="100" dirty="0"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zh-TW" sz="1200" kern="100" dirty="0"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留一交叉驗證法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  <a:defRPr/>
                  </a:pPr>
                  <a:r>
                    <a:rPr lang="en-US" sz="1200" kern="100" dirty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507" name="群組 62"/>
                <p:cNvGrpSpPr>
                  <a:grpSpLocks/>
                </p:cNvGrpSpPr>
                <p:nvPr/>
              </p:nvGrpSpPr>
              <p:grpSpPr bwMode="auto">
                <a:xfrm>
                  <a:off x="395785" y="566382"/>
                  <a:ext cx="1719049" cy="1733266"/>
                  <a:chOff x="0" y="0"/>
                  <a:chExt cx="1719049" cy="1733266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294" y="1266516"/>
                    <a:ext cx="1713223" cy="4714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迴歸評分演算法</a:t>
                    </a:r>
                  </a:p>
                </p:txBody>
              </p:sp>
              <p:grpSp>
                <p:nvGrpSpPr>
                  <p:cNvPr id="20513" name="群組 68"/>
                  <p:cNvGrpSpPr>
                    <a:grpSpLocks/>
                  </p:cNvGrpSpPr>
                  <p:nvPr/>
                </p:nvGrpSpPr>
                <p:grpSpPr bwMode="auto">
                  <a:xfrm>
                    <a:off x="968991" y="232012"/>
                    <a:ext cx="750058" cy="1030994"/>
                    <a:chOff x="0" y="0"/>
                    <a:chExt cx="750058" cy="1030994"/>
                  </a:xfrm>
                </p:grpSpPr>
                <p:sp>
                  <p:nvSpPr>
                    <p:cNvPr id="73" name="圓角矩形 72"/>
                    <p:cNvSpPr/>
                    <p:nvPr/>
                  </p:nvSpPr>
                  <p:spPr>
                    <a:xfrm>
                      <a:off x="-735" y="-546"/>
                      <a:ext cx="751024" cy="593725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en-US" sz="1200" kern="100"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200" kern="100"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筆測試資料</a:t>
                      </a:r>
                      <a:endParaRPr lang="zh-TW" sz="1200" kern="100"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4" name="直線單箭頭接點 73"/>
                    <p:cNvCxnSpPr/>
                    <p:nvPr/>
                  </p:nvCxnSpPr>
                  <p:spPr>
                    <a:xfrm>
                      <a:off x="354929" y="593179"/>
                      <a:ext cx="0" cy="4381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14" name="群組 6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825689" cy="1262513"/>
                    <a:chOff x="0" y="0"/>
                    <a:chExt cx="825689" cy="1262513"/>
                  </a:xfrm>
                </p:grpSpPr>
                <p:sp>
                  <p:nvSpPr>
                    <p:cNvPr id="71" name="流程圖: 磁碟 70"/>
                    <p:cNvSpPr/>
                    <p:nvPr/>
                  </p:nvSpPr>
                  <p:spPr>
                    <a:xfrm>
                      <a:off x="-294" y="-309"/>
                      <a:ext cx="825649" cy="1100138"/>
                    </a:xfrm>
                    <a:prstGeom prst="flowChartMagneticDisk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en-US" altLang="zh-TW" sz="1200" smtClean="0">
                          <a:solidFill>
                            <a:srgbClr val="000000"/>
                          </a:solidFill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zh-TW" sz="1200" smtClean="0">
                          <a:solidFill>
                            <a:srgbClr val="000000"/>
                          </a:solidFill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筆訓練資</a:t>
                      </a:r>
                      <a:r>
                        <a:rPr lang="zh-TW" altLang="zh-TW" sz="12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料</a:t>
                      </a:r>
                    </a:p>
                  </p:txBody>
                </p:sp>
                <p:cxnSp>
                  <p:nvCxnSpPr>
                    <p:cNvPr id="72" name="直線單箭頭接點 71"/>
                    <p:cNvCxnSpPr/>
                    <p:nvPr/>
                  </p:nvCxnSpPr>
                  <p:spPr>
                    <a:xfrm>
                      <a:off x="395065" y="1099829"/>
                      <a:ext cx="0" cy="1666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08" name="群組 63"/>
                <p:cNvGrpSpPr>
                  <a:grpSpLocks/>
                </p:cNvGrpSpPr>
                <p:nvPr/>
              </p:nvGrpSpPr>
              <p:grpSpPr bwMode="auto">
                <a:xfrm>
                  <a:off x="0" y="150125"/>
                  <a:ext cx="1720026" cy="655093"/>
                  <a:chOff x="0" y="0"/>
                  <a:chExt cx="1720026" cy="655093"/>
                </a:xfrm>
              </p:grpSpPr>
              <p:cxnSp>
                <p:nvCxnSpPr>
                  <p:cNvPr id="65" name="直線接點 64"/>
                  <p:cNvCxnSpPr/>
                  <p:nvPr/>
                </p:nvCxnSpPr>
                <p:spPr>
                  <a:xfrm>
                    <a:off x="132" y="23"/>
                    <a:ext cx="1719573" cy="63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單箭頭接點 65"/>
                  <p:cNvCxnSpPr/>
                  <p:nvPr/>
                </p:nvCxnSpPr>
                <p:spPr>
                  <a:xfrm>
                    <a:off x="1711767" y="6373"/>
                    <a:ext cx="7938" cy="6429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單箭頭接點 66"/>
                  <p:cNvCxnSpPr/>
                  <p:nvPr/>
                </p:nvCxnSpPr>
                <p:spPr>
                  <a:xfrm>
                    <a:off x="784499" y="14311"/>
                    <a:ext cx="6351" cy="6413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直線單箭頭接點 60"/>
              <p:cNvCxnSpPr/>
              <p:nvPr/>
            </p:nvCxnSpPr>
            <p:spPr>
              <a:xfrm>
                <a:off x="1229079" y="2934623"/>
                <a:ext cx="0" cy="403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492" name="群組 47"/>
            <p:cNvGrpSpPr>
              <a:grpSpLocks/>
            </p:cNvGrpSpPr>
            <p:nvPr/>
          </p:nvGrpSpPr>
          <p:grpSpPr bwMode="auto">
            <a:xfrm>
              <a:off x="0" y="1132765"/>
              <a:ext cx="1787856" cy="1173707"/>
              <a:chOff x="0" y="0"/>
              <a:chExt cx="1787856" cy="1173707"/>
            </a:xfrm>
          </p:grpSpPr>
          <p:sp>
            <p:nvSpPr>
              <p:cNvPr id="55" name="流程圖: 磁碟 54"/>
              <p:cNvSpPr/>
              <p:nvPr/>
            </p:nvSpPr>
            <p:spPr>
              <a:xfrm>
                <a:off x="1132093" y="75322"/>
                <a:ext cx="655755" cy="1098550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專家評分分數</a:t>
                </a:r>
              </a:p>
            </p:txBody>
          </p:sp>
          <p:grpSp>
            <p:nvGrpSpPr>
              <p:cNvPr id="20500" name="群組 55"/>
              <p:cNvGrpSpPr>
                <a:grpSpLocks/>
              </p:cNvGrpSpPr>
              <p:nvPr/>
            </p:nvGrpSpPr>
            <p:grpSpPr bwMode="auto">
              <a:xfrm>
                <a:off x="320722" y="0"/>
                <a:ext cx="812042" cy="641444"/>
                <a:chOff x="0" y="0"/>
                <a:chExt cx="812042" cy="641444"/>
              </a:xfrm>
            </p:grpSpPr>
            <p:cxnSp>
              <p:nvCxnSpPr>
                <p:cNvPr id="58" name="直線接點 57"/>
                <p:cNvCxnSpPr/>
                <p:nvPr/>
              </p:nvCxnSpPr>
              <p:spPr>
                <a:xfrm flipH="1">
                  <a:off x="11" y="710"/>
                  <a:ext cx="6351" cy="635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11" y="642060"/>
                  <a:ext cx="8113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字方塊 120"/>
              <p:cNvSpPr txBox="1"/>
              <p:nvPr/>
            </p:nvSpPr>
            <p:spPr>
              <a:xfrm>
                <a:off x="0" y="621422"/>
                <a:ext cx="1097161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取出分數資料</a:t>
                </a:r>
                <a:endParaRPr lang="zh-TW" altLang="zh-TW" sz="120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93" name="群組 48"/>
            <p:cNvGrpSpPr>
              <a:grpSpLocks/>
            </p:cNvGrpSpPr>
            <p:nvPr/>
          </p:nvGrpSpPr>
          <p:grpSpPr bwMode="auto">
            <a:xfrm>
              <a:off x="1057701" y="2306472"/>
              <a:ext cx="2668138" cy="1935594"/>
              <a:chOff x="0" y="0"/>
              <a:chExt cx="2668138" cy="193559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-235" y="490703"/>
                <a:ext cx="846291" cy="6556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檢驗</a:t>
                </a:r>
              </a:p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效能</a:t>
                </a:r>
                <a:endPara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 flipH="1">
                <a:off x="403063" y="165"/>
                <a:ext cx="6351" cy="4905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肘形接點 51"/>
              <p:cNvCxnSpPr/>
              <p:nvPr/>
            </p:nvCxnSpPr>
            <p:spPr>
              <a:xfrm flipH="1" flipV="1">
                <a:off x="833354" y="805028"/>
                <a:ext cx="1835482" cy="97631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>
                <a:off x="403063" y="1146340"/>
                <a:ext cx="0" cy="361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126"/>
              <p:cNvSpPr txBox="1"/>
              <p:nvPr/>
            </p:nvSpPr>
            <p:spPr>
              <a:xfrm>
                <a:off x="6116" y="1500353"/>
                <a:ext cx="793893" cy="434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分析結果</a:t>
                </a:r>
                <a:endParaRPr lang="zh-TW" altLang="zh-TW" sz="120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手指編號</a:t>
            </a: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左手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右手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2150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61E188E-42A2-4FC5-B0BF-85D29522257B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0D4D4A09-9329-4F7D-B5AA-F5969D0E688E}" type="slidenum">
              <a:rPr lang="zh-TW" altLang="en-US" sz="1400" smtClean="0"/>
              <a:pPr>
                <a:buFont typeface="Monotype Sorts"/>
                <a:buNone/>
              </a:pPr>
              <a:t>13</a:t>
            </a:fld>
            <a:endParaRPr lang="zh-TW" altLang="en-US" sz="1400" smtClean="0"/>
          </a:p>
        </p:txBody>
      </p:sp>
      <p:pic>
        <p:nvPicPr>
          <p:cNvPr id="21510" name="圖片 5" descr="D:\研究\工作紀錄\[2-7] 論文撰寫\論文撰寫音階樂譜：第二章\左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1700213"/>
            <a:ext cx="2147888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圖片 6" descr="D:\研究\工作紀錄\[2-7] 論文撰寫\未命名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4075113"/>
            <a:ext cx="214788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轉折點</a:t>
            </a: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運指編號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C</a:t>
            </a:r>
            <a:r>
              <a:rPr lang="zh-TW" altLang="en-US" smtClean="0"/>
              <a:t>大調</a:t>
            </a:r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58B3DEA-F79C-4176-B6A4-C505AF8CDDE5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253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D681801-3436-4487-A570-D9636578C76E}" type="slidenum">
              <a:rPr lang="zh-TW" altLang="en-US" sz="1400" smtClean="0"/>
              <a:pPr>
                <a:buFont typeface="Monotype Sorts"/>
                <a:buNone/>
              </a:pPr>
              <a:t>14</a:t>
            </a:fld>
            <a:endParaRPr lang="zh-TW" altLang="en-US" sz="1400" smtClean="0"/>
          </a:p>
        </p:txBody>
      </p:sp>
      <p:pic>
        <p:nvPicPr>
          <p:cNvPr id="22534" name="圖片 5" descr="D:\研究\工作紀錄\[2-7] 論文撰寫\論文撰寫音階樂譜：第二章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805363"/>
            <a:ext cx="527526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內容版面配置區 5"/>
          <p:cNvGraphicFramePr>
            <a:graphicFrameLocks/>
          </p:cNvGraphicFramePr>
          <p:nvPr/>
        </p:nvGraphicFramePr>
        <p:xfrm>
          <a:off x="1784350" y="2055813"/>
          <a:ext cx="7345363" cy="2635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903"/>
                <a:gridCol w="1475689"/>
                <a:gridCol w="4758771"/>
              </a:tblGrid>
              <a:tr h="525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</a:t>
                      </a:r>
                      <a:r>
                        <a:rPr lang="en-US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右</a:t>
                      </a:r>
                      <a:r>
                        <a:rPr lang="en-US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大調名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運指編號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527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右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2  3  1  2  3  4  5  4  3  2  1  3  2  1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527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右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1  2  3  4  1  2  3  4  3  2  1  4  3  2  1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527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5  4  3  2  1  3  2  1  2  3  1  2  3  4  5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527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4  3  2  1  4  3  2  1  2  3  4  1  2  3  4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紀錄值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zh-TW" dirty="0" smtClean="0"/>
              <a:t>直接或間接從</a:t>
            </a:r>
            <a:r>
              <a:rPr lang="en-US" altLang="zh-TW" dirty="0" smtClean="0"/>
              <a:t>MIDI</a:t>
            </a:r>
            <a:r>
              <a:rPr lang="zh-TW" altLang="zh-TW" dirty="0" smtClean="0"/>
              <a:t>檔案獲得的數據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按鍵力度</a:t>
            </a:r>
            <a:r>
              <a:rPr lang="en-US" altLang="zh-TW" dirty="0" smtClean="0"/>
              <a:t>(Velocity)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按鍵起始時間</a:t>
            </a:r>
            <a:r>
              <a:rPr lang="en-US" altLang="zh-TW" dirty="0" smtClean="0"/>
              <a:t>(On-set time)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按鍵時長</a:t>
            </a:r>
            <a:r>
              <a:rPr lang="en-US" altLang="zh-TW" dirty="0" smtClean="0"/>
              <a:t>(Duration)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圓滑度</a:t>
            </a:r>
            <a:r>
              <a:rPr lang="en-US" altLang="zh-TW" dirty="0" smtClean="0"/>
              <a:t>(Legato)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速度</a:t>
            </a:r>
            <a:r>
              <a:rPr lang="en-US" altLang="zh-TW" dirty="0" smtClean="0"/>
              <a:t>(Tempo)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3D0B513-B83A-48F0-8FA6-C207B580B249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497709B-C999-4267-9C04-C9216B7B213B}" type="slidenum">
              <a:rPr lang="zh-TW" altLang="en-US" sz="1400" smtClean="0"/>
              <a:pPr>
                <a:buFont typeface="Monotype Sorts"/>
                <a:buNone/>
              </a:pPr>
              <a:t>15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偏差值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752" t="-90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C60B3F3-D25D-41B7-A797-3B26E72CB65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99E67BE-0454-4D61-A01D-D20D52C76510}" type="slidenum">
              <a:rPr lang="zh-TW" altLang="en-US" sz="1400" smtClean="0"/>
              <a:pPr>
                <a:buFont typeface="Monotype Sorts"/>
                <a:buNone/>
              </a:pPr>
              <a:t>16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紀錄值、偏差值範例</a:t>
            </a: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8759DAA-1199-4534-ADB0-5F8BD5345133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560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45DF05F-BB0F-432C-95D9-7D1C4D2F625B}" type="slidenum">
              <a:rPr lang="zh-TW" altLang="en-US" sz="1400" smtClean="0"/>
              <a:pPr>
                <a:buFont typeface="Monotype Sorts"/>
                <a:buNone/>
              </a:pPr>
              <a:t>17</a:t>
            </a:fld>
            <a:endParaRPr lang="zh-TW" altLang="en-US" sz="1400" smtClean="0"/>
          </a:p>
        </p:txBody>
      </p:sp>
      <p:pic>
        <p:nvPicPr>
          <p:cNvPr id="25606" name="圖片 5" descr="D:\研究\工作紀錄\[2-7] 論文撰寫\論文撰寫舉例程式檔：第二章\record_va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45815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圖片 6" descr="D:\研究\工作紀錄\[2-7] 論文撰寫\論文撰寫舉例程式檔：第二章\deviation_va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22488"/>
            <a:ext cx="41767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代表點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1B125F2-5D50-41A3-9D9B-583096F0653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C1F0B78C-4528-4C8F-B10B-18D3A519D265}" type="slidenum">
              <a:rPr lang="zh-TW" altLang="en-US" sz="1400" smtClean="0"/>
              <a:pPr>
                <a:buFont typeface="Monotype Sorts"/>
                <a:buNone/>
              </a:pPr>
              <a:t>18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大綱</a:t>
            </a:r>
            <a:endParaRPr lang="en-US" altLang="zh-TW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研究動機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mtClean="0"/>
              <a:t>MIDI</a:t>
            </a:r>
            <a:r>
              <a:rPr lang="zh-TW" altLang="en-US" smtClean="0"/>
              <a:t>音樂資料庫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熟練度特徵擷取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迴歸評分機制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實驗結果與分析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結論與未來展望</a:t>
            </a: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12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9E1FFDEF-CCFE-4163-AE71-BA5E6E6A1172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512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B4FE9C2-41E4-438C-ADC9-1CA7352E099E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1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850" y="1125538"/>
            <a:ext cx="8569325" cy="71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演奏趨勢值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針</a:t>
                </a:r>
                <a:r>
                  <a:rPr lang="zh-TW" altLang="en-US" dirty="0" smtClean="0"/>
                  <a:t>對六個代表點作三次雲規曲線擬合</a:t>
                </a:r>
                <a:r>
                  <a:rPr lang="en-US" altLang="zh-TW" dirty="0" smtClean="0"/>
                  <a:t>(Cubic Spline Curve Fitting)</a:t>
                </a:r>
                <a:r>
                  <a:rPr lang="zh-TW" altLang="en-US" dirty="0" smtClean="0"/>
                  <a:t>運算：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dirty="0" smtClean="0"/>
                  <a:t>使用</a:t>
                </a:r>
                <a:r>
                  <a:rPr lang="en-US" altLang="zh-TW" dirty="0" err="1" smtClean="0"/>
                  <a:t>matlab</a:t>
                </a:r>
                <a:r>
                  <a:rPr lang="zh-TW" altLang="en-US" dirty="0" smtClean="0"/>
                  <a:t>函數：</a:t>
                </a:r>
                <a:r>
                  <a:rPr lang="en-US" altLang="zh-TW" dirty="0" smtClean="0"/>
                  <a:t>spline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dirty="0" smtClean="0"/>
                  <a:t>產生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個預測值：演奏趨勢值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TW" altLang="zh-TW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zh-TW" dirty="0"/>
                  <a:t>，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036" r="-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3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867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E28958E1-1CBF-4A53-AA21-6CF0A6F9A1F5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867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224D5D4-4FDE-40FC-9DFE-756065698E63}" type="slidenum">
              <a:rPr lang="zh-TW" altLang="en-US" sz="1400" smtClean="0"/>
              <a:pPr>
                <a:buFont typeface="Monotype Sorts"/>
                <a:buNone/>
              </a:pPr>
              <a:t>20</a:t>
            </a:fld>
            <a:endParaRPr lang="zh-TW" altLang="en-US" sz="1400" smtClean="0"/>
          </a:p>
        </p:txBody>
      </p:sp>
      <p:pic>
        <p:nvPicPr>
          <p:cNvPr id="2867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595313"/>
            <a:ext cx="5473700" cy="57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三次雲規曲線擬合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範例</a:t>
            </a:r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B280DD4-4E96-429B-A7F8-3084C5F5A45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E92E5572-7BEB-468E-97D6-794A72A41FB6}" type="slidenum">
              <a:rPr lang="zh-TW" altLang="en-US" sz="1400" smtClean="0"/>
              <a:pPr>
                <a:buFont typeface="Monotype Sorts"/>
                <a:buNone/>
              </a:pPr>
              <a:t>21</a:t>
            </a:fld>
            <a:endParaRPr lang="zh-TW" altLang="en-US" sz="1400" smtClean="0"/>
          </a:p>
        </p:txBody>
      </p:sp>
      <p:pic>
        <p:nvPicPr>
          <p:cNvPr id="29702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987550"/>
            <a:ext cx="51911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三次雲規曲線擬合</a:t>
            </a:r>
            <a:r>
              <a:rPr lang="en-US" altLang="zh-TW" smtClean="0"/>
              <a:t>(2/5)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02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7E52AFE6-4786-4220-8500-09122971182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ABC994F-46B6-46AB-A8EE-50F3BF50A98B}" type="slidenum">
              <a:rPr lang="zh-TW" altLang="en-US" sz="1400" smtClean="0"/>
              <a:pPr>
                <a:buFont typeface="Monotype Sorts"/>
                <a:buNone/>
              </a:pPr>
              <a:t>22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三次雲規曲線擬合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須滿足：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可知：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0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三次雲規曲線擬合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 smtClean="0"/>
                  <a:t>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，積分後可得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dirty="0" smtClean="0"/>
                  <a:t>其</a:t>
                </a:r>
                <a:r>
                  <a:rPr lang="zh-TW" altLang="en-US" dirty="0"/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為常數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TW" dirty="0"/>
              </a:p>
              <a:p>
                <a:r>
                  <a:rPr lang="zh-TW" altLang="en-US" dirty="0" smtClean="0"/>
                  <a:t>滿足</a:t>
                </a:r>
                <a:r>
                  <a:rPr lang="en-US" altLang="zh-TW" dirty="0" smtClean="0"/>
                  <a:t>p.23</a:t>
                </a:r>
                <a:r>
                  <a:rPr lang="zh-TW" altLang="en-US" dirty="0" smtClean="0"/>
                  <a:t>的連續性條件可推得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0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98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三次雲規曲線擬合</a:t>
            </a:r>
            <a:r>
              <a:rPr lang="en-US" altLang="zh-TW" smtClean="0"/>
              <a:t>(5/5)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482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DCC6993-B215-43AF-8E03-D85B67969BBF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24DE6BA-9ED4-4E72-9F26-B31149020FB6}" type="slidenum">
              <a:rPr lang="zh-TW" altLang="en-US" sz="1400" smtClean="0"/>
              <a:pPr>
                <a:buFont typeface="Monotype Sorts"/>
                <a:buNone/>
              </a:pPr>
              <a:t>25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熟練度特徵參數擷取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95300" y="1340768"/>
            <a:ext cx="8915400" cy="4968552"/>
          </a:xfrm>
          <a:blipFill rotWithShape="0">
            <a:blip r:embed="rId2"/>
            <a:stretch>
              <a:fillRect l="-752" t="-859"/>
            </a:stretch>
          </a:blipFill>
          <a:extLst/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/>
              <a:buNone/>
            </a:pPr>
            <a:fld id="{908FD2EA-9CE0-425B-93D7-3C562D615A7F}" type="datetime1">
              <a:rPr lang="zh-TW" altLang="en-US" sz="1400" smtClean="0">
                <a:ea typeface="標楷體" panose="03000509000000000000" pitchFamily="65" charset="-120"/>
              </a:rPr>
              <a:pPr>
                <a:buFont typeface="Monotype Sorts"/>
                <a:buNone/>
              </a:pPr>
              <a:t>2015/7/8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  <p:sp>
        <p:nvSpPr>
          <p:cNvPr id="358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9A389C5-05D8-4DCB-951F-A2819DB6F621}" type="slidenum">
              <a:rPr lang="zh-TW" altLang="en-US" sz="1400" smtClean="0">
                <a:ea typeface="標楷體" panose="03000509000000000000" pitchFamily="65" charset="-120"/>
              </a:rPr>
              <a:pPr/>
              <a:t>26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  <p:pic>
        <p:nvPicPr>
          <p:cNvPr id="35846" name="圖片 5" descr="D:\研究\工作紀錄\[2-7] 論文撰寫\論文撰寫圖檔：spline\參數流程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2251372"/>
            <a:ext cx="7262812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A8E4A38-D160-40DD-8D80-4C1B00E77C20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3686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67224AD-F026-44E7-BF34-05269D7A9328}" type="slidenum">
              <a:rPr lang="zh-TW" altLang="en-US" sz="1400" smtClean="0"/>
              <a:pPr>
                <a:buFont typeface="Monotype Sorts"/>
                <a:buNone/>
              </a:pPr>
              <a:t>27</a:t>
            </a:fld>
            <a:endParaRPr lang="zh-TW" altLang="en-US" sz="1400" smtClean="0"/>
          </a:p>
        </p:txBody>
      </p:sp>
      <p:pic>
        <p:nvPicPr>
          <p:cNvPr id="36869" name="圖片 5" descr="D:\研究\工作紀錄\[2-7] 論文撰寫\論文撰寫圖檔：spline\參數運算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22288"/>
            <a:ext cx="828040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內容版面配置區 8"/>
          <p:cNvSpPr>
            <a:spLocks noGrp="1"/>
          </p:cNvSpPr>
          <p:nvPr>
            <p:ph idx="1"/>
          </p:nvPr>
        </p:nvSpPr>
        <p:spPr>
          <a:xfrm>
            <a:off x="920750" y="3213100"/>
            <a:ext cx="8458200" cy="2824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mtClean="0"/>
              <a:t>K</a:t>
            </a:r>
            <a:r>
              <a:rPr lang="zh-TW" altLang="en-US" smtClean="0"/>
              <a:t>近鄰迴歸評分法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決策樹迴歸評分法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留一交叉驗證法</a:t>
            </a:r>
          </a:p>
        </p:txBody>
      </p:sp>
      <p:sp>
        <p:nvSpPr>
          <p:cNvPr id="3789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B2036669-17F1-4708-A710-84E0F509DD22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48B4B24-F815-4FD9-9256-4B0A5D18EE9D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28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37893" name="標題 7"/>
          <p:cNvSpPr>
            <a:spLocks noGrp="1"/>
          </p:cNvSpPr>
          <p:nvPr>
            <p:ph type="title"/>
          </p:nvPr>
        </p:nvSpPr>
        <p:spPr>
          <a:xfrm>
            <a:off x="920750" y="1700213"/>
            <a:ext cx="8451850" cy="1296987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迴歸評分機制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920750" y="2852738"/>
            <a:ext cx="8424863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8"/>
          <p:cNvSpPr>
            <a:spLocks noGrp="1"/>
          </p:cNvSpPr>
          <p:nvPr>
            <p:ph idx="1"/>
          </p:nvPr>
        </p:nvSpPr>
        <p:spPr>
          <a:xfrm>
            <a:off x="920750" y="3213100"/>
            <a:ext cx="8458200" cy="2824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TW" altLang="en-US" smtClean="0"/>
          </a:p>
        </p:txBody>
      </p:sp>
      <p:sp>
        <p:nvSpPr>
          <p:cNvPr id="717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08E9CC74-4F4A-4DB9-98D5-8231013200EB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717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0DDD815-CBC2-4530-8064-49108ED8ACEC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2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7173" name="標題 7"/>
          <p:cNvSpPr>
            <a:spLocks noGrp="1"/>
          </p:cNvSpPr>
          <p:nvPr>
            <p:ph type="title"/>
          </p:nvPr>
        </p:nvSpPr>
        <p:spPr>
          <a:xfrm>
            <a:off x="920750" y="1700213"/>
            <a:ext cx="8451850" cy="1296987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研究動機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920750" y="2852738"/>
            <a:ext cx="8424863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已知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/>
              <a:buNone/>
            </a:pPr>
            <a:fld id="{B3098F75-3D93-4E75-BFB3-9FBB9567396C}" type="datetime1">
              <a:rPr lang="zh-TW" altLang="en-US" sz="1400" smtClean="0">
                <a:ea typeface="標楷體" panose="03000509000000000000" pitchFamily="65" charset="-120"/>
              </a:rPr>
              <a:pPr>
                <a:buFont typeface="Monotype Sorts"/>
                <a:buNone/>
              </a:pPr>
              <a:t>2015/7/8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  <p:sp>
        <p:nvSpPr>
          <p:cNvPr id="3994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BC78724-873D-43B9-93F6-B5F3C3537CE7}" type="slidenum">
              <a:rPr lang="zh-TW" altLang="en-US" sz="1400" smtClean="0">
                <a:ea typeface="標楷體" panose="03000509000000000000" pitchFamily="65" charset="-120"/>
              </a:rPr>
              <a:pPr/>
              <a:t>29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近鄰</a:t>
            </a:r>
            <a:r>
              <a:rPr lang="en-US" altLang="zh-TW" dirty="0" smtClean="0"/>
              <a:t>(K-Nearest Neighbors)</a:t>
            </a:r>
            <a:r>
              <a:rPr lang="zh-TW" altLang="en-US" dirty="0" smtClean="0"/>
              <a:t>迴歸評分法</a:t>
            </a:r>
            <a:r>
              <a:rPr lang="en-US" altLang="zh-TW" dirty="0" smtClean="0"/>
              <a:t>(1/2)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E5226A4-BDB2-489F-8848-36339D46E645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096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592D31A-FE96-4B7E-8E73-30AFB17DD423}" type="slidenum">
              <a:rPr lang="zh-TW" altLang="en-US" sz="1400" smtClean="0"/>
              <a:pPr>
                <a:buFont typeface="Monotype Sorts"/>
                <a:buNone/>
              </a:pPr>
              <a:t>30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</a:t>
            </a:r>
            <a:r>
              <a:rPr lang="zh-TW" altLang="en-US" smtClean="0"/>
              <a:t>近鄰迴歸評分法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3200719-E228-45A8-97AF-FE6B4CD95002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198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865AD29-8E9D-4881-989E-F68B1C40446C}" type="slidenum">
              <a:rPr lang="zh-TW" altLang="en-US" sz="1400" smtClean="0"/>
              <a:pPr>
                <a:buFont typeface="Monotype Sorts"/>
                <a:buNone/>
              </a:pPr>
              <a:t>31</a:t>
            </a:fld>
            <a:endParaRPr lang="zh-TW" altLang="en-US" sz="1400" smtClean="0"/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3925" y="2564904"/>
            <a:ext cx="5995937" cy="118750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決策樹結構</a:t>
            </a: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2CFF5C3-3F9F-48E5-ACF6-5FBD179AA108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301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F3416EB-FD78-4244-8924-59E60CD5ADCC}" type="slidenum">
              <a:rPr lang="zh-TW" altLang="en-US" sz="1400" smtClean="0"/>
              <a:pPr>
                <a:buFont typeface="Monotype Sorts"/>
                <a:buNone/>
              </a:pPr>
              <a:t>32</a:t>
            </a:fld>
            <a:endParaRPr lang="zh-TW" altLang="en-US" sz="1400" smtClean="0"/>
          </a:p>
        </p:txBody>
      </p:sp>
      <p:grpSp>
        <p:nvGrpSpPr>
          <p:cNvPr id="43014" name="群組 5"/>
          <p:cNvGrpSpPr>
            <a:grpSpLocks/>
          </p:cNvGrpSpPr>
          <p:nvPr/>
        </p:nvGrpSpPr>
        <p:grpSpPr bwMode="auto">
          <a:xfrm>
            <a:off x="2749550" y="2076450"/>
            <a:ext cx="4484688" cy="3757613"/>
            <a:chOff x="0" y="0"/>
            <a:chExt cx="3063922" cy="2763672"/>
          </a:xfrm>
        </p:grpSpPr>
        <p:sp>
          <p:nvSpPr>
            <p:cNvPr id="7" name="橢圓 6"/>
            <p:cNvSpPr/>
            <p:nvPr/>
          </p:nvSpPr>
          <p:spPr>
            <a:xfrm>
              <a:off x="1446822" y="0"/>
              <a:ext cx="982624" cy="7647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根節點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170539"/>
              <a:ext cx="702804" cy="593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葉節點</a:t>
              </a:r>
            </a:p>
          </p:txBody>
        </p:sp>
        <p:grpSp>
          <p:nvGrpSpPr>
            <p:cNvPr id="43017" name="群組 8"/>
            <p:cNvGrpSpPr>
              <a:grpSpLocks/>
            </p:cNvGrpSpPr>
            <p:nvPr/>
          </p:nvGrpSpPr>
          <p:grpSpPr bwMode="auto">
            <a:xfrm>
              <a:off x="614149" y="696036"/>
              <a:ext cx="1023090" cy="1494430"/>
              <a:chOff x="0" y="0"/>
              <a:chExt cx="1023090" cy="1494430"/>
            </a:xfrm>
          </p:grpSpPr>
          <p:cxnSp>
            <p:nvCxnSpPr>
              <p:cNvPr id="14" name="直線接點 13"/>
              <p:cNvCxnSpPr/>
              <p:nvPr/>
            </p:nvCxnSpPr>
            <p:spPr>
              <a:xfrm flipH="1">
                <a:off x="764345" y="-156"/>
                <a:ext cx="259213" cy="42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/>
              <p:cNvSpPr/>
              <p:nvPr/>
            </p:nvSpPr>
            <p:spPr>
              <a:xfrm>
                <a:off x="-280" y="333773"/>
                <a:ext cx="983709" cy="7647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中間</a:t>
                </a:r>
              </a:p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節點</a:t>
                </a:r>
                <a:endPara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 flipH="1">
                <a:off x="-280" y="1043664"/>
                <a:ext cx="259214" cy="4238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683002" y="1077525"/>
                <a:ext cx="340556" cy="4168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268952" y="2163534"/>
              <a:ext cx="702804" cy="593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葉節點</a:t>
              </a:r>
            </a:p>
          </p:txBody>
        </p:sp>
        <p:grpSp>
          <p:nvGrpSpPr>
            <p:cNvPr id="43019" name="群組 10"/>
            <p:cNvGrpSpPr>
              <a:grpSpLocks/>
            </p:cNvGrpSpPr>
            <p:nvPr/>
          </p:nvGrpSpPr>
          <p:grpSpPr bwMode="auto">
            <a:xfrm>
              <a:off x="2190466" y="709683"/>
              <a:ext cx="873456" cy="989464"/>
              <a:chOff x="0" y="0"/>
              <a:chExt cx="873456" cy="98946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70652" y="396019"/>
                <a:ext cx="702804" cy="5931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葉節點</a:t>
                </a:r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>
                <a:off x="374" y="208"/>
                <a:ext cx="334049" cy="3958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r>
              <a:rPr lang="en-US" altLang="zh-TW" dirty="0" smtClean="0"/>
              <a:t>(Decision Tree)</a:t>
            </a:r>
            <a:r>
              <a:rPr lang="zh-TW" altLang="en-US" dirty="0" smtClean="0"/>
              <a:t>迴歸評分法思考</a:t>
            </a:r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dirty="0" smtClean="0"/>
              <a:t>模型建構：資料點切割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對哪一項特徵參數作切割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從哪一</a:t>
            </a:r>
            <a:r>
              <a:rPr lang="zh-TW" altLang="en-US" dirty="0"/>
              <a:t>數</a:t>
            </a:r>
            <a:r>
              <a:rPr lang="zh-TW" altLang="en-US" dirty="0" smtClean="0"/>
              <a:t>值下去切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r>
              <a:rPr lang="zh-TW" altLang="en-US" dirty="0" smtClean="0"/>
              <a:t>葉節點評分</a:t>
            </a:r>
          </a:p>
        </p:txBody>
      </p:sp>
      <p:sp>
        <p:nvSpPr>
          <p:cNvPr id="4403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C3EE3CB-9C02-451C-A05F-4F039C9CE09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403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525657C-4733-41C6-A6AE-071D8581983F}" type="slidenum">
              <a:rPr lang="zh-TW" altLang="en-US" sz="1400" smtClean="0"/>
              <a:pPr>
                <a:buFont typeface="Monotype Sorts"/>
                <a:buNone/>
              </a:pPr>
              <a:t>33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何謂資料點切割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範例</a:t>
            </a:r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A5490268-88D8-4CAD-9A2B-F6B09A6A1B6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506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E13275E0-AED6-4E6F-8731-AE5FE96C9C51}" type="slidenum">
              <a:rPr lang="zh-TW" altLang="en-US" sz="1400" smtClean="0"/>
              <a:pPr>
                <a:buFont typeface="Monotype Sorts"/>
                <a:buNone/>
              </a:pPr>
              <a:t>34</a:t>
            </a:fld>
            <a:endParaRPr lang="zh-TW" altLang="en-US" sz="1400" smtClean="0"/>
          </a:p>
        </p:txBody>
      </p:sp>
      <p:pic>
        <p:nvPicPr>
          <p:cNvPr id="45062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03388"/>
            <a:ext cx="629285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何謂資料點切割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結果</a:t>
            </a:r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83307ED-D1E5-463C-A60E-C8815C1BB64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608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E509D463-2F26-41B5-85A6-1F2260080FD3}" type="slidenum">
              <a:rPr lang="zh-TW" altLang="en-US" sz="1400" smtClean="0"/>
              <a:pPr>
                <a:buFont typeface="Monotype Sorts"/>
                <a:buNone/>
              </a:pPr>
              <a:t>35</a:t>
            </a:fld>
            <a:endParaRPr lang="zh-TW" altLang="en-US" sz="1400" smtClean="0"/>
          </a:p>
        </p:txBody>
      </p:sp>
      <p:grpSp>
        <p:nvGrpSpPr>
          <p:cNvPr id="46086" name="群組 5"/>
          <p:cNvGrpSpPr>
            <a:grpSpLocks/>
          </p:cNvGrpSpPr>
          <p:nvPr/>
        </p:nvGrpSpPr>
        <p:grpSpPr bwMode="auto">
          <a:xfrm>
            <a:off x="3244850" y="2573338"/>
            <a:ext cx="3416300" cy="2763837"/>
            <a:chOff x="0" y="0"/>
            <a:chExt cx="3417951" cy="2763672"/>
          </a:xfrm>
        </p:grpSpPr>
        <p:sp>
          <p:nvSpPr>
            <p:cNvPr id="7" name="橢圓 6"/>
            <p:cNvSpPr/>
            <p:nvPr/>
          </p:nvSpPr>
          <p:spPr>
            <a:xfrm>
              <a:off x="1712152" y="0"/>
              <a:ext cx="983138" cy="7635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參數二</a:t>
              </a:r>
            </a:p>
          </p:txBody>
        </p:sp>
        <p:grpSp>
          <p:nvGrpSpPr>
            <p:cNvPr id="46088" name="群組 7"/>
            <p:cNvGrpSpPr>
              <a:grpSpLocks/>
            </p:cNvGrpSpPr>
            <p:nvPr/>
          </p:nvGrpSpPr>
          <p:grpSpPr bwMode="auto">
            <a:xfrm>
              <a:off x="2456598" y="566382"/>
              <a:ext cx="961353" cy="1132765"/>
              <a:chOff x="0" y="0"/>
              <a:chExt cx="961353" cy="1132765"/>
            </a:xfrm>
          </p:grpSpPr>
          <p:grpSp>
            <p:nvGrpSpPr>
              <p:cNvPr id="46102" name="群組 21"/>
              <p:cNvGrpSpPr>
                <a:grpSpLocks/>
              </p:cNvGrpSpPr>
              <p:nvPr/>
            </p:nvGrpSpPr>
            <p:grpSpPr bwMode="auto">
              <a:xfrm>
                <a:off x="0" y="143301"/>
                <a:ext cx="873456" cy="989464"/>
                <a:chOff x="0" y="0"/>
                <a:chExt cx="873456" cy="989464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70396" y="395150"/>
                  <a:ext cx="703603" cy="59369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defRPr/>
                  </a:pPr>
                  <a:r>
                    <a:rPr lang="zh-TW" altLang="zh-TW" sz="12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資料二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>
                  <a:off x="452" y="-114"/>
                  <a:ext cx="335124" cy="395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" y="0"/>
                <a:ext cx="906780" cy="434340"/>
              </a:xfrm>
              <a:prstGeom prst="rect">
                <a:avLst/>
              </a:prstGeom>
              <a:blipFill rotWithShape="0">
                <a:blip r:embed="rId2"/>
                <a:stretch>
                  <a:fillRect r="-26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46089" name="群組 8"/>
            <p:cNvGrpSpPr>
              <a:grpSpLocks/>
            </p:cNvGrpSpPr>
            <p:nvPr/>
          </p:nvGrpSpPr>
          <p:grpSpPr bwMode="auto">
            <a:xfrm>
              <a:off x="852986" y="586854"/>
              <a:ext cx="1050385" cy="1603612"/>
              <a:chOff x="0" y="0"/>
              <a:chExt cx="1050385" cy="1603612"/>
            </a:xfrm>
          </p:grpSpPr>
          <p:grpSp>
            <p:nvGrpSpPr>
              <p:cNvPr id="46096" name="群組 15"/>
              <p:cNvGrpSpPr>
                <a:grpSpLocks/>
              </p:cNvGrpSpPr>
              <p:nvPr/>
            </p:nvGrpSpPr>
            <p:grpSpPr bwMode="auto">
              <a:xfrm>
                <a:off x="27295" y="109182"/>
                <a:ext cx="1023090" cy="1494430"/>
                <a:chOff x="0" y="0"/>
                <a:chExt cx="1023090" cy="1494430"/>
              </a:xfrm>
            </p:grpSpPr>
            <p:cxnSp>
              <p:nvCxnSpPr>
                <p:cNvPr id="18" name="直線接點 17"/>
                <p:cNvCxnSpPr/>
                <p:nvPr/>
              </p:nvCxnSpPr>
              <p:spPr>
                <a:xfrm flipH="1">
                  <a:off x="763576" y="4009"/>
                  <a:ext cx="258887" cy="4190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橢圓 18"/>
                <p:cNvSpPr/>
                <p:nvPr/>
              </p:nvSpPr>
              <p:spPr>
                <a:xfrm>
                  <a:off x="-381" y="335777"/>
                  <a:ext cx="983138" cy="76354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defRPr/>
                  </a:pPr>
                  <a:r>
                    <a:rPr lang="zh-TW" altLang="zh-TW" sz="12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參數一</a:t>
                  </a:r>
                </a:p>
              </p:txBody>
            </p:sp>
            <p:cxnSp>
              <p:nvCxnSpPr>
                <p:cNvPr id="20" name="直線接點 19"/>
                <p:cNvCxnSpPr/>
                <p:nvPr/>
              </p:nvCxnSpPr>
              <p:spPr>
                <a:xfrm flipH="1">
                  <a:off x="-381" y="1043760"/>
                  <a:ext cx="258888" cy="423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>
                  <a:off x="682574" y="1078683"/>
                  <a:ext cx="339889" cy="4159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06780" cy="434340"/>
              </a:xfrm>
              <a:prstGeom prst="rect">
                <a:avLst/>
              </a:prstGeom>
              <a:blipFill rotWithShape="0">
                <a:blip r:embed="rId3"/>
                <a:stretch>
                  <a:fillRect r="-26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46090" name="群組 9"/>
            <p:cNvGrpSpPr>
              <a:grpSpLocks/>
            </p:cNvGrpSpPr>
            <p:nvPr/>
          </p:nvGrpSpPr>
          <p:grpSpPr bwMode="auto">
            <a:xfrm>
              <a:off x="1535374" y="1644555"/>
              <a:ext cx="1009131" cy="1112293"/>
              <a:chOff x="0" y="0"/>
              <a:chExt cx="1009131" cy="111229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81" y="519078"/>
                <a:ext cx="702014" cy="5936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資料一</a:t>
                </a:r>
              </a:p>
            </p:txBody>
          </p:sp>
          <p:sp>
            <p:nvSpPr>
              <p:cNvPr id="15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1" y="0"/>
                <a:ext cx="906780" cy="434340"/>
              </a:xfrm>
              <a:prstGeom prst="rect">
                <a:avLst/>
              </a:prstGeom>
              <a:blipFill rotWithShape="0">
                <a:blip r:embed="rId4"/>
                <a:stretch>
                  <a:fillRect r="-26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</a:rPr>
                  <a:t> </a:t>
                </a:r>
              </a:p>
            </p:txBody>
          </p:sp>
        </p:grpSp>
        <p:grpSp>
          <p:nvGrpSpPr>
            <p:cNvPr id="46091" name="群組 10"/>
            <p:cNvGrpSpPr>
              <a:grpSpLocks/>
            </p:cNvGrpSpPr>
            <p:nvPr/>
          </p:nvGrpSpPr>
          <p:grpSpPr bwMode="auto">
            <a:xfrm>
              <a:off x="0" y="1658203"/>
              <a:ext cx="968991" cy="1105469"/>
              <a:chOff x="0" y="0"/>
              <a:chExt cx="968991" cy="110546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66829" y="511779"/>
                <a:ext cx="702014" cy="5936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資料三</a:t>
                </a:r>
              </a:p>
            </p:txBody>
          </p:sp>
          <p:sp>
            <p:nvSpPr>
              <p:cNvPr id="13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06780" cy="434340"/>
              </a:xfrm>
              <a:prstGeom prst="rect">
                <a:avLst/>
              </a:prstGeom>
              <a:blipFill rotWithShape="0">
                <a:blip r:embed="rId5"/>
                <a:stretch>
                  <a:fillRect r="-33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屬性值</a:t>
            </a:r>
            <a:r>
              <a:rPr lang="zh-TW" altLang="en-US" smtClean="0"/>
              <a:t>與切割點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8EFCB21-D667-4849-8EC3-F744B8FB6A6A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710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03BCA1D5-39B8-4736-BE55-CC0603EFBDA4}" type="slidenum">
              <a:rPr lang="zh-TW" altLang="en-US" sz="1400" smtClean="0"/>
              <a:pPr>
                <a:buFont typeface="Monotype Sorts"/>
                <a:buNone/>
              </a:pPr>
              <a:t>36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子樹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813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F0D6D75-2F9C-4001-896F-5B6D8F433060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4813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8C3E4F7-6025-4BE2-A0B3-632D91B63B30}" type="slidenum">
              <a:rPr lang="zh-TW" altLang="en-US" sz="1400" smtClean="0"/>
              <a:pPr>
                <a:buFont typeface="Monotype Sorts"/>
                <a:buNone/>
              </a:pPr>
              <a:t>37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模型建構：增益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/>
              <a:buNone/>
            </a:pPr>
            <a:fld id="{2E441F81-0419-4A75-9852-1FAE318EA1C7}" type="datetime1">
              <a:rPr lang="zh-TW" altLang="en-US" sz="1400" smtClean="0">
                <a:ea typeface="標楷體" panose="03000509000000000000" pitchFamily="65" charset="-120"/>
              </a:rPr>
              <a:pPr>
                <a:buFont typeface="Monotype Sorts"/>
                <a:buNone/>
              </a:pPr>
              <a:t>2015/7/8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  <p:sp>
        <p:nvSpPr>
          <p:cNvPr id="491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8D88185-667C-4391-A1F4-02245E488562}" type="slidenum">
              <a:rPr lang="zh-TW" altLang="en-US" sz="1400" smtClean="0">
                <a:ea typeface="標楷體" panose="03000509000000000000" pitchFamily="65" charset="-120"/>
              </a:rPr>
              <a:pPr/>
              <a:t>38</a:t>
            </a:fld>
            <a:endParaRPr lang="zh-TW" altLang="en-US" sz="140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研究動機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動機：</a:t>
            </a:r>
            <a:r>
              <a:rPr lang="zh-TW" altLang="zh-TW" smtClean="0"/>
              <a:t>初期學習階段，若沒有專家在旁指導，很容易養成不好的演奏習慣。日積月累使得學習難度大幅驟升且進步速度明顯減緩，然而隨時有專家在旁指導之理想狀況顯然很難實現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目標：實現一套</a:t>
            </a:r>
            <a:r>
              <a:rPr lang="zh-TW" altLang="zh-TW" smtClean="0"/>
              <a:t>與專家評分效果接近的自動化評分系統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隨時矯正彈奏習慣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檢驗樂曲演奏熟練度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藉由評分模型分析該樂曲演奏之重要特徵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922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2665D92-A2B3-4C51-A81B-15C8C55D767D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922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E2AA47A-8D14-468F-B5D6-84EFCF39D1CB}" type="slidenum">
              <a:rPr lang="zh-TW" altLang="en-US" sz="1400" smtClean="0"/>
              <a:pPr>
                <a:buFont typeface="Monotype Sorts"/>
                <a:buNone/>
              </a:pPr>
              <a:t>3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模型建構：增益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2358BC1-7E26-4A6C-88F1-5F2F3F51253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018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0707446B-3ACF-404A-9DE6-39FD6FE32D04}" type="slidenum">
              <a:rPr lang="zh-TW" altLang="en-US" sz="1400" smtClean="0"/>
              <a:pPr>
                <a:buFont typeface="Monotype Sorts"/>
                <a:buNone/>
              </a:pPr>
              <a:t>39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模型建構：葉節點評分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120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FC742537-D653-4B76-8694-E5FFFC785374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120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1C71701-2026-458C-B519-A1E9D6CC5DDF}" type="slidenum">
              <a:rPr lang="zh-TW" altLang="en-US" sz="1400" smtClean="0"/>
              <a:pPr>
                <a:buFont typeface="Monotype Sorts"/>
                <a:buNone/>
              </a:pPr>
              <a:t>40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>
          <a:xfrm>
            <a:off x="696913" y="571500"/>
            <a:ext cx="8589962" cy="844550"/>
          </a:xfrm>
        </p:spPr>
        <p:txBody>
          <a:bodyPr/>
          <a:lstStyle/>
          <a:p>
            <a:r>
              <a:rPr lang="zh-TW" altLang="en-US" dirty="0" smtClean="0"/>
              <a:t>留一交叉驗證法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(Leave-one-out cross validation)</a:t>
            </a:r>
            <a:endParaRPr lang="zh-TW" altLang="en-US" dirty="0" smtClean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zh-TW" smtClean="0"/>
              <a:t>為了執行足夠多的試驗以獲得較為正確的估計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zh-TW" smtClean="0"/>
              <a:t>即在</a:t>
            </a:r>
            <a:r>
              <a:rPr lang="en-US" altLang="zh-TW" smtClean="0"/>
              <a:t>N</a:t>
            </a:r>
            <a:r>
              <a:rPr lang="zh-TW" altLang="zh-TW" smtClean="0"/>
              <a:t>筆資料中，任選一筆資料作測試資料，剩下</a:t>
            </a:r>
            <a:r>
              <a:rPr lang="en-US" altLang="zh-TW" smtClean="0"/>
              <a:t>N-1</a:t>
            </a:r>
            <a:r>
              <a:rPr lang="zh-TW" altLang="zh-TW" smtClean="0"/>
              <a:t>筆資料作為訓練資料，然後將整個系統從第一筆資料到為後資料測試過一遍</a:t>
            </a:r>
            <a:endParaRPr lang="zh-TW" altLang="en-US" smtClean="0"/>
          </a:p>
        </p:txBody>
      </p:sp>
      <p:sp>
        <p:nvSpPr>
          <p:cNvPr id="5222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6E3340F-8C68-46B1-ABC2-63C899B05ECD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222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D7FB512-C0BA-4983-9654-435EB440FEFC}" type="slidenum">
              <a:rPr lang="zh-TW" altLang="en-US" sz="1400" smtClean="0"/>
              <a:pPr>
                <a:buFont typeface="Monotype Sorts"/>
                <a:buNone/>
              </a:pPr>
              <a:t>41</a:t>
            </a:fld>
            <a:endParaRPr lang="zh-TW" altLang="en-US" sz="1400" smtClean="0"/>
          </a:p>
        </p:txBody>
      </p:sp>
      <p:grpSp>
        <p:nvGrpSpPr>
          <p:cNvPr id="52230" name="群組 5"/>
          <p:cNvGrpSpPr>
            <a:grpSpLocks/>
          </p:cNvGrpSpPr>
          <p:nvPr/>
        </p:nvGrpSpPr>
        <p:grpSpPr bwMode="auto">
          <a:xfrm>
            <a:off x="2392363" y="3573463"/>
            <a:ext cx="5199062" cy="2735262"/>
            <a:chOff x="0" y="0"/>
            <a:chExt cx="4491869" cy="2403604"/>
          </a:xfrm>
        </p:grpSpPr>
        <p:grpSp>
          <p:nvGrpSpPr>
            <p:cNvPr id="52231" name="群組 6"/>
            <p:cNvGrpSpPr>
              <a:grpSpLocks/>
            </p:cNvGrpSpPr>
            <p:nvPr/>
          </p:nvGrpSpPr>
          <p:grpSpPr bwMode="auto">
            <a:xfrm>
              <a:off x="1840020" y="0"/>
              <a:ext cx="2651849" cy="2403604"/>
              <a:chOff x="0" y="0"/>
              <a:chExt cx="2651849" cy="2403604"/>
            </a:xfrm>
          </p:grpSpPr>
          <p:grpSp>
            <p:nvGrpSpPr>
              <p:cNvPr id="52234" name="群組 9"/>
              <p:cNvGrpSpPr>
                <a:grpSpLocks/>
              </p:cNvGrpSpPr>
              <p:nvPr/>
            </p:nvGrpSpPr>
            <p:grpSpPr bwMode="auto">
              <a:xfrm>
                <a:off x="269270" y="0"/>
                <a:ext cx="1713343" cy="2086633"/>
                <a:chOff x="-30976" y="14164"/>
                <a:chExt cx="1713431" cy="1971166"/>
              </a:xfrm>
            </p:grpSpPr>
            <p:grpSp>
              <p:nvGrpSpPr>
                <p:cNvPr id="52242" name="群組 17"/>
                <p:cNvGrpSpPr>
                  <a:grpSpLocks/>
                </p:cNvGrpSpPr>
                <p:nvPr/>
              </p:nvGrpSpPr>
              <p:grpSpPr bwMode="auto">
                <a:xfrm rot="5400000">
                  <a:off x="-772388" y="755576"/>
                  <a:ext cx="1971166" cy="488341"/>
                  <a:chOff x="0" y="-61881"/>
                  <a:chExt cx="1971390" cy="488341"/>
                </a:xfrm>
              </p:grpSpPr>
              <p:grpSp>
                <p:nvGrpSpPr>
                  <p:cNvPr id="52254" name="群組 29"/>
                  <p:cNvGrpSpPr>
                    <a:grpSpLocks/>
                  </p:cNvGrpSpPr>
                  <p:nvPr/>
                </p:nvGrpSpPr>
                <p:grpSpPr bwMode="auto">
                  <a:xfrm>
                    <a:off x="0" y="72822"/>
                    <a:ext cx="1313378" cy="190196"/>
                    <a:chOff x="0" y="-330"/>
                    <a:chExt cx="1313378" cy="190196"/>
                  </a:xfrm>
                </p:grpSpPr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27677" y="3368"/>
                      <a:ext cx="1286335" cy="19065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1" y="3368"/>
                      <a:ext cx="65898" cy="190657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  <p:sp>
                <p:nvSpPr>
                  <p:cNvPr id="31" name="文字方塊 163"/>
                  <p:cNvSpPr txBox="1"/>
                  <p:nvPr/>
                </p:nvSpPr>
                <p:spPr>
                  <a:xfrm rot="16200000">
                    <a:off x="1438233" y="-107159"/>
                    <a:ext cx="488301" cy="5785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試驗</a:t>
                    </a:r>
                    <a:endParaRPr lang="zh-TW" altLang="zh-TW" sz="1200" smtClean="0"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  <a:p>
                    <a:pPr algn="ctr">
                      <a:defRPr/>
                    </a:pPr>
                    <a:r>
                      <a:rPr lang="en-US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1</a:t>
                    </a:r>
                    <a:endParaRPr lang="zh-TW" altLang="zh-TW" sz="1200" smtClean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243" name="群組 18"/>
                <p:cNvGrpSpPr>
                  <a:grpSpLocks/>
                </p:cNvGrpSpPr>
                <p:nvPr/>
              </p:nvGrpSpPr>
              <p:grpSpPr bwMode="auto">
                <a:xfrm rot="5400000">
                  <a:off x="-301767" y="615717"/>
                  <a:ext cx="1902814" cy="701675"/>
                  <a:chOff x="4651" y="-182863"/>
                  <a:chExt cx="1695023" cy="702259"/>
                </a:xfrm>
              </p:grpSpPr>
              <p:grpSp>
                <p:nvGrpSpPr>
                  <p:cNvPr id="52250" name="群組 25"/>
                  <p:cNvGrpSpPr>
                    <a:grpSpLocks/>
                  </p:cNvGrpSpPr>
                  <p:nvPr/>
                </p:nvGrpSpPr>
                <p:grpSpPr bwMode="auto">
                  <a:xfrm>
                    <a:off x="4651" y="58521"/>
                    <a:ext cx="1162004" cy="189904"/>
                    <a:chOff x="4651" y="0"/>
                    <a:chExt cx="1162004" cy="189904"/>
                  </a:xfrm>
                </p:grpSpPr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4949" y="5527"/>
                      <a:ext cx="1162169" cy="18807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65991" y="35"/>
                      <a:ext cx="65739" cy="18944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  <p:sp>
                <p:nvSpPr>
                  <p:cNvPr id="27" name="文字方塊 168"/>
                  <p:cNvSpPr txBox="1"/>
                  <p:nvPr/>
                </p:nvSpPr>
                <p:spPr>
                  <a:xfrm rot="16200000">
                    <a:off x="1117969" y="-62295"/>
                    <a:ext cx="702861" cy="4613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試驗</a:t>
                    </a:r>
                    <a:endParaRPr lang="zh-TW" altLang="zh-TW" sz="1200" smtClean="0"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  <a:p>
                    <a:pPr algn="ctr">
                      <a:defRPr/>
                    </a:pPr>
                    <a:r>
                      <a:rPr lang="en-US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2</a:t>
                    </a:r>
                    <a:endParaRPr lang="zh-TW" altLang="zh-TW" sz="1200" smtClean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" name="文字方塊 169"/>
                <p:cNvSpPr txBox="1"/>
                <p:nvPr/>
              </p:nvSpPr>
              <p:spPr>
                <a:xfrm>
                  <a:off x="853902" y="462222"/>
                  <a:ext cx="336051" cy="320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defRPr/>
                  </a:pPr>
                  <a:r>
                    <a:rPr lang="zh-TW" altLang="zh-TW" sz="120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…</a:t>
                  </a:r>
                  <a:endParaRPr lang="zh-TW" altLang="zh-TW" sz="1200" smtClean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245" name="群組 20"/>
                <p:cNvGrpSpPr>
                  <a:grpSpLocks/>
                </p:cNvGrpSpPr>
                <p:nvPr/>
              </p:nvGrpSpPr>
              <p:grpSpPr bwMode="auto">
                <a:xfrm rot="5400000">
                  <a:off x="470843" y="737466"/>
                  <a:ext cx="1934910" cy="488315"/>
                  <a:chOff x="2335751" y="-63600"/>
                  <a:chExt cx="1935738" cy="488315"/>
                </a:xfrm>
              </p:grpSpPr>
              <p:grpSp>
                <p:nvGrpSpPr>
                  <p:cNvPr id="52246" name="群組 21"/>
                  <p:cNvGrpSpPr>
                    <a:grpSpLocks/>
                  </p:cNvGrpSpPr>
                  <p:nvPr/>
                </p:nvGrpSpPr>
                <p:grpSpPr bwMode="auto">
                  <a:xfrm>
                    <a:off x="2335751" y="65837"/>
                    <a:ext cx="1292508" cy="190241"/>
                    <a:chOff x="2335751" y="0"/>
                    <a:chExt cx="1292508" cy="190241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2335745" y="3698"/>
                      <a:ext cx="1292013" cy="19065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3569749" y="3698"/>
                      <a:ext cx="58009" cy="190657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  <p:sp>
                <p:nvSpPr>
                  <p:cNvPr id="23" name="文字方塊 174"/>
                  <p:cNvSpPr txBox="1"/>
                  <p:nvPr/>
                </p:nvSpPr>
                <p:spPr>
                  <a:xfrm rot="16200000">
                    <a:off x="3752755" y="-93585"/>
                    <a:ext cx="488301" cy="548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試驗</a:t>
                    </a:r>
                    <a:endParaRPr lang="zh-TW" altLang="zh-TW" sz="1200" smtClean="0"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  <a:p>
                    <a:pPr algn="ctr">
                      <a:defRPr/>
                    </a:pPr>
                    <a:r>
                      <a:rPr lang="en-US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N</a:t>
                    </a:r>
                    <a:endParaRPr lang="zh-TW" altLang="zh-TW" sz="1200" smtClean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235" name="群組 10"/>
              <p:cNvGrpSpPr>
                <a:grpSpLocks/>
              </p:cNvGrpSpPr>
              <p:nvPr/>
            </p:nvGrpSpPr>
            <p:grpSpPr bwMode="auto">
              <a:xfrm>
                <a:off x="0" y="2103681"/>
                <a:ext cx="2651849" cy="299923"/>
                <a:chOff x="0" y="0"/>
                <a:chExt cx="2651849" cy="299923"/>
              </a:xfrm>
            </p:grpSpPr>
            <p:grpSp>
              <p:nvGrpSpPr>
                <p:cNvPr id="52236" name="群組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13536" cy="299923"/>
                  <a:chOff x="0" y="0"/>
                  <a:chExt cx="1213536" cy="29992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618" y="72536"/>
                    <a:ext cx="65835" cy="19111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" name="文字方塊 178"/>
                  <p:cNvSpPr txBox="1"/>
                  <p:nvPr/>
                </p:nvSpPr>
                <p:spPr>
                  <a:xfrm>
                    <a:off x="110343" y="-4"/>
                    <a:ext cx="1106851" cy="2999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測試資料集合</a:t>
                    </a:r>
                    <a:endParaRPr lang="zh-TW" altLang="zh-TW" sz="1200" smtClean="0"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237" name="群組 12"/>
                <p:cNvGrpSpPr>
                  <a:grpSpLocks/>
                </p:cNvGrpSpPr>
                <p:nvPr/>
              </p:nvGrpSpPr>
              <p:grpSpPr bwMode="auto">
                <a:xfrm>
                  <a:off x="1452943" y="0"/>
                  <a:ext cx="1198906" cy="299923"/>
                  <a:chOff x="0" y="0"/>
                  <a:chExt cx="1198906" cy="299923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160" y="65561"/>
                    <a:ext cx="65835" cy="1897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5" name="文字方塊 181"/>
                  <p:cNvSpPr txBox="1"/>
                  <p:nvPr/>
                </p:nvSpPr>
                <p:spPr>
                  <a:xfrm>
                    <a:off x="87940" y="-4"/>
                    <a:ext cx="1110966" cy="2999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zh-TW" altLang="zh-TW" sz="120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訓練資料集合</a:t>
                    </a:r>
                    <a:endParaRPr lang="zh-TW" altLang="zh-TW" sz="1200" smtClean="0">
                      <a:latin typeface="Calibri" panose="020F0502020204030204" pitchFamily="34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8" name="圓柱 7"/>
            <p:cNvSpPr/>
            <p:nvPr/>
          </p:nvSpPr>
          <p:spPr>
            <a:xfrm>
              <a:off x="0" y="1015568"/>
              <a:ext cx="840768" cy="943028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所有資料</a:t>
              </a: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1043759" y="1413146"/>
              <a:ext cx="921690" cy="249707"/>
            </a:xfrm>
            <a:prstGeom prst="right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內容版面配置區 8"/>
          <p:cNvSpPr>
            <a:spLocks noGrp="1"/>
          </p:cNvSpPr>
          <p:nvPr>
            <p:ph idx="1"/>
          </p:nvPr>
        </p:nvSpPr>
        <p:spPr>
          <a:xfrm>
            <a:off x="920750" y="3213100"/>
            <a:ext cx="8458200" cy="2824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zh-TW" smtClean="0"/>
              <a:t>實驗環境設定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mtClean="0"/>
              <a:t>K</a:t>
            </a:r>
            <a:r>
              <a:rPr lang="zh-TW" altLang="zh-TW" smtClean="0"/>
              <a:t>近鄰迴歸評分實驗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決策樹迴歸評分實驗</a:t>
            </a:r>
          </a:p>
        </p:txBody>
      </p:sp>
      <p:sp>
        <p:nvSpPr>
          <p:cNvPr id="5325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A73FDAA2-2F8B-4D6D-A278-C2003EC8E648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5325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7E23DA95-7E37-4D90-8C68-03B62BE420AC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42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53253" name="標題 7"/>
          <p:cNvSpPr>
            <a:spLocks noGrp="1"/>
          </p:cNvSpPr>
          <p:nvPr>
            <p:ph type="title"/>
          </p:nvPr>
        </p:nvSpPr>
        <p:spPr>
          <a:xfrm>
            <a:off x="920750" y="1700213"/>
            <a:ext cx="8451850" cy="1296987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實驗結果與分析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920750" y="2852738"/>
            <a:ext cx="8424863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實驗環境設定</a:t>
            </a: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1637805-40DE-4885-AEE8-17556D818AFE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530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A37FB49-61DB-4D73-A99C-5FCA7FE6E5B7}" type="slidenum">
              <a:rPr lang="zh-TW" altLang="en-US" sz="1400" smtClean="0"/>
              <a:pPr>
                <a:buFont typeface="Monotype Sorts"/>
                <a:buNone/>
              </a:pPr>
              <a:t>43</a:t>
            </a:fld>
            <a:endParaRPr lang="zh-TW" altLang="en-US" sz="140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4713" y="1773238"/>
          <a:ext cx="6121400" cy="431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141"/>
                <a:gridCol w="4039259"/>
              </a:tblGrid>
              <a:tr h="355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硬體環境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中央處理器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Intel Core i5-4570 CPU@3.2GHz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記憶體容量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16GB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電子琴型號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YAMAHA P105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753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筆記型電腦</a:t>
                      </a:r>
                      <a:endParaRPr lang="zh-TW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與電子琴傳輸介面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 2.0</a:t>
                      </a: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562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軟體環境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作業系統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Windows 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effectLst/>
                        </a:rPr>
                        <a:t>模擬軟體</a:t>
                      </a: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R2014b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effectLst/>
                        </a:rPr>
                        <a:t>模擬軟體</a:t>
                      </a:r>
                      <a:r>
                        <a:rPr lang="en-US" sz="10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version 3.1.1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r>
                        <a:rPr lang="zh-TW" sz="1000" kern="0" dirty="0">
                          <a:effectLst/>
                        </a:rPr>
                        <a:t>檔案傳輸軟體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YAMAHA </a:t>
                      </a:r>
                      <a:r>
                        <a:rPr lang="en-US" sz="1200" kern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Musicsoft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Downloader V5.7.2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  <a:tr h="3568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000" kern="0">
                          <a:effectLst/>
                        </a:rPr>
                        <a:t>驅動程式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USB-MIDI Driver V3.1.3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</a:t>
            </a:r>
            <a:r>
              <a:rPr lang="zh-TW" altLang="zh-TW" smtClean="0"/>
              <a:t>近鄰迴歸評分實驗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不同</a:t>
            </a:r>
            <a:r>
              <a:rPr lang="en-US" altLang="zh-TW" smtClean="0"/>
              <a:t>K</a:t>
            </a:r>
            <a:r>
              <a:rPr lang="zh-TW" altLang="en-US" smtClean="0"/>
              <a:t>值</a:t>
            </a:r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1812202-ECE0-4FAF-848F-16837FD28CF8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632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5AEAD69-2819-4CB1-9997-4E01D5D0A541}" type="slidenum">
              <a:rPr lang="zh-TW" altLang="en-US" sz="1400" smtClean="0"/>
              <a:pPr>
                <a:buFont typeface="Monotype Sorts"/>
                <a:buNone/>
              </a:pPr>
              <a:t>44</a:t>
            </a:fld>
            <a:endParaRPr lang="zh-TW" altLang="en-US" sz="1400" smtClean="0"/>
          </a:p>
        </p:txBody>
      </p:sp>
      <p:pic>
        <p:nvPicPr>
          <p:cNvPr id="56326" name="圖片 5" descr="D:\研究\工作紀錄\整合(七)：最後數據_參數一修正\correlation_cofficient_for_each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2147888"/>
            <a:ext cx="481806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</a:t>
            </a:r>
            <a:r>
              <a:rPr lang="zh-TW" altLang="zh-TW" smtClean="0"/>
              <a:t>近鄰迴歸評分實驗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zh-TW" b="1" smtClean="0"/>
              <a:t>各項分數彼此間的相關係數</a:t>
            </a:r>
            <a:endParaRPr lang="zh-TW" altLang="en-US" smtClean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C5DD694-12C9-477B-943E-20E300CB3968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734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A6AA7D0-A376-441D-BD96-87069ED73638}" type="slidenum">
              <a:rPr lang="zh-TW" altLang="en-US" sz="1400" smtClean="0"/>
              <a:pPr>
                <a:buFont typeface="Monotype Sorts"/>
                <a:buNone/>
              </a:pPr>
              <a:t>45</a:t>
            </a:fld>
            <a:endParaRPr lang="zh-TW" altLang="en-US" sz="14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2550" y="2133600"/>
          <a:ext cx="7704135" cy="4175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458"/>
                <a:gridCol w="1100458"/>
                <a:gridCol w="1100458"/>
                <a:gridCol w="1100458"/>
                <a:gridCol w="1100458"/>
                <a:gridCol w="1100458"/>
                <a:gridCol w="1101387"/>
              </a:tblGrid>
              <a:tr h="853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K-NN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(K=6)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專家一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專家二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專家四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訓練採用</a:t>
                      </a: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TW" sz="1200" kern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853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K-NN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(K=6)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0.6129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0.6030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0.5910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0.5421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0.6543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403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專家一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0.7188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0.8835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0.6508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0.9099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403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專家二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0.6030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0.7188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0.6967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0.8983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403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0.5910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0.8835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0.6826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0.9436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403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專家四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0.5421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0.6508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0.6967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0.6826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0.8404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8525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訓練採用</a:t>
                      </a: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TW" sz="1200" kern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0.9099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0.8983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0.9436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0.8404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參數效能評估：</a:t>
            </a:r>
            <a:r>
              <a:rPr lang="en-US" altLang="zh-TW" smtClean="0"/>
              <a:t>K</a:t>
            </a:r>
            <a:r>
              <a:rPr lang="zh-TW" altLang="en-US" smtClean="0"/>
              <a:t>近鄰迴歸法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定義：</a:t>
            </a:r>
            <a:r>
              <a:rPr lang="zh-TW" altLang="zh-TW" smtClean="0"/>
              <a:t>把每個檔案</a:t>
            </a:r>
            <a:r>
              <a:rPr lang="en-US" altLang="zh-TW" smtClean="0"/>
              <a:t>K</a:t>
            </a:r>
            <a:r>
              <a:rPr lang="zh-TW" altLang="zh-TW" smtClean="0"/>
              <a:t>個最近鄰居第</a:t>
            </a:r>
            <a:r>
              <a:rPr lang="en-US" altLang="zh-TW" smtClean="0"/>
              <a:t>j</a:t>
            </a:r>
            <a:r>
              <a:rPr lang="zh-TW" altLang="zh-TW" smtClean="0"/>
              <a:t>個特徵參數取平均值，此值謂之</a:t>
            </a:r>
            <a:r>
              <a:rPr lang="en-US" altLang="zh-TW" smtClean="0"/>
              <a:t>”</a:t>
            </a:r>
            <a:r>
              <a:rPr lang="zh-TW" altLang="zh-TW" smtClean="0"/>
              <a:t>參數分數</a:t>
            </a:r>
            <a:r>
              <a:rPr lang="en-US" altLang="zh-TW" smtClean="0"/>
              <a:t>”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zh-TW" smtClean="0"/>
              <a:t>針對特徵參數評估其效能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步驟一：計算每個檔案</a:t>
            </a:r>
            <a:r>
              <a:rPr lang="zh-TW" altLang="en-US" smtClean="0"/>
              <a:t>的特徵</a:t>
            </a:r>
            <a:r>
              <a:rPr lang="zh-TW" altLang="zh-TW" smtClean="0"/>
              <a:t>參數分數向量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步驟二：每個檔案四位專家的分數平均值</a:t>
            </a:r>
            <a:r>
              <a:rPr lang="zh-TW" altLang="en-US" smtClean="0"/>
              <a:t>組成</a:t>
            </a:r>
            <a:r>
              <a:rPr lang="zh-TW" altLang="zh-TW" smtClean="0"/>
              <a:t>專家評分向量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步驟三：將參數分數向量與專家評分向量進行相關係數運算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TW" altLang="en-US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7831F4A-0F52-4F25-B3A4-6AF3D0F4FCAF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837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F71DE9E-C6DE-44EA-84DC-23A714591FA2}" type="slidenum">
              <a:rPr lang="zh-TW" altLang="en-US" sz="1400" smtClean="0"/>
              <a:pPr>
                <a:buFont typeface="Monotype Sorts"/>
                <a:buNone/>
              </a:pPr>
              <a:t>46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參數效能評估：</a:t>
            </a:r>
            <a:r>
              <a:rPr lang="en-US" altLang="zh-TW" smtClean="0"/>
              <a:t>K</a:t>
            </a:r>
            <a:r>
              <a:rPr lang="zh-TW" altLang="en-US" smtClean="0"/>
              <a:t>近鄰迴歸法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zh-TW" sz="2000" smtClean="0"/>
              <a:t>以</a:t>
            </a:r>
            <a:r>
              <a:rPr lang="en-US" altLang="zh-TW" sz="2000" smtClean="0"/>
              <a:t>K=6</a:t>
            </a:r>
            <a:r>
              <a:rPr lang="zh-TW" altLang="zh-TW" sz="2000" smtClean="0"/>
              <a:t>的情況為例</a:t>
            </a:r>
            <a:endParaRPr lang="en-US" altLang="zh-TW" sz="200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smtClean="0"/>
              <a:t>x</a:t>
            </a:r>
            <a:r>
              <a:rPr lang="zh-TW" altLang="zh-TW" sz="1800" smtClean="0"/>
              <a:t>軸的</a:t>
            </a:r>
            <a:r>
              <a:rPr lang="en-US" altLang="zh-TW" sz="1800" smtClean="0"/>
              <a:t>1~5</a:t>
            </a:r>
            <a:r>
              <a:rPr lang="zh-TW" altLang="zh-TW" sz="1800" smtClean="0"/>
              <a:t>為</a:t>
            </a:r>
            <a:r>
              <a:rPr lang="en-US" altLang="zh-TW" sz="1800" smtClean="0"/>
              <a:t>(v_1,v_2,v_3,v_4,v_5)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smtClean="0"/>
              <a:t>x</a:t>
            </a:r>
            <a:r>
              <a:rPr lang="zh-TW" altLang="zh-TW" sz="1800" smtClean="0"/>
              <a:t>軸的</a:t>
            </a:r>
            <a:r>
              <a:rPr lang="en-US" altLang="zh-TW" sz="1800" smtClean="0"/>
              <a:t>6~10</a:t>
            </a:r>
            <a:r>
              <a:rPr lang="zh-TW" altLang="zh-TW" sz="1800" smtClean="0"/>
              <a:t>為</a:t>
            </a:r>
            <a:r>
              <a:rPr lang="en-US" altLang="zh-TW" sz="1800" smtClean="0"/>
              <a:t>(d_1,d_2,d_3,d_4,d_5)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smtClean="0"/>
              <a:t>x</a:t>
            </a:r>
            <a:r>
              <a:rPr lang="zh-TW" altLang="zh-TW" sz="1800" smtClean="0"/>
              <a:t>軸的</a:t>
            </a:r>
            <a:r>
              <a:rPr lang="en-US" altLang="zh-TW" sz="1800" smtClean="0"/>
              <a:t>11~15</a:t>
            </a:r>
            <a:r>
              <a:rPr lang="zh-TW" altLang="zh-TW" sz="1800" smtClean="0"/>
              <a:t>為</a:t>
            </a:r>
            <a:r>
              <a:rPr lang="en-US" altLang="zh-TW" sz="1800" smtClean="0"/>
              <a:t>(o_1,o_2,o_3,o_4,o_5)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smtClean="0"/>
              <a:t>x</a:t>
            </a:r>
            <a:r>
              <a:rPr lang="zh-TW" altLang="zh-TW" sz="1800" smtClean="0"/>
              <a:t>軸的</a:t>
            </a:r>
            <a:r>
              <a:rPr lang="en-US" altLang="zh-TW" sz="1800" smtClean="0"/>
              <a:t>16~20</a:t>
            </a:r>
            <a:r>
              <a:rPr lang="zh-TW" altLang="zh-TW" sz="1800" smtClean="0"/>
              <a:t>為</a:t>
            </a:r>
            <a:r>
              <a:rPr lang="en-US" altLang="zh-TW" sz="1800" smtClean="0"/>
              <a:t>(g_1,g_2,g_3,g_4,g_5)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smtClean="0"/>
              <a:t>x</a:t>
            </a:r>
            <a:r>
              <a:rPr lang="zh-TW" altLang="zh-TW" sz="1800" smtClean="0"/>
              <a:t>軸的</a:t>
            </a:r>
            <a:r>
              <a:rPr lang="en-US" altLang="zh-TW" sz="1800" smtClean="0"/>
              <a:t>21~25</a:t>
            </a:r>
            <a:r>
              <a:rPr lang="zh-TW" altLang="zh-TW" sz="1800" smtClean="0"/>
              <a:t>為</a:t>
            </a:r>
            <a:r>
              <a:rPr lang="en-US" altLang="zh-TW" sz="1800" smtClean="0"/>
              <a:t>(t_1,t_2,t_3,t_4,t_5)</a:t>
            </a:r>
            <a:endParaRPr lang="zh-TW" altLang="zh-TW" sz="1800" smtClean="0"/>
          </a:p>
          <a:p>
            <a:endParaRPr lang="zh-TW" altLang="en-US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6E4E31F-850F-48D5-B75F-30504DCD3888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5939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3F8FA54-EE1E-4D25-BB1C-C35AD4AF7EB8}" type="slidenum">
              <a:rPr lang="zh-TW" altLang="en-US" sz="1400" smtClean="0"/>
              <a:pPr>
                <a:buFont typeface="Monotype Sorts"/>
                <a:buNone/>
              </a:pPr>
              <a:t>47</a:t>
            </a:fld>
            <a:endParaRPr lang="zh-TW" altLang="en-US" sz="1400" smtClean="0"/>
          </a:p>
        </p:txBody>
      </p:sp>
      <p:pic>
        <p:nvPicPr>
          <p:cNvPr id="59398" name="圖片 5" descr="D:\研究\工作紀錄\[2-7] 論文撰寫\論文撰寫圖檔：parameter corr\parameter_co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3632200"/>
            <a:ext cx="527526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決策樹迴歸評分實驗</a:t>
            </a:r>
            <a:r>
              <a:rPr lang="en-US" altLang="zh-TW" smtClean="0"/>
              <a:t>(1/3)</a:t>
            </a:r>
            <a:endParaRPr lang="zh-TW" altLang="zh-TW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實驗結果：皆高度相關</a:t>
            </a:r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96EF133-AE81-47C8-BFC4-409C790CA992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042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39EEA4D-425A-42D4-AE0D-15A27BDDDB25}" type="slidenum">
              <a:rPr lang="zh-TW" altLang="en-US" sz="1400" smtClean="0"/>
              <a:pPr>
                <a:buFont typeface="Monotype Sorts"/>
                <a:buNone/>
              </a:pPr>
              <a:t>48</a:t>
            </a:fld>
            <a:endParaRPr lang="zh-TW" altLang="en-US" sz="14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9008"/>
              </p:ext>
            </p:extLst>
          </p:nvPr>
        </p:nvGraphicFramePr>
        <p:xfrm>
          <a:off x="1568450" y="2205038"/>
          <a:ext cx="6624639" cy="1851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263"/>
                <a:gridCol w="946263"/>
                <a:gridCol w="946263"/>
                <a:gridCol w="946263"/>
                <a:gridCol w="946263"/>
                <a:gridCol w="946263"/>
                <a:gridCol w="947061"/>
              </a:tblGrid>
              <a:tr h="9262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K-NN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(K=6)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專家一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專家二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專家四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訓練時的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採用分數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</a:tr>
              <a:tr h="924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決策樹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評分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0.6721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0.6331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0.7096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0.6811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0.7391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8"/>
          <p:cNvSpPr>
            <a:spLocks noGrp="1"/>
          </p:cNvSpPr>
          <p:nvPr>
            <p:ph idx="1"/>
          </p:nvPr>
        </p:nvSpPr>
        <p:spPr>
          <a:xfrm>
            <a:off x="920750" y="3213100"/>
            <a:ext cx="8458200" cy="2824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基礎樂理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mtClean="0"/>
              <a:t>MIDI</a:t>
            </a:r>
            <a:r>
              <a:rPr lang="zh-TW" altLang="en-US" smtClean="0"/>
              <a:t>特性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mtClean="0"/>
              <a:t>MIDI</a:t>
            </a:r>
            <a:r>
              <a:rPr lang="zh-TW" altLang="en-US" smtClean="0"/>
              <a:t>音樂檔案處理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mtClean="0"/>
              <a:t>檔案組成</a:t>
            </a:r>
          </a:p>
        </p:txBody>
      </p:sp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319AF538-8C76-47FE-8376-86AF78B8AA73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024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A9A9EE9C-1A15-43CC-A821-E9C4A2C1A4FB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4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0245" name="標題 7"/>
          <p:cNvSpPr>
            <a:spLocks noGrp="1"/>
          </p:cNvSpPr>
          <p:nvPr>
            <p:ph type="title"/>
          </p:nvPr>
        </p:nvSpPr>
        <p:spPr>
          <a:xfrm>
            <a:off x="920750" y="1700213"/>
            <a:ext cx="8451850" cy="12969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MIDI</a:t>
            </a:r>
            <a:r>
              <a:rPr lang="zh-TW" altLang="en-US" sz="4000" smtClean="0"/>
              <a:t>音樂資料庫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920750" y="2852738"/>
            <a:ext cx="8424863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決策樹迴歸評分實驗</a:t>
            </a:r>
            <a:r>
              <a:rPr lang="en-US" altLang="zh-TW" smtClean="0"/>
              <a:t>(2/3)</a:t>
            </a:r>
            <a:endParaRPr lang="zh-TW" altLang="en-US" smtClean="0"/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系統決策樹模型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僅用到</a:t>
            </a:r>
            <a:r>
              <a:rPr lang="en-US" altLang="zh-TW" smtClean="0"/>
              <a:t>v_5 , v_3 , d_5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mtClean="0"/>
              <a:t>v_5</a:t>
            </a:r>
            <a:r>
              <a:rPr lang="zh-TW" altLang="en-US" smtClean="0"/>
              <a:t>為根節點，貢獻最大</a:t>
            </a:r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241526B-5A5A-4443-B556-A0997140039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14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8EA54D6-C41C-4F48-A5AC-5DD4F2B2C100}" type="slidenum">
              <a:rPr lang="zh-TW" altLang="en-US" sz="1400" smtClean="0"/>
              <a:pPr>
                <a:buFont typeface="Monotype Sorts"/>
                <a:buNone/>
              </a:pPr>
              <a:t>49</a:t>
            </a:fld>
            <a:endParaRPr lang="zh-TW" altLang="en-US" sz="1400" smtClean="0"/>
          </a:p>
        </p:txBody>
      </p:sp>
      <p:pic>
        <p:nvPicPr>
          <p:cNvPr id="61446" name="圖片 5" descr="D:\研究\工作紀錄\[2-7] 論文撰寫\論文撰寫圖檔：Tree\avg_tree_model_1250_6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339975"/>
            <a:ext cx="596582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決策樹迴歸評分實驗</a:t>
            </a:r>
            <a:r>
              <a:rPr lang="en-US" altLang="zh-TW" smtClean="0"/>
              <a:t>(3/3)</a:t>
            </a:r>
            <a:endParaRPr lang="zh-TW" altLang="en-US" smtClean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根節點貢獻驗證</a:t>
            </a:r>
          </a:p>
        </p:txBody>
      </p:sp>
      <p:sp>
        <p:nvSpPr>
          <p:cNvPr id="6246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1FC7583A-58A2-434F-9DF5-38DFD3170596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246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70E7FB12-EBF0-4AAA-ABE8-83758BB4A896}" type="slidenum">
              <a:rPr lang="zh-TW" altLang="en-US" sz="1400" smtClean="0"/>
              <a:pPr>
                <a:buFont typeface="Monotype Sorts"/>
                <a:buNone/>
              </a:pPr>
              <a:t>50</a:t>
            </a:fld>
            <a:endParaRPr lang="zh-TW" altLang="en-US" sz="1400" smtClean="0"/>
          </a:p>
        </p:txBody>
      </p:sp>
      <p:pic>
        <p:nvPicPr>
          <p:cNvPr id="62470" name="圖片 5" descr="D:\研究\工作紀錄\整合(七)：最後數據_參數一修正\split_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976438"/>
            <a:ext cx="5275262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專家評分模型分析：專家一</a:t>
            </a:r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7C205BC4-B8A4-46F3-A4B7-54AE6E9D0A8F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451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67CE88B-D380-45FE-B366-2315A50BA7E1}" type="slidenum">
              <a:rPr lang="zh-TW" altLang="en-US" sz="1400" smtClean="0"/>
              <a:pPr>
                <a:buFont typeface="Monotype Sorts"/>
                <a:buNone/>
              </a:pPr>
              <a:t>51</a:t>
            </a:fld>
            <a:endParaRPr lang="zh-TW" altLang="en-US" sz="1400" smtClean="0"/>
          </a:p>
        </p:txBody>
      </p:sp>
      <p:pic>
        <p:nvPicPr>
          <p:cNvPr id="64518" name="圖片 5" descr="D:\研究\工作紀錄\[2-7] 論文撰寫\論文撰寫圖檔：Tree\expert01_tree_1250_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060575"/>
            <a:ext cx="6275388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專家評分模型分析：專家二</a:t>
            </a:r>
          </a:p>
        </p:txBody>
      </p:sp>
      <p:sp>
        <p:nvSpPr>
          <p:cNvPr id="6656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25DE29F2-E506-4D59-B7C0-C1C802C5B4C2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656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A193978D-84EA-4570-8AF4-2B86CA66A387}" type="slidenum">
              <a:rPr lang="zh-TW" altLang="en-US" sz="1400" smtClean="0"/>
              <a:pPr>
                <a:buFont typeface="Monotype Sorts"/>
                <a:buNone/>
              </a:pPr>
              <a:t>52</a:t>
            </a:fld>
            <a:endParaRPr lang="zh-TW" altLang="en-US" sz="1400" smtClean="0"/>
          </a:p>
        </p:txBody>
      </p:sp>
      <p:pic>
        <p:nvPicPr>
          <p:cNvPr id="66566" name="圖片 5" descr="D:\研究\工作紀錄\[2-7] 論文撰寫\論文撰寫圖檔：Tree\expert02_tree_1720_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901825"/>
            <a:ext cx="77057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專家評分模型分析：專家三</a:t>
            </a:r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0141F53D-5E55-44E4-A13A-6CF826E7A904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861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7F058B6-ECD4-4E57-BE69-FD18D18A5496}" type="slidenum">
              <a:rPr lang="zh-TW" altLang="en-US" sz="1400" smtClean="0"/>
              <a:pPr>
                <a:buFont typeface="Monotype Sorts"/>
                <a:buNone/>
              </a:pPr>
              <a:t>53</a:t>
            </a:fld>
            <a:endParaRPr lang="zh-TW" altLang="en-US" sz="1400" smtClean="0"/>
          </a:p>
        </p:txBody>
      </p:sp>
      <p:pic>
        <p:nvPicPr>
          <p:cNvPr id="68614" name="圖片 5" descr="D:\研究\工作紀錄\[2-7] 論文撰寫\論文撰寫圖檔：Tree\expert03_tree_1350_8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708150"/>
            <a:ext cx="7416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專家評分模型分析：專家四</a:t>
            </a:r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367871D7-5558-45D7-9BAB-03DC0AD1C242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7066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AD4C0FA4-A0FF-4023-92DD-89A77AB89E2A}" type="slidenum">
              <a:rPr lang="zh-TW" altLang="en-US" sz="1400" smtClean="0"/>
              <a:pPr>
                <a:buFont typeface="Monotype Sorts"/>
                <a:buNone/>
              </a:pPr>
              <a:t>54</a:t>
            </a:fld>
            <a:endParaRPr lang="zh-TW" altLang="en-US" sz="1400" smtClean="0"/>
          </a:p>
        </p:txBody>
      </p:sp>
      <p:pic>
        <p:nvPicPr>
          <p:cNvPr id="70662" name="圖片 5" descr="D:\研究\工作紀錄\[2-7] 論文撰寫\論文撰寫圖檔：Tree\expert04_tree_1250_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558925"/>
            <a:ext cx="6913562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演奏趨勢分析實驗</a:t>
            </a:r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針對按鍵力度、按鍵時長與速度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分析結果：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按鍵力度演奏趨勢曲線變化幅度較小分數較高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按鍵時長與速度演奏趨勢小時分數較高</a:t>
            </a:r>
            <a:endParaRPr lang="zh-TW" altLang="en-US" smtClean="0"/>
          </a:p>
        </p:txBody>
      </p:sp>
      <p:sp>
        <p:nvSpPr>
          <p:cNvPr id="6349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C7E2D4C-AF22-4BB7-B79C-E840B76D2982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6349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5F916CA-9B27-4D9D-AFCE-7F306F8B3637}" type="slidenum">
              <a:rPr lang="zh-TW" altLang="en-US" sz="1400" smtClean="0"/>
              <a:pPr>
                <a:buFont typeface="Monotype Sorts"/>
                <a:buNone/>
              </a:pPr>
              <a:t>55</a:t>
            </a:fld>
            <a:endParaRPr lang="zh-TW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按鍵力度比</a:t>
            </a:r>
            <a:r>
              <a:rPr lang="zh-TW" altLang="en-US" dirty="0"/>
              <a:t>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                                      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681"/>
              </p:ext>
            </p:extLst>
          </p:nvPr>
        </p:nvGraphicFramePr>
        <p:xfrm>
          <a:off x="696912" y="1844824"/>
          <a:ext cx="871378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894"/>
                <a:gridCol w="4356894"/>
              </a:tblGrid>
              <a:tr h="7759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5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圖片 10" descr="D:\研究\工作紀錄\[2-7] 論文撰寫\論文撰寫圖檔：spline比較\2_velocit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6" y="2780928"/>
            <a:ext cx="4135313" cy="330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 descr="D:\研究\工作紀錄\[2-7] 論文撰寫\論文撰寫圖檔：spline比較\74_veloci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780928"/>
            <a:ext cx="4104456" cy="3309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355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按鍵時長比較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                                      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96912" y="1844824"/>
          <a:ext cx="871378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894"/>
                <a:gridCol w="4356894"/>
              </a:tblGrid>
              <a:tr h="7759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5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圖片 8" descr="D:\研究\工作紀錄\[2-7] 論文撰寫\論文撰寫圖檔：spline比較\2_dur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780928"/>
            <a:ext cx="4117851" cy="330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 descr="D:\研究\工作紀錄\[2-7] 論文撰寫\論文撰寫圖檔：spline比較\74_duratio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780928"/>
            <a:ext cx="4104456" cy="3309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401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速度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                                      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96912" y="1844824"/>
          <a:ext cx="871378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894"/>
                <a:gridCol w="4356894"/>
              </a:tblGrid>
              <a:tr h="7759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五分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5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圖片 8" descr="D:\研究\工作紀錄\[2-7] 論文撰寫\論文撰寫圖檔：spline比較\2_te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792624"/>
            <a:ext cx="4117851" cy="329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 descr="D:\研究\工作紀錄\[2-7] 論文撰寫\論文撰寫圖檔：spline比較\74_temp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792624"/>
            <a:ext cx="4104456" cy="3297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基礎樂理：音階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en-US" altLang="zh-TW" smtClean="0"/>
              <a:t>C</a:t>
            </a:r>
            <a:r>
              <a:rPr lang="zh-TW" altLang="en-US" smtClean="0"/>
              <a:t>大調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上行音階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下行音階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上下行音階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mtClean="0"/>
          </a:p>
        </p:txBody>
      </p:sp>
      <p:sp>
        <p:nvSpPr>
          <p:cNvPr id="1229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8F3C8ECA-82FB-4A1A-9A9A-798902AC7EB3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229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344CBF80-3E4C-4669-9894-B7C5136DBCCB}" type="slidenum">
              <a:rPr lang="zh-TW" altLang="en-US" sz="1400" smtClean="0"/>
              <a:pPr>
                <a:buFont typeface="Monotype Sorts"/>
                <a:buNone/>
              </a:pPr>
              <a:t>5</a:t>
            </a:fld>
            <a:endParaRPr lang="zh-TW" altLang="en-US" sz="1400" smtClean="0"/>
          </a:p>
        </p:txBody>
      </p:sp>
      <p:pic>
        <p:nvPicPr>
          <p:cNvPr id="12294" name="圖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636838"/>
            <a:ext cx="527526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圖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844925"/>
            <a:ext cx="52736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圖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5094288"/>
            <a:ext cx="52752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結論與未來展望</a:t>
            </a:r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評分系統具可靠性與一致性：與專家平均評分具高度相關</a:t>
            </a:r>
            <a:endParaRPr lang="en-US" altLang="zh-TW" smtClean="0"/>
          </a:p>
          <a:p>
            <a:r>
              <a:rPr lang="zh-TW" altLang="en-US" smtClean="0"/>
              <a:t>多位專家共同注重的特徵於決策樹評分模型下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有被集中強調的趨勢，亦即</a:t>
            </a:r>
            <a:r>
              <a:rPr lang="zh-TW" altLang="zh-TW" smtClean="0"/>
              <a:t>特徵參數的選取集中化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可分析出該樂曲資料庫的重要特徵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mtClean="0"/>
              <a:t>本實驗結果顯示其注重於演奏趨勢的按鍵力度與按鍵時長</a:t>
            </a:r>
            <a:endParaRPr lang="en-US" altLang="zh-TW" smtClean="0"/>
          </a:p>
          <a:p>
            <a:r>
              <a:rPr lang="zh-TW" altLang="en-US" smtClean="0"/>
              <a:t>高分群偏向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按鍵力度變化幅度小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按鍵時長與速度與標準值差異小</a:t>
            </a:r>
            <a:endParaRPr lang="en-US" altLang="zh-TW" smtClean="0"/>
          </a:p>
          <a:p>
            <a:r>
              <a:rPr lang="zh-TW" altLang="en-US" smtClean="0"/>
              <a:t>未來研究方向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可以研究擷取更有效率的特徵參數</a:t>
            </a:r>
            <a:r>
              <a:rPr lang="zh-TW" altLang="en-US" smtClean="0"/>
              <a:t>以</a:t>
            </a:r>
            <a:r>
              <a:rPr lang="zh-TW" altLang="zh-TW" smtClean="0"/>
              <a:t>使評分更加接近專家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zh-TW" smtClean="0"/>
              <a:t>針對更多更複雜的演奏樂譜進行熟練度評分</a:t>
            </a:r>
            <a:endParaRPr lang="zh-TW" altLang="en-US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DD246933-E139-441B-AF6C-B91CC1D5BC97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7270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F079C6F-4B2C-4740-9BFE-F23F3195A5ED}" type="slidenum">
              <a:rPr lang="zh-TW" altLang="en-US" sz="1400" smtClean="0"/>
              <a:pPr>
                <a:buFont typeface="Monotype Sorts"/>
                <a:buNone/>
              </a:pPr>
              <a:t>59</a:t>
            </a:fld>
            <a:endParaRPr lang="zh-TW" altLang="en-US" sz="140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一到五分的音階檔案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C4DD-AC84-447C-BA85-48EE40735468}" type="datetime1">
              <a:rPr lang="zh-TW" altLang="en-US" smtClean="0"/>
              <a:pPr>
                <a:defRPr/>
              </a:pPr>
              <a:t>2015/7/8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94F32-B599-40F4-B920-25E72FB25E4C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38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buFont typeface="Monotype Sorts"/>
              <a:buNone/>
            </a:pPr>
            <a:fld id="{C167746A-DDC5-4E6B-B9D0-CD8B7CF455C6}" type="datetime1">
              <a:rPr lang="zh-TW" altLang="en-US" sz="1400" smtClean="0">
                <a:ea typeface="新細明體" panose="02020500000000000000" pitchFamily="18" charset="-120"/>
              </a:rPr>
              <a:pPr eaLnBrk="0" hangingPunct="0">
                <a:buFont typeface="Monotype Sorts"/>
                <a:buNone/>
              </a:pPr>
              <a:t>2015/7/8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7373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4E6F18FB-7562-47B5-A49C-5BE0640010C8}" type="slidenum">
              <a:rPr lang="en-US" altLang="zh-TW" sz="1400" smtClean="0">
                <a:ea typeface="新細明體" panose="02020500000000000000" pitchFamily="18" charset="-120"/>
              </a:rPr>
              <a:pPr>
                <a:buFont typeface="Monotype Sorts"/>
                <a:buNone/>
              </a:pPr>
              <a:t>61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73732" name="文字方塊 5"/>
          <p:cNvSpPr txBox="1">
            <a:spLocks noChangeArrowheads="1"/>
          </p:cNvSpPr>
          <p:nvPr/>
        </p:nvSpPr>
        <p:spPr bwMode="auto">
          <a:xfrm>
            <a:off x="849313" y="1916113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altLang="zh-TW" sz="4800" b="1"/>
              <a:t>Thanks for your attention</a:t>
            </a:r>
            <a:r>
              <a:rPr lang="zh-TW" altLang="en-US" sz="4800" b="1"/>
              <a:t>！</a:t>
            </a:r>
          </a:p>
        </p:txBody>
      </p:sp>
      <p:sp>
        <p:nvSpPr>
          <p:cNvPr id="73733" name="文字方塊 5"/>
          <p:cNvSpPr txBox="1">
            <a:spLocks noChangeArrowheads="1"/>
          </p:cNvSpPr>
          <p:nvPr/>
        </p:nvSpPr>
        <p:spPr bwMode="auto">
          <a:xfrm>
            <a:off x="849313" y="3357563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Aft>
                <a:spcPct val="50000"/>
              </a:spcAft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altLang="zh-TW" sz="4800" b="1"/>
              <a:t>It’s time for Q &amp; A.</a:t>
            </a:r>
            <a:endParaRPr lang="zh-TW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基礎樂理：速度</a:t>
            </a:r>
            <a:r>
              <a:rPr lang="en-US" altLang="zh-TW" dirty="0" smtClean="0"/>
              <a:t>(Tempo)</a:t>
            </a:r>
            <a:r>
              <a:rPr lang="zh-TW" altLang="en-US" dirty="0" smtClean="0"/>
              <a:t>                                                </a:t>
            </a:r>
          </a:p>
        </p:txBody>
      </p:sp>
      <p:sp>
        <p:nvSpPr>
          <p:cNvPr id="12291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95300" y="1600200"/>
            <a:ext cx="8915400" cy="4708525"/>
          </a:xfrm>
          <a:blipFill rotWithShape="0">
            <a:blip r:embed="rId2"/>
            <a:stretch>
              <a:fillRect l="-889" t="-103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31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A5403C19-B3D6-4038-9D84-2C790085FE63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331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B506E703-34E5-44F7-A05C-ACA3C274CD37}" type="slidenum">
              <a:rPr lang="zh-TW" altLang="en-US" sz="1400" smtClean="0"/>
              <a:pPr>
                <a:buFont typeface="Monotype Sorts"/>
                <a:buNone/>
              </a:pPr>
              <a:t>6</a:t>
            </a:fld>
            <a:endParaRPr lang="zh-TW" altLang="en-US" sz="1400" smtClean="0"/>
          </a:p>
        </p:txBody>
      </p:sp>
      <p:pic>
        <p:nvPicPr>
          <p:cNvPr id="13318" name="圖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2613025"/>
            <a:ext cx="5273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圖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0" y="4192588"/>
            <a:ext cx="1889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MIDI</a:t>
            </a:r>
            <a:r>
              <a:rPr lang="zh-TW" altLang="en-US" smtClean="0"/>
              <a:t>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pPr>
              <a:defRPr/>
            </a:pPr>
            <a:r>
              <a:rPr lang="zh-TW" altLang="zh-TW" dirty="0"/>
              <a:t>工業標準的電子</a:t>
            </a:r>
            <a:r>
              <a:rPr lang="en-US" altLang="zh-TW" dirty="0" err="1" smtClean="0"/>
              <a:t>通訊協定</a:t>
            </a:r>
            <a:endParaRPr lang="en-US" altLang="zh-TW" dirty="0" smtClean="0"/>
          </a:p>
          <a:p>
            <a:pPr>
              <a:defRPr/>
            </a:pPr>
            <a:r>
              <a:rPr lang="zh-TW" altLang="zh-TW" dirty="0" smtClean="0"/>
              <a:t>可在音樂合成器、電子樂器與電腦之間傳輸演奏資料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zh-TW" dirty="0"/>
              <a:t>設備取得</a:t>
            </a:r>
            <a:r>
              <a:rPr lang="zh-TW" altLang="zh-TW" dirty="0" smtClean="0"/>
              <a:t>容易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en-US" dirty="0" smtClean="0"/>
              <a:t>可攜性</a:t>
            </a:r>
            <a:r>
              <a:rPr lang="zh-TW" altLang="en-US" dirty="0"/>
              <a:t>高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zh-TW" dirty="0"/>
              <a:t>簡化設備間</a:t>
            </a:r>
            <a:r>
              <a:rPr lang="zh-TW" altLang="zh-TW" dirty="0" smtClean="0"/>
              <a:t>連結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en-US" dirty="0" smtClean="0"/>
              <a:t>檔案小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en-US" dirty="0" smtClean="0"/>
              <a:t>樂曲重現程度高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434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7F1C46E0-E9EF-46DD-8AE5-6619F5AD1BD9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434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57C1C1B7-2BE3-43DC-9C42-7BA5022C6B5F}" type="slidenum">
              <a:rPr lang="zh-TW" altLang="en-US" sz="1400" smtClean="0"/>
              <a:pPr>
                <a:buFont typeface="Monotype Sorts"/>
                <a:buNone/>
              </a:pPr>
              <a:t>7</a:t>
            </a:fld>
            <a:endParaRPr lang="zh-TW" altLang="en-US" sz="1400" smtClean="0"/>
          </a:p>
        </p:txBody>
      </p:sp>
      <p:grpSp>
        <p:nvGrpSpPr>
          <p:cNvPr id="14342" name="群組 5"/>
          <p:cNvGrpSpPr>
            <a:grpSpLocks/>
          </p:cNvGrpSpPr>
          <p:nvPr/>
        </p:nvGrpSpPr>
        <p:grpSpPr bwMode="auto">
          <a:xfrm>
            <a:off x="3113088" y="2636838"/>
            <a:ext cx="3757612" cy="787400"/>
            <a:chOff x="0" y="-3"/>
            <a:chExt cx="3758026" cy="787550"/>
          </a:xfrm>
        </p:grpSpPr>
        <p:sp>
          <p:nvSpPr>
            <p:cNvPr id="7" name="矩形 6"/>
            <p:cNvSpPr/>
            <p:nvPr/>
          </p:nvSpPr>
          <p:spPr>
            <a:xfrm>
              <a:off x="0" y="231816"/>
              <a:ext cx="871633" cy="555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電子琴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43196" y="231816"/>
              <a:ext cx="871634" cy="555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轉接端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886393" y="231816"/>
              <a:ext cx="871633" cy="555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音樂</a:t>
              </a:r>
            </a:p>
            <a:p>
              <a:pPr algn="ctr">
                <a:defRPr/>
              </a:pPr>
              <a:r>
                <a:rPr lang="zh-TW" altLang="zh-TW" sz="12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合成器</a:t>
              </a:r>
              <a:endParaRPr lang="zh-TW" altLang="zh-TW" sz="120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346" name="群組 9"/>
            <p:cNvGrpSpPr>
              <a:grpSpLocks/>
            </p:cNvGrpSpPr>
            <p:nvPr/>
          </p:nvGrpSpPr>
          <p:grpSpPr bwMode="auto">
            <a:xfrm>
              <a:off x="803404" y="-3"/>
              <a:ext cx="640715" cy="512409"/>
              <a:chOff x="0" y="36998"/>
              <a:chExt cx="640715" cy="512700"/>
            </a:xfrm>
          </p:grpSpPr>
          <p:cxnSp>
            <p:nvCxnSpPr>
              <p:cNvPr id="14" name="直線單箭頭接點 13"/>
              <p:cNvCxnSpPr/>
              <p:nvPr/>
            </p:nvCxnSpPr>
            <p:spPr>
              <a:xfrm flipV="1">
                <a:off x="68230" y="545384"/>
                <a:ext cx="571563" cy="4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字方塊 7"/>
              <p:cNvSpPr txBox="1"/>
              <p:nvPr/>
            </p:nvSpPr>
            <p:spPr>
              <a:xfrm>
                <a:off x="-40" y="36998"/>
                <a:ext cx="641421" cy="5067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en-US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MIDI</a:t>
                </a:r>
                <a:endParaRPr lang="zh-TW" altLang="zh-TW" sz="120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輸出端</a:t>
                </a:r>
                <a:endParaRPr lang="zh-TW" altLang="zh-TW" sz="120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47" name="群組 10"/>
            <p:cNvGrpSpPr>
              <a:grpSpLocks/>
            </p:cNvGrpSpPr>
            <p:nvPr/>
          </p:nvGrpSpPr>
          <p:grpSpPr bwMode="auto">
            <a:xfrm>
              <a:off x="2251180" y="-3"/>
              <a:ext cx="640715" cy="512409"/>
              <a:chOff x="-464" y="36998"/>
              <a:chExt cx="640715" cy="512700"/>
            </a:xfrm>
          </p:grpSpPr>
          <p:cxnSp>
            <p:nvCxnSpPr>
              <p:cNvPr id="12" name="直線單箭頭接點 11"/>
              <p:cNvCxnSpPr/>
              <p:nvPr/>
            </p:nvCxnSpPr>
            <p:spPr>
              <a:xfrm flipV="1">
                <a:off x="69537" y="545384"/>
                <a:ext cx="569975" cy="4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字方塊 15"/>
              <p:cNvSpPr txBox="1"/>
              <p:nvPr/>
            </p:nvSpPr>
            <p:spPr>
              <a:xfrm>
                <a:off x="-321" y="36998"/>
                <a:ext cx="639833" cy="5067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en-US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MIDI</a:t>
                </a:r>
                <a:endParaRPr lang="zh-TW" altLang="zh-TW" sz="120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:r>
                  <a:rPr lang="zh-TW" altLang="zh-TW" sz="120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輸入端</a:t>
                </a:r>
                <a:endParaRPr lang="zh-TW" altLang="zh-TW" sz="120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MIDI</a:t>
            </a:r>
            <a:r>
              <a:rPr lang="zh-TW" altLang="en-US" smtClean="0"/>
              <a:t>音樂檔案處理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708525"/>
          </a:xfrm>
        </p:spPr>
        <p:txBody>
          <a:bodyPr/>
          <a:lstStyle/>
          <a:p>
            <a:r>
              <a:rPr lang="zh-TW" altLang="en-US" smtClean="0"/>
              <a:t>使用軟體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mtClean="0"/>
              <a:t>Anvil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mtClean="0"/>
              <a:t>Sublime Text3</a:t>
            </a:r>
          </a:p>
          <a:p>
            <a:pPr lvl="2"/>
            <a:r>
              <a:rPr lang="zh-TW" altLang="en-US" smtClean="0"/>
              <a:t>支援正則表達式搜尋引擎</a:t>
            </a:r>
            <a:endParaRPr lang="en-US" altLang="zh-TW" smtClean="0"/>
          </a:p>
          <a:p>
            <a:pPr lvl="2"/>
            <a:r>
              <a:rPr lang="en-US" altLang="zh-TW" b="1" smtClean="0"/>
              <a:t>[0-9]*:[0-9]*,Note[a-zA-Z]*</a:t>
            </a:r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smtClean="0"/>
          </a:p>
        </p:txBody>
      </p:sp>
      <p:sp>
        <p:nvSpPr>
          <p:cNvPr id="1536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6976AF81-D1E4-4182-89D4-1B3BAA72EF30}" type="datetime1">
              <a:rPr lang="zh-TW" altLang="en-US" sz="1400" smtClean="0"/>
              <a:pPr>
                <a:buFont typeface="Monotype Sorts"/>
                <a:buNone/>
              </a:pPr>
              <a:t>2015/7/8</a:t>
            </a:fld>
            <a:endParaRPr lang="zh-TW" altLang="en-US" sz="1400" smtClean="0"/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Monotype Sorts"/>
              <a:buNone/>
            </a:pPr>
            <a:fld id="{9CB24349-2560-4430-B190-9697C0ADA228}" type="slidenum">
              <a:rPr lang="zh-TW" altLang="en-US" sz="1400" smtClean="0"/>
              <a:pPr>
                <a:buFont typeface="Monotype Sorts"/>
                <a:buNone/>
              </a:pPr>
              <a:t>8</a:t>
            </a:fld>
            <a:endParaRPr lang="zh-TW" altLang="en-US" sz="1400" smtClean="0"/>
          </a:p>
        </p:txBody>
      </p:sp>
      <p:pic>
        <p:nvPicPr>
          <p:cNvPr id="15366" name="圖片 6" descr="D:\研究\工作紀錄\[2-7] 論文撰寫\論文撰寫圖檔：MIDI\regular exp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6213"/>
            <a:ext cx="4621213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81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57513</TotalTime>
  <Words>1955</Words>
  <Application>Microsoft Office PowerPoint</Application>
  <PresentationFormat>A4 紙張 (210x297 公釐)</PresentationFormat>
  <Paragraphs>568</Paragraphs>
  <Slides>62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Monotype Sorts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Theme812a</vt:lpstr>
      <vt:lpstr>電子鋼琴演奏熟練度的自動評分系統 Automatic Evaluation of Proficiency for MIDI Piano Music</vt:lpstr>
      <vt:lpstr>大綱</vt:lpstr>
      <vt:lpstr>研究動機</vt:lpstr>
      <vt:lpstr>研究動機</vt:lpstr>
      <vt:lpstr>MIDI音樂資料庫</vt:lpstr>
      <vt:lpstr>基礎樂理：音階</vt:lpstr>
      <vt:lpstr>基礎樂理：速度(Tempo)                                                </vt:lpstr>
      <vt:lpstr>MIDI特性</vt:lpstr>
      <vt:lpstr>MIDI音樂檔案處理(1/2)</vt:lpstr>
      <vt:lpstr>MIDI音樂檔案處理(2/2)</vt:lpstr>
      <vt:lpstr>檔案組成</vt:lpstr>
      <vt:lpstr>熟練度特徵擷取</vt:lpstr>
      <vt:lpstr>系統架構</vt:lpstr>
      <vt:lpstr>手指編號</vt:lpstr>
      <vt:lpstr>轉折點</vt:lpstr>
      <vt:lpstr>紀錄值</vt:lpstr>
      <vt:lpstr>偏差值</vt:lpstr>
      <vt:lpstr>紀錄值、偏差值範例</vt:lpstr>
      <vt:lpstr>代表點</vt:lpstr>
      <vt:lpstr>演奏趨勢值</vt:lpstr>
      <vt:lpstr>PowerPoint 簡報</vt:lpstr>
      <vt:lpstr>三次雲規曲線擬合(1/5)</vt:lpstr>
      <vt:lpstr>三次雲規曲線擬合(2/5)</vt:lpstr>
      <vt:lpstr>三次雲規曲線擬合(3/5)</vt:lpstr>
      <vt:lpstr>三次雲規曲線擬合(4/5)</vt:lpstr>
      <vt:lpstr>三次雲規曲線擬合(5/5)</vt:lpstr>
      <vt:lpstr>熟練度特徵參數擷取</vt:lpstr>
      <vt:lpstr>PowerPoint 簡報</vt:lpstr>
      <vt:lpstr>迴歸評分機制</vt:lpstr>
      <vt:lpstr>已知</vt:lpstr>
      <vt:lpstr>K近鄰(K-Nearest Neighbors)迴歸評分法(1/2)</vt:lpstr>
      <vt:lpstr>K近鄰迴歸評分法(2/2)</vt:lpstr>
      <vt:lpstr>決策樹結構</vt:lpstr>
      <vt:lpstr>決策樹(Decision Tree)迴歸評分法思考</vt:lpstr>
      <vt:lpstr>何謂資料點切割(1/2)</vt:lpstr>
      <vt:lpstr>何謂資料點切割(2/2)</vt:lpstr>
      <vt:lpstr>屬性值與切割點</vt:lpstr>
      <vt:lpstr>子樹</vt:lpstr>
      <vt:lpstr>模型建構：增益(1/2)</vt:lpstr>
      <vt:lpstr>模型建構：增益(2/2)</vt:lpstr>
      <vt:lpstr>模型建構：葉節點評分</vt:lpstr>
      <vt:lpstr>留一交叉驗證法 (Leave-one-out cross validation)</vt:lpstr>
      <vt:lpstr>實驗結果與分析</vt:lpstr>
      <vt:lpstr>實驗環境設定</vt:lpstr>
      <vt:lpstr>K近鄰迴歸評分實驗(1/2)</vt:lpstr>
      <vt:lpstr>K近鄰迴歸評分實驗(2/2)</vt:lpstr>
      <vt:lpstr>參數效能評估：K近鄰迴歸法(1/2)</vt:lpstr>
      <vt:lpstr>參數效能評估：K近鄰迴歸法(2/2)</vt:lpstr>
      <vt:lpstr>決策樹迴歸評分實驗(1/3)</vt:lpstr>
      <vt:lpstr>決策樹迴歸評分實驗(2/3)</vt:lpstr>
      <vt:lpstr>決策樹迴歸評分實驗(3/3)</vt:lpstr>
      <vt:lpstr>專家評分模型分析：專家一</vt:lpstr>
      <vt:lpstr>專家評分模型分析：專家二</vt:lpstr>
      <vt:lpstr>專家評分模型分析：專家三</vt:lpstr>
      <vt:lpstr>專家評分模型分析：專家四</vt:lpstr>
      <vt:lpstr>演奏趨勢分析實驗</vt:lpstr>
      <vt:lpstr>按鍵力度比較</vt:lpstr>
      <vt:lpstr>按鍵時長比較</vt:lpstr>
      <vt:lpstr>速度比較</vt:lpstr>
      <vt:lpstr>結論與未來展望</vt:lpstr>
      <vt:lpstr>demo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一般性演講</dc:title>
  <dc:creator>www</dc:creator>
  <cp:lastModifiedBy>ED812</cp:lastModifiedBy>
  <cp:revision>4896</cp:revision>
  <cp:lastPrinted>2015-07-06T05:45:28Z</cp:lastPrinted>
  <dcterms:created xsi:type="dcterms:W3CDTF">1995-04-11T21:24:22Z</dcterms:created>
  <dcterms:modified xsi:type="dcterms:W3CDTF">2015-07-08T03:59:42Z</dcterms:modified>
</cp:coreProperties>
</file>