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1"/>
  </p:notesMasterIdLst>
  <p:sldIdLst>
    <p:sldId id="266" r:id="rId2"/>
    <p:sldId id="260" r:id="rId3"/>
    <p:sldId id="271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6" r:id="rId13"/>
    <p:sldId id="283" r:id="rId14"/>
    <p:sldId id="284" r:id="rId15"/>
    <p:sldId id="280" r:id="rId16"/>
    <p:sldId id="285" r:id="rId17"/>
    <p:sldId id="281" r:id="rId18"/>
    <p:sldId id="282" r:id="rId19"/>
    <p:sldId id="25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FF6"/>
    <a:srgbClr val="3D5D19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E503A-8800-44CD-926A-E1975D6D5310}" v="1" dt="2021-07-13T19:37:16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5" autoAdjust="0"/>
    <p:restoredTop sz="94660" autoAdjust="0"/>
  </p:normalViewPr>
  <p:slideViewPr>
    <p:cSldViewPr>
      <p:cViewPr varScale="1">
        <p:scale>
          <a:sx n="58" d="100"/>
          <a:sy n="58" d="100"/>
        </p:scale>
        <p:origin x="96" y="9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4/17/2022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F966B7-570F-4BEB-B8FC-F2C67BAC5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10820400" cy="1447800"/>
          </a:xfrm>
        </p:spPr>
        <p:txBody>
          <a:bodyPr/>
          <a:lstStyle>
            <a:lvl1pPr marL="109537" indent="0">
              <a:buNone/>
              <a:defRPr b="0"/>
            </a:lvl1pPr>
          </a:lstStyle>
          <a:p>
            <a:pPr lvl="0"/>
            <a:r>
              <a:rPr lang="en-US" dirty="0"/>
              <a:t>Author 1 Name: Author 1 Biography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56E759-A785-4CA1-AB64-B7F7F5B99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505200"/>
            <a:ext cx="10820400" cy="1447800"/>
          </a:xfrm>
        </p:spPr>
        <p:txBody>
          <a:bodyPr/>
          <a:lstStyle>
            <a:lvl1pPr marL="109537" indent="0">
              <a:buNone/>
              <a:defRPr/>
            </a:lvl1pPr>
          </a:lstStyle>
          <a:p>
            <a:pPr lvl="0"/>
            <a:r>
              <a:rPr lang="en-US" dirty="0"/>
              <a:t>Author 2 Name: Author 2 Biography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4A65E2-FB4B-42EB-9349-589AE14A3E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5446BBB3-91A4-4E35-A2DA-9440346B99B1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295823-0575-43C8-AEFB-7D7DDD7F32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C361B0-2C1B-468A-9569-6D7447D849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55CD069-371D-4FC1-A2F2-DE7927F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2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1">
    <p:bg>
      <p:bgPr>
        <a:gradFill flip="none" rotWithShape="1">
          <a:gsLst>
            <a:gs pos="99000">
              <a:schemeClr val="tx1">
                <a:lumMod val="65000"/>
                <a:lumOff val="35000"/>
              </a:schemeClr>
            </a:gs>
            <a:gs pos="50000">
              <a:schemeClr val="bg1">
                <a:lumMod val="75000"/>
              </a:schemeClr>
            </a:gs>
            <a:gs pos="0">
              <a:srgbClr val="DFEFF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1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2">
    <p:bg>
      <p:bgPr>
        <a:gradFill flip="none" rotWithShape="1">
          <a:gsLst>
            <a:gs pos="99000">
              <a:schemeClr val="accent1"/>
            </a:gs>
            <a:gs pos="24000">
              <a:schemeClr val="accent1">
                <a:lumMod val="40000"/>
                <a:lumOff val="6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5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720B38A-29BE-4690-B34E-EAC209A30803}"/>
              </a:ext>
            </a:extLst>
          </p:cNvPr>
          <p:cNvSpPr txBox="1">
            <a:spLocks/>
          </p:cNvSpPr>
          <p:nvPr userDrawn="1"/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9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EC39-0796-485D-BA09-0314A1320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51E262-69CB-4F23-AF75-898EF63027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9">
            <a:extLst>
              <a:ext uri="{FF2B5EF4-FFF2-40B4-BE49-F238E27FC236}">
                <a16:creationId xmlns:a16="http://schemas.microsoft.com/office/drawing/2014/main" id="{4EB547B0-6387-4912-9CA3-C05409BCE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1C58-05FE-40B9-9022-7CFB7F9BB858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19" name="Footer Placeholder 21">
            <a:extLst>
              <a:ext uri="{FF2B5EF4-FFF2-40B4-BE49-F238E27FC236}">
                <a16:creationId xmlns:a16="http://schemas.microsoft.com/office/drawing/2014/main" id="{87BE3C48-5E78-4DCF-977D-F22F14AF8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3ACD8A34-2762-4252-87E2-A4107E267F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B1C9B-2F4F-4DF8-BBBF-22B36F2C6D31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626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5626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966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966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5E0EE-9E8D-4378-AEE8-93EA8D76CC2A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CD2DECC-795F-453D-AE73-FED0C20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18377EC-49B2-4F4A-A62A-250F845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11975-98D1-4611-B614-F897D5BC0A6E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893E797-9BE8-43E1-9DE5-7B455DD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7B7F3E19-2F40-4654-A4AB-4507AA7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339F21-8FDE-454B-8F10-CC2B36F7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CF0A-1E71-4E9B-AB34-0B2F89208536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62200" y="301752"/>
            <a:ext cx="92202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FF727-C3CB-49F6-A407-5B6ACE50A33A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496"/>
            <a:ext cx="1485923" cy="12812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  <p:sldLayoutId id="2147483766" r:id="rId3"/>
    <p:sldLayoutId id="2147483767" r:id="rId4"/>
    <p:sldLayoutId id="2147483762" r:id="rId5"/>
    <p:sldLayoutId id="2147483758" r:id="rId6"/>
    <p:sldLayoutId id="2147483763" r:id="rId7"/>
    <p:sldLayoutId id="2147483764" r:id="rId8"/>
    <p:sldLayoutId id="214748375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hengwei_liu@yahoo.com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FBC7D-3B2D-4C36-B979-AC2D0C8FE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05000"/>
            <a:ext cx="10820400" cy="3124200"/>
          </a:xfrm>
        </p:spPr>
        <p:txBody>
          <a:bodyPr/>
          <a:lstStyle/>
          <a:p>
            <a:r>
              <a:rPr lang="en-US" dirty="0" err="1"/>
              <a:t>Anthor</a:t>
            </a:r>
            <a:r>
              <a:rPr lang="en-US" dirty="0"/>
              <a:t>: Hengwei Liu</a:t>
            </a:r>
          </a:p>
          <a:p>
            <a:r>
              <a:rPr lang="en-US" dirty="0"/>
              <a:t>Bio: Hengwei Liu is director, statistical programming at </a:t>
            </a:r>
            <a:r>
              <a:rPr lang="en-US" dirty="0" err="1"/>
              <a:t>Hengrui</a:t>
            </a:r>
            <a:r>
              <a:rPr lang="en-US" dirty="0"/>
              <a:t> USA in Princeton, New Jersey. He has been working in the pharmaceutical industry since 2003. He is interested in developing programming tools with SAS, R and Python.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86FA7D-39CA-4796-BC7F-2EBB2C75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Review Response Data with an R Shiny App</a:t>
            </a:r>
          </a:p>
        </p:txBody>
      </p:sp>
    </p:spTree>
    <p:extLst>
      <p:ext uri="{BB962C8B-B14F-4D97-AF65-F5344CB8AC3E}">
        <p14:creationId xmlns:p14="http://schemas.microsoft.com/office/powerpoint/2010/main" val="198044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99884-FAF9-4953-9435-CCCFD545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Required in the ADTR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60B2-74F3-4C36-A97F-F98CC3A0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08412-121F-487E-90D4-9783953D253A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7848-527A-4370-B413-9390D028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979E-280F-4A14-AEAC-5933115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10</a:t>
            </a:fld>
            <a:endParaRPr lang="en-US" altLang="en-US" sz="11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807F31D-8D16-4209-87EC-0D6163BD4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07474"/>
              </p:ext>
            </p:extLst>
          </p:nvPr>
        </p:nvGraphicFramePr>
        <p:xfrm>
          <a:off x="3360102" y="1755010"/>
          <a:ext cx="5471795" cy="40972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28345">
                  <a:extLst>
                    <a:ext uri="{9D8B030D-6E8A-4147-A177-3AD203B41FA5}">
                      <a16:colId xmlns:a16="http://schemas.microsoft.com/office/drawing/2014/main" val="242047241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57787122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06668527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26038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Label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00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USUBJID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Subject Identifier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30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Code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the parameter code for the sum of diameters in the CSV file.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3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Value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65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Relative Day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011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ANL01FL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Flag 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the number of target lesions with non-missing result at a post-baseline visit is less than that at baseline, the post-baseline record will not be flagged for analysis.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9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Change from Baseline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8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NADIR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Nadir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Nadir for a visit is defined as the smallest sum of diameters prior to the visit.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798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PCNSD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Change from Nadir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4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ABLFL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Record Flag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94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PARQUAL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evaluator can be independent central review (ICR) or Investigator.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0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TRACPTFL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Flag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flag indicates which record is accepted from multiple evaluators in ICR.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64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10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8114B-53C0-4E9E-9E15-6B539A67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default size for input file is 5 MB in R shiny app. We can use options to increase the size. For example, if we want to input a file up to 30 MB: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options(</a:t>
            </a:r>
            <a:r>
              <a:rPr lang="en-US" sz="28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shiny.maxRequestSize</a:t>
            </a:r>
            <a:r>
              <a:rPr lang="en-US" sz="2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30*1024^2)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D835-D806-4403-933D-7F182076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CD47-59D9-4ADD-A1B9-FEF11F7A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22CEC5-C0D8-46CB-95CE-E5807E0EBB01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FFFC-5AA1-4CBA-B3C6-46F635E8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6C14-94D9-4B8B-B903-56C396B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86338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1FD19B-6012-43A2-AC83-51890FC2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app is designed to create some plots for each patient. We use a dropdown menu to provide the list of patients for the users to choose from.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44F48-C207-4558-87E8-B6C6F250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Points,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2B37-AB23-44B9-B881-1907CF5E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D5AC7-4DA0-434F-8E12-5FD26903145F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7E21-5C27-4AEB-B9AC-B7BD292B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31CD-A492-4879-A038-7625A2C5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12</a:t>
            </a:fld>
            <a:endParaRPr lang="en-US" altLang="en-US"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22C23-EC97-4E33-91F8-7CA9A3DB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69" y="2451100"/>
            <a:ext cx="6362661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FC8060-E520-4A5F-BC9B-28F7A33D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R packages haven and sas7bdat can read SAS datasets. But the package sas7bdat can only read un-compressed datasets. If the SAS datasets are compressed, we need to use the haven package with the function </a:t>
            </a:r>
            <a:r>
              <a:rPr lang="en-US" sz="24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read_sas</a:t>
            </a:r>
            <a:r>
              <a:rPr lang="en-US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read the SAS datasets. </a:t>
            </a:r>
            <a:endParaRPr lang="en-US" sz="24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EB81C-9836-48D9-BE1C-81EFB01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Points,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8B6F-39F9-4D5C-807A-58636D3C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3454F-D6E5-4E0B-B326-78FC63E5B988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8D67-5B72-44EA-9DC2-5D96B29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871A-C04A-4942-A195-35C989A7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0559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A7486-5C8E-461B-A7E2-5AC20E4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the CSV file there is the condition to get a subset of the ADRS dataset. To read that condition into the R shiny program, we use this trick:</a:t>
            </a:r>
            <a:r>
              <a:rPr lang="en-US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eval(parse(text= paste0('subset(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adrs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,' ,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,')' ))).</a:t>
            </a:r>
            <a:endParaRPr lang="en-US" sz="24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18BAF-54B2-45D1-94E3-174F959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Points,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712A-F0EA-47B4-A10D-68713439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F474E-B15D-43A7-9BA5-5D405BDE7ED6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6CDC-B991-4119-88D3-C9CACE1D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B277-65F8-4225-95C7-EF687612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0209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932FAF-A9A4-4469-B6B1-97EA78C5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we use </a:t>
            </a:r>
            <a:r>
              <a:rPr lang="en-US" sz="2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en-US" sz="2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create the plot for the target response, non-target response, new lesion progression and overall response, we use the function </a:t>
            </a:r>
            <a:r>
              <a:rPr lang="en-US" sz="2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scale_shape_manual</a:t>
            </a:r>
            <a:r>
              <a:rPr lang="en-US" sz="2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ensure that there are enough symbols in the legend. </a:t>
            </a:r>
          </a:p>
          <a:p>
            <a:pPr marL="109537" indent="0"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scale_shape_manual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(values=1:length(unique(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adrs$AVALC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)))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A6B28-5FBA-45D9-B976-826C0184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Points,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9D8E-2980-43D0-9CD7-F401CAE8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0FB42F-C1C3-4CB1-947E-6095BC8D79C8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248-BE42-4149-9E66-1C9828A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429C-BFBB-426F-AABD-E528D62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68018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1134C6-4D59-4C10-8F88-57974869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line plots for sum of diameters, percent change from baseline, change from nadir and percent change from nadir are displayed in a 2x2 format. This is achieved through </a:t>
            </a:r>
            <a:r>
              <a:rPr lang="en-US" sz="24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grid.arrange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function in the package </a:t>
            </a:r>
            <a:r>
              <a:rPr lang="en-US" sz="24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gridExtra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ptlist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&lt;- list(myPlot1, myPlot3, myPlot2, myPlot4)</a:t>
            </a:r>
            <a:endParaRPr lang="en-US" sz="24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grid.arrange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grobs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ptlist,ncol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=2,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nrow</a:t>
            </a: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=2)</a:t>
            </a:r>
            <a:endParaRPr lang="en-US" sz="24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145D0-8CE0-46F9-9405-AFFC8C06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Points,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6A11-4B07-478B-99BF-B8F6921F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33F03-03C4-4B12-A860-FF3415C5EE07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941-3113-4792-B40E-D204D6F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2B45-ED33-457C-A27C-B6041799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75194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C2D68F-47EB-4E49-9F35-814FF8CE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of 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A481-84DA-4E29-9C30-A59B1AE0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E6FD5-74D8-4C89-96D3-EDFFB1C37D74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0049-2F39-4106-A229-DBD52945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1A1-9A9B-4EE7-AFFC-7E1D8144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17</a:t>
            </a:fld>
            <a:endParaRPr lang="en-US" altLang="en-US" sz="110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E9E1A7-F149-4F17-BB65-29C2DBDD4C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199"/>
            <a:ext cx="6768699" cy="48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25179-8E6B-4CB2-850E-FCB75704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 shiny can be used to create powerful visualization tools for clinical studies.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this paper we have shown how to create an R shiny app which produces figures for the response and tumor data after the user uploads the tumor data, response data and a CSV file to the app. The users can review the figures to identify possible data issues based on the RECIST 1.1.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885572-3226-49EF-B139-94A758C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0B5C-E10E-4CDD-9D77-6445ACBD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384A0-5990-4614-959E-3D19B21A5A85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31D0-6E60-4411-A207-5D17D24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A8CD-CC80-491B-9817-3BD3BF0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1992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1447800" y="1981200"/>
            <a:ext cx="9525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Hengwei Liu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</a:t>
            </a:r>
            <a:r>
              <a:rPr lang="en-US" altLang="en-US" sz="2000" dirty="0" err="1">
                <a:solidFill>
                  <a:srgbClr val="005DA2"/>
                </a:solidFill>
                <a:latin typeface="Arial" panose="020B0604020202020204" pitchFamily="34" charset="0"/>
              </a:rPr>
              <a:t>Hengrui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 USA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Address: 400 Alexander Park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City, State ZIP: Princeton, NJ 08540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E-mail: 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  <a:hlinkClick r:id="rId2"/>
              </a:rPr>
              <a:t>hengwei_liu@yahoo.com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WeChat: liuhengwei70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223F-8DDA-4C7E-981C-08491C07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8DB5AF-AF8C-4641-966B-53E6B95F69EC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C36FB-5E01-43C5-842F-F1896C3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81EA-4633-4AB5-9E4A-997BFD32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published R shiny app is a web page. </a:t>
            </a:r>
          </a:p>
          <a:p>
            <a:r>
              <a:rPr lang="en-US" dirty="0"/>
              <a:t>The users open the web page, upload some files to the app; the app produces figures. </a:t>
            </a:r>
          </a:p>
          <a:p>
            <a:r>
              <a:rPr lang="en-US" dirty="0"/>
              <a:t>The users do not need to know R programming language.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R Shiny App 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620-4E72-4EE3-A005-FAB7F3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B3A103-2C8A-4F5A-A862-23CC40DD4E20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885D5-0C98-4B0E-BBBE-6902676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DV-005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DC6C3-0934-44B5-8470-452096C8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response is based on target response, non-target response and new lesion progression. 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8A5F1-155F-4FE5-AC68-0631CCA7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Overall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E246-AAF4-4212-9F20-50969842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DEF07-0171-4651-B2DB-77EEB5049ED9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610E-E8FC-4135-9B74-8EAB7074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82BA-96E0-457A-B699-4A27395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</a:t>
            </a:fld>
            <a:endParaRPr lang="en-US" altLang="en-US" sz="11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ED70FA-DDF1-43D2-85C7-357A3AB3CD20}"/>
              </a:ext>
            </a:extLst>
          </p:cNvPr>
          <p:cNvGraphicFramePr>
            <a:graphicFrameLocks noGrp="1"/>
          </p:cNvGraphicFramePr>
          <p:nvPr/>
        </p:nvGraphicFramePr>
        <p:xfrm>
          <a:off x="3699510" y="2813050"/>
          <a:ext cx="4792980" cy="1981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98245">
                  <a:extLst>
                    <a:ext uri="{9D8B030D-6E8A-4147-A177-3AD203B41FA5}">
                      <a16:colId xmlns:a16="http://schemas.microsoft.com/office/drawing/2014/main" val="3043735396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3938798164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322247673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3355461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Target lesions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Non-target lesions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New lesions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Overall response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0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05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Non-CR/non-PD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9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evaluated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0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Non-PD or not all evaluated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3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Non-PD or not all evaluated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5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all evaluated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8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 or 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 or 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7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36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1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67FFD-78CD-4262-9A46-44C4AAF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sum of diameters is 0, let response=CR.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 if percent change from baseline in sum of diameters &lt;= -30, let response=PR.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 if sum of diameters is not missing, let response=SD.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 let response=NE.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percent change from nadir in sum of diameters &gt;=20 and the absolute change from nadir &gt;= 5 mm, let response=PD.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Note that the target response is CR when sum of diameters is not 0, but the non-zero result is contributed by pathological lymph nodes with short axis &lt; 10 mm. This scenario is not evident in the output of the R shiny app.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B1D61C-B556-463C-B0EB-0F61A1F8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Target Response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6C3A-0B8C-4E4A-9783-ACACCCB4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0788A6-A506-4D79-BCF1-E12331A0E0A4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7132-776C-49C4-B0AE-DD4B4404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DV-005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8CF1-0A98-4DF0-9B93-DCCEB7F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0299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D720D-1C3D-4D81-B36C-9982FDF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of the R Shiny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05AC-D49C-491E-92CE-B9FDD9F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78F8E8-118F-44DC-89A1-E98EFFA72474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C48D-BD20-493D-AE8E-FD8E3BB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F792-ED5E-45F0-BE19-D1B0105E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5</a:t>
            </a:fld>
            <a:endParaRPr lang="en-US" altLang="en-US" sz="110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11EC1A-6AF3-40DB-B76C-2C95F3ACD2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615" y="1600200"/>
            <a:ext cx="523277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AFD7F4-81DC-4C5F-93DC-4FDD1660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10972800" cy="44069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 fills out the CSV file. In the CSV file the user specifies the conditions used to get a subset of the datasets ADRS and ADTR.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 uploads the CSV file, the SAS datasets ADTR and ADRS to the app.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 clicks on the tab for figure in the shiny app and creates the figure.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4391-33D5-4F0E-87D8-D6051DF4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Using 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6490-B899-4D6A-BF05-BE32D6BA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9117C-31EF-418E-9D2A-C021253F8768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EB69-DC6E-4D23-A4C3-C3443956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526E-3B71-44CE-B5DD-6D8ACBA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105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1BF1F5-3323-482B-8202-3BDB06E7D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45758"/>
              </p:ext>
            </p:extLst>
          </p:nvPr>
        </p:nvGraphicFramePr>
        <p:xfrm>
          <a:off x="2057400" y="2743200"/>
          <a:ext cx="6210300" cy="136525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56121">
                  <a:extLst>
                    <a:ext uri="{9D8B030D-6E8A-4147-A177-3AD203B41FA5}">
                      <a16:colId xmlns:a16="http://schemas.microsoft.com/office/drawing/2014/main" val="3925829499"/>
                    </a:ext>
                  </a:extLst>
                </a:gridCol>
                <a:gridCol w="3154179">
                  <a:extLst>
                    <a:ext uri="{9D8B030D-6E8A-4147-A177-3AD203B41FA5}">
                      <a16:colId xmlns:a16="http://schemas.microsoft.com/office/drawing/2014/main" val="1575959716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conditions used to get a subset of 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78964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conditions used to get a subset of 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732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D23BCB9-6368-4503-AA29-1251AE7D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CSV File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56C2-8D53-4D12-AF74-84B14BFD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3C836-171D-4FC9-A084-4A1DD6D7B63E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47AB-05DB-45B7-A623-E0FACCF0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E6C5-C11B-486B-A403-B71FDD4E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9724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23C118-CC6A-4899-93CE-7894E344D3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24300" y="2851150"/>
          <a:ext cx="4343400" cy="1905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37410">
                  <a:extLst>
                    <a:ext uri="{9D8B030D-6E8A-4147-A177-3AD203B41FA5}">
                      <a16:colId xmlns:a16="http://schemas.microsoft.com/office/drawing/2014/main" val="232315449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272757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adrs$PARQUAL=='CENTRAL' &amp; adrs$RSACPTFL=='Y'  &amp; ( adrs$PARAMCD=='OVRLRESP' | adrs$PARAMCD=='TRGRESP' | adrs$PARAMCD=='NTRGRESP' | adrs$PARAMCD=='NEWLPROG')</a:t>
                      </a:r>
                    </a:p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7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adtr$PARQUAL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=='CENTRAL' &amp; adtr$ANL01FL=='Y'  &amp; 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adtr$PARAMCD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=='SUMDIAM'  &amp;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adtr$TRACPTFL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=='Y'</a:t>
                      </a:r>
                    </a:p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460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7EF9F92-EE37-4A59-8462-18F56BBE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of the CSV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D69D-EC8A-46AE-9EF6-7E1752D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F043E-68B1-4489-8589-BB08EE3F0CB2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3832-B63B-42F4-A503-02215F7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E8FF-D3EC-4A43-A1F1-E6DA688B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465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186690-92B9-4BD9-B889-33EDF5C3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Required in the ADRS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C610-DD8B-4C69-B513-6C3F3981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9FB05-7091-4EB6-9FB2-E06A7F5845F3}" type="datetime1">
              <a:rPr lang="en-US" altLang="en-US" smtClean="0"/>
              <a:t>4/17/2022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5C5E-ACA3-43C9-9031-41FF1201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DV-005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8EBD-F43D-4D06-90E0-4EBE5D4D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9</a:t>
            </a:fld>
            <a:endParaRPr lang="en-US" altLang="en-US" sz="110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48F2FB-9D98-4776-9856-E83B759026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60102" y="2584450"/>
          <a:ext cx="5471795" cy="2438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28345">
                  <a:extLst>
                    <a:ext uri="{9D8B030D-6E8A-4147-A177-3AD203B41FA5}">
                      <a16:colId xmlns:a16="http://schemas.microsoft.com/office/drawing/2014/main" val="170283561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21804209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09212368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8849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Dataset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Label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6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USUBJID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Unique Subject identifier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0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PARAMCD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Parameter Code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 need the parameter codes for target response, non-target response, new lesion progression and overall response in the CSV file.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68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344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AVALC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Analysis Value (C)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Analysis Relative Day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PARQUAL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Evaluator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evaluator can be independent central review (ICR) or Investigator.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6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RSACPTFL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Acceptance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This flag indicates which record is accepted from multiple evaluators in ICR.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8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7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armaSUG2019.1_Presentation_Template_widescree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40687D-64DC-4E7C-876C-8DAFC8CEA42B}" vid="{20D5162B-4956-49EA-8F8D-137874DB01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PharmaSUG_China_2019_Presentation_Template_widescreen</Template>
  <TotalTime>341</TotalTime>
  <Words>1265</Words>
  <Application>Microsoft Office PowerPoint</Application>
  <PresentationFormat>Widescreen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PharmaSUG2019.1_Presentation_Template_widescreen</vt:lpstr>
      <vt:lpstr>Review Response Data with an R Shiny App</vt:lpstr>
      <vt:lpstr>How does an R Shiny App Work?</vt:lpstr>
      <vt:lpstr>Review Overall Response</vt:lpstr>
      <vt:lpstr>Review Target Response </vt:lpstr>
      <vt:lpstr>Dashboard of the R Shiny App</vt:lpstr>
      <vt:lpstr>Workflow of Using the App</vt:lpstr>
      <vt:lpstr>Structure of the CSV File </vt:lpstr>
      <vt:lpstr>A Sample of the CSV File</vt:lpstr>
      <vt:lpstr>Variables Required in the ADRS</vt:lpstr>
      <vt:lpstr>Variables Required in the ADTR</vt:lpstr>
      <vt:lpstr>Some Interesting Points</vt:lpstr>
      <vt:lpstr>Some Interesting Points, Cont.</vt:lpstr>
      <vt:lpstr>Some Interesting Points, Cont.</vt:lpstr>
      <vt:lpstr>Some Interesting Points, Cont.</vt:lpstr>
      <vt:lpstr>Some Interesting Points, Cont.</vt:lpstr>
      <vt:lpstr>Some Interesting Points, Cont.</vt:lpstr>
      <vt:lpstr>Sample Output of the App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Zhuo</dc:creator>
  <cp:lastModifiedBy>Hengwei Liu~PD</cp:lastModifiedBy>
  <cp:revision>4</cp:revision>
  <dcterms:created xsi:type="dcterms:W3CDTF">2020-03-05T07:41:15Z</dcterms:created>
  <dcterms:modified xsi:type="dcterms:W3CDTF">2022-04-17T19:35:40Z</dcterms:modified>
</cp:coreProperties>
</file>