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8"/>
  </p:notesMasterIdLst>
  <p:handoutMasterIdLst>
    <p:handoutMasterId r:id="rId79"/>
  </p:handoutMasterIdLst>
  <p:sldIdLst>
    <p:sldId id="554" r:id="rId3"/>
    <p:sldId id="619" r:id="rId4"/>
    <p:sldId id="883" r:id="rId5"/>
    <p:sldId id="828" r:id="rId6"/>
    <p:sldId id="829" r:id="rId7"/>
    <p:sldId id="830" r:id="rId8"/>
    <p:sldId id="878" r:id="rId9"/>
    <p:sldId id="879" r:id="rId10"/>
    <p:sldId id="880" r:id="rId11"/>
    <p:sldId id="881" r:id="rId12"/>
    <p:sldId id="882" r:id="rId13"/>
    <p:sldId id="877" r:id="rId14"/>
    <p:sldId id="916" r:id="rId15"/>
    <p:sldId id="887" r:id="rId16"/>
    <p:sldId id="888" r:id="rId17"/>
    <p:sldId id="917" r:id="rId18"/>
    <p:sldId id="890" r:id="rId19"/>
    <p:sldId id="891" r:id="rId20"/>
    <p:sldId id="892" r:id="rId21"/>
    <p:sldId id="893" r:id="rId22"/>
    <p:sldId id="918" r:id="rId23"/>
    <p:sldId id="895" r:id="rId24"/>
    <p:sldId id="919" r:id="rId25"/>
    <p:sldId id="900" r:id="rId26"/>
    <p:sldId id="901" r:id="rId27"/>
    <p:sldId id="920" r:id="rId28"/>
    <p:sldId id="921" r:id="rId29"/>
    <p:sldId id="922" r:id="rId30"/>
    <p:sldId id="923" r:id="rId31"/>
    <p:sldId id="924" r:id="rId32"/>
    <p:sldId id="906" r:id="rId33"/>
    <p:sldId id="925" r:id="rId34"/>
    <p:sldId id="907" r:id="rId35"/>
    <p:sldId id="860" r:id="rId36"/>
    <p:sldId id="825" r:id="rId37"/>
    <p:sldId id="859" r:id="rId38"/>
    <p:sldId id="827" r:id="rId39"/>
    <p:sldId id="864" r:id="rId40"/>
    <p:sldId id="911" r:id="rId41"/>
    <p:sldId id="912" r:id="rId42"/>
    <p:sldId id="910" r:id="rId43"/>
    <p:sldId id="909" r:id="rId44"/>
    <p:sldId id="867" r:id="rId45"/>
    <p:sldId id="915" r:id="rId46"/>
    <p:sldId id="831" r:id="rId47"/>
    <p:sldId id="863" r:id="rId48"/>
    <p:sldId id="870" r:id="rId49"/>
    <p:sldId id="872" r:id="rId50"/>
    <p:sldId id="873" r:id="rId51"/>
    <p:sldId id="875" r:id="rId52"/>
    <p:sldId id="876" r:id="rId53"/>
    <p:sldId id="908" r:id="rId54"/>
    <p:sldId id="858" r:id="rId55"/>
    <p:sldId id="834" r:id="rId56"/>
    <p:sldId id="837" r:id="rId57"/>
    <p:sldId id="836" r:id="rId58"/>
    <p:sldId id="838" r:id="rId59"/>
    <p:sldId id="839" r:id="rId60"/>
    <p:sldId id="913" r:id="rId61"/>
    <p:sldId id="914" r:id="rId62"/>
    <p:sldId id="840" r:id="rId63"/>
    <p:sldId id="841" r:id="rId64"/>
    <p:sldId id="843" r:id="rId65"/>
    <p:sldId id="842" r:id="rId66"/>
    <p:sldId id="844" r:id="rId67"/>
    <p:sldId id="846" r:id="rId68"/>
    <p:sldId id="847" r:id="rId69"/>
    <p:sldId id="845" r:id="rId70"/>
    <p:sldId id="849" r:id="rId71"/>
    <p:sldId id="850" r:id="rId72"/>
    <p:sldId id="852" r:id="rId73"/>
    <p:sldId id="854" r:id="rId74"/>
    <p:sldId id="884" r:id="rId75"/>
    <p:sldId id="885" r:id="rId76"/>
    <p:sldId id="774" r:id="rId77"/>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5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5595e18c0cecfd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99CCFF"/>
    <a:srgbClr val="CC3300"/>
    <a:srgbClr val="D1E4FB"/>
    <a:srgbClr val="7C1302"/>
    <a:srgbClr val="CCECFF"/>
    <a:srgbClr val="B2B2B2"/>
    <a:srgbClr val="993366"/>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98" autoAdjust="0"/>
    <p:restoredTop sz="78818" autoAdjust="0"/>
  </p:normalViewPr>
  <p:slideViewPr>
    <p:cSldViewPr>
      <p:cViewPr varScale="1">
        <p:scale>
          <a:sx n="69" d="100"/>
          <a:sy n="69" d="100"/>
        </p:scale>
        <p:origin x="2026" y="62"/>
      </p:cViewPr>
      <p:guideLst>
        <p:guide orient="horz" pos="1570"/>
        <p:guide pos="52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t>2020/12/4</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t>2020/12/4</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25</a:t>
            </a:fld>
            <a:endParaRPr lang="zh-CN" altLang="en-US"/>
          </a:p>
        </p:txBody>
      </p:sp>
    </p:spTree>
    <p:extLst>
      <p:ext uri="{BB962C8B-B14F-4D97-AF65-F5344CB8AC3E}">
        <p14:creationId xmlns:p14="http://schemas.microsoft.com/office/powerpoint/2010/main" val="2751673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26</a:t>
            </a:fld>
            <a:endParaRPr lang="zh-CN" altLang="en-US"/>
          </a:p>
        </p:txBody>
      </p:sp>
    </p:spTree>
    <p:extLst>
      <p:ext uri="{BB962C8B-B14F-4D97-AF65-F5344CB8AC3E}">
        <p14:creationId xmlns:p14="http://schemas.microsoft.com/office/powerpoint/2010/main" val="420325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27</a:t>
            </a:fld>
            <a:endParaRPr lang="zh-CN" altLang="en-US"/>
          </a:p>
        </p:txBody>
      </p:sp>
    </p:spTree>
    <p:extLst>
      <p:ext uri="{BB962C8B-B14F-4D97-AF65-F5344CB8AC3E}">
        <p14:creationId xmlns:p14="http://schemas.microsoft.com/office/powerpoint/2010/main" val="395220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为了显示方便把</a:t>
            </a:r>
            <a:r>
              <a:rPr lang="en-US" altLang="zh-CN" dirty="0" err="1"/>
              <a:t>start_transaction</a:t>
            </a:r>
            <a:r>
              <a:rPr lang="zh-CN" altLang="en-US" dirty="0"/>
              <a:t>部分省略了</a:t>
            </a:r>
          </a:p>
        </p:txBody>
      </p:sp>
      <p:sp>
        <p:nvSpPr>
          <p:cNvPr id="4" name="灯片编号占位符 3"/>
          <p:cNvSpPr>
            <a:spLocks noGrp="1"/>
          </p:cNvSpPr>
          <p:nvPr>
            <p:ph type="sldNum" sz="quarter" idx="5"/>
          </p:nvPr>
        </p:nvSpPr>
        <p:spPr/>
        <p:txBody>
          <a:bodyPr/>
          <a:lstStyle/>
          <a:p>
            <a:fld id="{22AA2441-62E5-47DE-97D7-858DE28521CF}" type="slidenum">
              <a:rPr lang="zh-CN" altLang="en-US" smtClean="0"/>
              <a:t>28</a:t>
            </a:fld>
            <a:endParaRPr lang="zh-CN" altLang="en-US"/>
          </a:p>
        </p:txBody>
      </p:sp>
    </p:spTree>
    <p:extLst>
      <p:ext uri="{BB962C8B-B14F-4D97-AF65-F5344CB8AC3E}">
        <p14:creationId xmlns:p14="http://schemas.microsoft.com/office/powerpoint/2010/main" val="1962262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29</a:t>
            </a:fld>
            <a:endParaRPr lang="zh-CN" altLang="en-US"/>
          </a:p>
        </p:txBody>
      </p:sp>
    </p:spTree>
    <p:extLst>
      <p:ext uri="{BB962C8B-B14F-4D97-AF65-F5344CB8AC3E}">
        <p14:creationId xmlns:p14="http://schemas.microsoft.com/office/powerpoint/2010/main" val="411542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333333"/>
                </a:solidFill>
                <a:effectLst/>
                <a:latin typeface="Open Sans"/>
              </a:rPr>
              <a:t>即</a:t>
            </a:r>
            <a:r>
              <a:rPr lang="en-US" altLang="zh-CN" b="0" i="0" dirty="0">
                <a:solidFill>
                  <a:srgbClr val="333333"/>
                </a:solidFill>
                <a:effectLst/>
                <a:latin typeface="Open Sans"/>
              </a:rPr>
              <a:t>session1</a:t>
            </a:r>
            <a:r>
              <a:rPr lang="zh-CN" altLang="en-US" b="0" i="0" dirty="0">
                <a:solidFill>
                  <a:srgbClr val="333333"/>
                </a:solidFill>
                <a:effectLst/>
                <a:latin typeface="Open Sans"/>
              </a:rPr>
              <a:t>的修改对</a:t>
            </a:r>
            <a:r>
              <a:rPr lang="en-US" altLang="zh-CN" b="0" i="0" dirty="0">
                <a:solidFill>
                  <a:srgbClr val="333333"/>
                </a:solidFill>
                <a:effectLst/>
                <a:latin typeface="Open Sans"/>
              </a:rPr>
              <a:t>session2</a:t>
            </a:r>
            <a:r>
              <a:rPr lang="zh-CN" altLang="en-US" b="0" i="0" dirty="0">
                <a:solidFill>
                  <a:srgbClr val="333333"/>
                </a:solidFill>
                <a:effectLst/>
                <a:latin typeface="Open Sans"/>
              </a:rPr>
              <a:t>不可见</a:t>
            </a:r>
          </a:p>
        </p:txBody>
      </p:sp>
      <p:sp>
        <p:nvSpPr>
          <p:cNvPr id="4" name="灯片编号占位符 3"/>
          <p:cNvSpPr>
            <a:spLocks noGrp="1"/>
          </p:cNvSpPr>
          <p:nvPr>
            <p:ph type="sldNum" sz="quarter" idx="5"/>
          </p:nvPr>
        </p:nvSpPr>
        <p:spPr/>
        <p:txBody>
          <a:bodyPr/>
          <a:lstStyle/>
          <a:p>
            <a:fld id="{22AA2441-62E5-47DE-97D7-858DE28521CF}" type="slidenum">
              <a:rPr lang="zh-CN" altLang="en-US" smtClean="0"/>
              <a:t>31</a:t>
            </a:fld>
            <a:endParaRPr lang="zh-CN" altLang="en-US"/>
          </a:p>
        </p:txBody>
      </p:sp>
    </p:spTree>
    <p:extLst>
      <p:ext uri="{BB962C8B-B14F-4D97-AF65-F5344CB8AC3E}">
        <p14:creationId xmlns:p14="http://schemas.microsoft.com/office/powerpoint/2010/main" val="4014245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333333"/>
                </a:solidFill>
                <a:effectLst/>
                <a:latin typeface="Open Sans"/>
              </a:rPr>
              <a:t>即</a:t>
            </a:r>
            <a:r>
              <a:rPr lang="en-US" altLang="zh-CN" b="0" i="0" dirty="0">
                <a:solidFill>
                  <a:srgbClr val="333333"/>
                </a:solidFill>
                <a:effectLst/>
                <a:latin typeface="Open Sans"/>
              </a:rPr>
              <a:t>session1</a:t>
            </a:r>
            <a:r>
              <a:rPr lang="zh-CN" altLang="en-US" b="0" i="0" dirty="0">
                <a:solidFill>
                  <a:srgbClr val="333333"/>
                </a:solidFill>
                <a:effectLst/>
                <a:latin typeface="Open Sans"/>
              </a:rPr>
              <a:t>的修改对</a:t>
            </a:r>
            <a:r>
              <a:rPr lang="en-US" altLang="zh-CN" b="0" i="0" dirty="0">
                <a:solidFill>
                  <a:srgbClr val="333333"/>
                </a:solidFill>
                <a:effectLst/>
                <a:latin typeface="Open Sans"/>
              </a:rPr>
              <a:t>session2</a:t>
            </a:r>
            <a:r>
              <a:rPr lang="zh-CN" altLang="en-US" b="0" i="0" dirty="0">
                <a:solidFill>
                  <a:srgbClr val="333333"/>
                </a:solidFill>
                <a:effectLst/>
                <a:latin typeface="Open Sans"/>
              </a:rPr>
              <a:t>不可见</a:t>
            </a:r>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32</a:t>
            </a:fld>
            <a:endParaRPr lang="zh-CN" altLang="en-US"/>
          </a:p>
        </p:txBody>
      </p:sp>
    </p:spTree>
    <p:extLst>
      <p:ext uri="{BB962C8B-B14F-4D97-AF65-F5344CB8AC3E}">
        <p14:creationId xmlns:p14="http://schemas.microsoft.com/office/powerpoint/2010/main" val="85275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72B4D"/>
                </a:solidFill>
                <a:effectLst/>
                <a:latin typeface="-apple-system"/>
              </a:rPr>
              <a:t>Bug:</a:t>
            </a:r>
            <a:r>
              <a:rPr lang="zh-CN" altLang="en-US" b="0" i="0" dirty="0">
                <a:solidFill>
                  <a:srgbClr val="172B4D"/>
                </a:solidFill>
                <a:effectLst/>
                <a:latin typeface="-apple-system"/>
              </a:rPr>
              <a:t>恰好在一个分片上写入文档并从至少一个其他分片读取文档的分布式事务可能会执行一次以上。</a:t>
            </a:r>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33</a:t>
            </a:fld>
            <a:endParaRPr lang="zh-CN" altLang="en-US"/>
          </a:p>
        </p:txBody>
      </p:sp>
    </p:spTree>
    <p:extLst>
      <p:ext uri="{BB962C8B-B14F-4D97-AF65-F5344CB8AC3E}">
        <p14:creationId xmlns:p14="http://schemas.microsoft.com/office/powerpoint/2010/main" val="2611650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35</a:t>
            </a:fld>
            <a:endParaRPr lang="zh-CN" altLang="en-US"/>
          </a:p>
        </p:txBody>
      </p:sp>
    </p:spTree>
    <p:extLst>
      <p:ext uri="{BB962C8B-B14F-4D97-AF65-F5344CB8AC3E}">
        <p14:creationId xmlns:p14="http://schemas.microsoft.com/office/powerpoint/2010/main" val="1154674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37</a:t>
            </a:fld>
            <a:endParaRPr lang="zh-CN" altLang="en-US"/>
          </a:p>
        </p:txBody>
      </p:sp>
    </p:spTree>
    <p:extLst>
      <p:ext uri="{BB962C8B-B14F-4D97-AF65-F5344CB8AC3E}">
        <p14:creationId xmlns:p14="http://schemas.microsoft.com/office/powerpoint/2010/main" val="397708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a:t>
            </a:fld>
            <a:endParaRPr lang="zh-CN" altLang="en-US"/>
          </a:p>
        </p:txBody>
      </p:sp>
    </p:spTree>
    <p:extLst>
      <p:ext uri="{BB962C8B-B14F-4D97-AF65-F5344CB8AC3E}">
        <p14:creationId xmlns:p14="http://schemas.microsoft.com/office/powerpoint/2010/main" val="2836768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38</a:t>
            </a:fld>
            <a:endParaRPr lang="zh-CN" altLang="en-US"/>
          </a:p>
        </p:txBody>
      </p:sp>
    </p:spTree>
    <p:extLst>
      <p:ext uri="{BB962C8B-B14F-4D97-AF65-F5344CB8AC3E}">
        <p14:creationId xmlns:p14="http://schemas.microsoft.com/office/powerpoint/2010/main" val="413175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39</a:t>
            </a:fld>
            <a:endParaRPr lang="zh-CN" altLang="en-US"/>
          </a:p>
        </p:txBody>
      </p:sp>
    </p:spTree>
    <p:extLst>
      <p:ext uri="{BB962C8B-B14F-4D97-AF65-F5344CB8AC3E}">
        <p14:creationId xmlns:p14="http://schemas.microsoft.com/office/powerpoint/2010/main" val="4015088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40</a:t>
            </a:fld>
            <a:endParaRPr lang="zh-CN" altLang="en-US"/>
          </a:p>
        </p:txBody>
      </p:sp>
    </p:spTree>
    <p:extLst>
      <p:ext uri="{BB962C8B-B14F-4D97-AF65-F5344CB8AC3E}">
        <p14:creationId xmlns:p14="http://schemas.microsoft.com/office/powerpoint/2010/main" val="2804955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41</a:t>
            </a:fld>
            <a:endParaRPr lang="zh-CN" altLang="en-US"/>
          </a:p>
        </p:txBody>
      </p:sp>
    </p:spTree>
    <p:extLst>
      <p:ext uri="{BB962C8B-B14F-4D97-AF65-F5344CB8AC3E}">
        <p14:creationId xmlns:p14="http://schemas.microsoft.com/office/powerpoint/2010/main" val="1352598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42</a:t>
            </a:fld>
            <a:endParaRPr lang="zh-CN" altLang="en-US"/>
          </a:p>
        </p:txBody>
      </p:sp>
    </p:spTree>
    <p:extLst>
      <p:ext uri="{BB962C8B-B14F-4D97-AF65-F5344CB8AC3E}">
        <p14:creationId xmlns:p14="http://schemas.microsoft.com/office/powerpoint/2010/main" val="203347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43</a:t>
            </a:fld>
            <a:endParaRPr lang="zh-CN" altLang="en-US"/>
          </a:p>
        </p:txBody>
      </p:sp>
    </p:spTree>
    <p:extLst>
      <p:ext uri="{BB962C8B-B14F-4D97-AF65-F5344CB8AC3E}">
        <p14:creationId xmlns:p14="http://schemas.microsoft.com/office/powerpoint/2010/main" val="671377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44</a:t>
            </a:fld>
            <a:endParaRPr lang="zh-CN" altLang="en-US"/>
          </a:p>
        </p:txBody>
      </p:sp>
    </p:spTree>
    <p:extLst>
      <p:ext uri="{BB962C8B-B14F-4D97-AF65-F5344CB8AC3E}">
        <p14:creationId xmlns:p14="http://schemas.microsoft.com/office/powerpoint/2010/main" val="2595031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45</a:t>
            </a:fld>
            <a:endParaRPr lang="zh-CN" altLang="en-US"/>
          </a:p>
        </p:txBody>
      </p:sp>
    </p:spTree>
    <p:extLst>
      <p:ext uri="{BB962C8B-B14F-4D97-AF65-F5344CB8AC3E}">
        <p14:creationId xmlns:p14="http://schemas.microsoft.com/office/powerpoint/2010/main" val="420143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47</a:t>
            </a:fld>
            <a:endParaRPr lang="zh-CN" altLang="en-US"/>
          </a:p>
        </p:txBody>
      </p:sp>
    </p:spTree>
    <p:extLst>
      <p:ext uri="{BB962C8B-B14F-4D97-AF65-F5344CB8AC3E}">
        <p14:creationId xmlns:p14="http://schemas.microsoft.com/office/powerpoint/2010/main" val="1169283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r>
              <a:rPr lang="en-US" altLang="zh-CN" dirty="0" err="1"/>
              <a:t>WiredTiger</a:t>
            </a:r>
            <a:r>
              <a:rPr lang="zh-CN" altLang="en-US" dirty="0"/>
              <a:t>实现</a:t>
            </a:r>
            <a:r>
              <a:rPr lang="en-US" altLang="zh-CN" dirty="0"/>
              <a:t>MVCC</a:t>
            </a:r>
            <a:r>
              <a:rPr lang="zh-CN" altLang="en-US" dirty="0"/>
              <a:t>，并接受并行写入，导致</a:t>
            </a:r>
            <a:r>
              <a:rPr lang="en-US" altLang="zh-CN" dirty="0" err="1"/>
              <a:t>WiredTiger</a:t>
            </a:r>
            <a:r>
              <a:rPr lang="zh-CN" altLang="en-US" dirty="0"/>
              <a:t>顺序与</a:t>
            </a:r>
            <a:r>
              <a:rPr lang="en-US" altLang="zh-CN" dirty="0" err="1"/>
              <a:t>oplog</a:t>
            </a:r>
            <a:r>
              <a:rPr lang="zh-CN" altLang="en-US" dirty="0"/>
              <a:t>的顺序不一致</a:t>
            </a:r>
            <a:endParaRPr lang="en-US" altLang="zh-CN" dirty="0"/>
          </a:p>
          <a:p>
            <a:r>
              <a:rPr lang="zh-CN" altLang="en-US" dirty="0"/>
              <a:t>目的：将</a:t>
            </a:r>
            <a:r>
              <a:rPr lang="en-US" altLang="zh-CN" dirty="0"/>
              <a:t>MongoDB</a:t>
            </a:r>
            <a:r>
              <a:rPr lang="zh-CN" altLang="en-US" dirty="0"/>
              <a:t>写操作的时间戳作为</a:t>
            </a:r>
            <a:r>
              <a:rPr lang="en-US" altLang="zh-CN" dirty="0" err="1"/>
              <a:t>WiredTiger</a:t>
            </a:r>
            <a:r>
              <a:rPr lang="zh-CN" altLang="en-US" dirty="0"/>
              <a:t>存储层的元数据，使得</a:t>
            </a:r>
            <a:r>
              <a:rPr lang="en-US" altLang="zh-CN" dirty="0"/>
              <a:t>MongoDB</a:t>
            </a:r>
            <a:r>
              <a:rPr lang="zh-CN" altLang="en-US" dirty="0"/>
              <a:t>顺序和</a:t>
            </a:r>
            <a:r>
              <a:rPr lang="en-US" altLang="zh-CN" dirty="0" err="1"/>
              <a:t>WiredTiger</a:t>
            </a:r>
            <a:r>
              <a:rPr lang="zh-CN" altLang="en-US" dirty="0"/>
              <a:t>顺序可以映射，在</a:t>
            </a:r>
            <a:r>
              <a:rPr lang="en-US" altLang="zh-CN" dirty="0" err="1"/>
              <a:t>WiredTiger</a:t>
            </a:r>
            <a:r>
              <a:rPr lang="zh-CN" altLang="en-US" dirty="0"/>
              <a:t>中保留</a:t>
            </a:r>
            <a:r>
              <a:rPr lang="en-US" altLang="zh-CN" dirty="0"/>
              <a:t>MongoDB</a:t>
            </a:r>
            <a:r>
              <a:rPr lang="zh-CN" altLang="en-US" dirty="0"/>
              <a:t>中顺序</a:t>
            </a:r>
            <a:endParaRPr lang="en-US" altLang="zh-CN" dirty="0"/>
          </a:p>
          <a:p>
            <a:r>
              <a:rPr lang="zh-CN" altLang="en-US" dirty="0"/>
              <a:t>成果：快速同步回滚，保证了多文档事务正确性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48</a:t>
            </a:fld>
            <a:endParaRPr lang="zh-CN" altLang="en-US"/>
          </a:p>
        </p:txBody>
      </p:sp>
    </p:spTree>
    <p:extLst>
      <p:ext uri="{BB962C8B-B14F-4D97-AF65-F5344CB8AC3E}">
        <p14:creationId xmlns:p14="http://schemas.microsoft.com/office/powerpoint/2010/main" val="4997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a:t>
            </a:fld>
            <a:endParaRPr lang="zh-CN" altLang="en-US"/>
          </a:p>
        </p:txBody>
      </p:sp>
    </p:spTree>
    <p:extLst>
      <p:ext uri="{BB962C8B-B14F-4D97-AF65-F5344CB8AC3E}">
        <p14:creationId xmlns:p14="http://schemas.microsoft.com/office/powerpoint/2010/main" val="2566092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49</a:t>
            </a:fld>
            <a:endParaRPr lang="zh-CN" altLang="en-US"/>
          </a:p>
        </p:txBody>
      </p:sp>
    </p:spTree>
    <p:extLst>
      <p:ext uri="{BB962C8B-B14F-4D97-AF65-F5344CB8AC3E}">
        <p14:creationId xmlns:p14="http://schemas.microsoft.com/office/powerpoint/2010/main" val="4125392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50</a:t>
            </a:fld>
            <a:endParaRPr lang="zh-CN" altLang="en-US"/>
          </a:p>
        </p:txBody>
      </p:sp>
    </p:spTree>
    <p:extLst>
      <p:ext uri="{BB962C8B-B14F-4D97-AF65-F5344CB8AC3E}">
        <p14:creationId xmlns:p14="http://schemas.microsoft.com/office/powerpoint/2010/main" val="1470065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51</a:t>
            </a:fld>
            <a:endParaRPr lang="zh-CN" altLang="en-US"/>
          </a:p>
        </p:txBody>
      </p:sp>
    </p:spTree>
    <p:extLst>
      <p:ext uri="{BB962C8B-B14F-4D97-AF65-F5344CB8AC3E}">
        <p14:creationId xmlns:p14="http://schemas.microsoft.com/office/powerpoint/2010/main" val="2315893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52</a:t>
            </a:fld>
            <a:endParaRPr lang="zh-CN" altLang="en-US"/>
          </a:p>
        </p:txBody>
      </p:sp>
    </p:spTree>
    <p:extLst>
      <p:ext uri="{BB962C8B-B14F-4D97-AF65-F5344CB8AC3E}">
        <p14:creationId xmlns:p14="http://schemas.microsoft.com/office/powerpoint/2010/main" val="3072643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事务的启动</a:t>
            </a:r>
            <a:endParaRPr lang="en-US" altLang="zh-CN" dirty="0"/>
          </a:p>
          <a:p>
            <a:pPr lvl="1"/>
            <a:r>
              <a:rPr lang="zh-CN" altLang="en-US" dirty="0"/>
              <a:t>由事务中第一个操作启动</a:t>
            </a:r>
            <a:endParaRPr lang="en-US" altLang="zh-CN" dirty="0"/>
          </a:p>
          <a:p>
            <a:r>
              <a:rPr lang="zh-CN" altLang="en-US" dirty="0"/>
              <a:t>事务中的操作都带有</a:t>
            </a:r>
            <a:endParaRPr lang="en-US" altLang="zh-CN" dirty="0"/>
          </a:p>
          <a:p>
            <a:pPr lvl="1"/>
            <a:r>
              <a:rPr lang="en-US" altLang="zh-CN" dirty="0" err="1"/>
              <a:t>lsid</a:t>
            </a:r>
            <a:r>
              <a:rPr lang="zh-CN" altLang="en-US" dirty="0"/>
              <a:t>：</a:t>
            </a:r>
            <a:r>
              <a:rPr lang="en-US" altLang="zh-CN" dirty="0"/>
              <a:t>session</a:t>
            </a:r>
            <a:r>
              <a:rPr lang="zh-CN" altLang="en-US" dirty="0"/>
              <a:t>的唯一</a:t>
            </a:r>
            <a:r>
              <a:rPr lang="en-US" altLang="zh-CN" dirty="0"/>
              <a:t>ID</a:t>
            </a:r>
          </a:p>
          <a:p>
            <a:pPr lvl="1"/>
            <a:r>
              <a:rPr lang="en-US" altLang="zh-CN" dirty="0" err="1"/>
              <a:t>txnNumber</a:t>
            </a:r>
            <a:r>
              <a:rPr lang="zh-CN" altLang="en-US" dirty="0"/>
              <a:t>：事务编号，必须高于上一个事务的编号</a:t>
            </a:r>
            <a:endParaRPr lang="en-US" altLang="zh-CN" dirty="0"/>
          </a:p>
          <a:p>
            <a:pPr lvl="1"/>
            <a:r>
              <a:rPr lang="en-US" altLang="zh-CN" dirty="0" err="1"/>
              <a:t>autocommit</a:t>
            </a:r>
            <a:r>
              <a:rPr lang="en-US" altLang="zh-CN" dirty="0"/>
              <a:t>: false</a:t>
            </a:r>
          </a:p>
          <a:p>
            <a:r>
              <a:rPr lang="zh-CN" altLang="en-US" dirty="0"/>
              <a:t>更新状态</a:t>
            </a:r>
            <a:endParaRPr lang="en-US" altLang="zh-CN" dirty="0"/>
          </a:p>
          <a:p>
            <a:pPr lvl="1"/>
            <a:r>
              <a:rPr lang="zh-CN" altLang="en-US" dirty="0"/>
              <a:t>更新</a:t>
            </a:r>
            <a:r>
              <a:rPr lang="en-US" altLang="zh-CN" dirty="0" err="1"/>
              <a:t>txnNumber</a:t>
            </a:r>
            <a:r>
              <a:rPr lang="zh-CN" altLang="en-US" dirty="0"/>
              <a:t>隐式中断先前事务</a:t>
            </a:r>
            <a:endParaRPr lang="en-US" altLang="zh-CN" dirty="0"/>
          </a:p>
          <a:p>
            <a:pPr lvl="1"/>
            <a:r>
              <a:rPr lang="zh-CN" altLang="en-US" dirty="0"/>
              <a:t>更新</a:t>
            </a:r>
            <a:r>
              <a:rPr lang="en-US" altLang="zh-CN" dirty="0" err="1"/>
              <a:t>txnState</a:t>
            </a:r>
            <a:r>
              <a:rPr lang="zh-CN" altLang="en-US" dirty="0"/>
              <a:t>为</a:t>
            </a:r>
            <a:r>
              <a:rPr lang="en-US" altLang="zh-CN" dirty="0" err="1"/>
              <a:t>kInProgress</a:t>
            </a:r>
            <a:endParaRPr lang="en-US" altLang="zh-CN" dirty="0"/>
          </a:p>
          <a:p>
            <a:pPr lvl="1"/>
            <a:r>
              <a:rPr lang="zh-CN" altLang="en-US" dirty="0"/>
              <a:t>初始化事务内存状态和事务</a:t>
            </a:r>
            <a:r>
              <a:rPr lang="en-US" altLang="zh-CN" dirty="0"/>
              <a:t>metrics</a:t>
            </a:r>
          </a:p>
          <a:p>
            <a:r>
              <a:rPr lang="zh-CN" altLang="en-US" dirty="0"/>
              <a:t>获取全局意向排它锁</a:t>
            </a:r>
            <a:endParaRPr lang="en-US" altLang="zh-CN" dirty="0"/>
          </a:p>
          <a:p>
            <a:pPr lvl="1"/>
            <a:r>
              <a:rPr lang="zh-CN" altLang="en-US" dirty="0"/>
              <a:t>主要关注</a:t>
            </a:r>
            <a:r>
              <a:rPr lang="en-US" altLang="zh-CN" dirty="0"/>
              <a:t>RSTL</a:t>
            </a:r>
            <a:r>
              <a:rPr lang="zh-CN" altLang="en-US" dirty="0"/>
              <a:t>锁（</a:t>
            </a:r>
            <a:r>
              <a:rPr lang="en-US" altLang="zh-CN" dirty="0"/>
              <a:t>Replication State Transition Lock</a:t>
            </a:r>
            <a:r>
              <a:rPr lang="zh-CN" altLang="en-US" dirty="0"/>
              <a:t>）</a:t>
            </a:r>
            <a:endParaRPr lang="en-US" altLang="zh-CN" dirty="0"/>
          </a:p>
          <a:p>
            <a:pPr lvl="2"/>
            <a:r>
              <a:rPr lang="zh-CN" altLang="en-US" dirty="0"/>
              <a:t>阻止在事务执行过程中节点状态的转变</a:t>
            </a:r>
            <a:endParaRPr lang="en-US" altLang="zh-CN" dirty="0"/>
          </a:p>
          <a:p>
            <a:pPr lvl="1"/>
            <a:r>
              <a:rPr lang="zh-CN" altLang="en-US" dirty="0"/>
              <a:t>事务执行过程中始终持有</a:t>
            </a:r>
            <a:endParaRPr lang="en-US" altLang="zh-CN" dirty="0"/>
          </a:p>
          <a:p>
            <a:pPr lvl="2"/>
            <a:r>
              <a:rPr lang="zh-CN" altLang="en-US" dirty="0"/>
              <a:t>就绪事务（</a:t>
            </a:r>
            <a:r>
              <a:rPr lang="en-US" altLang="zh-CN" dirty="0"/>
              <a:t>prepared transaction</a:t>
            </a:r>
            <a:r>
              <a:rPr lang="zh-CN" altLang="en-US" dirty="0"/>
              <a:t>）除外</a:t>
            </a:r>
            <a:endParaRPr lang="en-US" altLang="zh-CN" dirty="0"/>
          </a:p>
          <a:p>
            <a:r>
              <a:rPr lang="zh-CN" altLang="en-US" dirty="0"/>
              <a:t>打开</a:t>
            </a:r>
            <a:r>
              <a:rPr lang="en-US" altLang="zh-CN" dirty="0"/>
              <a:t>WUOW</a:t>
            </a:r>
            <a:r>
              <a:rPr lang="zh-CN" altLang="en-US" dirty="0"/>
              <a:t>（</a:t>
            </a:r>
            <a:r>
              <a:rPr lang="en-US" altLang="zh-CN" dirty="0" err="1"/>
              <a:t>WriteUnitOfWork</a:t>
            </a:r>
            <a:r>
              <a:rPr lang="zh-CN" altLang="en-US" dirty="0"/>
              <a:t>）</a:t>
            </a:r>
            <a:endParaRPr lang="en-US" altLang="zh-CN" dirty="0"/>
          </a:p>
          <a:p>
            <a:pPr lvl="1"/>
            <a:r>
              <a:rPr lang="zh-CN" altLang="en-US" dirty="0"/>
              <a:t>在</a:t>
            </a:r>
            <a:r>
              <a:rPr lang="en-US" altLang="zh-CN" dirty="0" err="1"/>
              <a:t>RecoveryUnit</a:t>
            </a:r>
            <a:r>
              <a:rPr lang="zh-CN" altLang="en-US" dirty="0"/>
              <a:t>上启动一个存储引擎事务</a:t>
            </a:r>
            <a:endParaRPr lang="en-US" altLang="zh-CN" dirty="0"/>
          </a:p>
          <a:p>
            <a:pPr lvl="1"/>
            <a:r>
              <a:rPr lang="en-US" altLang="zh-CN" dirty="0" err="1"/>
              <a:t>RecoveryUnit</a:t>
            </a:r>
            <a:endParaRPr lang="en-US" altLang="zh-CN" dirty="0"/>
          </a:p>
          <a:p>
            <a:pPr lvl="2"/>
            <a:r>
              <a:rPr lang="zh-CN" altLang="en-US" dirty="0"/>
              <a:t>确保数据的持久保存，且是修改数据唯一入口</a:t>
            </a:r>
            <a:endParaRPr lang="en-US" altLang="zh-CN" dirty="0"/>
          </a:p>
          <a:p>
            <a:pPr lvl="1"/>
            <a:r>
              <a:rPr lang="zh-CN" altLang="en-US" dirty="0"/>
              <a:t>存储引擎事务</a:t>
            </a:r>
            <a:endParaRPr lang="en-US" altLang="zh-CN" dirty="0"/>
          </a:p>
          <a:p>
            <a:pPr lvl="2"/>
            <a:r>
              <a:rPr lang="zh-CN" altLang="en-US" dirty="0"/>
              <a:t>每次操作都会更新，但是在</a:t>
            </a:r>
            <a:r>
              <a:rPr lang="en-US" altLang="zh-CN" dirty="0"/>
              <a:t>WUOW</a:t>
            </a:r>
            <a:r>
              <a:rPr lang="zh-CN" altLang="en-US" dirty="0"/>
              <a:t>提交前外部不可见</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54</a:t>
            </a:fld>
            <a:endParaRPr lang="zh-CN" altLang="en-US"/>
          </a:p>
        </p:txBody>
      </p:sp>
    </p:spTree>
    <p:extLst>
      <p:ext uri="{BB962C8B-B14F-4D97-AF65-F5344CB8AC3E}">
        <p14:creationId xmlns:p14="http://schemas.microsoft.com/office/powerpoint/2010/main" val="830821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55</a:t>
            </a:fld>
            <a:endParaRPr lang="zh-CN" altLang="en-US"/>
          </a:p>
        </p:txBody>
      </p:sp>
    </p:spTree>
    <p:extLst>
      <p:ext uri="{BB962C8B-B14F-4D97-AF65-F5344CB8AC3E}">
        <p14:creationId xmlns:p14="http://schemas.microsoft.com/office/powerpoint/2010/main" val="3769070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56</a:t>
            </a:fld>
            <a:endParaRPr lang="zh-CN" altLang="en-US"/>
          </a:p>
        </p:txBody>
      </p:sp>
    </p:spTree>
    <p:extLst>
      <p:ext uri="{BB962C8B-B14F-4D97-AF65-F5344CB8AC3E}">
        <p14:creationId xmlns:p14="http://schemas.microsoft.com/office/powerpoint/2010/main" val="105507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57</a:t>
            </a:fld>
            <a:endParaRPr lang="zh-CN" altLang="en-US"/>
          </a:p>
        </p:txBody>
      </p:sp>
    </p:spTree>
    <p:extLst>
      <p:ext uri="{BB962C8B-B14F-4D97-AF65-F5344CB8AC3E}">
        <p14:creationId xmlns:p14="http://schemas.microsoft.com/office/powerpoint/2010/main" val="131559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58</a:t>
            </a:fld>
            <a:endParaRPr lang="zh-CN" altLang="en-US"/>
          </a:p>
        </p:txBody>
      </p:sp>
    </p:spTree>
    <p:extLst>
      <p:ext uri="{BB962C8B-B14F-4D97-AF65-F5344CB8AC3E}">
        <p14:creationId xmlns:p14="http://schemas.microsoft.com/office/powerpoint/2010/main" val="1630106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59</a:t>
            </a:fld>
            <a:endParaRPr lang="zh-CN" altLang="en-US"/>
          </a:p>
        </p:txBody>
      </p:sp>
    </p:spTree>
    <p:extLst>
      <p:ext uri="{BB962C8B-B14F-4D97-AF65-F5344CB8AC3E}">
        <p14:creationId xmlns:p14="http://schemas.microsoft.com/office/powerpoint/2010/main" val="1668860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a:t>
            </a:fld>
            <a:endParaRPr lang="zh-CN" altLang="en-US"/>
          </a:p>
        </p:txBody>
      </p:sp>
    </p:spTree>
    <p:extLst>
      <p:ext uri="{BB962C8B-B14F-4D97-AF65-F5344CB8AC3E}">
        <p14:creationId xmlns:p14="http://schemas.microsoft.com/office/powerpoint/2010/main" val="540590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60</a:t>
            </a:fld>
            <a:endParaRPr lang="zh-CN" altLang="en-US"/>
          </a:p>
        </p:txBody>
      </p:sp>
    </p:spTree>
    <p:extLst>
      <p:ext uri="{BB962C8B-B14F-4D97-AF65-F5344CB8AC3E}">
        <p14:creationId xmlns:p14="http://schemas.microsoft.com/office/powerpoint/2010/main" val="38302250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61</a:t>
            </a:fld>
            <a:endParaRPr lang="zh-CN" altLang="en-US"/>
          </a:p>
        </p:txBody>
      </p:sp>
    </p:spTree>
    <p:extLst>
      <p:ext uri="{BB962C8B-B14F-4D97-AF65-F5344CB8AC3E}">
        <p14:creationId xmlns:p14="http://schemas.microsoft.com/office/powerpoint/2010/main" val="9446094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62</a:t>
            </a:fld>
            <a:endParaRPr lang="zh-CN" altLang="en-US"/>
          </a:p>
        </p:txBody>
      </p:sp>
    </p:spTree>
    <p:extLst>
      <p:ext uri="{BB962C8B-B14F-4D97-AF65-F5344CB8AC3E}">
        <p14:creationId xmlns:p14="http://schemas.microsoft.com/office/powerpoint/2010/main" val="14224343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63</a:t>
            </a:fld>
            <a:endParaRPr lang="zh-CN" altLang="en-US"/>
          </a:p>
        </p:txBody>
      </p:sp>
    </p:spTree>
    <p:extLst>
      <p:ext uri="{BB962C8B-B14F-4D97-AF65-F5344CB8AC3E}">
        <p14:creationId xmlns:p14="http://schemas.microsoft.com/office/powerpoint/2010/main" val="12093617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64</a:t>
            </a:fld>
            <a:endParaRPr lang="zh-CN" altLang="en-US"/>
          </a:p>
        </p:txBody>
      </p:sp>
    </p:spTree>
    <p:extLst>
      <p:ext uri="{BB962C8B-B14F-4D97-AF65-F5344CB8AC3E}">
        <p14:creationId xmlns:p14="http://schemas.microsoft.com/office/powerpoint/2010/main" val="3800947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65</a:t>
            </a:fld>
            <a:endParaRPr lang="zh-CN" altLang="en-US"/>
          </a:p>
        </p:txBody>
      </p:sp>
    </p:spTree>
    <p:extLst>
      <p:ext uri="{BB962C8B-B14F-4D97-AF65-F5344CB8AC3E}">
        <p14:creationId xmlns:p14="http://schemas.microsoft.com/office/powerpoint/2010/main" val="1328709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66</a:t>
            </a:fld>
            <a:endParaRPr lang="zh-CN" altLang="en-US"/>
          </a:p>
        </p:txBody>
      </p:sp>
    </p:spTree>
    <p:extLst>
      <p:ext uri="{BB962C8B-B14F-4D97-AF65-F5344CB8AC3E}">
        <p14:creationId xmlns:p14="http://schemas.microsoft.com/office/powerpoint/2010/main" val="20451220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67</a:t>
            </a:fld>
            <a:endParaRPr lang="zh-CN" altLang="en-US"/>
          </a:p>
        </p:txBody>
      </p:sp>
    </p:spTree>
    <p:extLst>
      <p:ext uri="{BB962C8B-B14F-4D97-AF65-F5344CB8AC3E}">
        <p14:creationId xmlns:p14="http://schemas.microsoft.com/office/powerpoint/2010/main" val="3194823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68</a:t>
            </a:fld>
            <a:endParaRPr lang="zh-CN" altLang="en-US"/>
          </a:p>
        </p:txBody>
      </p:sp>
    </p:spTree>
    <p:extLst>
      <p:ext uri="{BB962C8B-B14F-4D97-AF65-F5344CB8AC3E}">
        <p14:creationId xmlns:p14="http://schemas.microsoft.com/office/powerpoint/2010/main" val="12293180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69</a:t>
            </a:fld>
            <a:endParaRPr lang="zh-CN" altLang="en-US"/>
          </a:p>
        </p:txBody>
      </p:sp>
    </p:spTree>
    <p:extLst>
      <p:ext uri="{BB962C8B-B14F-4D97-AF65-F5344CB8AC3E}">
        <p14:creationId xmlns:p14="http://schemas.microsoft.com/office/powerpoint/2010/main" val="41788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怎样使用</a:t>
            </a:r>
            <a:r>
              <a:rPr lang="en-US" altLang="zh-CN" dirty="0"/>
              <a:t>MongoDB</a:t>
            </a:r>
            <a:r>
              <a:rPr lang="zh-CN" altLang="en-US" dirty="0"/>
              <a:t>的事务功能 用</a:t>
            </a:r>
            <a:r>
              <a:rPr lang="en-US" altLang="zh-CN" dirty="0"/>
              <a:t>python</a:t>
            </a:r>
            <a:r>
              <a:rPr lang="zh-CN" altLang="en-US" dirty="0"/>
              <a:t>连接</a:t>
            </a:r>
            <a:r>
              <a:rPr lang="en-US" altLang="zh-CN" dirty="0"/>
              <a:t>MongoDB</a:t>
            </a:r>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13</a:t>
            </a:fld>
            <a:endParaRPr lang="zh-CN" altLang="en-US"/>
          </a:p>
        </p:txBody>
      </p:sp>
    </p:spTree>
    <p:extLst>
      <p:ext uri="{BB962C8B-B14F-4D97-AF65-F5344CB8AC3E}">
        <p14:creationId xmlns:p14="http://schemas.microsoft.com/office/powerpoint/2010/main" val="3510280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70</a:t>
            </a:fld>
            <a:endParaRPr lang="zh-CN" altLang="en-US"/>
          </a:p>
        </p:txBody>
      </p:sp>
    </p:spTree>
    <p:extLst>
      <p:ext uri="{BB962C8B-B14F-4D97-AF65-F5344CB8AC3E}">
        <p14:creationId xmlns:p14="http://schemas.microsoft.com/office/powerpoint/2010/main" val="14274532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71</a:t>
            </a:fld>
            <a:endParaRPr lang="zh-CN" altLang="en-US"/>
          </a:p>
        </p:txBody>
      </p:sp>
    </p:spTree>
    <p:extLst>
      <p:ext uri="{BB962C8B-B14F-4D97-AF65-F5344CB8AC3E}">
        <p14:creationId xmlns:p14="http://schemas.microsoft.com/office/powerpoint/2010/main" val="33848428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72</a:t>
            </a:fld>
            <a:endParaRPr lang="zh-CN" altLang="en-US"/>
          </a:p>
        </p:txBody>
      </p:sp>
    </p:spTree>
    <p:extLst>
      <p:ext uri="{BB962C8B-B14F-4D97-AF65-F5344CB8AC3E}">
        <p14:creationId xmlns:p14="http://schemas.microsoft.com/office/powerpoint/2010/main" val="32655219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74</a:t>
            </a:fld>
            <a:endParaRPr lang="zh-CN" altLang="en-US"/>
          </a:p>
        </p:txBody>
      </p:sp>
    </p:spTree>
    <p:extLst>
      <p:ext uri="{BB962C8B-B14F-4D97-AF65-F5344CB8AC3E}">
        <p14:creationId xmlns:p14="http://schemas.microsoft.com/office/powerpoint/2010/main" val="3709876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t>75</a:t>
            </a:fld>
            <a:endParaRPr lang="zh-CN" altLang="en-US"/>
          </a:p>
        </p:txBody>
      </p:sp>
    </p:spTree>
    <p:extLst>
      <p:ext uri="{BB962C8B-B14F-4D97-AF65-F5344CB8AC3E}">
        <p14:creationId xmlns:p14="http://schemas.microsoft.com/office/powerpoint/2010/main" val="515893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基础的与事务无关的部分</a:t>
            </a:r>
          </a:p>
        </p:txBody>
      </p:sp>
      <p:sp>
        <p:nvSpPr>
          <p:cNvPr id="4" name="灯片编号占位符 3"/>
          <p:cNvSpPr>
            <a:spLocks noGrp="1"/>
          </p:cNvSpPr>
          <p:nvPr>
            <p:ph type="sldNum" sz="quarter" idx="5"/>
          </p:nvPr>
        </p:nvSpPr>
        <p:spPr/>
        <p:txBody>
          <a:bodyPr/>
          <a:lstStyle/>
          <a:p>
            <a:fld id="{22AA2441-62E5-47DE-97D7-858DE28521CF}" type="slidenum">
              <a:rPr lang="zh-CN" altLang="en-US" smtClean="0"/>
              <a:t>14</a:t>
            </a:fld>
            <a:endParaRPr lang="zh-CN" altLang="en-US"/>
          </a:p>
        </p:txBody>
      </p:sp>
    </p:spTree>
    <p:extLst>
      <p:ext uri="{BB962C8B-B14F-4D97-AF65-F5344CB8AC3E}">
        <p14:creationId xmlns:p14="http://schemas.microsoft.com/office/powerpoint/2010/main" val="17285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15</a:t>
            </a:fld>
            <a:endParaRPr lang="zh-CN" altLang="en-US"/>
          </a:p>
        </p:txBody>
      </p:sp>
    </p:spTree>
    <p:extLst>
      <p:ext uri="{BB962C8B-B14F-4D97-AF65-F5344CB8AC3E}">
        <p14:creationId xmlns:p14="http://schemas.microsoft.com/office/powerpoint/2010/main" val="1044748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AA2441-62E5-47DE-97D7-858DE28521CF}" type="slidenum">
              <a:rPr lang="zh-CN" altLang="en-US" smtClean="0"/>
              <a:t>18</a:t>
            </a:fld>
            <a:endParaRPr lang="zh-CN" altLang="en-US"/>
          </a:p>
        </p:txBody>
      </p:sp>
    </p:spTree>
    <p:extLst>
      <p:ext uri="{BB962C8B-B14F-4D97-AF65-F5344CB8AC3E}">
        <p14:creationId xmlns:p14="http://schemas.microsoft.com/office/powerpoint/2010/main" val="3077213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a:t>
            </a:r>
            <a:r>
              <a:rPr lang="en-US" altLang="zh-CN" dirty="0"/>
              <a:t>transaction</a:t>
            </a:r>
            <a:r>
              <a:rPr lang="zh-CN" altLang="en-US" dirty="0"/>
              <a:t>虽然都对</a:t>
            </a:r>
            <a:r>
              <a:rPr lang="en-US" altLang="zh-CN" dirty="0"/>
              <a:t>id</a:t>
            </a:r>
            <a:r>
              <a:rPr lang="zh-CN" altLang="en-US" dirty="0"/>
              <a:t>为</a:t>
            </a:r>
            <a:r>
              <a:rPr lang="en-US" altLang="zh-CN" dirty="0"/>
              <a:t>0</a:t>
            </a:r>
            <a:r>
              <a:rPr lang="zh-CN" altLang="en-US" dirty="0"/>
              <a:t>的</a:t>
            </a:r>
            <a:r>
              <a:rPr lang="en-US" altLang="zh-CN" dirty="0"/>
              <a:t>document</a:t>
            </a:r>
            <a:r>
              <a:rPr lang="zh-CN" altLang="en-US" dirty="0"/>
              <a:t>进行了修改，但是第一个</a:t>
            </a:r>
            <a:r>
              <a:rPr lang="en-US" altLang="zh-CN" dirty="0"/>
              <a:t>transaction commit</a:t>
            </a:r>
            <a:r>
              <a:rPr lang="zh-CN" altLang="en-US" dirty="0"/>
              <a:t>了之后第二个才</a:t>
            </a:r>
            <a:r>
              <a:rPr lang="en-US" altLang="zh-CN" dirty="0"/>
              <a:t>start</a:t>
            </a:r>
            <a:r>
              <a:rPr lang="zh-CN" altLang="en-US" dirty="0"/>
              <a:t>，所以没有冲突。</a:t>
            </a:r>
          </a:p>
        </p:txBody>
      </p:sp>
      <p:sp>
        <p:nvSpPr>
          <p:cNvPr id="4" name="灯片编号占位符 3"/>
          <p:cNvSpPr>
            <a:spLocks noGrp="1"/>
          </p:cNvSpPr>
          <p:nvPr>
            <p:ph type="sldNum" sz="quarter" idx="5"/>
          </p:nvPr>
        </p:nvSpPr>
        <p:spPr/>
        <p:txBody>
          <a:bodyPr/>
          <a:lstStyle/>
          <a:p>
            <a:fld id="{22AA2441-62E5-47DE-97D7-858DE28521CF}" type="slidenum">
              <a:rPr lang="zh-CN" altLang="en-US" smtClean="0"/>
              <a:t>22</a:t>
            </a:fld>
            <a:endParaRPr lang="zh-CN" altLang="en-US"/>
          </a:p>
        </p:txBody>
      </p:sp>
    </p:spTree>
    <p:extLst>
      <p:ext uri="{BB962C8B-B14F-4D97-AF65-F5344CB8AC3E}">
        <p14:creationId xmlns:p14="http://schemas.microsoft.com/office/powerpoint/2010/main" val="1810106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itchFamily="34" charset="0"/>
              </a:defRPr>
            </a:lvl1pPr>
          </a:lstStyle>
          <a:p>
            <a:fld id="{088825F0-E1E2-4D5D-A82F-05FCC4810083}"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itchFamily="34" charset="0"/>
              </a:defRPr>
            </a:lvl1pPr>
          </a:lstStyle>
          <a:p>
            <a:r>
              <a:rPr lang="en-US" altLang="zh-CN" dirty="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9302" y="501436"/>
            <a:ext cx="602938" cy="70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a:t>单击此处编辑母版标题样式</a:t>
            </a:r>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charset="2"/>
              <a:buNone/>
              <a:defRPr sz="3200"/>
            </a:lvl1pPr>
          </a:lstStyle>
          <a:p>
            <a:r>
              <a:rPr lang="zh-CN" altLang="en-US"/>
              <a:t>单击此处编辑母版副标题样式</a:t>
            </a:r>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charset="-122"/>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t>‹#›</a:t>
            </a:fld>
            <a:endParaRPr lang="en-US" dirty="0">
              <a:solidFill>
                <a:prstClr val="black">
                  <a:lumMod val="65000"/>
                  <a:lumOff val="35000"/>
                </a:prstClr>
              </a:solidFill>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atin typeface="+mj-lt"/>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mj-lt"/>
                <a:ea typeface="黑体" pitchFamily="49" charset="-122"/>
              </a:defRPr>
            </a:lvl1pPr>
            <a:lvl2pPr>
              <a:defRPr>
                <a:latin typeface="+mj-lt"/>
                <a:ea typeface="黑体" pitchFamily="49" charset="-122"/>
              </a:defRPr>
            </a:lvl2pPr>
            <a:lvl3pPr>
              <a:defRPr>
                <a:latin typeface="+mj-lt"/>
              </a:defRPr>
            </a:lvl3pPr>
            <a:lvl4pPr>
              <a:defRPr>
                <a:latin typeface="+mj-lt"/>
              </a:defRPr>
            </a:lvl4pPr>
            <a:lvl5pPr>
              <a:defRPr>
                <a:latin typeface="+mj-lt"/>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Rectangle 5"/>
          <p:cNvSpPr>
            <a:spLocks noGrp="1" noChangeArrowheads="1"/>
          </p:cNvSpPr>
          <p:nvPr>
            <p:ph type="dt" sz="half" idx="10"/>
          </p:nvPr>
        </p:nvSpPr>
        <p:spPr/>
        <p:txBody>
          <a:bodyPr/>
          <a:lstStyle>
            <a:lvl1pPr>
              <a:defRPr/>
            </a:lvl1p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Rectangle 6"/>
          <p:cNvSpPr>
            <a:spLocks noGrp="1" noChangeArrowheads="1"/>
          </p:cNvSpPr>
          <p:nvPr>
            <p:ph type="ftr" sz="quarter" idx="11"/>
          </p:nvPr>
        </p:nvSpPr>
        <p:spPr>
          <a:noFill/>
          <a:ln w="9525">
            <a:noFill/>
            <a:miter lim="800000"/>
          </a:ln>
          <a:effectLst/>
        </p:spPr>
        <p:txBody>
          <a:bodyPr vert="horz" wrap="square" lIns="91440" tIns="45720" rIns="91440" bIns="45720" numCol="1" anchor="t" anchorCtr="0" compatLnSpc="1"/>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charset="-122"/>
              </a:rPr>
              <a:t>‹#›</a:t>
            </a:fld>
            <a:endParaRPr kumimoji="1" lang="zh-CN" altLang="en-US">
              <a:solidFill>
                <a:prstClr val="black">
                  <a:lumMod val="65000"/>
                  <a:lumOff val="35000"/>
                </a:prstClr>
              </a:solidFill>
              <a:ea typeface="宋体" charset="-122"/>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190F2F90-169B-4E3A-B641-F17EA8199ECB}"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charset="-122"/>
            </a:endParaRPr>
          </a:p>
        </p:txBody>
      </p:sp>
      <p:sp>
        <p:nvSpPr>
          <p:cNvPr id="6"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charset="-122"/>
              </a:rPr>
              <a:t>‹#›</a:t>
            </a:fld>
            <a:endParaRPr kumimoji="1" lang="zh-CN" altLang="en-US">
              <a:solidFill>
                <a:prstClr val="black">
                  <a:lumMod val="65000"/>
                  <a:lumOff val="35000"/>
                </a:prstClr>
              </a:solidFill>
              <a:ea typeface="宋体" charset="-122"/>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p:cNvSpPr>
            <a:spLocks noGrp="1" noChangeArrowheads="1"/>
          </p:cNvSpPr>
          <p:nvPr>
            <p:ph type="dt" sz="half" idx="10"/>
          </p:nvPr>
        </p:nvSpPr>
        <p:spPr/>
        <p:txBody>
          <a:bodyPr/>
          <a:lstStyle>
            <a:lvl1pPr>
              <a:defRPr/>
            </a:lvl1pPr>
          </a:lstStyle>
          <a:p>
            <a:fld id="{C359148F-DC7D-439C-B62C-FE0239F86848}" type="datetime1">
              <a:rPr lang="zh-CN" altLang="en-US" smtClean="0"/>
              <a:t>2020/12/4</a:t>
            </a:fld>
            <a:endParaRPr lang="zh-CN" altLang="en-US"/>
          </a:p>
        </p:txBody>
      </p:sp>
      <p:sp>
        <p:nvSpPr>
          <p:cNvPr id="6" name="Rectangle 6"/>
          <p:cNvSpPr>
            <a:spLocks noGrp="1" noChangeArrowheads="1"/>
          </p:cNvSpPr>
          <p:nvPr>
            <p:ph type="ftr" sz="quarter" idx="11"/>
          </p:nvPr>
        </p:nvSpPr>
        <p:spPr/>
        <p:txBody>
          <a:bodyPr/>
          <a:lstStyle>
            <a:lvl1pPr>
              <a:defRPr/>
            </a:lvl1pPr>
          </a:lstStyle>
          <a:p>
            <a:endParaRPr lang="zh-CN" altLang="en-US"/>
          </a:p>
        </p:txBody>
      </p:sp>
      <p:sp>
        <p:nvSpPr>
          <p:cNvPr id="7" name="Rectangle 7"/>
          <p:cNvSpPr>
            <a:spLocks noGrp="1" noChangeArrowheads="1"/>
          </p:cNvSpPr>
          <p:nvPr>
            <p:ph type="sldNum" sz="quarter" idx="12"/>
          </p:nvPr>
        </p:nvSpPr>
        <p:spPr/>
        <p:txBody>
          <a:bodyPr/>
          <a:lstStyle>
            <a:lvl1pPr>
              <a:defRPr/>
            </a:lvl1pPr>
          </a:lstStyle>
          <a:p>
            <a:fld id="{11F96539-4944-4DB9-A30A-5120CF59C630}" type="slidenum">
              <a:rPr lang="zh-CN" altLang="en-US" smtClean="0"/>
              <a:t>‹#›</a:t>
            </a:fld>
            <a:endParaRPr lang="zh-CN"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p:cNvSpPr>
            <a:spLocks noGrp="1" noChangeArrowheads="1"/>
          </p:cNvSpPr>
          <p:nvPr>
            <p:ph type="dt" sz="half" idx="10"/>
          </p:nvPr>
        </p:nvSpPr>
        <p:spPr/>
        <p:txBody>
          <a:bodyPr/>
          <a:lstStyle>
            <a:lvl1pPr>
              <a:defRPr/>
            </a:lvl1pPr>
          </a:lstStyle>
          <a:p>
            <a:fld id="{339FA0E4-3D0F-4EA1-8DE8-179E51BDCAD2}"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dirty="0">
              <a:solidFill>
                <a:prstClr val="black">
                  <a:lumMod val="65000"/>
                  <a:lumOff val="35000"/>
                </a:prstClr>
              </a:solidFill>
              <a:ea typeface="宋体" charset="-122"/>
            </a:endParaRPr>
          </a:p>
        </p:txBody>
      </p:sp>
      <p:sp>
        <p:nvSpPr>
          <p:cNvPr id="9"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charset="-122"/>
              </a:rPr>
              <a:t>‹#›</a:t>
            </a:fld>
            <a:endParaRPr kumimoji="1" lang="zh-CN" altLang="en-US">
              <a:solidFill>
                <a:prstClr val="black">
                  <a:lumMod val="65000"/>
                  <a:lumOff val="35000"/>
                </a:prstClr>
              </a:solidFill>
              <a:ea typeface="宋体" charset="-122"/>
            </a:endParaRP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2E7639B2-BE88-43E5-9A9C-229E66C79D12}"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4"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charset="-122"/>
            </a:endParaRPr>
          </a:p>
        </p:txBody>
      </p:sp>
      <p:sp>
        <p:nvSpPr>
          <p:cNvPr id="5"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charset="-122"/>
              </a:rPr>
              <a:t>‹#›</a:t>
            </a:fld>
            <a:endParaRPr kumimoji="1" lang="zh-CN" altLang="en-US">
              <a:solidFill>
                <a:prstClr val="black">
                  <a:lumMod val="65000"/>
                  <a:lumOff val="35000"/>
                </a:prstClr>
              </a:solidFill>
              <a:ea typeface="宋体" charset="-122"/>
            </a:endParaRPr>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BD3C3A42-B884-46E6-A801-778E9F6D22DF}"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3"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charset="-122"/>
            </a:endParaRPr>
          </a:p>
        </p:txBody>
      </p:sp>
      <p:sp>
        <p:nvSpPr>
          <p:cNvPr id="4"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charset="-122"/>
              </a:rPr>
              <a:t>‹#›</a:t>
            </a:fld>
            <a:endParaRPr kumimoji="1" lang="zh-CN" altLang="en-US">
              <a:solidFill>
                <a:prstClr val="black">
                  <a:lumMod val="65000"/>
                  <a:lumOff val="35000"/>
                </a:prstClr>
              </a:solidFill>
              <a:ea typeface="宋体" charset="-122"/>
            </a:endParaRPr>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145ABD63-781D-406C-88DE-130EA30052E5}"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6" name="Rectangle 6"/>
          <p:cNvSpPr>
            <a:spLocks noGrp="1" noChangeArrowheads="1"/>
          </p:cNvSpPr>
          <p:nvPr>
            <p:ph type="ftr" sz="quarter" idx="11"/>
          </p:nvPr>
        </p:nvSpPr>
        <p:spPr/>
        <p:txBody>
          <a:bodyPr/>
          <a:lstStyle>
            <a:lvl1pPr>
              <a:defRPr/>
            </a:lvl1pPr>
          </a:lstStyle>
          <a:p>
            <a:endParaRPr kumimoji="1" lang="zh-CN" altLang="en-US" dirty="0">
              <a:solidFill>
                <a:prstClr val="black">
                  <a:lumMod val="65000"/>
                  <a:lumOff val="35000"/>
                </a:prstClr>
              </a:solidFill>
              <a:ea typeface="宋体" charset="-122"/>
            </a:endParaRPr>
          </a:p>
        </p:txBody>
      </p:sp>
      <p:sp>
        <p:nvSpPr>
          <p:cNvPr id="7"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t>‹#›</a:t>
            </a:fld>
            <a:endParaRPr lang="en-US">
              <a:solidFill>
                <a:prstClr val="black">
                  <a:lumMod val="65000"/>
                  <a:lumOff val="35000"/>
                </a:prstClr>
              </a:solidFill>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itchFamily="34" charset="0"/>
                <a:ea typeface="黑体"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itchFamily="34" charset="0"/>
                <a:ea typeface="华文细黑" pitchFamily="2" charset="-122"/>
              </a:defRPr>
            </a:lvl1pPr>
            <a:lvl2pPr>
              <a:defRPr b="0" baseline="0">
                <a:solidFill>
                  <a:schemeClr val="tx1">
                    <a:lumMod val="75000"/>
                    <a:lumOff val="25000"/>
                  </a:schemeClr>
                </a:solidFill>
                <a:latin typeface="Candara" pitchFamily="34" charset="0"/>
                <a:ea typeface="华文细黑" pitchFamily="2" charset="-122"/>
              </a:defRPr>
            </a:lvl2pPr>
            <a:lvl3pPr>
              <a:defRPr b="0" baseline="0">
                <a:solidFill>
                  <a:schemeClr val="tx1">
                    <a:lumMod val="75000"/>
                    <a:lumOff val="25000"/>
                  </a:schemeClr>
                </a:solidFill>
                <a:latin typeface="Candara" pitchFamily="34" charset="0"/>
                <a:ea typeface="华文细黑" pitchFamily="2" charset="-122"/>
              </a:defRPr>
            </a:lvl3pPr>
            <a:lvl4pPr>
              <a:defRPr b="0" baseline="0">
                <a:solidFill>
                  <a:schemeClr val="tx1">
                    <a:lumMod val="75000"/>
                    <a:lumOff val="25000"/>
                  </a:schemeClr>
                </a:solidFill>
                <a:latin typeface="Candara" pitchFamily="34" charset="0"/>
                <a:ea typeface="华文细黑" pitchFamily="2" charset="-122"/>
              </a:defRPr>
            </a:lvl4pPr>
            <a:lvl5pPr>
              <a:defRPr b="0" baseline="0">
                <a:solidFill>
                  <a:schemeClr val="tx1">
                    <a:lumMod val="75000"/>
                    <a:lumOff val="25000"/>
                  </a:schemeClr>
                </a:solidFill>
                <a:latin typeface="Candara" pitchFamily="34" charset="0"/>
                <a:ea typeface="华文细黑" pitchFamily="2" charset="-122"/>
              </a:defRPr>
            </a:lvl5pPr>
            <a:lvl6pPr>
              <a:defRPr/>
            </a:lvl6pPr>
            <a:lvl7pPr>
              <a:defRPr/>
            </a:lvl7pPr>
            <a:lvl8pPr>
              <a:defRPr/>
            </a:lvl8pPr>
            <a:lvl9pPr>
              <a:buFont typeface="Arial"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itchFamily="34" charset="0"/>
                <a:ea typeface="华文细黑" pitchFamily="2" charset="-122"/>
              </a:defRPr>
            </a:lvl1pPr>
          </a:lstStyle>
          <a:p>
            <a:fld id="{D2B25160-6D74-44E6-9A57-FE09CF98F078}" type="datetime1">
              <a:rPr lang="zh-CN" altLang="en-US" smtClean="0">
                <a:solidFill>
                  <a:prstClr val="black">
                    <a:lumMod val="65000"/>
                    <a:lumOff val="35000"/>
                  </a:prstClr>
                </a:solidFill>
              </a:rPr>
              <a:t>2020/12/4</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itchFamily="34" charset="0"/>
                <a:ea typeface="华文细黑"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itchFamily="34" charset="0"/>
                <a:ea typeface="华文细黑" pitchFamily="2" charset="-122"/>
              </a:defRPr>
            </a:lvl1p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472576"/>
            <a:ext cx="288000" cy="34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484B75FE-CA53-4A07-A41E-E0F10CEDF23B}"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6" name="Rectangle 6"/>
          <p:cNvSpPr>
            <a:spLocks noGrp="1" noChangeArrowheads="1"/>
          </p:cNvSpPr>
          <p:nvPr>
            <p:ph type="ftr" sz="quarter" idx="11"/>
          </p:nvPr>
        </p:nvSpPr>
        <p:spPr/>
        <p:txBody>
          <a:bodyPr/>
          <a:lstStyle>
            <a:lvl1pPr>
              <a:defRPr/>
            </a:lvl1pPr>
          </a:lstStyle>
          <a:p>
            <a:endParaRPr kumimoji="1" lang="zh-CN" altLang="en-US" dirty="0">
              <a:solidFill>
                <a:prstClr val="black">
                  <a:lumMod val="65000"/>
                  <a:lumOff val="35000"/>
                </a:prstClr>
              </a:solidFill>
              <a:ea typeface="宋体" charset="-122"/>
            </a:endParaRPr>
          </a:p>
        </p:txBody>
      </p:sp>
      <p:sp>
        <p:nvSpPr>
          <p:cNvPr id="7"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charset="-122"/>
              </a:rPr>
              <a:t>‹#›</a:t>
            </a:fld>
            <a:endParaRPr kumimoji="1" lang="zh-CN" altLang="en-US">
              <a:solidFill>
                <a:prstClr val="black">
                  <a:lumMod val="65000"/>
                  <a:lumOff val="35000"/>
                </a:prstClr>
              </a:solidFill>
              <a:ea typeface="宋体" charset="-122"/>
            </a:endParaRPr>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p:cNvSpPr>
            <a:spLocks noGrp="1" noChangeArrowheads="1"/>
          </p:cNvSpPr>
          <p:nvPr>
            <p:ph type="dt" sz="half" idx="10"/>
          </p:nvPr>
        </p:nvSpPr>
        <p:spPr/>
        <p:txBody>
          <a:bodyPr/>
          <a:lstStyle>
            <a:lvl1pPr>
              <a:defRPr/>
            </a:lvl1pPr>
          </a:lstStyle>
          <a:p>
            <a:fld id="{430A0D1C-E1A7-4173-A83B-BE0A151AD21D}" type="datetime1">
              <a:rPr lang="zh-CN" altLang="en-US" smtClean="0"/>
              <a:t>2020/12/4</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dirty="0"/>
          </a:p>
        </p:txBody>
      </p:sp>
      <p:sp>
        <p:nvSpPr>
          <p:cNvPr id="6" name="Rectangle 7"/>
          <p:cNvSpPr>
            <a:spLocks noGrp="1" noChangeArrowheads="1"/>
          </p:cNvSpPr>
          <p:nvPr>
            <p:ph type="sldNum" sz="quarter" idx="12"/>
          </p:nvPr>
        </p:nvSpPr>
        <p:spPr/>
        <p:txBody>
          <a:bodyPr/>
          <a:lstStyle>
            <a:lvl1pPr>
              <a:defRPr/>
            </a:lvl1pPr>
          </a:lstStyle>
          <a:p>
            <a:fld id="{11F96539-4944-4DB9-A30A-5120CF59C630}" type="slidenum">
              <a:rPr lang="zh-CN" altLang="en-US" smtClean="0"/>
              <a:t>‹#›</a:t>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p:cNvSpPr>
            <a:spLocks noGrp="1" noChangeArrowheads="1"/>
          </p:cNvSpPr>
          <p:nvPr>
            <p:ph type="dt" sz="half" idx="10"/>
          </p:nvPr>
        </p:nvSpPr>
        <p:spPr/>
        <p:txBody>
          <a:bodyPr/>
          <a:lstStyle>
            <a:lvl1pPr>
              <a:defRPr/>
            </a:lvl1pPr>
          </a:lstStyle>
          <a:p>
            <a:fld id="{3CAD8151-8E1F-45F1-AD37-ADD20CE3B571}" type="datetime1">
              <a:rPr lang="zh-CN" altLang="en-US" smtClean="0"/>
              <a:t>2020/12/4</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dirty="0"/>
          </a:p>
        </p:txBody>
      </p:sp>
      <p:sp>
        <p:nvSpPr>
          <p:cNvPr id="6" name="Rectangle 7"/>
          <p:cNvSpPr>
            <a:spLocks noGrp="1" noChangeArrowheads="1"/>
          </p:cNvSpPr>
          <p:nvPr>
            <p:ph type="sldNum" sz="quarter" idx="12"/>
          </p:nvPr>
        </p:nvSpPr>
        <p:spPr/>
        <p:txBody>
          <a:bodyPr/>
          <a:lstStyle>
            <a:lvl1pPr>
              <a:defRPr/>
            </a:lvl1pPr>
          </a:lstStyle>
          <a:p>
            <a:fld id="{11F96539-4944-4DB9-A30A-5120CF59C630}" type="slidenum">
              <a:rPr lang="zh-CN" altLang="en-US" smtClean="0"/>
              <a:t>‹#›</a:t>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itchFamily="34" charset="0"/>
                <a:ea typeface="黑体" pitchFamily="49" charset="-122"/>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itchFamily="34" charset="0"/>
                <a:ea typeface="华文细黑"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baseline="0">
                <a:latin typeface="Candara" pitchFamily="34" charset="0"/>
                <a:ea typeface="华文细黑" pitchFamily="2" charset="-122"/>
              </a:defRPr>
            </a:lvl1pPr>
          </a:lstStyle>
          <a:p>
            <a:fld id="{525AAD66-C55A-4153-AC01-CF58499EEF39}"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itchFamily="34" charset="0"/>
                <a:ea typeface="华文细黑"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itchFamily="34" charset="0"/>
                <a:ea typeface="华文细黑" pitchFamily="2" charset="-122"/>
              </a:defRPr>
            </a:lvl1p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itchFamily="34" charset="0"/>
              </a:defRPr>
            </a:lvl1pPr>
          </a:lstStyle>
          <a:p>
            <a:fld id="{BB93B621-1D18-4C12-9F5E-8634C31B582F}"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itchFamily="34" charset="0"/>
              </a:defRPr>
            </a:lvl1pPr>
          </a:lstStyle>
          <a:p>
            <a:fld id="{70ABCB11-2F15-4514-AF3A-9B87F3D5E401}"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itchFamily="34" charset="0"/>
                <a:ea typeface="华文细黑" pitchFamily="2" charset="-122"/>
              </a:defRPr>
            </a:lvl1pPr>
          </a:lstStyle>
          <a:p>
            <a:fld id="{AD447602-417E-4FA0-A768-0CCEDCC21470}" type="datetime1">
              <a:rPr lang="zh-CN" altLang="en-US" smtClean="0">
                <a:solidFill>
                  <a:prstClr val="black">
                    <a:lumMod val="65000"/>
                    <a:lumOff val="35000"/>
                  </a:prstClr>
                </a:solidFill>
              </a:rPr>
              <a:t>2020/12/4</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itchFamily="34" charset="0"/>
                <a:ea typeface="华文细黑"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itchFamily="34" charset="0"/>
                <a:ea typeface="华文细黑" pitchFamily="2" charset="-122"/>
              </a:defRPr>
            </a:lvl1pPr>
          </a:lstStyle>
          <a:p>
            <a:fld id="{5E2E8104-1970-4B3D-B5FE-617071B7655F}" type="slidenum">
              <a:rPr lang="zh-CN" altLang="en-US" smtClean="0">
                <a:solidFill>
                  <a:prstClr val="black">
                    <a:lumMod val="65000"/>
                    <a:lumOff val="35000"/>
                  </a:prstClr>
                </a:solidFill>
              </a:rPr>
              <a:t>‹#›</a:t>
            </a:fld>
            <a:endParaRPr lang="zh-CN" altLang="en-US" dirty="0">
              <a:solidFill>
                <a:prstClr val="black">
                  <a:lumMod val="65000"/>
                  <a:lumOff val="3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itchFamily="34" charset="0"/>
          <a:ea typeface="黑体" pitchFamily="49" charset="-122"/>
          <a:cs typeface="+mj-cs"/>
        </a:defRPr>
      </a:lvl1pPr>
    </p:titleStyle>
    <p:bodyStyle>
      <a:lvl1pPr marL="342900" indent="-342900" algn="l" defTabSz="914400" rtl="0" eaLnBrk="1" latinLnBrk="0" hangingPunct="1">
        <a:spcBef>
          <a:spcPct val="20000"/>
        </a:spcBef>
        <a:buFont typeface="Arial" charset="0"/>
        <a:buChar char="•"/>
        <a:defRPr sz="3000" b="1" kern="1200" baseline="0">
          <a:solidFill>
            <a:schemeClr val="tx1">
              <a:lumMod val="75000"/>
              <a:lumOff val="25000"/>
            </a:schemeClr>
          </a:solidFill>
          <a:latin typeface="Candara" pitchFamily="34" charset="0"/>
          <a:ea typeface="华文细黑"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itchFamily="34" charset="0"/>
          <a:ea typeface="华文细黑" pitchFamily="2" charset="-122"/>
          <a:cs typeface="+mn-cs"/>
        </a:defRPr>
      </a:lvl2pPr>
      <a:lvl3pPr marL="1143000" indent="-228600" algn="l" defTabSz="914400" rtl="0" eaLnBrk="1" latinLnBrk="0" hangingPunct="1">
        <a:spcBef>
          <a:spcPct val="20000"/>
        </a:spcBef>
        <a:buFont typeface="Arial" charset="0"/>
        <a:buChar char="•"/>
        <a:defRPr sz="2000" kern="1200" baseline="0">
          <a:solidFill>
            <a:schemeClr val="tx1">
              <a:lumMod val="75000"/>
              <a:lumOff val="25000"/>
            </a:schemeClr>
          </a:solidFill>
          <a:latin typeface="Candara" pitchFamily="34" charset="0"/>
          <a:ea typeface="华文细黑"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itchFamily="34" charset="0"/>
          <a:ea typeface="华文细黑" pitchFamily="2" charset="-122"/>
          <a:cs typeface="+mn-cs"/>
        </a:defRPr>
      </a:lvl4pPr>
      <a:lvl5pPr marL="2057400" indent="-228600" algn="l" defTabSz="914400" rtl="0" eaLnBrk="1" latinLnBrk="0" hangingPunct="1">
        <a:spcBef>
          <a:spcPct val="20000"/>
        </a:spcBef>
        <a:buFont typeface="Arial" charset="0"/>
        <a:buChar char="•"/>
        <a:defRPr sz="1600" kern="1200" baseline="0">
          <a:solidFill>
            <a:schemeClr val="tx1">
              <a:lumMod val="75000"/>
              <a:lumOff val="25000"/>
            </a:schemeClr>
          </a:solidFill>
          <a:latin typeface="Candara" pitchFamily="34" charset="0"/>
          <a:ea typeface="华文细黑"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defTabSz="457200"/>
            <a:fld id="{B521F525-9200-48C1-9F27-A5E1B65E7F78}"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ln>
          <a:effectLst/>
        </p:spPr>
        <p:txBody>
          <a:bodyPr vert="horz" wrap="square" lIns="91440" tIns="45720" rIns="91440" bIns="45720" numCol="1" anchor="t" anchorCtr="0" compatLnSpc="1"/>
          <a:lstStyle>
            <a:lvl1pPr algn="ctr">
              <a:defRPr sz="1000" baseline="0">
                <a:latin typeface="Arial" charset="0"/>
                <a:ea typeface="仿宋" pitchFamily="49" charset="-122"/>
              </a:defRPr>
            </a:lvl1pPr>
          </a:lstStyle>
          <a:p>
            <a:pPr defTabSz="457200"/>
            <a:r>
              <a:rPr kumimoji="1" lang="en-US" altLang="zh-CN" dirty="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charset="-122"/>
              </a:rPr>
              <a:t>‹#›</a:t>
            </a:fld>
            <a:endParaRPr kumimoji="1" lang="zh-CN" altLang="en-US">
              <a:solidFill>
                <a:prstClr val="black">
                  <a:lumMod val="65000"/>
                  <a:lumOff val="35000"/>
                </a:prstClr>
              </a:solidFill>
              <a:ea typeface="宋体" charset="-122"/>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charset="-122"/>
        </a:defRPr>
      </a:lvl2pPr>
      <a:lvl3pPr algn="l" rtl="0" eaLnBrk="1" fontAlgn="base" hangingPunct="1">
        <a:spcBef>
          <a:spcPct val="0"/>
        </a:spcBef>
        <a:spcAft>
          <a:spcPct val="0"/>
        </a:spcAft>
        <a:defRPr sz="4300" b="1">
          <a:solidFill>
            <a:schemeClr val="tx2"/>
          </a:solidFill>
          <a:latin typeface="Arial" charset="0"/>
          <a:ea typeface="宋体" charset="-122"/>
        </a:defRPr>
      </a:lvl3pPr>
      <a:lvl4pPr algn="l" rtl="0" eaLnBrk="1" fontAlgn="base" hangingPunct="1">
        <a:spcBef>
          <a:spcPct val="0"/>
        </a:spcBef>
        <a:spcAft>
          <a:spcPct val="0"/>
        </a:spcAft>
        <a:defRPr sz="4300" b="1">
          <a:solidFill>
            <a:schemeClr val="tx2"/>
          </a:solidFill>
          <a:latin typeface="Arial" charset="0"/>
          <a:ea typeface="宋体" charset="-122"/>
        </a:defRPr>
      </a:lvl4pPr>
      <a:lvl5pPr algn="l" rtl="0" eaLnBrk="1" fontAlgn="base" hangingPunct="1">
        <a:spcBef>
          <a:spcPct val="0"/>
        </a:spcBef>
        <a:spcAft>
          <a:spcPct val="0"/>
        </a:spcAft>
        <a:defRPr sz="4300" b="1">
          <a:solidFill>
            <a:schemeClr val="tx2"/>
          </a:solidFill>
          <a:latin typeface="Arial" charset="0"/>
          <a:ea typeface="宋体" charset="-122"/>
        </a:defRPr>
      </a:lvl5pPr>
      <a:lvl6pPr marL="457200" algn="l" rtl="0" eaLnBrk="1" fontAlgn="base" hangingPunct="1">
        <a:spcBef>
          <a:spcPct val="0"/>
        </a:spcBef>
        <a:spcAft>
          <a:spcPct val="0"/>
        </a:spcAft>
        <a:defRPr sz="4300" b="1">
          <a:solidFill>
            <a:schemeClr val="tx2"/>
          </a:solidFill>
          <a:latin typeface="Arial" charset="0"/>
          <a:ea typeface="宋体" charset="-122"/>
        </a:defRPr>
      </a:lvl6pPr>
      <a:lvl7pPr marL="914400" algn="l" rtl="0" eaLnBrk="1" fontAlgn="base" hangingPunct="1">
        <a:spcBef>
          <a:spcPct val="0"/>
        </a:spcBef>
        <a:spcAft>
          <a:spcPct val="0"/>
        </a:spcAft>
        <a:defRPr sz="4300" b="1">
          <a:solidFill>
            <a:schemeClr val="tx2"/>
          </a:solidFill>
          <a:latin typeface="Arial" charset="0"/>
          <a:ea typeface="宋体" charset="-122"/>
        </a:defRPr>
      </a:lvl7pPr>
      <a:lvl8pPr marL="1371600" algn="l" rtl="0" eaLnBrk="1" fontAlgn="base" hangingPunct="1">
        <a:spcBef>
          <a:spcPct val="0"/>
        </a:spcBef>
        <a:spcAft>
          <a:spcPct val="0"/>
        </a:spcAft>
        <a:defRPr sz="4300" b="1">
          <a:solidFill>
            <a:schemeClr val="tx2"/>
          </a:solidFill>
          <a:latin typeface="Arial" charset="0"/>
          <a:ea typeface="宋体" charset="-122"/>
        </a:defRPr>
      </a:lvl8pPr>
      <a:lvl9pPr marL="1828800" algn="l" rtl="0" eaLnBrk="1" fontAlgn="base" hangingPunct="1">
        <a:spcBef>
          <a:spcPct val="0"/>
        </a:spcBef>
        <a:spcAft>
          <a:spcPct val="0"/>
        </a:spcAft>
        <a:defRPr sz="43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charset="2"/>
        <a:buChar char="l"/>
        <a:defRPr sz="3000" b="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charset="2"/>
        <a:buChar char="l"/>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charset="2"/>
        <a:buChar char="l"/>
        <a:defRPr sz="20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charset="2"/>
        <a:buChar char="§"/>
        <a:defRPr sz="16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charset="2"/>
        <a:buChar char="§"/>
        <a:defRPr sz="12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8.e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9.e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31.e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32.e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33.emf"/><Relationship Id="rId4" Type="http://schemas.openxmlformats.org/officeDocument/2006/relationships/oleObject" Target="../embeddings/oleObject7.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34.emf"/><Relationship Id="rId4"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35.emf"/><Relationship Id="rId4"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36.emf"/><Relationship Id="rId4" Type="http://schemas.openxmlformats.org/officeDocument/2006/relationships/oleObject" Target="../embeddings/oleObject1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37.emf"/><Relationship Id="rId4" Type="http://schemas.openxmlformats.org/officeDocument/2006/relationships/oleObject" Target="../embeddings/oleObject11.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38.emf"/><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39.emf"/><Relationship Id="rId4" Type="http://schemas.openxmlformats.org/officeDocument/2006/relationships/oleObject" Target="../embeddings/oleObject13.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40.emf"/><Relationship Id="rId4" Type="http://schemas.openxmlformats.org/officeDocument/2006/relationships/oleObject" Target="../embeddings/oleObject14.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0" y="2132856"/>
            <a:ext cx="9144000" cy="1799456"/>
          </a:xfrm>
          <a:prstGeom prst="rect">
            <a:avLst/>
          </a:prstGeom>
          <a:noFill/>
          <a:ln w="9525">
            <a:noFill/>
            <a:miter lim="800000"/>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tx2"/>
                </a:solidFill>
                <a:latin typeface="+mj-lt"/>
                <a:ea typeface="黑体"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charset="-122"/>
              </a:defRPr>
            </a:lvl2pPr>
            <a:lvl3pPr algn="l" rtl="0" eaLnBrk="1" fontAlgn="base" hangingPunct="1">
              <a:spcBef>
                <a:spcPct val="0"/>
              </a:spcBef>
              <a:spcAft>
                <a:spcPct val="0"/>
              </a:spcAft>
              <a:defRPr sz="4300" b="1">
                <a:solidFill>
                  <a:schemeClr val="tx2"/>
                </a:solidFill>
                <a:latin typeface="Arial" charset="0"/>
                <a:ea typeface="宋体" charset="-122"/>
              </a:defRPr>
            </a:lvl3pPr>
            <a:lvl4pPr algn="l" rtl="0" eaLnBrk="1" fontAlgn="base" hangingPunct="1">
              <a:spcBef>
                <a:spcPct val="0"/>
              </a:spcBef>
              <a:spcAft>
                <a:spcPct val="0"/>
              </a:spcAft>
              <a:defRPr sz="4300" b="1">
                <a:solidFill>
                  <a:schemeClr val="tx2"/>
                </a:solidFill>
                <a:latin typeface="Arial" charset="0"/>
                <a:ea typeface="宋体" charset="-122"/>
              </a:defRPr>
            </a:lvl4pPr>
            <a:lvl5pPr algn="l" rtl="0" eaLnBrk="1" fontAlgn="base" hangingPunct="1">
              <a:spcBef>
                <a:spcPct val="0"/>
              </a:spcBef>
              <a:spcAft>
                <a:spcPct val="0"/>
              </a:spcAft>
              <a:defRPr sz="4300" b="1">
                <a:solidFill>
                  <a:schemeClr val="tx2"/>
                </a:solidFill>
                <a:latin typeface="Arial" charset="0"/>
                <a:ea typeface="宋体" charset="-122"/>
              </a:defRPr>
            </a:lvl5pPr>
            <a:lvl6pPr marL="457200" algn="l" rtl="0" eaLnBrk="1" fontAlgn="base" hangingPunct="1">
              <a:spcBef>
                <a:spcPct val="0"/>
              </a:spcBef>
              <a:spcAft>
                <a:spcPct val="0"/>
              </a:spcAft>
              <a:defRPr sz="4300" b="1">
                <a:solidFill>
                  <a:schemeClr val="tx2"/>
                </a:solidFill>
                <a:latin typeface="Arial" charset="0"/>
                <a:ea typeface="宋体" charset="-122"/>
              </a:defRPr>
            </a:lvl6pPr>
            <a:lvl7pPr marL="914400" algn="l" rtl="0" eaLnBrk="1" fontAlgn="base" hangingPunct="1">
              <a:spcBef>
                <a:spcPct val="0"/>
              </a:spcBef>
              <a:spcAft>
                <a:spcPct val="0"/>
              </a:spcAft>
              <a:defRPr sz="4300" b="1">
                <a:solidFill>
                  <a:schemeClr val="tx2"/>
                </a:solidFill>
                <a:latin typeface="Arial" charset="0"/>
                <a:ea typeface="宋体" charset="-122"/>
              </a:defRPr>
            </a:lvl7pPr>
            <a:lvl8pPr marL="1371600" algn="l" rtl="0" eaLnBrk="1" fontAlgn="base" hangingPunct="1">
              <a:spcBef>
                <a:spcPct val="0"/>
              </a:spcBef>
              <a:spcAft>
                <a:spcPct val="0"/>
              </a:spcAft>
              <a:defRPr sz="4300" b="1">
                <a:solidFill>
                  <a:schemeClr val="tx2"/>
                </a:solidFill>
                <a:latin typeface="Arial" charset="0"/>
                <a:ea typeface="宋体" charset="-122"/>
              </a:defRPr>
            </a:lvl8pPr>
            <a:lvl9pPr marL="1828800" algn="l" rtl="0" eaLnBrk="1" fontAlgn="base" hangingPunct="1">
              <a:spcBef>
                <a:spcPct val="0"/>
              </a:spcBef>
              <a:spcAft>
                <a:spcPct val="0"/>
              </a:spcAft>
              <a:defRPr sz="4300" b="1">
                <a:solidFill>
                  <a:schemeClr val="tx2"/>
                </a:solidFill>
                <a:latin typeface="Arial" charset="0"/>
                <a:ea typeface="宋体" charset="-122"/>
              </a:defRPr>
            </a:lvl9pPr>
          </a:lstStyle>
          <a:p>
            <a:pPr algn="ctr">
              <a:lnSpc>
                <a:spcPct val="120000"/>
              </a:lnSpc>
              <a:spcAft>
                <a:spcPts val="0"/>
              </a:spcAft>
              <a:defRPr/>
            </a:pPr>
            <a:endParaRPr lang="en-US" altLang="zh-CN" b="0" kern="0" dirty="0">
              <a:solidFill>
                <a:srgbClr val="7C1302"/>
              </a:solidFill>
              <a:latin typeface="Arial" charset="0"/>
            </a:endParaRPr>
          </a:p>
          <a:p>
            <a:pPr algn="ctr">
              <a:lnSpc>
                <a:spcPct val="120000"/>
              </a:lnSpc>
              <a:spcAft>
                <a:spcPts val="0"/>
              </a:spcAft>
              <a:defRPr/>
            </a:pPr>
            <a:endParaRPr lang="en-US" altLang="zh-CN" b="0" kern="0" dirty="0">
              <a:solidFill>
                <a:srgbClr val="7C1302"/>
              </a:solidFill>
              <a:latin typeface="Arial" charset="0"/>
            </a:endParaRPr>
          </a:p>
          <a:p>
            <a:pPr algn="ctr">
              <a:lnSpc>
                <a:spcPct val="120000"/>
              </a:lnSpc>
              <a:spcAft>
                <a:spcPts val="0"/>
              </a:spcAft>
              <a:defRPr/>
            </a:pPr>
            <a:endParaRPr lang="en-US" altLang="zh-CN" b="0" kern="0" dirty="0">
              <a:solidFill>
                <a:srgbClr val="7C1302"/>
              </a:solidFill>
              <a:latin typeface="Arial" charset="0"/>
            </a:endParaRPr>
          </a:p>
          <a:p>
            <a:pPr algn="ctr">
              <a:lnSpc>
                <a:spcPct val="120000"/>
              </a:lnSpc>
              <a:spcAft>
                <a:spcPts val="0"/>
              </a:spcAft>
              <a:defRPr/>
            </a:pPr>
            <a:endParaRPr lang="en-US" altLang="zh-CN" b="0" kern="0" dirty="0">
              <a:solidFill>
                <a:srgbClr val="7C1302"/>
              </a:solidFill>
              <a:latin typeface="Arial" charset="0"/>
            </a:endParaRPr>
          </a:p>
          <a:p>
            <a:pPr algn="ctr">
              <a:lnSpc>
                <a:spcPct val="120000"/>
              </a:lnSpc>
              <a:spcAft>
                <a:spcPts val="0"/>
              </a:spcAft>
              <a:defRPr/>
            </a:pPr>
            <a:endParaRPr lang="en-US" altLang="zh-CN" b="0" kern="0" dirty="0">
              <a:solidFill>
                <a:srgbClr val="7C1302"/>
              </a:solidFill>
              <a:latin typeface="Arial" charset="0"/>
            </a:endParaRPr>
          </a:p>
          <a:p>
            <a:pPr marL="0" marR="0" lvl="0" indent="0" algn="ctr" defTabSz="914400" rtl="0" eaLnBrk="1" fontAlgn="base" latinLnBrk="0" hangingPunct="1">
              <a:lnSpc>
                <a:spcPct val="120000"/>
              </a:lnSpc>
              <a:spcBef>
                <a:spcPct val="0"/>
              </a:spcBef>
              <a:spcAft>
                <a:spcPts val="0"/>
              </a:spcAft>
              <a:buClrTx/>
              <a:buSzTx/>
              <a:buFontTx/>
              <a:buNone/>
              <a:defRPr/>
            </a:pPr>
            <a:endParaRPr kumimoji="0" lang="en-US" altLang="zh-CN" b="1" i="0" u="none" strike="noStrike" kern="0" cap="none" spc="0" normalizeH="0" baseline="0" noProof="0" dirty="0">
              <a:ln>
                <a:noFill/>
              </a:ln>
              <a:solidFill>
                <a:srgbClr val="7C1302"/>
              </a:solidFill>
              <a:effectLst/>
              <a:uLnTx/>
              <a:uFillTx/>
              <a:latin typeface="Arial" charset="0"/>
            </a:endParaRPr>
          </a:p>
          <a:p>
            <a:pPr marL="0" marR="0" lvl="0" indent="0" algn="ctr" defTabSz="914400" rtl="0" eaLnBrk="1" fontAlgn="base" latinLnBrk="0" hangingPunct="1">
              <a:lnSpc>
                <a:spcPct val="120000"/>
              </a:lnSpc>
              <a:spcBef>
                <a:spcPct val="0"/>
              </a:spcBef>
              <a:spcAft>
                <a:spcPts val="0"/>
              </a:spcAft>
              <a:buClrTx/>
              <a:buSzTx/>
              <a:buFontTx/>
              <a:buNone/>
              <a:defRPr/>
            </a:pPr>
            <a:endParaRPr lang="en-US" altLang="zh-CN" kern="0" dirty="0">
              <a:solidFill>
                <a:srgbClr val="7C1302"/>
              </a:solidFill>
              <a:latin typeface="Arial" charset="0"/>
            </a:endParaRPr>
          </a:p>
          <a:p>
            <a:pPr lvl="0" algn="ctr">
              <a:lnSpc>
                <a:spcPct val="120000"/>
              </a:lnSpc>
              <a:spcAft>
                <a:spcPts val="0"/>
              </a:spcAft>
              <a:defRPr/>
            </a:pPr>
            <a:r>
              <a:rPr lang="en-US" altLang="zh-CN" sz="4800" kern="0" dirty="0">
                <a:solidFill>
                  <a:srgbClr val="7C1302"/>
                </a:solidFill>
                <a:latin typeface="Arial" charset="0"/>
              </a:rPr>
              <a:t>MongoDB</a:t>
            </a:r>
            <a:r>
              <a:rPr lang="zh-CN" altLang="en-US" sz="4800" kern="0" dirty="0">
                <a:solidFill>
                  <a:srgbClr val="7C1302"/>
                </a:solidFill>
                <a:latin typeface="Arial" charset="0"/>
              </a:rPr>
              <a:t>多文档事务介绍</a:t>
            </a:r>
            <a:endParaRPr kumimoji="0" lang="zh-CN" altLang="en-US" sz="4800" b="1" i="0" u="none" strike="noStrike" kern="0" cap="none" spc="0" normalizeH="0" baseline="0" noProof="0" dirty="0">
              <a:ln>
                <a:noFill/>
              </a:ln>
              <a:solidFill>
                <a:srgbClr val="7C1302"/>
              </a:solidFill>
              <a:effectLst/>
              <a:uLnTx/>
              <a:uFillTx/>
              <a:latin typeface="Arial" charset="0"/>
            </a:endParaRPr>
          </a:p>
        </p:txBody>
      </p:sp>
      <p:sp>
        <p:nvSpPr>
          <p:cNvPr id="5" name="副标题 2"/>
          <p:cNvSpPr txBox="1"/>
          <p:nvPr/>
        </p:nvSpPr>
        <p:spPr>
          <a:xfrm>
            <a:off x="3059832" y="4437112"/>
            <a:ext cx="5104262"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charset="2"/>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charset="0"/>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charset="0"/>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a:buNone/>
              <a:defRPr kumimoji="0" sz="1800" kern="1200" baseline="0">
                <a:solidFill>
                  <a:schemeClr val="tx1">
                    <a:tint val="75000"/>
                  </a:schemeClr>
                </a:solidFill>
                <a:latin typeface="+mn-lt"/>
                <a:ea typeface="+mn-ea"/>
                <a:cs typeface="+mn-cs"/>
              </a:defRPr>
            </a:lvl9pPr>
          </a:lstStyle>
          <a:p>
            <a:pPr>
              <a:lnSpc>
                <a:spcPct val="130000"/>
              </a:lnSpc>
              <a:buClr>
                <a:srgbClr val="6076B4"/>
              </a:buClr>
            </a:pPr>
            <a:r>
              <a:rPr lang="zh-CN" altLang="en-US" dirty="0">
                <a:solidFill>
                  <a:prstClr val="black">
                    <a:lumMod val="75000"/>
                    <a:lumOff val="25000"/>
                  </a:prstClr>
                </a:solidFill>
                <a:latin typeface="Arial" charset="0"/>
                <a:ea typeface="黑体" pitchFamily="49" charset="-122"/>
                <a:cs typeface="Arial" charset="0"/>
              </a:rPr>
              <a:t>姓名：欧阳鸿荣，戴若石，匡舒磊</a:t>
            </a:r>
          </a:p>
          <a:p>
            <a:pPr>
              <a:lnSpc>
                <a:spcPct val="130000"/>
              </a:lnSpc>
              <a:buClr>
                <a:srgbClr val="6076B4"/>
              </a:buClr>
            </a:pPr>
            <a:r>
              <a:rPr lang="zh-CN" altLang="en-US" dirty="0">
                <a:solidFill>
                  <a:prstClr val="black">
                    <a:lumMod val="75000"/>
                    <a:lumOff val="25000"/>
                  </a:prstClr>
                </a:solidFill>
                <a:latin typeface="Arial" charset="0"/>
                <a:ea typeface="黑体" pitchFamily="49" charset="-122"/>
                <a:cs typeface="Arial" charset="0"/>
              </a:rPr>
              <a:t>指导老师：魏恒峰</a:t>
            </a:r>
            <a:endParaRPr lang="en-US" altLang="zh-CN" dirty="0">
              <a:solidFill>
                <a:prstClr val="black">
                  <a:lumMod val="75000"/>
                  <a:lumOff val="25000"/>
                </a:prstClr>
              </a:solidFill>
              <a:latin typeface="Arial" charset="0"/>
              <a:ea typeface="黑体" pitchFamily="49" charset="-122"/>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9691">
        <p:fade/>
      </p:transition>
    </mc:Choice>
    <mc:Fallback xmlns="">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8AE3C-2CE8-4DCA-AE67-237F29CF32EC}"/>
              </a:ext>
            </a:extLst>
          </p:cNvPr>
          <p:cNvSpPr>
            <a:spLocks noGrp="1"/>
          </p:cNvSpPr>
          <p:nvPr>
            <p:ph type="title"/>
          </p:nvPr>
        </p:nvSpPr>
        <p:spPr/>
        <p:txBody>
          <a:bodyPr/>
          <a:lstStyle/>
          <a:p>
            <a:r>
              <a:rPr lang="en-US" altLang="zh-CN" dirty="0"/>
              <a:t>Transaction - Limits</a:t>
            </a:r>
            <a:endParaRPr lang="zh-CN" altLang="en-US" dirty="0"/>
          </a:p>
        </p:txBody>
      </p:sp>
      <p:sp>
        <p:nvSpPr>
          <p:cNvPr id="3" name="内容占位符 2">
            <a:extLst>
              <a:ext uri="{FF2B5EF4-FFF2-40B4-BE49-F238E27FC236}">
                <a16:creationId xmlns:a16="http://schemas.microsoft.com/office/drawing/2014/main" id="{5E4FCFD8-5788-443C-A449-860E7AE687FA}"/>
              </a:ext>
            </a:extLst>
          </p:cNvPr>
          <p:cNvSpPr>
            <a:spLocks noGrp="1"/>
          </p:cNvSpPr>
          <p:nvPr>
            <p:ph idx="1"/>
          </p:nvPr>
        </p:nvSpPr>
        <p:spPr/>
        <p:txBody>
          <a:bodyPr/>
          <a:lstStyle/>
          <a:p>
            <a:r>
              <a:rPr lang="zh-CN" altLang="en-US" dirty="0"/>
              <a:t>时间限制</a:t>
            </a:r>
            <a:r>
              <a:rPr lang="en-US" altLang="zh-CN" dirty="0"/>
              <a:t>: 60s</a:t>
            </a:r>
          </a:p>
          <a:p>
            <a:r>
              <a:rPr lang="zh-CN" altLang="en-US" dirty="0"/>
              <a:t>文档数量限制</a:t>
            </a:r>
            <a:r>
              <a:rPr lang="en-US" altLang="zh-CN" dirty="0"/>
              <a:t>: No limit</a:t>
            </a:r>
          </a:p>
          <a:p>
            <a:endParaRPr lang="zh-CN" altLang="en-US" dirty="0"/>
          </a:p>
        </p:txBody>
      </p:sp>
      <p:sp>
        <p:nvSpPr>
          <p:cNvPr id="4" name="日期占位符 3">
            <a:extLst>
              <a:ext uri="{FF2B5EF4-FFF2-40B4-BE49-F238E27FC236}">
                <a16:creationId xmlns:a16="http://schemas.microsoft.com/office/drawing/2014/main" id="{5653290F-4318-4435-BA43-792ECF113311}"/>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6C76E1C7-E177-45B3-8885-DB841ACA5FFF}"/>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732559A-C72B-4BCC-8C11-46A237832EF0}"/>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10</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3402513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687F0-AD2B-4984-A449-836CA2C4D38B}"/>
              </a:ext>
            </a:extLst>
          </p:cNvPr>
          <p:cNvSpPr>
            <a:spLocks noGrp="1"/>
          </p:cNvSpPr>
          <p:nvPr>
            <p:ph type="title"/>
          </p:nvPr>
        </p:nvSpPr>
        <p:spPr/>
        <p:txBody>
          <a:bodyPr/>
          <a:lstStyle/>
          <a:p>
            <a:r>
              <a:rPr lang="en-US" altLang="zh-CN" dirty="0"/>
              <a:t>Transaction - Command</a:t>
            </a:r>
            <a:endParaRPr lang="zh-CN" altLang="en-US" dirty="0"/>
          </a:p>
        </p:txBody>
      </p:sp>
      <p:sp>
        <p:nvSpPr>
          <p:cNvPr id="3" name="内容占位符 2">
            <a:extLst>
              <a:ext uri="{FF2B5EF4-FFF2-40B4-BE49-F238E27FC236}">
                <a16:creationId xmlns:a16="http://schemas.microsoft.com/office/drawing/2014/main" id="{2BC91791-4CF3-45C0-B039-2A8F8DEA4DAA}"/>
              </a:ext>
            </a:extLst>
          </p:cNvPr>
          <p:cNvSpPr>
            <a:spLocks noGrp="1"/>
          </p:cNvSpPr>
          <p:nvPr>
            <p:ph idx="1"/>
          </p:nvPr>
        </p:nvSpPr>
        <p:spPr>
          <a:xfrm>
            <a:off x="755511" y="1746850"/>
            <a:ext cx="3610744" cy="4716000"/>
          </a:xfrm>
        </p:spPr>
        <p:txBody>
          <a:bodyPr/>
          <a:lstStyle/>
          <a:p>
            <a:r>
              <a:rPr lang="en-US" altLang="zh-CN" b="1" dirty="0"/>
              <a:t>Insert</a:t>
            </a:r>
          </a:p>
          <a:p>
            <a:r>
              <a:rPr lang="en-US" altLang="zh-CN" dirty="0"/>
              <a:t>create</a:t>
            </a:r>
          </a:p>
          <a:p>
            <a:r>
              <a:rPr lang="en-US" altLang="zh-CN" dirty="0" err="1"/>
              <a:t>createIndexes</a:t>
            </a:r>
            <a:endParaRPr lang="en-US" altLang="zh-CN" dirty="0"/>
          </a:p>
          <a:p>
            <a:endParaRPr lang="en-US" altLang="zh-CN" dirty="0"/>
          </a:p>
          <a:p>
            <a:r>
              <a:rPr lang="en-US" altLang="zh-CN" b="1" dirty="0"/>
              <a:t>Update</a:t>
            </a:r>
          </a:p>
          <a:p>
            <a:r>
              <a:rPr lang="en-US" altLang="zh-CN" dirty="0" err="1"/>
              <a:t>findAndModify</a:t>
            </a:r>
            <a:endParaRPr lang="en-US" altLang="zh-CN" dirty="0"/>
          </a:p>
        </p:txBody>
      </p:sp>
      <p:sp>
        <p:nvSpPr>
          <p:cNvPr id="4" name="日期占位符 3">
            <a:extLst>
              <a:ext uri="{FF2B5EF4-FFF2-40B4-BE49-F238E27FC236}">
                <a16:creationId xmlns:a16="http://schemas.microsoft.com/office/drawing/2014/main" id="{EC9C9C44-0E24-4B38-A703-E53D31AE1B7D}"/>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0824DF77-4601-40D9-9470-775235C656EF}"/>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CF479698-97DF-4093-BBBC-1ABD27EDF77D}"/>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11</a:t>
            </a:fld>
            <a:endParaRPr kumimoji="1" lang="zh-CN" altLang="en-US">
              <a:solidFill>
                <a:prstClr val="black">
                  <a:lumMod val="65000"/>
                  <a:lumOff val="35000"/>
                </a:prstClr>
              </a:solidFill>
              <a:ea typeface="宋体" charset="-122"/>
            </a:endParaRPr>
          </a:p>
        </p:txBody>
      </p:sp>
      <p:sp>
        <p:nvSpPr>
          <p:cNvPr id="7" name="内容占位符 2">
            <a:extLst>
              <a:ext uri="{FF2B5EF4-FFF2-40B4-BE49-F238E27FC236}">
                <a16:creationId xmlns:a16="http://schemas.microsoft.com/office/drawing/2014/main" id="{FCEF2EB3-7CAC-48F7-9330-0070312618B1}"/>
              </a:ext>
            </a:extLst>
          </p:cNvPr>
          <p:cNvSpPr txBox="1">
            <a:spLocks/>
          </p:cNvSpPr>
          <p:nvPr/>
        </p:nvSpPr>
        <p:spPr bwMode="auto">
          <a:xfrm>
            <a:off x="4747828" y="1071000"/>
            <a:ext cx="3610744" cy="4716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charset="2"/>
              <a:buChar char="l"/>
              <a:defRPr sz="3000" b="0">
                <a:solidFill>
                  <a:schemeClr val="tx1"/>
                </a:solidFill>
                <a:latin typeface="+mj-lt"/>
                <a:ea typeface="黑体" pitchFamily="49" charset="-122"/>
                <a:cs typeface="+mn-cs"/>
              </a:defRPr>
            </a:lvl1pPr>
            <a:lvl2pPr marL="692150" indent="-347980" algn="l" rtl="0" eaLnBrk="1" fontAlgn="base" hangingPunct="1">
              <a:spcBef>
                <a:spcPct val="20000"/>
              </a:spcBef>
              <a:spcAft>
                <a:spcPct val="0"/>
              </a:spcAft>
              <a:buClr>
                <a:schemeClr val="accent2"/>
              </a:buClr>
              <a:buSzPct val="70000"/>
              <a:buFont typeface="Wingdings" charset="2"/>
              <a:buChar char="l"/>
              <a:defRPr sz="2400">
                <a:solidFill>
                  <a:schemeClr val="tx1"/>
                </a:solidFill>
                <a:latin typeface="+mj-lt"/>
                <a:ea typeface="黑体" pitchFamily="49" charset="-122"/>
              </a:defRPr>
            </a:lvl2pPr>
            <a:lvl3pPr marL="987425" indent="-294005" algn="l" rtl="0" eaLnBrk="1" fontAlgn="base" hangingPunct="1">
              <a:spcBef>
                <a:spcPct val="20000"/>
              </a:spcBef>
              <a:spcAft>
                <a:spcPct val="0"/>
              </a:spcAft>
              <a:buClr>
                <a:schemeClr val="accent1"/>
              </a:buClr>
              <a:buSzPct val="70000"/>
              <a:buFont typeface="Wingdings" charset="2"/>
              <a:buChar char="l"/>
              <a:defRPr sz="2000">
                <a:solidFill>
                  <a:schemeClr val="tx1"/>
                </a:solidFill>
                <a:latin typeface="+mj-lt"/>
                <a:ea typeface="+mn-ea"/>
              </a:defRPr>
            </a:lvl3pPr>
            <a:lvl4pPr marL="1281430" indent="-292100" algn="l" rtl="0" eaLnBrk="1" fontAlgn="base" hangingPunct="1">
              <a:spcBef>
                <a:spcPct val="20000"/>
              </a:spcBef>
              <a:spcAft>
                <a:spcPct val="0"/>
              </a:spcAft>
              <a:buClr>
                <a:schemeClr val="tx2"/>
              </a:buClr>
              <a:buSzPct val="75000"/>
              <a:buFont typeface="Wingdings" charset="2"/>
              <a:buChar char="§"/>
              <a:defRPr sz="1600">
                <a:solidFill>
                  <a:schemeClr val="tx1"/>
                </a:solidFill>
                <a:latin typeface="+mj-lt"/>
                <a:ea typeface="+mn-ea"/>
              </a:defRPr>
            </a:lvl4pPr>
            <a:lvl5pPr marL="1598930" indent="-316230" algn="l" rtl="0" eaLnBrk="1" fontAlgn="base" hangingPunct="1">
              <a:spcBef>
                <a:spcPct val="20000"/>
              </a:spcBef>
              <a:spcAft>
                <a:spcPct val="0"/>
              </a:spcAft>
              <a:buClr>
                <a:schemeClr val="folHlink"/>
              </a:buClr>
              <a:buSzPct val="80000"/>
              <a:buFont typeface="Wingdings" charset="2"/>
              <a:buChar char="§"/>
              <a:defRPr sz="1200">
                <a:solidFill>
                  <a:schemeClr val="tx1"/>
                </a:solidFill>
                <a:latin typeface="+mj-lt"/>
                <a:ea typeface="+mn-ea"/>
              </a:defRPr>
            </a:lvl5pPr>
            <a:lvl6pPr marL="20561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9pPr>
          </a:lstStyle>
          <a:p>
            <a:pPr marL="0" indent="0">
              <a:buNone/>
            </a:pPr>
            <a:endParaRPr lang="en-US" altLang="zh-CN" kern="0" dirty="0"/>
          </a:p>
          <a:p>
            <a:r>
              <a:rPr lang="en-US" altLang="zh-CN" b="1" dirty="0"/>
              <a:t>Delete</a:t>
            </a:r>
          </a:p>
          <a:p>
            <a:r>
              <a:rPr lang="en-US" altLang="zh-CN" dirty="0" err="1"/>
              <a:t>killCursors</a:t>
            </a:r>
            <a:endParaRPr lang="en-US" altLang="zh-CN" dirty="0"/>
          </a:p>
          <a:p>
            <a:endParaRPr lang="en-US" altLang="zh-CN" dirty="0"/>
          </a:p>
          <a:p>
            <a:r>
              <a:rPr lang="en-US" altLang="zh-CN" b="1" dirty="0"/>
              <a:t>find</a:t>
            </a:r>
          </a:p>
          <a:p>
            <a:r>
              <a:rPr lang="en-US" altLang="zh-CN" dirty="0" err="1"/>
              <a:t>getMore</a:t>
            </a:r>
            <a:endParaRPr lang="en-US" altLang="zh-CN" dirty="0"/>
          </a:p>
          <a:p>
            <a:r>
              <a:rPr lang="en-US" altLang="zh-CN" dirty="0"/>
              <a:t>aggregate</a:t>
            </a:r>
            <a:endParaRPr lang="en-US" altLang="zh-CN" kern="0" dirty="0"/>
          </a:p>
          <a:p>
            <a:r>
              <a:rPr lang="en-US" altLang="zh-CN" kern="0" dirty="0"/>
              <a:t>distinct</a:t>
            </a:r>
          </a:p>
          <a:p>
            <a:r>
              <a:rPr lang="en-US" altLang="zh-CN" kern="0" dirty="0" err="1"/>
              <a:t>geoSearch</a:t>
            </a:r>
            <a:endParaRPr lang="en-US" altLang="zh-CN" kern="0" dirty="0"/>
          </a:p>
        </p:txBody>
      </p:sp>
    </p:spTree>
    <p:extLst>
      <p:ext uri="{BB962C8B-B14F-4D97-AF65-F5344CB8AC3E}">
        <p14:creationId xmlns:p14="http://schemas.microsoft.com/office/powerpoint/2010/main" val="2938410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solidFill>
                  <a:schemeClr val="bg1">
                    <a:lumMod val="85000"/>
                  </a:schemeClr>
                </a:solidFill>
              </a:rPr>
              <a:t>MongoDB</a:t>
            </a:r>
            <a:r>
              <a:rPr lang="zh-CN" altLang="en-US" dirty="0">
                <a:solidFill>
                  <a:schemeClr val="bg1">
                    <a:lumMod val="85000"/>
                  </a:schemeClr>
                </a:solidFill>
              </a:rPr>
              <a:t>事务介绍</a:t>
            </a:r>
            <a:endParaRPr lang="en-US" altLang="zh-CN" dirty="0">
              <a:solidFill>
                <a:schemeClr val="bg1">
                  <a:lumMod val="85000"/>
                </a:schemeClr>
              </a:solidFill>
            </a:endParaRPr>
          </a:p>
          <a:p>
            <a:r>
              <a:rPr lang="zh-CN" altLang="en-US" dirty="0"/>
              <a:t>事务应用展示</a:t>
            </a:r>
            <a:endParaRPr lang="en-US" altLang="zh-CN" dirty="0"/>
          </a:p>
          <a:p>
            <a:r>
              <a:rPr lang="zh-CN" altLang="en-US" dirty="0">
                <a:solidFill>
                  <a:schemeClr val="bg1">
                    <a:lumMod val="85000"/>
                  </a:schemeClr>
                </a:solidFill>
              </a:rPr>
              <a:t>事务浅析</a:t>
            </a:r>
            <a:endParaRPr lang="en-US" altLang="zh-CN" dirty="0">
              <a:solidFill>
                <a:schemeClr val="bg1">
                  <a:lumMod val="85000"/>
                </a:schemeClr>
              </a:solidFill>
            </a:endParaRPr>
          </a:p>
          <a:p>
            <a:r>
              <a:rPr lang="zh-CN" altLang="en-US" dirty="0">
                <a:solidFill>
                  <a:schemeClr val="bg1">
                    <a:lumMod val="85000"/>
                  </a:schemeClr>
                </a:solidFill>
              </a:rPr>
              <a:t>总结与展望</a:t>
            </a:r>
            <a:endParaRPr lang="en-US" altLang="zh-CN" dirty="0">
              <a:solidFill>
                <a:schemeClr val="bg1">
                  <a:lumMod val="85000"/>
                </a:schemeClr>
              </a:solidFill>
            </a:endParaRPr>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12</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1099809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solidFill>
                  <a:schemeClr val="bg1">
                    <a:lumMod val="85000"/>
                  </a:schemeClr>
                </a:solidFill>
              </a:rPr>
              <a:t>MongoDB</a:t>
            </a:r>
            <a:r>
              <a:rPr lang="zh-CN" altLang="en-US" dirty="0">
                <a:solidFill>
                  <a:schemeClr val="bg1">
                    <a:lumMod val="85000"/>
                  </a:schemeClr>
                </a:solidFill>
              </a:rPr>
              <a:t>事务介绍</a:t>
            </a:r>
            <a:endParaRPr lang="en-US" altLang="zh-CN" dirty="0">
              <a:solidFill>
                <a:schemeClr val="bg1">
                  <a:lumMod val="85000"/>
                </a:schemeClr>
              </a:solidFill>
            </a:endParaRPr>
          </a:p>
          <a:p>
            <a:r>
              <a:rPr lang="zh-CN" altLang="en-US" dirty="0"/>
              <a:t>事务应用展示</a:t>
            </a:r>
            <a:endParaRPr lang="en-US" altLang="zh-CN" dirty="0">
              <a:solidFill>
                <a:schemeClr val="tx1"/>
              </a:solidFill>
            </a:endParaRPr>
          </a:p>
          <a:p>
            <a:pPr lvl="1"/>
            <a:r>
              <a:rPr lang="zh-CN" altLang="en-US" dirty="0"/>
              <a:t>创建</a:t>
            </a:r>
            <a:r>
              <a:rPr lang="en-US" altLang="zh-CN" dirty="0"/>
              <a:t>DB</a:t>
            </a:r>
            <a:r>
              <a:rPr lang="zh-CN" altLang="en-US" dirty="0"/>
              <a:t>和</a:t>
            </a:r>
            <a:r>
              <a:rPr lang="en-US" altLang="zh-CN" dirty="0"/>
              <a:t>collection</a:t>
            </a:r>
          </a:p>
          <a:p>
            <a:pPr lvl="1"/>
            <a:r>
              <a:rPr lang="zh-CN" altLang="en-US" dirty="0">
                <a:solidFill>
                  <a:schemeClr val="bg1">
                    <a:lumMod val="85000"/>
                  </a:schemeClr>
                </a:solidFill>
              </a:rPr>
              <a:t>事务</a:t>
            </a:r>
            <a:r>
              <a:rPr lang="en-US" altLang="zh-CN" dirty="0">
                <a:solidFill>
                  <a:schemeClr val="bg1">
                    <a:lumMod val="85000"/>
                  </a:schemeClr>
                </a:solidFill>
              </a:rPr>
              <a:t> API</a:t>
            </a:r>
          </a:p>
          <a:p>
            <a:pPr lvl="1"/>
            <a:r>
              <a:rPr lang="en-US" altLang="zh-CN" dirty="0">
                <a:solidFill>
                  <a:schemeClr val="accent3">
                    <a:lumMod val="85000"/>
                  </a:schemeClr>
                </a:solidFill>
              </a:rPr>
              <a:t>Abort</a:t>
            </a:r>
            <a:r>
              <a:rPr lang="zh-CN" altLang="en-US" dirty="0">
                <a:solidFill>
                  <a:schemeClr val="accent3">
                    <a:lumMod val="85000"/>
                  </a:schemeClr>
                </a:solidFill>
              </a:rPr>
              <a:t>的事务</a:t>
            </a:r>
            <a:endParaRPr lang="en-US" altLang="zh-CN" dirty="0">
              <a:solidFill>
                <a:schemeClr val="accent3">
                  <a:lumMod val="85000"/>
                </a:schemeClr>
              </a:solidFill>
            </a:endParaRPr>
          </a:p>
          <a:p>
            <a:pPr lvl="1"/>
            <a:r>
              <a:rPr lang="zh-CN" altLang="en-US" dirty="0">
                <a:solidFill>
                  <a:schemeClr val="accent3">
                    <a:lumMod val="85000"/>
                  </a:schemeClr>
                </a:solidFill>
              </a:rPr>
              <a:t>事务隔离性的体现</a:t>
            </a:r>
            <a:endParaRPr lang="en-US" altLang="zh-CN" dirty="0">
              <a:solidFill>
                <a:schemeClr val="accent3">
                  <a:lumMod val="85000"/>
                </a:schemeClr>
              </a:solidFill>
            </a:endParaRPr>
          </a:p>
          <a:p>
            <a:r>
              <a:rPr lang="zh-CN" altLang="en-US" dirty="0">
                <a:solidFill>
                  <a:schemeClr val="bg1">
                    <a:lumMod val="85000"/>
                  </a:schemeClr>
                </a:solidFill>
              </a:rPr>
              <a:t>事务浅析</a:t>
            </a:r>
            <a:endParaRPr lang="en-US" altLang="zh-CN" dirty="0">
              <a:solidFill>
                <a:schemeClr val="bg1">
                  <a:lumMod val="85000"/>
                </a:schemeClr>
              </a:solidFill>
            </a:endParaRPr>
          </a:p>
          <a:p>
            <a:r>
              <a:rPr lang="zh-CN" altLang="en-US" dirty="0">
                <a:solidFill>
                  <a:schemeClr val="bg1">
                    <a:lumMod val="85000"/>
                  </a:schemeClr>
                </a:solidFill>
              </a:rPr>
              <a:t>总结与展望</a:t>
            </a:r>
            <a:endParaRPr lang="en-US" altLang="zh-CN" dirty="0">
              <a:solidFill>
                <a:schemeClr val="bg1">
                  <a:lumMod val="85000"/>
                </a:schemeClr>
              </a:solidFill>
            </a:endParaRPr>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13</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2529170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6113B-DC45-4E8D-B4E0-D0225E8A42AA}"/>
              </a:ext>
            </a:extLst>
          </p:cNvPr>
          <p:cNvSpPr>
            <a:spLocks noGrp="1"/>
          </p:cNvSpPr>
          <p:nvPr>
            <p:ph type="title"/>
          </p:nvPr>
        </p:nvSpPr>
        <p:spPr/>
        <p:txBody>
          <a:bodyPr/>
          <a:lstStyle/>
          <a:p>
            <a:pPr lvl="1"/>
            <a:r>
              <a:rPr lang="zh-CN" altLang="en-US" dirty="0"/>
              <a:t>创建</a:t>
            </a:r>
            <a:r>
              <a:rPr lang="en-US" altLang="zh-CN" dirty="0"/>
              <a:t>DB</a:t>
            </a:r>
            <a:r>
              <a:rPr lang="zh-CN" altLang="en-US" dirty="0"/>
              <a:t>和</a:t>
            </a:r>
            <a:r>
              <a:rPr lang="en-US" altLang="zh-CN" dirty="0"/>
              <a:t>collection</a:t>
            </a:r>
          </a:p>
        </p:txBody>
      </p:sp>
      <p:pic>
        <p:nvPicPr>
          <p:cNvPr id="9" name="内容占位符 8">
            <a:extLst>
              <a:ext uri="{FF2B5EF4-FFF2-40B4-BE49-F238E27FC236}">
                <a16:creationId xmlns:a16="http://schemas.microsoft.com/office/drawing/2014/main" id="{BD480E9B-2581-4F23-A71F-430B05848A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33662"/>
            <a:ext cx="9150729" cy="1795338"/>
          </a:xfrm>
        </p:spPr>
      </p:pic>
      <p:sp>
        <p:nvSpPr>
          <p:cNvPr id="4" name="日期占位符 3">
            <a:extLst>
              <a:ext uri="{FF2B5EF4-FFF2-40B4-BE49-F238E27FC236}">
                <a16:creationId xmlns:a16="http://schemas.microsoft.com/office/drawing/2014/main" id="{D866CD47-A87E-440E-B396-66199CCBF6C5}"/>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7B602711-89D7-4CE8-8705-1B361FEDF667}"/>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4A464935-F2FA-45BF-A77E-9443BAF2CA18}"/>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14</a:t>
            </a:fld>
            <a:endParaRPr kumimoji="1" lang="zh-CN" altLang="en-US">
              <a:solidFill>
                <a:prstClr val="black">
                  <a:lumMod val="65000"/>
                  <a:lumOff val="35000"/>
                </a:prstClr>
              </a:solidFill>
              <a:ea typeface="宋体" charset="-122"/>
            </a:endParaRPr>
          </a:p>
        </p:txBody>
      </p:sp>
      <p:sp>
        <p:nvSpPr>
          <p:cNvPr id="10" name="内容占位符 2">
            <a:extLst>
              <a:ext uri="{FF2B5EF4-FFF2-40B4-BE49-F238E27FC236}">
                <a16:creationId xmlns:a16="http://schemas.microsoft.com/office/drawing/2014/main" id="{395D4C28-A945-4478-878E-27915B9033ED}"/>
              </a:ext>
            </a:extLst>
          </p:cNvPr>
          <p:cNvSpPr txBox="1">
            <a:spLocks/>
          </p:cNvSpPr>
          <p:nvPr/>
        </p:nvSpPr>
        <p:spPr bwMode="auto">
          <a:xfrm>
            <a:off x="457200" y="1417638"/>
            <a:ext cx="8229600" cy="4716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charset="2"/>
              <a:buChar char="l"/>
              <a:defRPr sz="3000" b="0">
                <a:solidFill>
                  <a:schemeClr val="tx1"/>
                </a:solidFill>
                <a:latin typeface="+mj-lt"/>
                <a:ea typeface="黑体" pitchFamily="49" charset="-122"/>
                <a:cs typeface="+mn-cs"/>
              </a:defRPr>
            </a:lvl1pPr>
            <a:lvl2pPr marL="692150" indent="-347980" algn="l" rtl="0" eaLnBrk="1" fontAlgn="base" hangingPunct="1">
              <a:spcBef>
                <a:spcPct val="20000"/>
              </a:spcBef>
              <a:spcAft>
                <a:spcPct val="0"/>
              </a:spcAft>
              <a:buClr>
                <a:schemeClr val="accent2"/>
              </a:buClr>
              <a:buSzPct val="70000"/>
              <a:buFont typeface="Wingdings" charset="2"/>
              <a:buChar char="l"/>
              <a:defRPr sz="2400">
                <a:solidFill>
                  <a:schemeClr val="tx1"/>
                </a:solidFill>
                <a:latin typeface="+mj-lt"/>
                <a:ea typeface="黑体" pitchFamily="49" charset="-122"/>
              </a:defRPr>
            </a:lvl2pPr>
            <a:lvl3pPr marL="987425" indent="-294005" algn="l" rtl="0" eaLnBrk="1" fontAlgn="base" hangingPunct="1">
              <a:spcBef>
                <a:spcPct val="20000"/>
              </a:spcBef>
              <a:spcAft>
                <a:spcPct val="0"/>
              </a:spcAft>
              <a:buClr>
                <a:schemeClr val="accent1"/>
              </a:buClr>
              <a:buSzPct val="70000"/>
              <a:buFont typeface="Wingdings" charset="2"/>
              <a:buChar char="l"/>
              <a:defRPr sz="2000">
                <a:solidFill>
                  <a:schemeClr val="tx1"/>
                </a:solidFill>
                <a:latin typeface="+mj-lt"/>
                <a:ea typeface="+mn-ea"/>
              </a:defRPr>
            </a:lvl3pPr>
            <a:lvl4pPr marL="1281430" indent="-292100" algn="l" rtl="0" eaLnBrk="1" fontAlgn="base" hangingPunct="1">
              <a:spcBef>
                <a:spcPct val="20000"/>
              </a:spcBef>
              <a:spcAft>
                <a:spcPct val="0"/>
              </a:spcAft>
              <a:buClr>
                <a:schemeClr val="tx2"/>
              </a:buClr>
              <a:buSzPct val="75000"/>
              <a:buFont typeface="Wingdings" charset="2"/>
              <a:buChar char="§"/>
              <a:defRPr sz="1600">
                <a:solidFill>
                  <a:schemeClr val="tx1"/>
                </a:solidFill>
                <a:latin typeface="+mj-lt"/>
                <a:ea typeface="+mn-ea"/>
              </a:defRPr>
            </a:lvl4pPr>
            <a:lvl5pPr marL="1598930" indent="-316230" algn="l" rtl="0" eaLnBrk="1" fontAlgn="base" hangingPunct="1">
              <a:spcBef>
                <a:spcPct val="20000"/>
              </a:spcBef>
              <a:spcAft>
                <a:spcPct val="0"/>
              </a:spcAft>
              <a:buClr>
                <a:schemeClr val="folHlink"/>
              </a:buClr>
              <a:buSzPct val="80000"/>
              <a:buFont typeface="Wingdings" charset="2"/>
              <a:buChar char="§"/>
              <a:defRPr sz="1200">
                <a:solidFill>
                  <a:schemeClr val="tx1"/>
                </a:solidFill>
                <a:latin typeface="+mj-lt"/>
                <a:ea typeface="+mn-ea"/>
              </a:defRPr>
            </a:lvl5pPr>
            <a:lvl6pPr marL="20561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ea typeface="+mn-ea"/>
              </a:defRPr>
            </a:lvl9pPr>
          </a:lstStyle>
          <a:p>
            <a:endParaRPr lang="en-US" altLang="zh-CN" kern="0" dirty="0"/>
          </a:p>
          <a:p>
            <a:endParaRPr lang="en-US" altLang="zh-CN" kern="0" dirty="0"/>
          </a:p>
          <a:p>
            <a:endParaRPr lang="en-US" altLang="zh-CN" kern="0" dirty="0"/>
          </a:p>
          <a:p>
            <a:endParaRPr lang="en-US" altLang="zh-CN" kern="0" dirty="0"/>
          </a:p>
          <a:p>
            <a:r>
              <a:rPr lang="zh-CN" altLang="en-US" kern="0" dirty="0"/>
              <a:t>连接数据库</a:t>
            </a:r>
            <a:endParaRPr lang="en-US" altLang="zh-CN" kern="0" dirty="0"/>
          </a:p>
          <a:p>
            <a:r>
              <a:rPr lang="zh-CN" altLang="en-US" kern="0" dirty="0"/>
              <a:t>两种方法都可以</a:t>
            </a:r>
            <a:endParaRPr lang="en-US" altLang="zh-CN" kern="0" dirty="0"/>
          </a:p>
          <a:p>
            <a:r>
              <a:rPr lang="en-US" altLang="zh-CN" kern="0" dirty="0"/>
              <a:t>DB/collection</a:t>
            </a:r>
            <a:r>
              <a:rPr lang="zh-CN" altLang="en-US" kern="0" dirty="0"/>
              <a:t>会在写入数据的时候自动创建</a:t>
            </a:r>
            <a:endParaRPr lang="en-US" altLang="zh-CN" kern="0" dirty="0"/>
          </a:p>
        </p:txBody>
      </p:sp>
    </p:spTree>
    <p:extLst>
      <p:ext uri="{BB962C8B-B14F-4D97-AF65-F5344CB8AC3E}">
        <p14:creationId xmlns:p14="http://schemas.microsoft.com/office/powerpoint/2010/main" val="2504626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6113B-DC45-4E8D-B4E0-D0225E8A42AA}"/>
              </a:ext>
            </a:extLst>
          </p:cNvPr>
          <p:cNvSpPr>
            <a:spLocks noGrp="1"/>
          </p:cNvSpPr>
          <p:nvPr>
            <p:ph type="title"/>
          </p:nvPr>
        </p:nvSpPr>
        <p:spPr/>
        <p:txBody>
          <a:bodyPr/>
          <a:lstStyle/>
          <a:p>
            <a:pPr lvl="1"/>
            <a:r>
              <a:rPr lang="zh-CN" altLang="en-US" dirty="0"/>
              <a:t>创建</a:t>
            </a:r>
            <a:r>
              <a:rPr lang="en-US" altLang="zh-CN" dirty="0"/>
              <a:t>DB</a:t>
            </a:r>
            <a:r>
              <a:rPr lang="zh-CN" altLang="en-US" dirty="0"/>
              <a:t>和</a:t>
            </a:r>
            <a:r>
              <a:rPr lang="en-US" altLang="zh-CN" dirty="0"/>
              <a:t>collection</a:t>
            </a:r>
          </a:p>
        </p:txBody>
      </p:sp>
      <p:sp>
        <p:nvSpPr>
          <p:cNvPr id="3" name="内容占位符 2">
            <a:extLst>
              <a:ext uri="{FF2B5EF4-FFF2-40B4-BE49-F238E27FC236}">
                <a16:creationId xmlns:a16="http://schemas.microsoft.com/office/drawing/2014/main" id="{8D5CF81A-D2F8-4989-AECD-AA7FF6621FD3}"/>
              </a:ext>
            </a:extLst>
          </p:cNvPr>
          <p:cNvSpPr>
            <a:spLocks noGrp="1"/>
          </p:cNvSpPr>
          <p:nvPr>
            <p:ph idx="1"/>
          </p:nvPr>
        </p:nvSpPr>
        <p:spPr>
          <a:xfrm>
            <a:off x="457200" y="1417638"/>
            <a:ext cx="8229600" cy="4716000"/>
          </a:xfrm>
        </p:spPr>
        <p:txBody>
          <a:bodyPr/>
          <a:lstStyle/>
          <a:p>
            <a:r>
              <a:rPr lang="zh-CN" altLang="en-US" dirty="0"/>
              <a:t>查询数据库中的数据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输出</a:t>
            </a:r>
            <a:r>
              <a:rPr lang="en-US" altLang="zh-CN" dirty="0"/>
              <a:t>: </a:t>
            </a:r>
          </a:p>
        </p:txBody>
      </p:sp>
      <p:sp>
        <p:nvSpPr>
          <p:cNvPr id="4" name="日期占位符 3">
            <a:extLst>
              <a:ext uri="{FF2B5EF4-FFF2-40B4-BE49-F238E27FC236}">
                <a16:creationId xmlns:a16="http://schemas.microsoft.com/office/drawing/2014/main" id="{D866CD47-A87E-440E-B396-66199CCBF6C5}"/>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7B602711-89D7-4CE8-8705-1B361FEDF667}"/>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4A464935-F2FA-45BF-A77E-9443BAF2CA18}"/>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15</a:t>
            </a:fld>
            <a:endParaRPr kumimoji="1" lang="zh-CN" altLang="en-US">
              <a:solidFill>
                <a:prstClr val="black">
                  <a:lumMod val="65000"/>
                  <a:lumOff val="35000"/>
                </a:prstClr>
              </a:solidFill>
              <a:ea typeface="宋体" charset="-122"/>
            </a:endParaRPr>
          </a:p>
        </p:txBody>
      </p:sp>
      <p:pic>
        <p:nvPicPr>
          <p:cNvPr id="11" name="图片 10">
            <a:extLst>
              <a:ext uri="{FF2B5EF4-FFF2-40B4-BE49-F238E27FC236}">
                <a16:creationId xmlns:a16="http://schemas.microsoft.com/office/drawing/2014/main" id="{EFC510C8-60C3-483C-A381-F2F119831AB6}"/>
              </a:ext>
            </a:extLst>
          </p:cNvPr>
          <p:cNvPicPr>
            <a:picLocks noChangeAspect="1"/>
          </p:cNvPicPr>
          <p:nvPr/>
        </p:nvPicPr>
        <p:blipFill rotWithShape="1">
          <a:blip r:embed="rId3">
            <a:extLst>
              <a:ext uri="{28A0092B-C50C-407E-A947-70E740481C1C}">
                <a14:useLocalDpi xmlns:a14="http://schemas.microsoft.com/office/drawing/2010/main" val="0"/>
              </a:ext>
            </a:extLst>
          </a:blip>
          <a:srcRect r="26150" b="28883"/>
          <a:stretch/>
        </p:blipFill>
        <p:spPr>
          <a:xfrm>
            <a:off x="2411760" y="4396985"/>
            <a:ext cx="6066472" cy="2047555"/>
          </a:xfrm>
          <a:prstGeom prst="rect">
            <a:avLst/>
          </a:prstGeom>
        </p:spPr>
      </p:pic>
      <p:pic>
        <p:nvPicPr>
          <p:cNvPr id="8" name="图片 7">
            <a:extLst>
              <a:ext uri="{FF2B5EF4-FFF2-40B4-BE49-F238E27FC236}">
                <a16:creationId xmlns:a16="http://schemas.microsoft.com/office/drawing/2014/main" id="{08584573-17D7-4E7F-AF8B-596265B2D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98806"/>
            <a:ext cx="9144000" cy="3181711"/>
          </a:xfrm>
          <a:prstGeom prst="rect">
            <a:avLst/>
          </a:prstGeom>
        </p:spPr>
      </p:pic>
    </p:spTree>
    <p:extLst>
      <p:ext uri="{BB962C8B-B14F-4D97-AF65-F5344CB8AC3E}">
        <p14:creationId xmlns:p14="http://schemas.microsoft.com/office/powerpoint/2010/main" val="3500559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solidFill>
                  <a:schemeClr val="bg1">
                    <a:lumMod val="85000"/>
                  </a:schemeClr>
                </a:solidFill>
              </a:rPr>
              <a:t>MongoDB</a:t>
            </a:r>
            <a:r>
              <a:rPr lang="zh-CN" altLang="en-US" dirty="0">
                <a:solidFill>
                  <a:schemeClr val="bg1">
                    <a:lumMod val="85000"/>
                  </a:schemeClr>
                </a:solidFill>
              </a:rPr>
              <a:t>事务介绍</a:t>
            </a:r>
            <a:endParaRPr lang="en-US" altLang="zh-CN" dirty="0">
              <a:solidFill>
                <a:schemeClr val="bg1">
                  <a:lumMod val="85000"/>
                </a:schemeClr>
              </a:solidFill>
            </a:endParaRPr>
          </a:p>
          <a:p>
            <a:r>
              <a:rPr lang="zh-CN" altLang="en-US" dirty="0">
                <a:solidFill>
                  <a:schemeClr val="accent3">
                    <a:lumMod val="85000"/>
                  </a:schemeClr>
                </a:solidFill>
              </a:rPr>
              <a:t>事务应用展示</a:t>
            </a:r>
            <a:endParaRPr lang="en-US" altLang="zh-CN" dirty="0">
              <a:solidFill>
                <a:schemeClr val="accent3">
                  <a:lumMod val="85000"/>
                </a:schemeClr>
              </a:solidFill>
            </a:endParaRPr>
          </a:p>
          <a:p>
            <a:pPr lvl="1"/>
            <a:r>
              <a:rPr lang="zh-CN" altLang="en-US" dirty="0">
                <a:solidFill>
                  <a:schemeClr val="accent3">
                    <a:lumMod val="85000"/>
                  </a:schemeClr>
                </a:solidFill>
              </a:rPr>
              <a:t>创建</a:t>
            </a:r>
            <a:r>
              <a:rPr lang="en-US" altLang="zh-CN" dirty="0">
                <a:solidFill>
                  <a:schemeClr val="accent3">
                    <a:lumMod val="85000"/>
                  </a:schemeClr>
                </a:solidFill>
              </a:rPr>
              <a:t>DB</a:t>
            </a:r>
            <a:r>
              <a:rPr lang="zh-CN" altLang="en-US" dirty="0">
                <a:solidFill>
                  <a:schemeClr val="accent3">
                    <a:lumMod val="85000"/>
                  </a:schemeClr>
                </a:solidFill>
              </a:rPr>
              <a:t>和</a:t>
            </a:r>
            <a:r>
              <a:rPr lang="en-US" altLang="zh-CN" dirty="0">
                <a:solidFill>
                  <a:schemeClr val="accent3">
                    <a:lumMod val="85000"/>
                  </a:schemeClr>
                </a:solidFill>
              </a:rPr>
              <a:t>collection</a:t>
            </a:r>
          </a:p>
          <a:p>
            <a:pPr lvl="1"/>
            <a:r>
              <a:rPr lang="zh-CN" altLang="en-US" dirty="0"/>
              <a:t>事务</a:t>
            </a:r>
            <a:r>
              <a:rPr lang="en-US" altLang="zh-CN" dirty="0"/>
              <a:t> API</a:t>
            </a:r>
          </a:p>
          <a:p>
            <a:pPr lvl="1"/>
            <a:r>
              <a:rPr lang="en-US" altLang="zh-CN" dirty="0">
                <a:solidFill>
                  <a:schemeClr val="accent3">
                    <a:lumMod val="85000"/>
                  </a:schemeClr>
                </a:solidFill>
              </a:rPr>
              <a:t>Abort</a:t>
            </a:r>
            <a:r>
              <a:rPr lang="zh-CN" altLang="en-US" dirty="0">
                <a:solidFill>
                  <a:schemeClr val="accent3">
                    <a:lumMod val="85000"/>
                  </a:schemeClr>
                </a:solidFill>
              </a:rPr>
              <a:t>的事务</a:t>
            </a:r>
            <a:endParaRPr lang="en-US" altLang="zh-CN" dirty="0">
              <a:solidFill>
                <a:schemeClr val="accent3">
                  <a:lumMod val="85000"/>
                </a:schemeClr>
              </a:solidFill>
            </a:endParaRPr>
          </a:p>
          <a:p>
            <a:pPr lvl="1"/>
            <a:r>
              <a:rPr lang="zh-CN" altLang="en-US" dirty="0">
                <a:solidFill>
                  <a:schemeClr val="accent3">
                    <a:lumMod val="85000"/>
                  </a:schemeClr>
                </a:solidFill>
              </a:rPr>
              <a:t>事务隔离性的体现</a:t>
            </a:r>
            <a:endParaRPr lang="en-US" altLang="zh-CN" dirty="0">
              <a:solidFill>
                <a:schemeClr val="accent3">
                  <a:lumMod val="85000"/>
                </a:schemeClr>
              </a:solidFill>
            </a:endParaRPr>
          </a:p>
          <a:p>
            <a:r>
              <a:rPr lang="zh-CN" altLang="en-US" dirty="0">
                <a:solidFill>
                  <a:schemeClr val="bg1">
                    <a:lumMod val="85000"/>
                  </a:schemeClr>
                </a:solidFill>
              </a:rPr>
              <a:t>事务浅析</a:t>
            </a:r>
            <a:endParaRPr lang="en-US" altLang="zh-CN" dirty="0">
              <a:solidFill>
                <a:schemeClr val="bg1">
                  <a:lumMod val="85000"/>
                </a:schemeClr>
              </a:solidFill>
            </a:endParaRPr>
          </a:p>
          <a:p>
            <a:r>
              <a:rPr lang="zh-CN" altLang="en-US" dirty="0">
                <a:solidFill>
                  <a:schemeClr val="bg1">
                    <a:lumMod val="85000"/>
                  </a:schemeClr>
                </a:solidFill>
              </a:rPr>
              <a:t>总结与展望</a:t>
            </a:r>
            <a:endParaRPr lang="en-US" altLang="zh-CN" dirty="0">
              <a:solidFill>
                <a:schemeClr val="bg1">
                  <a:lumMod val="85000"/>
                </a:schemeClr>
              </a:solidFill>
            </a:endParaRPr>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16</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3191828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82062-B25C-40ED-9BA5-F1CCEDE3030F}"/>
              </a:ext>
            </a:extLst>
          </p:cNvPr>
          <p:cNvSpPr>
            <a:spLocks noGrp="1"/>
          </p:cNvSpPr>
          <p:nvPr>
            <p:ph type="title"/>
          </p:nvPr>
        </p:nvSpPr>
        <p:spPr/>
        <p:txBody>
          <a:bodyPr/>
          <a:lstStyle/>
          <a:p>
            <a:r>
              <a:rPr lang="zh-CN" altLang="en-US" dirty="0"/>
              <a:t>事务 </a:t>
            </a:r>
            <a:r>
              <a:rPr lang="en-US" altLang="zh-CN" dirty="0"/>
              <a:t>API</a:t>
            </a:r>
            <a:endParaRPr lang="zh-CN" altLang="en-US" dirty="0"/>
          </a:p>
        </p:txBody>
      </p:sp>
      <p:sp>
        <p:nvSpPr>
          <p:cNvPr id="3" name="内容占位符 2">
            <a:extLst>
              <a:ext uri="{FF2B5EF4-FFF2-40B4-BE49-F238E27FC236}">
                <a16:creationId xmlns:a16="http://schemas.microsoft.com/office/drawing/2014/main" id="{32018C6E-FE94-491B-ACC3-AD77A4B70D69}"/>
              </a:ext>
            </a:extLst>
          </p:cNvPr>
          <p:cNvSpPr>
            <a:spLocks noGrp="1"/>
          </p:cNvSpPr>
          <p:nvPr>
            <p:ph idx="1"/>
          </p:nvPr>
        </p:nvSpPr>
        <p:spPr/>
        <p:txBody>
          <a:bodyPr/>
          <a:lstStyle/>
          <a:p>
            <a:r>
              <a:rPr lang="en-US" altLang="zh-CN" b="0" i="0" dirty="0">
                <a:effectLst/>
                <a:latin typeface="Akzidenz"/>
              </a:rPr>
              <a:t>MongoDB</a:t>
            </a:r>
            <a:r>
              <a:rPr lang="zh-CN" altLang="en-US" b="0" i="0" dirty="0">
                <a:effectLst/>
                <a:latin typeface="Akzidenz"/>
              </a:rPr>
              <a:t>官方文档上关于</a:t>
            </a:r>
            <a:r>
              <a:rPr lang="en-US" altLang="zh-CN" b="0" i="0" dirty="0">
                <a:effectLst/>
                <a:latin typeface="Akzidenz"/>
              </a:rPr>
              <a:t>Transaction </a:t>
            </a:r>
            <a:r>
              <a:rPr lang="en-US" altLang="zh-CN" dirty="0">
                <a:latin typeface="Akzidenz"/>
              </a:rPr>
              <a:t>and</a:t>
            </a:r>
            <a:r>
              <a:rPr lang="zh-CN" altLang="en-US" dirty="0">
                <a:latin typeface="Akzidenz"/>
              </a:rPr>
              <a:t> </a:t>
            </a:r>
            <a:r>
              <a:rPr lang="en-US" altLang="zh-CN" dirty="0">
                <a:latin typeface="Akzidenz"/>
              </a:rPr>
              <a:t>Session</a:t>
            </a:r>
            <a:r>
              <a:rPr lang="zh-CN" altLang="en-US" dirty="0">
                <a:latin typeface="Akzidenz"/>
              </a:rPr>
              <a:t>的说明</a:t>
            </a:r>
            <a:endParaRPr lang="en-US" altLang="zh-CN" dirty="0"/>
          </a:p>
          <a:p>
            <a:pPr lvl="1"/>
            <a:r>
              <a:rPr lang="en-US" altLang="zh-CN" dirty="0"/>
              <a:t>Transactions are associated with a session.</a:t>
            </a:r>
          </a:p>
          <a:p>
            <a:pPr lvl="1"/>
            <a:r>
              <a:rPr lang="en-US" altLang="zh-CN" dirty="0"/>
              <a:t>At any given time, you can have at most one open transaction for a session.</a:t>
            </a:r>
          </a:p>
          <a:p>
            <a:pPr lvl="1"/>
            <a:r>
              <a:rPr lang="en-US" altLang="zh-CN" dirty="0"/>
              <a:t>When using the drivers, each operation in the transaction must be associated with the session.</a:t>
            </a:r>
          </a:p>
          <a:p>
            <a:pPr lvl="1"/>
            <a:r>
              <a:rPr lang="en-US" altLang="zh-CN" dirty="0"/>
              <a:t>If a session ends and it has an open transaction, the transaction aborts.</a:t>
            </a:r>
            <a:endParaRPr lang="en-US" altLang="zh-CN" b="0" i="0" dirty="0">
              <a:solidFill>
                <a:srgbClr val="494747"/>
              </a:solidFill>
              <a:effectLst/>
              <a:latin typeface="Akzidenz"/>
            </a:endParaRPr>
          </a:p>
          <a:p>
            <a:pPr marL="0" indent="0">
              <a:buNone/>
            </a:pPr>
            <a:endParaRPr lang="en-US" altLang="zh-CN" b="0" i="0" dirty="0">
              <a:solidFill>
                <a:srgbClr val="494747"/>
              </a:solidFill>
              <a:effectLst/>
              <a:latin typeface="Akzidenz"/>
            </a:endParaRPr>
          </a:p>
          <a:p>
            <a:endParaRPr lang="zh-CN" altLang="en-US" dirty="0"/>
          </a:p>
        </p:txBody>
      </p:sp>
      <p:sp>
        <p:nvSpPr>
          <p:cNvPr id="4" name="日期占位符 3">
            <a:extLst>
              <a:ext uri="{FF2B5EF4-FFF2-40B4-BE49-F238E27FC236}">
                <a16:creationId xmlns:a16="http://schemas.microsoft.com/office/drawing/2014/main" id="{EAC3E1F9-9063-4815-B1D3-04C2D9DB731F}"/>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639BF9C3-B47E-4E39-8C91-1C862B0B2BD1}"/>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6C894DF-F4F9-4DAB-BFBC-93CB7AD73C29}"/>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17</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203440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AF256-03A3-487B-97C3-1A9E6A4168E4}"/>
              </a:ext>
            </a:extLst>
          </p:cNvPr>
          <p:cNvSpPr>
            <a:spLocks noGrp="1"/>
          </p:cNvSpPr>
          <p:nvPr>
            <p:ph type="title"/>
          </p:nvPr>
        </p:nvSpPr>
        <p:spPr/>
        <p:txBody>
          <a:bodyPr/>
          <a:lstStyle/>
          <a:p>
            <a:r>
              <a:rPr lang="zh-CN" altLang="en-US" dirty="0"/>
              <a:t>事务</a:t>
            </a:r>
            <a:r>
              <a:rPr lang="en-US" altLang="zh-CN" dirty="0"/>
              <a:t> API</a:t>
            </a:r>
            <a:endParaRPr lang="zh-CN" altLang="en-US" dirty="0"/>
          </a:p>
        </p:txBody>
      </p:sp>
      <p:sp>
        <p:nvSpPr>
          <p:cNvPr id="3" name="内容占位符 2">
            <a:extLst>
              <a:ext uri="{FF2B5EF4-FFF2-40B4-BE49-F238E27FC236}">
                <a16:creationId xmlns:a16="http://schemas.microsoft.com/office/drawing/2014/main" id="{E2C3887F-CC36-41F4-AE06-C23F9C778FA2}"/>
              </a:ext>
            </a:extLst>
          </p:cNvPr>
          <p:cNvSpPr>
            <a:spLocks noGrp="1"/>
          </p:cNvSpPr>
          <p:nvPr>
            <p:ph idx="1"/>
          </p:nvPr>
        </p:nvSpPr>
        <p:spPr/>
        <p:txBody>
          <a:bodyPr/>
          <a:lstStyle/>
          <a:p>
            <a:r>
              <a:rPr lang="zh-CN" altLang="en-US" dirty="0"/>
              <a:t>两组</a:t>
            </a:r>
            <a:r>
              <a:rPr lang="en-US" altLang="zh-CN" dirty="0"/>
              <a:t>API</a:t>
            </a:r>
            <a:r>
              <a:rPr lang="zh-CN" altLang="en-US" dirty="0"/>
              <a:t>：</a:t>
            </a:r>
            <a:endParaRPr lang="en-US" altLang="zh-CN" dirty="0"/>
          </a:p>
          <a:p>
            <a:pPr lvl="1"/>
            <a:r>
              <a:rPr lang="en-US" altLang="zh-CN" dirty="0" err="1"/>
              <a:t>start_transaction</a:t>
            </a:r>
            <a:r>
              <a:rPr lang="en-US" altLang="zh-CN" dirty="0"/>
              <a:t> &amp; </a:t>
            </a:r>
            <a:r>
              <a:rPr lang="en-US" altLang="zh-CN" dirty="0" err="1"/>
              <a:t>commit_transaction</a:t>
            </a:r>
            <a:endParaRPr lang="en-US" altLang="zh-CN" dirty="0"/>
          </a:p>
          <a:p>
            <a:pPr lvl="1"/>
            <a:r>
              <a:rPr lang="en-US" altLang="zh-CN" dirty="0" err="1"/>
              <a:t>with_transaction</a:t>
            </a:r>
            <a:endParaRPr lang="en-US" altLang="zh-CN" dirty="0"/>
          </a:p>
          <a:p>
            <a:endParaRPr lang="en-US" altLang="zh-CN" dirty="0"/>
          </a:p>
        </p:txBody>
      </p:sp>
      <p:sp>
        <p:nvSpPr>
          <p:cNvPr id="4" name="日期占位符 3">
            <a:extLst>
              <a:ext uri="{FF2B5EF4-FFF2-40B4-BE49-F238E27FC236}">
                <a16:creationId xmlns:a16="http://schemas.microsoft.com/office/drawing/2014/main" id="{AF5BF654-7366-48DC-84D2-36274251C256}"/>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50FDE73-D8FD-450A-B5AE-3DD48AB48410}"/>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6FCB441-5BBB-45BF-B656-359F74421ECA}"/>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18</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178846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AF256-03A3-487B-97C3-1A9E6A4168E4}"/>
              </a:ext>
            </a:extLst>
          </p:cNvPr>
          <p:cNvSpPr>
            <a:spLocks noGrp="1"/>
          </p:cNvSpPr>
          <p:nvPr>
            <p:ph type="title"/>
          </p:nvPr>
        </p:nvSpPr>
        <p:spPr/>
        <p:txBody>
          <a:bodyPr/>
          <a:lstStyle/>
          <a:p>
            <a:r>
              <a:rPr lang="zh-CN" altLang="en-US" dirty="0"/>
              <a:t>事务</a:t>
            </a:r>
            <a:r>
              <a:rPr lang="en-US" altLang="zh-CN" dirty="0"/>
              <a:t> API</a:t>
            </a:r>
            <a:endParaRPr lang="zh-CN" altLang="en-US" dirty="0"/>
          </a:p>
        </p:txBody>
      </p:sp>
      <p:sp>
        <p:nvSpPr>
          <p:cNvPr id="3" name="内容占位符 2">
            <a:extLst>
              <a:ext uri="{FF2B5EF4-FFF2-40B4-BE49-F238E27FC236}">
                <a16:creationId xmlns:a16="http://schemas.microsoft.com/office/drawing/2014/main" id="{E2C3887F-CC36-41F4-AE06-C23F9C778FA2}"/>
              </a:ext>
            </a:extLst>
          </p:cNvPr>
          <p:cNvSpPr>
            <a:spLocks noGrp="1"/>
          </p:cNvSpPr>
          <p:nvPr>
            <p:ph idx="1"/>
          </p:nvPr>
        </p:nvSpPr>
        <p:spPr>
          <a:xfrm>
            <a:off x="457200" y="1417638"/>
            <a:ext cx="8229600" cy="4716000"/>
          </a:xfrm>
        </p:spPr>
        <p:txBody>
          <a:bodyPr/>
          <a:lstStyle/>
          <a:p>
            <a:r>
              <a:rPr lang="en-US" altLang="zh-CN" dirty="0" err="1"/>
              <a:t>start_transaction</a:t>
            </a:r>
            <a:r>
              <a:rPr lang="en-US" altLang="zh-CN" dirty="0"/>
              <a:t> &amp; </a:t>
            </a:r>
            <a:r>
              <a:rPr lang="en-US" altLang="zh-CN" dirty="0" err="1"/>
              <a:t>commit_transaction</a:t>
            </a:r>
            <a:endParaRPr lang="en-US" altLang="zh-CN" dirty="0"/>
          </a:p>
          <a:p>
            <a:pPr marL="0" indent="0">
              <a:buNone/>
            </a:pPr>
            <a:endParaRPr lang="en-US" altLang="zh-CN" dirty="0"/>
          </a:p>
        </p:txBody>
      </p:sp>
      <p:sp>
        <p:nvSpPr>
          <p:cNvPr id="4" name="日期占位符 3">
            <a:extLst>
              <a:ext uri="{FF2B5EF4-FFF2-40B4-BE49-F238E27FC236}">
                <a16:creationId xmlns:a16="http://schemas.microsoft.com/office/drawing/2014/main" id="{AF5BF654-7366-48DC-84D2-36274251C256}"/>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50FDE73-D8FD-450A-B5AE-3DD48AB48410}"/>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6FCB441-5BBB-45BF-B656-359F74421ECA}"/>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19</a:t>
            </a:fld>
            <a:endParaRPr kumimoji="1" lang="zh-CN" altLang="en-US">
              <a:solidFill>
                <a:prstClr val="black">
                  <a:lumMod val="65000"/>
                  <a:lumOff val="35000"/>
                </a:prstClr>
              </a:solidFill>
              <a:ea typeface="宋体" charset="-122"/>
            </a:endParaRPr>
          </a:p>
        </p:txBody>
      </p:sp>
      <p:pic>
        <p:nvPicPr>
          <p:cNvPr id="9" name="图片 8">
            <a:extLst>
              <a:ext uri="{FF2B5EF4-FFF2-40B4-BE49-F238E27FC236}">
                <a16:creationId xmlns:a16="http://schemas.microsoft.com/office/drawing/2014/main" id="{B44D139B-DA51-4913-8720-04F04131C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390"/>
            <a:ext cx="9144000" cy="4389494"/>
          </a:xfrm>
          <a:prstGeom prst="rect">
            <a:avLst/>
          </a:prstGeom>
        </p:spPr>
      </p:pic>
    </p:spTree>
    <p:extLst>
      <p:ext uri="{BB962C8B-B14F-4D97-AF65-F5344CB8AC3E}">
        <p14:creationId xmlns:p14="http://schemas.microsoft.com/office/powerpoint/2010/main" val="566320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t>MongoDB</a:t>
            </a:r>
            <a:r>
              <a:rPr lang="zh-CN" altLang="en-US" dirty="0"/>
              <a:t>事务介绍</a:t>
            </a:r>
            <a:endParaRPr lang="en-US" altLang="zh-CN" dirty="0">
              <a:solidFill>
                <a:schemeClr val="tx1"/>
              </a:solidFill>
            </a:endParaRPr>
          </a:p>
          <a:p>
            <a:r>
              <a:rPr lang="zh-CN" altLang="en-US" dirty="0"/>
              <a:t>事务应用展示</a:t>
            </a:r>
            <a:endParaRPr lang="en-US" altLang="zh-CN" dirty="0"/>
          </a:p>
          <a:p>
            <a:r>
              <a:rPr lang="zh-CN" altLang="en-US" dirty="0"/>
              <a:t>事务浅析</a:t>
            </a:r>
            <a:endParaRPr lang="en-US" altLang="zh-CN" dirty="0"/>
          </a:p>
          <a:p>
            <a:r>
              <a:rPr lang="zh-CN" altLang="en-US" dirty="0"/>
              <a:t>总结与展望</a:t>
            </a:r>
            <a:endParaRPr lang="en-US" altLang="zh-CN" dirty="0"/>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1260025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AF256-03A3-487B-97C3-1A9E6A4168E4}"/>
              </a:ext>
            </a:extLst>
          </p:cNvPr>
          <p:cNvSpPr>
            <a:spLocks noGrp="1"/>
          </p:cNvSpPr>
          <p:nvPr>
            <p:ph type="title"/>
          </p:nvPr>
        </p:nvSpPr>
        <p:spPr/>
        <p:txBody>
          <a:bodyPr/>
          <a:lstStyle/>
          <a:p>
            <a:r>
              <a:rPr lang="zh-CN" altLang="en-US" dirty="0"/>
              <a:t>事务</a:t>
            </a:r>
            <a:r>
              <a:rPr lang="en-US" altLang="zh-CN" dirty="0"/>
              <a:t> API</a:t>
            </a:r>
            <a:endParaRPr lang="zh-CN" altLang="en-US" dirty="0"/>
          </a:p>
        </p:txBody>
      </p:sp>
      <p:sp>
        <p:nvSpPr>
          <p:cNvPr id="3" name="内容占位符 2">
            <a:extLst>
              <a:ext uri="{FF2B5EF4-FFF2-40B4-BE49-F238E27FC236}">
                <a16:creationId xmlns:a16="http://schemas.microsoft.com/office/drawing/2014/main" id="{E2C3887F-CC36-41F4-AE06-C23F9C778FA2}"/>
              </a:ext>
            </a:extLst>
          </p:cNvPr>
          <p:cNvSpPr>
            <a:spLocks noGrp="1"/>
          </p:cNvSpPr>
          <p:nvPr>
            <p:ph idx="1"/>
          </p:nvPr>
        </p:nvSpPr>
        <p:spPr/>
        <p:txBody>
          <a:bodyPr/>
          <a:lstStyle/>
          <a:p>
            <a:r>
              <a:rPr lang="en-US" altLang="zh-CN" dirty="0" err="1"/>
              <a:t>with_transaction</a:t>
            </a:r>
            <a:r>
              <a:rPr lang="en-US" altLang="zh-CN" dirty="0"/>
              <a:t>(callback,</a:t>
            </a:r>
            <a:r>
              <a:rPr lang="zh-CN" altLang="en-US" dirty="0"/>
              <a:t> </a:t>
            </a:r>
            <a:r>
              <a:rPr lang="en-US" altLang="zh-CN" dirty="0"/>
              <a:t>…)</a:t>
            </a:r>
            <a:endParaRPr lang="en-US" altLang="zh-CN" dirty="0">
              <a:solidFill>
                <a:schemeClr val="tx1"/>
              </a:solidFill>
            </a:endParaRPr>
          </a:p>
          <a:p>
            <a:pPr lvl="1"/>
            <a:r>
              <a:rPr lang="en-US" altLang="zh-CN" dirty="0"/>
              <a:t>starts a transaction on this session</a:t>
            </a:r>
          </a:p>
          <a:p>
            <a:pPr lvl="1"/>
            <a:r>
              <a:rPr lang="en-US" altLang="zh-CN" dirty="0"/>
              <a:t>executes callback once</a:t>
            </a:r>
          </a:p>
          <a:p>
            <a:pPr lvl="1"/>
            <a:r>
              <a:rPr lang="en-US" altLang="zh-CN" dirty="0"/>
              <a:t>and then commits the transaction.</a:t>
            </a:r>
          </a:p>
          <a:p>
            <a:pPr lvl="1"/>
            <a:endParaRPr lang="en-US" altLang="zh-CN" dirty="0"/>
          </a:p>
          <a:p>
            <a:pPr lvl="1"/>
            <a:r>
              <a:rPr lang="zh-CN" altLang="en-US" dirty="0"/>
              <a:t>当</a:t>
            </a:r>
            <a:r>
              <a:rPr lang="en-US" altLang="zh-CN" dirty="0"/>
              <a:t>callback</a:t>
            </a:r>
            <a:r>
              <a:rPr lang="zh-CN" altLang="en-US" dirty="0"/>
              <a:t>函数抛出异常时，这个函数会自动</a:t>
            </a:r>
            <a:r>
              <a:rPr lang="en-US" altLang="zh-CN" dirty="0"/>
              <a:t>abort</a:t>
            </a:r>
            <a:r>
              <a:rPr lang="zh-CN" altLang="en-US" dirty="0"/>
              <a:t>这个事务</a:t>
            </a:r>
            <a:endParaRPr lang="en-US" altLang="zh-CN" dirty="0"/>
          </a:p>
          <a:p>
            <a:pPr lvl="1"/>
            <a:r>
              <a:rPr lang="zh-CN" altLang="en-US" dirty="0"/>
              <a:t>当</a:t>
            </a:r>
            <a:r>
              <a:rPr lang="en-US" altLang="zh-CN" dirty="0"/>
              <a:t>callback</a:t>
            </a:r>
            <a:r>
              <a:rPr lang="zh-CN" altLang="en-US" dirty="0"/>
              <a:t>或者</a:t>
            </a:r>
            <a:r>
              <a:rPr lang="en-US" altLang="zh-CN" dirty="0" err="1"/>
              <a:t>commit_transaction</a:t>
            </a:r>
            <a:r>
              <a:rPr lang="en-US" altLang="zh-CN" dirty="0"/>
              <a:t>() </a:t>
            </a:r>
            <a:r>
              <a:rPr lang="zh-CN" altLang="en-US" dirty="0"/>
              <a:t>抛出一个包含</a:t>
            </a:r>
            <a:r>
              <a:rPr lang="en-US" altLang="zh-CN" dirty="0"/>
              <a:t>“</a:t>
            </a:r>
            <a:r>
              <a:rPr lang="en-US" altLang="zh-CN" dirty="0" err="1"/>
              <a:t>TransientTransactionError</a:t>
            </a:r>
            <a:r>
              <a:rPr lang="en-US" altLang="zh-CN" dirty="0"/>
              <a:t>” </a:t>
            </a:r>
            <a:r>
              <a:rPr lang="zh-CN" altLang="en-US" dirty="0"/>
              <a:t>错误标签的异常的时候，这个函数会重启一个新的事务，再次执行</a:t>
            </a:r>
            <a:r>
              <a:rPr lang="en-US" altLang="zh-CN" dirty="0"/>
              <a:t>callback</a:t>
            </a:r>
            <a:r>
              <a:rPr lang="zh-CN" altLang="en-US" dirty="0"/>
              <a:t>函数</a:t>
            </a:r>
            <a:endParaRPr lang="en-US" altLang="zh-CN" dirty="0"/>
          </a:p>
        </p:txBody>
      </p:sp>
      <p:sp>
        <p:nvSpPr>
          <p:cNvPr id="4" name="日期占位符 3">
            <a:extLst>
              <a:ext uri="{FF2B5EF4-FFF2-40B4-BE49-F238E27FC236}">
                <a16:creationId xmlns:a16="http://schemas.microsoft.com/office/drawing/2014/main" id="{AF5BF654-7366-48DC-84D2-36274251C256}"/>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50FDE73-D8FD-450A-B5AE-3DD48AB48410}"/>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6FCB441-5BBB-45BF-B656-359F74421ECA}"/>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20</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0654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AF256-03A3-487B-97C3-1A9E6A4168E4}"/>
              </a:ext>
            </a:extLst>
          </p:cNvPr>
          <p:cNvSpPr>
            <a:spLocks noGrp="1"/>
          </p:cNvSpPr>
          <p:nvPr>
            <p:ph type="title"/>
          </p:nvPr>
        </p:nvSpPr>
        <p:spPr/>
        <p:txBody>
          <a:bodyPr/>
          <a:lstStyle/>
          <a:p>
            <a:r>
              <a:rPr lang="zh-CN" altLang="en-US" dirty="0"/>
              <a:t>事务</a:t>
            </a:r>
            <a:r>
              <a:rPr lang="en-US" altLang="zh-CN" dirty="0"/>
              <a:t> API</a:t>
            </a:r>
            <a:endParaRPr lang="zh-CN" altLang="en-US" dirty="0"/>
          </a:p>
        </p:txBody>
      </p:sp>
      <p:sp>
        <p:nvSpPr>
          <p:cNvPr id="3" name="内容占位符 2">
            <a:extLst>
              <a:ext uri="{FF2B5EF4-FFF2-40B4-BE49-F238E27FC236}">
                <a16:creationId xmlns:a16="http://schemas.microsoft.com/office/drawing/2014/main" id="{E2C3887F-CC36-41F4-AE06-C23F9C778FA2}"/>
              </a:ext>
            </a:extLst>
          </p:cNvPr>
          <p:cNvSpPr>
            <a:spLocks noGrp="1"/>
          </p:cNvSpPr>
          <p:nvPr>
            <p:ph idx="1"/>
          </p:nvPr>
        </p:nvSpPr>
        <p:spPr/>
        <p:txBody>
          <a:bodyPr/>
          <a:lstStyle/>
          <a:p>
            <a:r>
              <a:rPr lang="en-US" altLang="zh-CN" dirty="0" err="1"/>
              <a:t>with_transaction</a:t>
            </a:r>
            <a:endParaRPr lang="en-US" altLang="zh-CN" dirty="0">
              <a:solidFill>
                <a:schemeClr val="tx1"/>
              </a:solidFill>
            </a:endParaRPr>
          </a:p>
          <a:p>
            <a:pPr lvl="1"/>
            <a:r>
              <a:rPr lang="en-US" altLang="zh-CN" dirty="0"/>
              <a:t>starts a transaction on this session, executes callback once, and then commits the transaction.</a:t>
            </a:r>
            <a:endParaRPr lang="zh-CN" altLang="en-US" dirty="0"/>
          </a:p>
        </p:txBody>
      </p:sp>
      <p:sp>
        <p:nvSpPr>
          <p:cNvPr id="4" name="日期占位符 3">
            <a:extLst>
              <a:ext uri="{FF2B5EF4-FFF2-40B4-BE49-F238E27FC236}">
                <a16:creationId xmlns:a16="http://schemas.microsoft.com/office/drawing/2014/main" id="{AF5BF654-7366-48DC-84D2-36274251C256}"/>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50FDE73-D8FD-450A-B5AE-3DD48AB48410}"/>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6FCB441-5BBB-45BF-B656-359F74421ECA}"/>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21</a:t>
            </a:fld>
            <a:endParaRPr kumimoji="1" lang="zh-CN" altLang="en-US">
              <a:solidFill>
                <a:prstClr val="black">
                  <a:lumMod val="65000"/>
                  <a:lumOff val="35000"/>
                </a:prstClr>
              </a:solidFill>
              <a:ea typeface="宋体" charset="-122"/>
            </a:endParaRPr>
          </a:p>
        </p:txBody>
      </p:sp>
      <p:pic>
        <p:nvPicPr>
          <p:cNvPr id="10" name="图片 9">
            <a:extLst>
              <a:ext uri="{FF2B5EF4-FFF2-40B4-BE49-F238E27FC236}">
                <a16:creationId xmlns:a16="http://schemas.microsoft.com/office/drawing/2014/main" id="{AADC66DB-E927-4978-8A9F-495633E2D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 y="1518716"/>
            <a:ext cx="9105900" cy="5238750"/>
          </a:xfrm>
          <a:prstGeom prst="rect">
            <a:avLst/>
          </a:prstGeom>
        </p:spPr>
      </p:pic>
    </p:spTree>
    <p:extLst>
      <p:ext uri="{BB962C8B-B14F-4D97-AF65-F5344CB8AC3E}">
        <p14:creationId xmlns:p14="http://schemas.microsoft.com/office/powerpoint/2010/main" val="1564683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AF256-03A3-487B-97C3-1A9E6A4168E4}"/>
              </a:ext>
            </a:extLst>
          </p:cNvPr>
          <p:cNvSpPr>
            <a:spLocks noGrp="1"/>
          </p:cNvSpPr>
          <p:nvPr>
            <p:ph type="title"/>
          </p:nvPr>
        </p:nvSpPr>
        <p:spPr/>
        <p:txBody>
          <a:bodyPr/>
          <a:lstStyle/>
          <a:p>
            <a:r>
              <a:rPr lang="zh-CN" altLang="en-US" dirty="0"/>
              <a:t>事务</a:t>
            </a:r>
            <a:r>
              <a:rPr lang="en-US" altLang="zh-CN" dirty="0"/>
              <a:t> API</a:t>
            </a:r>
            <a:endParaRPr lang="zh-CN" altLang="en-US" dirty="0"/>
          </a:p>
        </p:txBody>
      </p:sp>
      <p:sp>
        <p:nvSpPr>
          <p:cNvPr id="3" name="内容占位符 2">
            <a:extLst>
              <a:ext uri="{FF2B5EF4-FFF2-40B4-BE49-F238E27FC236}">
                <a16:creationId xmlns:a16="http://schemas.microsoft.com/office/drawing/2014/main" id="{E2C3887F-CC36-41F4-AE06-C23F9C778FA2}"/>
              </a:ext>
            </a:extLst>
          </p:cNvPr>
          <p:cNvSpPr>
            <a:spLocks noGrp="1"/>
          </p:cNvSpPr>
          <p:nvPr>
            <p:ph idx="1"/>
          </p:nvPr>
        </p:nvSpPr>
        <p:spPr/>
        <p:txBody>
          <a:bodyPr/>
          <a:lstStyle/>
          <a:p>
            <a:r>
              <a:rPr lang="zh-CN" altLang="en-US" dirty="0"/>
              <a:t>结果</a:t>
            </a:r>
            <a:r>
              <a:rPr lang="en-US" altLang="zh-CN" dirty="0"/>
              <a:t>:</a:t>
            </a:r>
            <a:endParaRPr lang="zh-CN" altLang="en-US" dirty="0"/>
          </a:p>
        </p:txBody>
      </p:sp>
      <p:sp>
        <p:nvSpPr>
          <p:cNvPr id="4" name="日期占位符 3">
            <a:extLst>
              <a:ext uri="{FF2B5EF4-FFF2-40B4-BE49-F238E27FC236}">
                <a16:creationId xmlns:a16="http://schemas.microsoft.com/office/drawing/2014/main" id="{AF5BF654-7366-48DC-84D2-36274251C256}"/>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50FDE73-D8FD-450A-B5AE-3DD48AB48410}"/>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6FCB441-5BBB-45BF-B656-359F74421ECA}"/>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22</a:t>
            </a:fld>
            <a:endParaRPr kumimoji="1" lang="zh-CN" altLang="en-US">
              <a:solidFill>
                <a:prstClr val="black">
                  <a:lumMod val="65000"/>
                  <a:lumOff val="35000"/>
                </a:prstClr>
              </a:solidFill>
              <a:ea typeface="宋体" charset="-122"/>
            </a:endParaRPr>
          </a:p>
        </p:txBody>
      </p:sp>
      <p:pic>
        <p:nvPicPr>
          <p:cNvPr id="8" name="图片 7">
            <a:extLst>
              <a:ext uri="{FF2B5EF4-FFF2-40B4-BE49-F238E27FC236}">
                <a16:creationId xmlns:a16="http://schemas.microsoft.com/office/drawing/2014/main" id="{E1E7BDE5-21DD-4584-9D8C-CDBB90921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76872"/>
            <a:ext cx="8686800" cy="2980034"/>
          </a:xfrm>
          <a:prstGeom prst="rect">
            <a:avLst/>
          </a:prstGeom>
        </p:spPr>
      </p:pic>
    </p:spTree>
    <p:extLst>
      <p:ext uri="{BB962C8B-B14F-4D97-AF65-F5344CB8AC3E}">
        <p14:creationId xmlns:p14="http://schemas.microsoft.com/office/powerpoint/2010/main" val="2974693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solidFill>
                  <a:schemeClr val="bg1">
                    <a:lumMod val="85000"/>
                  </a:schemeClr>
                </a:solidFill>
              </a:rPr>
              <a:t>MongoDB</a:t>
            </a:r>
            <a:r>
              <a:rPr lang="zh-CN" altLang="en-US" dirty="0">
                <a:solidFill>
                  <a:schemeClr val="bg1">
                    <a:lumMod val="85000"/>
                  </a:schemeClr>
                </a:solidFill>
              </a:rPr>
              <a:t>事务介绍</a:t>
            </a:r>
            <a:endParaRPr lang="en-US" altLang="zh-CN" dirty="0">
              <a:solidFill>
                <a:schemeClr val="bg1">
                  <a:lumMod val="85000"/>
                </a:schemeClr>
              </a:solidFill>
            </a:endParaRPr>
          </a:p>
          <a:p>
            <a:r>
              <a:rPr lang="zh-CN" altLang="en-US" dirty="0">
                <a:solidFill>
                  <a:schemeClr val="accent3">
                    <a:lumMod val="85000"/>
                  </a:schemeClr>
                </a:solidFill>
              </a:rPr>
              <a:t>事务应用展示</a:t>
            </a:r>
            <a:endParaRPr lang="en-US" altLang="zh-CN" dirty="0">
              <a:solidFill>
                <a:schemeClr val="accent3">
                  <a:lumMod val="85000"/>
                </a:schemeClr>
              </a:solidFill>
            </a:endParaRPr>
          </a:p>
          <a:p>
            <a:pPr lvl="1"/>
            <a:r>
              <a:rPr lang="zh-CN" altLang="en-US" dirty="0">
                <a:solidFill>
                  <a:schemeClr val="accent3">
                    <a:lumMod val="85000"/>
                  </a:schemeClr>
                </a:solidFill>
              </a:rPr>
              <a:t>创建</a:t>
            </a:r>
            <a:r>
              <a:rPr lang="en-US" altLang="zh-CN" dirty="0">
                <a:solidFill>
                  <a:schemeClr val="accent3">
                    <a:lumMod val="85000"/>
                  </a:schemeClr>
                </a:solidFill>
              </a:rPr>
              <a:t>DB</a:t>
            </a:r>
            <a:r>
              <a:rPr lang="zh-CN" altLang="en-US" dirty="0">
                <a:solidFill>
                  <a:schemeClr val="accent3">
                    <a:lumMod val="85000"/>
                  </a:schemeClr>
                </a:solidFill>
              </a:rPr>
              <a:t>和</a:t>
            </a:r>
            <a:r>
              <a:rPr lang="en-US" altLang="zh-CN" dirty="0">
                <a:solidFill>
                  <a:schemeClr val="accent3">
                    <a:lumMod val="85000"/>
                  </a:schemeClr>
                </a:solidFill>
              </a:rPr>
              <a:t>collection</a:t>
            </a:r>
          </a:p>
          <a:p>
            <a:pPr lvl="1"/>
            <a:r>
              <a:rPr lang="zh-CN" altLang="en-US" dirty="0">
                <a:solidFill>
                  <a:schemeClr val="accent3">
                    <a:lumMod val="85000"/>
                  </a:schemeClr>
                </a:solidFill>
              </a:rPr>
              <a:t>事务</a:t>
            </a:r>
            <a:r>
              <a:rPr lang="en-US" altLang="zh-CN" dirty="0">
                <a:solidFill>
                  <a:schemeClr val="accent3">
                    <a:lumMod val="85000"/>
                  </a:schemeClr>
                </a:solidFill>
              </a:rPr>
              <a:t> API</a:t>
            </a:r>
          </a:p>
          <a:p>
            <a:pPr lvl="1"/>
            <a:r>
              <a:rPr lang="en-US" altLang="zh-CN" dirty="0"/>
              <a:t>Abort</a:t>
            </a:r>
            <a:r>
              <a:rPr lang="zh-CN" altLang="en-US" dirty="0"/>
              <a:t>的事务</a:t>
            </a:r>
            <a:endParaRPr lang="en-US" altLang="zh-CN" dirty="0"/>
          </a:p>
          <a:p>
            <a:pPr lvl="1"/>
            <a:r>
              <a:rPr lang="zh-CN" altLang="en-US" dirty="0">
                <a:solidFill>
                  <a:schemeClr val="accent3">
                    <a:lumMod val="85000"/>
                  </a:schemeClr>
                </a:solidFill>
              </a:rPr>
              <a:t>事务隔离性的体现</a:t>
            </a:r>
            <a:endParaRPr lang="en-US" altLang="zh-CN" dirty="0">
              <a:solidFill>
                <a:schemeClr val="accent3">
                  <a:lumMod val="85000"/>
                </a:schemeClr>
              </a:solidFill>
            </a:endParaRPr>
          </a:p>
          <a:p>
            <a:r>
              <a:rPr lang="zh-CN" altLang="en-US" dirty="0">
                <a:solidFill>
                  <a:schemeClr val="bg1">
                    <a:lumMod val="85000"/>
                  </a:schemeClr>
                </a:solidFill>
              </a:rPr>
              <a:t>事务浅析</a:t>
            </a:r>
            <a:endParaRPr lang="en-US" altLang="zh-CN" dirty="0">
              <a:solidFill>
                <a:schemeClr val="bg1">
                  <a:lumMod val="85000"/>
                </a:schemeClr>
              </a:solidFill>
            </a:endParaRPr>
          </a:p>
          <a:p>
            <a:r>
              <a:rPr lang="zh-CN" altLang="en-US" dirty="0">
                <a:solidFill>
                  <a:schemeClr val="bg1">
                    <a:lumMod val="85000"/>
                  </a:schemeClr>
                </a:solidFill>
              </a:rPr>
              <a:t>总结与展望</a:t>
            </a:r>
            <a:endParaRPr lang="en-US" altLang="zh-CN" dirty="0">
              <a:solidFill>
                <a:schemeClr val="bg1">
                  <a:lumMod val="85000"/>
                </a:schemeClr>
              </a:solidFill>
            </a:endParaRPr>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23</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3763293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0F7B2-A5BD-4FF2-B553-3AA46F0B4F65}"/>
              </a:ext>
            </a:extLst>
          </p:cNvPr>
          <p:cNvSpPr>
            <a:spLocks noGrp="1"/>
          </p:cNvSpPr>
          <p:nvPr>
            <p:ph type="title"/>
          </p:nvPr>
        </p:nvSpPr>
        <p:spPr/>
        <p:txBody>
          <a:bodyPr/>
          <a:lstStyle/>
          <a:p>
            <a:r>
              <a:rPr lang="en-US" altLang="zh-CN" dirty="0"/>
              <a:t>Abort</a:t>
            </a:r>
            <a:r>
              <a:rPr lang="zh-CN" altLang="en-US" dirty="0"/>
              <a:t>的事务</a:t>
            </a:r>
          </a:p>
        </p:txBody>
      </p:sp>
      <p:sp>
        <p:nvSpPr>
          <p:cNvPr id="3" name="内容占位符 2">
            <a:extLst>
              <a:ext uri="{FF2B5EF4-FFF2-40B4-BE49-F238E27FC236}">
                <a16:creationId xmlns:a16="http://schemas.microsoft.com/office/drawing/2014/main" id="{3D2F0A91-C760-4EE5-B8A1-28C5930035FB}"/>
              </a:ext>
            </a:extLst>
          </p:cNvPr>
          <p:cNvSpPr>
            <a:spLocks noGrp="1"/>
          </p:cNvSpPr>
          <p:nvPr>
            <p:ph idx="1"/>
          </p:nvPr>
        </p:nvSpPr>
        <p:spPr/>
        <p:txBody>
          <a:bodyPr/>
          <a:lstStyle/>
          <a:p>
            <a:r>
              <a:rPr lang="zh-CN" altLang="en-US" dirty="0"/>
              <a:t>事务</a:t>
            </a:r>
            <a:r>
              <a:rPr lang="en-US" altLang="zh-CN" dirty="0"/>
              <a:t>abort</a:t>
            </a:r>
            <a:r>
              <a:rPr lang="zh-CN" altLang="en-US" dirty="0"/>
              <a:t>的三种情况</a:t>
            </a:r>
            <a:endParaRPr lang="en-US" altLang="zh-CN" dirty="0"/>
          </a:p>
          <a:p>
            <a:pPr lvl="1"/>
            <a:r>
              <a:rPr lang="en-US" altLang="zh-CN" dirty="0" err="1"/>
              <a:t>abort_transaction</a:t>
            </a:r>
            <a:endParaRPr lang="en-US" altLang="zh-CN" dirty="0"/>
          </a:p>
          <a:p>
            <a:pPr lvl="1"/>
            <a:r>
              <a:rPr lang="zh-CN" altLang="en-US" dirty="0"/>
              <a:t>系统发出中断命令（以超时为例）</a:t>
            </a:r>
            <a:endParaRPr lang="en-US" altLang="zh-CN" dirty="0"/>
          </a:p>
          <a:p>
            <a:pPr lvl="1"/>
            <a:r>
              <a:rPr lang="zh-CN" altLang="en-US" dirty="0"/>
              <a:t>事务冲突</a:t>
            </a:r>
            <a:endParaRPr lang="en-US" altLang="zh-CN" dirty="0"/>
          </a:p>
        </p:txBody>
      </p:sp>
      <p:sp>
        <p:nvSpPr>
          <p:cNvPr id="4" name="日期占位符 3">
            <a:extLst>
              <a:ext uri="{FF2B5EF4-FFF2-40B4-BE49-F238E27FC236}">
                <a16:creationId xmlns:a16="http://schemas.microsoft.com/office/drawing/2014/main" id="{543F70F9-0C7B-4A4C-B6A5-BE0ACC47F5AB}"/>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867F8D11-72AA-488A-AD78-DA51EF925388}"/>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69F4A1BB-2772-4743-A52E-878D901F656B}"/>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24</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3047011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560CC-474F-4C4A-AC41-A2686D812001}"/>
              </a:ext>
            </a:extLst>
          </p:cNvPr>
          <p:cNvSpPr>
            <a:spLocks noGrp="1"/>
          </p:cNvSpPr>
          <p:nvPr>
            <p:ph type="title"/>
          </p:nvPr>
        </p:nvSpPr>
        <p:spPr/>
        <p:txBody>
          <a:bodyPr/>
          <a:lstStyle/>
          <a:p>
            <a:r>
              <a:rPr lang="en-US" altLang="zh-CN" dirty="0"/>
              <a:t>Abort</a:t>
            </a:r>
            <a:r>
              <a:rPr lang="zh-CN" altLang="en-US" dirty="0"/>
              <a:t>的事务</a:t>
            </a:r>
          </a:p>
        </p:txBody>
      </p:sp>
      <p:sp>
        <p:nvSpPr>
          <p:cNvPr id="3" name="内容占位符 2">
            <a:extLst>
              <a:ext uri="{FF2B5EF4-FFF2-40B4-BE49-F238E27FC236}">
                <a16:creationId xmlns:a16="http://schemas.microsoft.com/office/drawing/2014/main" id="{56F4CD3A-E9F8-4E97-B10C-B048B7B0B1FF}"/>
              </a:ext>
            </a:extLst>
          </p:cNvPr>
          <p:cNvSpPr>
            <a:spLocks noGrp="1"/>
          </p:cNvSpPr>
          <p:nvPr>
            <p:ph idx="1"/>
          </p:nvPr>
        </p:nvSpPr>
        <p:spPr/>
        <p:txBody>
          <a:bodyPr/>
          <a:lstStyle/>
          <a:p>
            <a:r>
              <a:rPr lang="en-US" altLang="zh-CN" dirty="0" err="1"/>
              <a:t>abort_transaction</a:t>
            </a:r>
            <a:endParaRPr lang="en-US" altLang="zh-CN" dirty="0"/>
          </a:p>
          <a:p>
            <a:endParaRPr lang="en-US" altLang="zh-CN" dirty="0"/>
          </a:p>
          <a:p>
            <a:pPr marL="0" indent="0">
              <a:buNone/>
            </a:pPr>
            <a:endParaRPr lang="zh-CN" altLang="en-US" dirty="0"/>
          </a:p>
          <a:p>
            <a:endParaRPr lang="zh-CN" altLang="en-US" dirty="0"/>
          </a:p>
        </p:txBody>
      </p:sp>
      <p:sp>
        <p:nvSpPr>
          <p:cNvPr id="4" name="日期占位符 3">
            <a:extLst>
              <a:ext uri="{FF2B5EF4-FFF2-40B4-BE49-F238E27FC236}">
                <a16:creationId xmlns:a16="http://schemas.microsoft.com/office/drawing/2014/main" id="{EAFFE142-BAEC-4F4B-9BF6-5A5D47565858}"/>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FBB8F2B8-C3AA-425A-9B75-58430F962596}"/>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CCD3A33-11C5-4F4A-BAE3-B911FB113383}"/>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25</a:t>
            </a:fld>
            <a:endParaRPr kumimoji="1" lang="zh-CN" altLang="en-US">
              <a:solidFill>
                <a:prstClr val="black">
                  <a:lumMod val="65000"/>
                  <a:lumOff val="35000"/>
                </a:prstClr>
              </a:solidFill>
              <a:ea typeface="宋体" charset="-122"/>
            </a:endParaRPr>
          </a:p>
        </p:txBody>
      </p:sp>
      <p:pic>
        <p:nvPicPr>
          <p:cNvPr id="9" name="图片 8">
            <a:extLst>
              <a:ext uri="{FF2B5EF4-FFF2-40B4-BE49-F238E27FC236}">
                <a16:creationId xmlns:a16="http://schemas.microsoft.com/office/drawing/2014/main" id="{FBD78419-6979-4E28-979A-AFF40CDAD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21" y="2391381"/>
            <a:ext cx="8370179" cy="4014375"/>
          </a:xfrm>
          <a:prstGeom prst="rect">
            <a:avLst/>
          </a:prstGeom>
        </p:spPr>
      </p:pic>
    </p:spTree>
    <p:extLst>
      <p:ext uri="{BB962C8B-B14F-4D97-AF65-F5344CB8AC3E}">
        <p14:creationId xmlns:p14="http://schemas.microsoft.com/office/powerpoint/2010/main" val="1119401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560CC-474F-4C4A-AC41-A2686D812001}"/>
              </a:ext>
            </a:extLst>
          </p:cNvPr>
          <p:cNvSpPr>
            <a:spLocks noGrp="1"/>
          </p:cNvSpPr>
          <p:nvPr>
            <p:ph type="title"/>
          </p:nvPr>
        </p:nvSpPr>
        <p:spPr/>
        <p:txBody>
          <a:bodyPr/>
          <a:lstStyle/>
          <a:p>
            <a:r>
              <a:rPr lang="en-US" altLang="zh-CN" dirty="0"/>
              <a:t>Abort</a:t>
            </a:r>
            <a:r>
              <a:rPr lang="zh-CN" altLang="en-US" dirty="0"/>
              <a:t>的事务</a:t>
            </a:r>
          </a:p>
        </p:txBody>
      </p:sp>
      <p:sp>
        <p:nvSpPr>
          <p:cNvPr id="3" name="内容占位符 2">
            <a:extLst>
              <a:ext uri="{FF2B5EF4-FFF2-40B4-BE49-F238E27FC236}">
                <a16:creationId xmlns:a16="http://schemas.microsoft.com/office/drawing/2014/main" id="{56F4CD3A-E9F8-4E97-B10C-B048B7B0B1FF}"/>
              </a:ext>
            </a:extLst>
          </p:cNvPr>
          <p:cNvSpPr>
            <a:spLocks noGrp="1"/>
          </p:cNvSpPr>
          <p:nvPr>
            <p:ph idx="1"/>
          </p:nvPr>
        </p:nvSpPr>
        <p:spPr/>
        <p:txBody>
          <a:bodyPr/>
          <a:lstStyle/>
          <a:p>
            <a:r>
              <a:rPr lang="zh-CN" altLang="en-US" dirty="0"/>
              <a:t>系统发出中断命令（以超时为例）</a:t>
            </a:r>
            <a:endParaRPr lang="en-US" altLang="zh-CN" dirty="0"/>
          </a:p>
          <a:p>
            <a:pPr marL="0" indent="0">
              <a:buNone/>
            </a:pPr>
            <a:endParaRPr lang="zh-CN" altLang="en-US" dirty="0"/>
          </a:p>
          <a:p>
            <a:endParaRPr lang="zh-CN" altLang="en-US" dirty="0"/>
          </a:p>
        </p:txBody>
      </p:sp>
      <p:sp>
        <p:nvSpPr>
          <p:cNvPr id="4" name="日期占位符 3">
            <a:extLst>
              <a:ext uri="{FF2B5EF4-FFF2-40B4-BE49-F238E27FC236}">
                <a16:creationId xmlns:a16="http://schemas.microsoft.com/office/drawing/2014/main" id="{EAFFE142-BAEC-4F4B-9BF6-5A5D47565858}"/>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FBB8F2B8-C3AA-425A-9B75-58430F962596}"/>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CCD3A33-11C5-4F4A-BAE3-B911FB113383}"/>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26</a:t>
            </a:fld>
            <a:endParaRPr kumimoji="1" lang="zh-CN" altLang="en-US">
              <a:solidFill>
                <a:prstClr val="black">
                  <a:lumMod val="65000"/>
                  <a:lumOff val="35000"/>
                </a:prstClr>
              </a:solidFill>
              <a:ea typeface="宋体" charset="-122"/>
            </a:endParaRPr>
          </a:p>
        </p:txBody>
      </p:sp>
      <p:pic>
        <p:nvPicPr>
          <p:cNvPr id="8" name="图片 7">
            <a:extLst>
              <a:ext uri="{FF2B5EF4-FFF2-40B4-BE49-F238E27FC236}">
                <a16:creationId xmlns:a16="http://schemas.microsoft.com/office/drawing/2014/main" id="{3302AB7E-475F-469F-9EC5-9143ED73E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189438"/>
            <a:ext cx="8229600" cy="4690266"/>
          </a:xfrm>
          <a:prstGeom prst="rect">
            <a:avLst/>
          </a:prstGeom>
        </p:spPr>
      </p:pic>
    </p:spTree>
    <p:extLst>
      <p:ext uri="{BB962C8B-B14F-4D97-AF65-F5344CB8AC3E}">
        <p14:creationId xmlns:p14="http://schemas.microsoft.com/office/powerpoint/2010/main" val="2049338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560CC-474F-4C4A-AC41-A2686D812001}"/>
              </a:ext>
            </a:extLst>
          </p:cNvPr>
          <p:cNvSpPr>
            <a:spLocks noGrp="1"/>
          </p:cNvSpPr>
          <p:nvPr>
            <p:ph type="title"/>
          </p:nvPr>
        </p:nvSpPr>
        <p:spPr/>
        <p:txBody>
          <a:bodyPr/>
          <a:lstStyle/>
          <a:p>
            <a:r>
              <a:rPr lang="en-US" altLang="zh-CN" dirty="0"/>
              <a:t>Abort</a:t>
            </a:r>
            <a:r>
              <a:rPr lang="zh-CN" altLang="en-US" dirty="0"/>
              <a:t>的事务</a:t>
            </a:r>
          </a:p>
        </p:txBody>
      </p:sp>
      <p:sp>
        <p:nvSpPr>
          <p:cNvPr id="3" name="内容占位符 2">
            <a:extLst>
              <a:ext uri="{FF2B5EF4-FFF2-40B4-BE49-F238E27FC236}">
                <a16:creationId xmlns:a16="http://schemas.microsoft.com/office/drawing/2014/main" id="{56F4CD3A-E9F8-4E97-B10C-B048B7B0B1FF}"/>
              </a:ext>
            </a:extLst>
          </p:cNvPr>
          <p:cNvSpPr>
            <a:spLocks noGrp="1"/>
          </p:cNvSpPr>
          <p:nvPr>
            <p:ph idx="1"/>
          </p:nvPr>
        </p:nvSpPr>
        <p:spPr/>
        <p:txBody>
          <a:bodyPr/>
          <a:lstStyle/>
          <a:p>
            <a:r>
              <a:rPr lang="zh-CN" altLang="en-US" dirty="0"/>
              <a:t>系统发出中断命令（以超时为例）</a:t>
            </a:r>
            <a:endParaRPr lang="en-US" altLang="zh-CN" dirty="0"/>
          </a:p>
          <a:p>
            <a:pPr marL="0" indent="0">
              <a:buNone/>
            </a:pPr>
            <a:endParaRPr lang="zh-CN" altLang="en-US" dirty="0"/>
          </a:p>
          <a:p>
            <a:endParaRPr lang="zh-CN" altLang="en-US" dirty="0"/>
          </a:p>
        </p:txBody>
      </p:sp>
      <p:sp>
        <p:nvSpPr>
          <p:cNvPr id="4" name="日期占位符 3">
            <a:extLst>
              <a:ext uri="{FF2B5EF4-FFF2-40B4-BE49-F238E27FC236}">
                <a16:creationId xmlns:a16="http://schemas.microsoft.com/office/drawing/2014/main" id="{EAFFE142-BAEC-4F4B-9BF6-5A5D47565858}"/>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FBB8F2B8-C3AA-425A-9B75-58430F962596}"/>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CCD3A33-11C5-4F4A-BAE3-B911FB113383}"/>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27</a:t>
            </a:fld>
            <a:endParaRPr kumimoji="1" lang="zh-CN" altLang="en-US">
              <a:solidFill>
                <a:prstClr val="black">
                  <a:lumMod val="65000"/>
                  <a:lumOff val="35000"/>
                </a:prstClr>
              </a:solidFill>
              <a:ea typeface="宋体" charset="-122"/>
            </a:endParaRPr>
          </a:p>
        </p:txBody>
      </p:sp>
      <p:pic>
        <p:nvPicPr>
          <p:cNvPr id="9" name="图片 8">
            <a:extLst>
              <a:ext uri="{FF2B5EF4-FFF2-40B4-BE49-F238E27FC236}">
                <a16:creationId xmlns:a16="http://schemas.microsoft.com/office/drawing/2014/main" id="{313CDE10-C957-44A1-B11D-33EEE43EE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63" y="2708920"/>
            <a:ext cx="8701074" cy="1808783"/>
          </a:xfrm>
          <a:prstGeom prst="rect">
            <a:avLst/>
          </a:prstGeom>
        </p:spPr>
      </p:pic>
      <p:sp>
        <p:nvSpPr>
          <p:cNvPr id="10" name="矩形 9">
            <a:extLst>
              <a:ext uri="{FF2B5EF4-FFF2-40B4-BE49-F238E27FC236}">
                <a16:creationId xmlns:a16="http://schemas.microsoft.com/office/drawing/2014/main" id="{EB42F9FE-6BA6-479D-913C-8CF421B99F15}"/>
              </a:ext>
            </a:extLst>
          </p:cNvPr>
          <p:cNvSpPr/>
          <p:nvPr/>
        </p:nvSpPr>
        <p:spPr>
          <a:xfrm>
            <a:off x="3707904" y="2996952"/>
            <a:ext cx="331236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1591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560CC-474F-4C4A-AC41-A2686D812001}"/>
              </a:ext>
            </a:extLst>
          </p:cNvPr>
          <p:cNvSpPr>
            <a:spLocks noGrp="1"/>
          </p:cNvSpPr>
          <p:nvPr>
            <p:ph type="title"/>
          </p:nvPr>
        </p:nvSpPr>
        <p:spPr/>
        <p:txBody>
          <a:bodyPr/>
          <a:lstStyle/>
          <a:p>
            <a:r>
              <a:rPr lang="en-US" altLang="zh-CN" dirty="0"/>
              <a:t>Abort</a:t>
            </a:r>
            <a:r>
              <a:rPr lang="zh-CN" altLang="en-US" dirty="0"/>
              <a:t>的事务</a:t>
            </a:r>
          </a:p>
        </p:txBody>
      </p:sp>
      <p:sp>
        <p:nvSpPr>
          <p:cNvPr id="3" name="内容占位符 2">
            <a:extLst>
              <a:ext uri="{FF2B5EF4-FFF2-40B4-BE49-F238E27FC236}">
                <a16:creationId xmlns:a16="http://schemas.microsoft.com/office/drawing/2014/main" id="{56F4CD3A-E9F8-4E97-B10C-B048B7B0B1FF}"/>
              </a:ext>
            </a:extLst>
          </p:cNvPr>
          <p:cNvSpPr>
            <a:spLocks noGrp="1"/>
          </p:cNvSpPr>
          <p:nvPr>
            <p:ph idx="1"/>
          </p:nvPr>
        </p:nvSpPr>
        <p:spPr/>
        <p:txBody>
          <a:bodyPr/>
          <a:lstStyle/>
          <a:p>
            <a:r>
              <a:rPr lang="zh-CN" altLang="en-US" dirty="0"/>
              <a:t>事务冲突</a:t>
            </a:r>
            <a:endParaRPr lang="en-US" altLang="zh-CN" dirty="0"/>
          </a:p>
          <a:p>
            <a:pPr marL="0" indent="0">
              <a:buNone/>
            </a:pPr>
            <a:endParaRPr lang="zh-CN" altLang="en-US" dirty="0"/>
          </a:p>
          <a:p>
            <a:endParaRPr lang="zh-CN" altLang="en-US" dirty="0"/>
          </a:p>
        </p:txBody>
      </p:sp>
      <p:sp>
        <p:nvSpPr>
          <p:cNvPr id="4" name="日期占位符 3">
            <a:extLst>
              <a:ext uri="{FF2B5EF4-FFF2-40B4-BE49-F238E27FC236}">
                <a16:creationId xmlns:a16="http://schemas.microsoft.com/office/drawing/2014/main" id="{EAFFE142-BAEC-4F4B-9BF6-5A5D47565858}"/>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FBB8F2B8-C3AA-425A-9B75-58430F962596}"/>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CCD3A33-11C5-4F4A-BAE3-B911FB113383}"/>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28</a:t>
            </a:fld>
            <a:endParaRPr kumimoji="1" lang="zh-CN" altLang="en-US">
              <a:solidFill>
                <a:prstClr val="black">
                  <a:lumMod val="65000"/>
                  <a:lumOff val="35000"/>
                </a:prstClr>
              </a:solidFill>
              <a:ea typeface="宋体" charset="-122"/>
            </a:endParaRPr>
          </a:p>
        </p:txBody>
      </p:sp>
      <p:pic>
        <p:nvPicPr>
          <p:cNvPr id="8" name="图片 7">
            <a:extLst>
              <a:ext uri="{FF2B5EF4-FFF2-40B4-BE49-F238E27FC236}">
                <a16:creationId xmlns:a16="http://schemas.microsoft.com/office/drawing/2014/main" id="{DD9AF5E0-978F-4D3D-B762-D546747C56DD}"/>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0" y="2492896"/>
            <a:ext cx="8866094" cy="3429000"/>
          </a:xfrm>
          <a:prstGeom prst="rect">
            <a:avLst/>
          </a:prstGeom>
        </p:spPr>
      </p:pic>
    </p:spTree>
    <p:extLst>
      <p:ext uri="{BB962C8B-B14F-4D97-AF65-F5344CB8AC3E}">
        <p14:creationId xmlns:p14="http://schemas.microsoft.com/office/powerpoint/2010/main" val="684424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560CC-474F-4C4A-AC41-A2686D812001}"/>
              </a:ext>
            </a:extLst>
          </p:cNvPr>
          <p:cNvSpPr>
            <a:spLocks noGrp="1"/>
          </p:cNvSpPr>
          <p:nvPr>
            <p:ph type="title"/>
          </p:nvPr>
        </p:nvSpPr>
        <p:spPr/>
        <p:txBody>
          <a:bodyPr/>
          <a:lstStyle/>
          <a:p>
            <a:r>
              <a:rPr lang="en-US" altLang="zh-CN" dirty="0"/>
              <a:t>Abort</a:t>
            </a:r>
            <a:r>
              <a:rPr lang="zh-CN" altLang="en-US" dirty="0"/>
              <a:t>的事务</a:t>
            </a:r>
          </a:p>
        </p:txBody>
      </p:sp>
      <p:sp>
        <p:nvSpPr>
          <p:cNvPr id="3" name="内容占位符 2">
            <a:extLst>
              <a:ext uri="{FF2B5EF4-FFF2-40B4-BE49-F238E27FC236}">
                <a16:creationId xmlns:a16="http://schemas.microsoft.com/office/drawing/2014/main" id="{56F4CD3A-E9F8-4E97-B10C-B048B7B0B1FF}"/>
              </a:ext>
            </a:extLst>
          </p:cNvPr>
          <p:cNvSpPr>
            <a:spLocks noGrp="1"/>
          </p:cNvSpPr>
          <p:nvPr>
            <p:ph idx="1"/>
          </p:nvPr>
        </p:nvSpPr>
        <p:spPr/>
        <p:txBody>
          <a:bodyPr/>
          <a:lstStyle/>
          <a:p>
            <a:r>
              <a:rPr lang="zh-CN" altLang="en-US" dirty="0"/>
              <a:t>事务冲突</a:t>
            </a:r>
            <a:endParaRPr lang="en-US" altLang="zh-CN" dirty="0"/>
          </a:p>
          <a:p>
            <a:pPr marL="0" indent="0">
              <a:buNone/>
            </a:pPr>
            <a:endParaRPr lang="zh-CN" altLang="en-US" dirty="0"/>
          </a:p>
          <a:p>
            <a:endParaRPr lang="zh-CN" altLang="en-US" dirty="0"/>
          </a:p>
        </p:txBody>
      </p:sp>
      <p:sp>
        <p:nvSpPr>
          <p:cNvPr id="4" name="日期占位符 3">
            <a:extLst>
              <a:ext uri="{FF2B5EF4-FFF2-40B4-BE49-F238E27FC236}">
                <a16:creationId xmlns:a16="http://schemas.microsoft.com/office/drawing/2014/main" id="{EAFFE142-BAEC-4F4B-9BF6-5A5D47565858}"/>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FBB8F2B8-C3AA-425A-9B75-58430F962596}"/>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ECCD3A33-11C5-4F4A-BAE3-B911FB113383}"/>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29</a:t>
            </a:fld>
            <a:endParaRPr kumimoji="1" lang="zh-CN" altLang="en-US">
              <a:solidFill>
                <a:prstClr val="black">
                  <a:lumMod val="65000"/>
                  <a:lumOff val="35000"/>
                </a:prstClr>
              </a:solidFill>
              <a:ea typeface="宋体" charset="-122"/>
            </a:endParaRPr>
          </a:p>
        </p:txBody>
      </p:sp>
      <p:pic>
        <p:nvPicPr>
          <p:cNvPr id="9" name="图片 8">
            <a:extLst>
              <a:ext uri="{FF2B5EF4-FFF2-40B4-BE49-F238E27FC236}">
                <a16:creationId xmlns:a16="http://schemas.microsoft.com/office/drawing/2014/main" id="{C7883198-BA11-4079-9C35-7DC7A7A82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 y="2654766"/>
            <a:ext cx="8915471" cy="2808312"/>
          </a:xfrm>
          <a:prstGeom prst="rect">
            <a:avLst/>
          </a:prstGeom>
        </p:spPr>
      </p:pic>
      <p:sp>
        <p:nvSpPr>
          <p:cNvPr id="10" name="矩形 9">
            <a:extLst>
              <a:ext uri="{FF2B5EF4-FFF2-40B4-BE49-F238E27FC236}">
                <a16:creationId xmlns:a16="http://schemas.microsoft.com/office/drawing/2014/main" id="{DAF5ADD5-1E34-4BBC-BFA0-16A477EA11AC}"/>
              </a:ext>
            </a:extLst>
          </p:cNvPr>
          <p:cNvSpPr/>
          <p:nvPr/>
        </p:nvSpPr>
        <p:spPr>
          <a:xfrm>
            <a:off x="2051720" y="3645024"/>
            <a:ext cx="324036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9853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t>MongoDB</a:t>
            </a:r>
            <a:r>
              <a:rPr lang="zh-CN" altLang="en-US" dirty="0"/>
              <a:t>事务介绍</a:t>
            </a:r>
            <a:endParaRPr lang="en-US" altLang="zh-CN" dirty="0">
              <a:solidFill>
                <a:schemeClr val="tx1"/>
              </a:solidFill>
            </a:endParaRPr>
          </a:p>
          <a:p>
            <a:r>
              <a:rPr lang="zh-CN" altLang="en-US" dirty="0">
                <a:solidFill>
                  <a:schemeClr val="bg1">
                    <a:lumMod val="85000"/>
                  </a:schemeClr>
                </a:solidFill>
              </a:rPr>
              <a:t>事务应用展示</a:t>
            </a:r>
            <a:endParaRPr lang="en-US" altLang="zh-CN" dirty="0">
              <a:solidFill>
                <a:schemeClr val="bg1">
                  <a:lumMod val="85000"/>
                </a:schemeClr>
              </a:solidFill>
            </a:endParaRPr>
          </a:p>
          <a:p>
            <a:r>
              <a:rPr lang="zh-CN" altLang="en-US" dirty="0">
                <a:solidFill>
                  <a:schemeClr val="bg1">
                    <a:lumMod val="85000"/>
                  </a:schemeClr>
                </a:solidFill>
              </a:rPr>
              <a:t>事务浅析</a:t>
            </a:r>
            <a:endParaRPr lang="en-US" altLang="zh-CN" dirty="0">
              <a:solidFill>
                <a:schemeClr val="bg1">
                  <a:lumMod val="85000"/>
                </a:schemeClr>
              </a:solidFill>
            </a:endParaRPr>
          </a:p>
          <a:p>
            <a:r>
              <a:rPr lang="zh-CN" altLang="en-US" dirty="0">
                <a:solidFill>
                  <a:schemeClr val="bg1">
                    <a:lumMod val="85000"/>
                  </a:schemeClr>
                </a:solidFill>
              </a:rPr>
              <a:t>总结与展望</a:t>
            </a:r>
            <a:endParaRPr lang="en-US" altLang="zh-CN" dirty="0">
              <a:solidFill>
                <a:schemeClr val="bg1">
                  <a:lumMod val="85000"/>
                </a:schemeClr>
              </a:solidFill>
            </a:endParaRPr>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2098347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solidFill>
                  <a:schemeClr val="bg1">
                    <a:lumMod val="85000"/>
                  </a:schemeClr>
                </a:solidFill>
              </a:rPr>
              <a:t>MongoDB</a:t>
            </a:r>
            <a:r>
              <a:rPr lang="zh-CN" altLang="en-US" dirty="0">
                <a:solidFill>
                  <a:schemeClr val="bg1">
                    <a:lumMod val="85000"/>
                  </a:schemeClr>
                </a:solidFill>
              </a:rPr>
              <a:t>事务介绍</a:t>
            </a:r>
            <a:endParaRPr lang="en-US" altLang="zh-CN" dirty="0">
              <a:solidFill>
                <a:schemeClr val="bg1">
                  <a:lumMod val="85000"/>
                </a:schemeClr>
              </a:solidFill>
            </a:endParaRPr>
          </a:p>
          <a:p>
            <a:r>
              <a:rPr lang="zh-CN" altLang="en-US" dirty="0">
                <a:solidFill>
                  <a:schemeClr val="accent3">
                    <a:lumMod val="85000"/>
                  </a:schemeClr>
                </a:solidFill>
              </a:rPr>
              <a:t>事务应用展示</a:t>
            </a:r>
            <a:endParaRPr lang="en-US" altLang="zh-CN" dirty="0">
              <a:solidFill>
                <a:schemeClr val="accent3">
                  <a:lumMod val="85000"/>
                </a:schemeClr>
              </a:solidFill>
            </a:endParaRPr>
          </a:p>
          <a:p>
            <a:pPr lvl="1"/>
            <a:r>
              <a:rPr lang="zh-CN" altLang="en-US" dirty="0">
                <a:solidFill>
                  <a:schemeClr val="accent3">
                    <a:lumMod val="85000"/>
                  </a:schemeClr>
                </a:solidFill>
              </a:rPr>
              <a:t>创建</a:t>
            </a:r>
            <a:r>
              <a:rPr lang="en-US" altLang="zh-CN" dirty="0">
                <a:solidFill>
                  <a:schemeClr val="accent3">
                    <a:lumMod val="85000"/>
                  </a:schemeClr>
                </a:solidFill>
              </a:rPr>
              <a:t>DB</a:t>
            </a:r>
            <a:r>
              <a:rPr lang="zh-CN" altLang="en-US" dirty="0">
                <a:solidFill>
                  <a:schemeClr val="accent3">
                    <a:lumMod val="85000"/>
                  </a:schemeClr>
                </a:solidFill>
              </a:rPr>
              <a:t>和</a:t>
            </a:r>
            <a:r>
              <a:rPr lang="en-US" altLang="zh-CN" dirty="0">
                <a:solidFill>
                  <a:schemeClr val="accent3">
                    <a:lumMod val="85000"/>
                  </a:schemeClr>
                </a:solidFill>
              </a:rPr>
              <a:t>collection</a:t>
            </a:r>
          </a:p>
          <a:p>
            <a:pPr lvl="1"/>
            <a:r>
              <a:rPr lang="zh-CN" altLang="en-US" dirty="0">
                <a:solidFill>
                  <a:schemeClr val="accent3">
                    <a:lumMod val="85000"/>
                  </a:schemeClr>
                </a:solidFill>
              </a:rPr>
              <a:t>事务</a:t>
            </a:r>
            <a:r>
              <a:rPr lang="en-US" altLang="zh-CN" dirty="0">
                <a:solidFill>
                  <a:schemeClr val="accent3">
                    <a:lumMod val="85000"/>
                  </a:schemeClr>
                </a:solidFill>
              </a:rPr>
              <a:t> API</a:t>
            </a:r>
          </a:p>
          <a:p>
            <a:pPr lvl="1"/>
            <a:r>
              <a:rPr lang="en-US" altLang="zh-CN" dirty="0">
                <a:solidFill>
                  <a:schemeClr val="accent3">
                    <a:lumMod val="85000"/>
                  </a:schemeClr>
                </a:solidFill>
              </a:rPr>
              <a:t>Abort</a:t>
            </a:r>
            <a:r>
              <a:rPr lang="zh-CN" altLang="en-US" dirty="0">
                <a:solidFill>
                  <a:schemeClr val="accent3">
                    <a:lumMod val="85000"/>
                  </a:schemeClr>
                </a:solidFill>
              </a:rPr>
              <a:t>的事务</a:t>
            </a:r>
            <a:endParaRPr lang="en-US" altLang="zh-CN" dirty="0">
              <a:solidFill>
                <a:schemeClr val="accent3">
                  <a:lumMod val="85000"/>
                </a:schemeClr>
              </a:solidFill>
            </a:endParaRPr>
          </a:p>
          <a:p>
            <a:pPr lvl="1"/>
            <a:r>
              <a:rPr lang="zh-CN" altLang="en-US" dirty="0"/>
              <a:t>事务隔离性的体现</a:t>
            </a:r>
            <a:endParaRPr lang="en-US" altLang="zh-CN" dirty="0"/>
          </a:p>
          <a:p>
            <a:r>
              <a:rPr lang="zh-CN" altLang="en-US" dirty="0">
                <a:solidFill>
                  <a:schemeClr val="bg1">
                    <a:lumMod val="85000"/>
                  </a:schemeClr>
                </a:solidFill>
              </a:rPr>
              <a:t>事务浅析</a:t>
            </a:r>
            <a:endParaRPr lang="en-US" altLang="zh-CN" dirty="0">
              <a:solidFill>
                <a:schemeClr val="bg1">
                  <a:lumMod val="85000"/>
                </a:schemeClr>
              </a:solidFill>
            </a:endParaRPr>
          </a:p>
          <a:p>
            <a:r>
              <a:rPr lang="zh-CN" altLang="en-US" dirty="0">
                <a:solidFill>
                  <a:schemeClr val="bg1">
                    <a:lumMod val="85000"/>
                  </a:schemeClr>
                </a:solidFill>
              </a:rPr>
              <a:t>总结与展望</a:t>
            </a:r>
            <a:endParaRPr lang="en-US" altLang="zh-CN" dirty="0">
              <a:solidFill>
                <a:schemeClr val="bg1">
                  <a:lumMod val="85000"/>
                </a:schemeClr>
              </a:solidFill>
            </a:endParaRPr>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30</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1283473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E864F-6C1B-47E8-A0E5-48E7A0977C89}"/>
              </a:ext>
            </a:extLst>
          </p:cNvPr>
          <p:cNvSpPr>
            <a:spLocks noGrp="1"/>
          </p:cNvSpPr>
          <p:nvPr>
            <p:ph type="title"/>
          </p:nvPr>
        </p:nvSpPr>
        <p:spPr/>
        <p:txBody>
          <a:bodyPr/>
          <a:lstStyle/>
          <a:p>
            <a:r>
              <a:rPr lang="zh-CN" altLang="en-US" dirty="0"/>
              <a:t>事务隔离性的体现</a:t>
            </a:r>
          </a:p>
        </p:txBody>
      </p:sp>
      <p:sp>
        <p:nvSpPr>
          <p:cNvPr id="3" name="内容占位符 2">
            <a:extLst>
              <a:ext uri="{FF2B5EF4-FFF2-40B4-BE49-F238E27FC236}">
                <a16:creationId xmlns:a16="http://schemas.microsoft.com/office/drawing/2014/main" id="{69B67A13-CE62-4224-AFA3-F4A8B1CE0C1D}"/>
              </a:ext>
            </a:extLst>
          </p:cNvPr>
          <p:cNvSpPr>
            <a:spLocks noGrp="1"/>
          </p:cNvSpPr>
          <p:nvPr>
            <p:ph idx="1"/>
          </p:nvPr>
        </p:nvSpPr>
        <p:spPr/>
        <p:txBody>
          <a:bodyPr/>
          <a:lstStyle/>
          <a:p>
            <a:r>
              <a:rPr lang="zh-CN" altLang="en-US" dirty="0"/>
              <a:t>构造如下两个事务</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469D4B1C-0F7F-4A14-A17D-F75381FE8ED6}"/>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FD9011C2-9C4A-4341-8502-FAC4CBCF290C}"/>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9216665D-741E-41CE-BA1B-69F08707EAE2}"/>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31</a:t>
            </a:fld>
            <a:endParaRPr kumimoji="1" lang="zh-CN" altLang="en-US">
              <a:solidFill>
                <a:prstClr val="black">
                  <a:lumMod val="65000"/>
                  <a:lumOff val="35000"/>
                </a:prstClr>
              </a:solidFill>
              <a:ea typeface="宋体" charset="-122"/>
            </a:endParaRPr>
          </a:p>
        </p:txBody>
      </p:sp>
      <p:pic>
        <p:nvPicPr>
          <p:cNvPr id="9" name="图片 8">
            <a:extLst>
              <a:ext uri="{FF2B5EF4-FFF2-40B4-BE49-F238E27FC236}">
                <a16:creationId xmlns:a16="http://schemas.microsoft.com/office/drawing/2014/main" id="{9A0FF434-3BD7-406F-968A-7A8667176CCA}"/>
              </a:ext>
            </a:extLst>
          </p:cNvPr>
          <p:cNvPicPr>
            <a:picLocks noChangeAspect="1"/>
          </p:cNvPicPr>
          <p:nvPr/>
        </p:nvPicPr>
        <p:blipFill rotWithShape="1">
          <a:blip r:embed="rId3">
            <a:extLst>
              <a:ext uri="{28A0092B-C50C-407E-A947-70E740481C1C}">
                <a14:useLocalDpi xmlns:a14="http://schemas.microsoft.com/office/drawing/2010/main" val="0"/>
              </a:ext>
            </a:extLst>
          </a:blip>
          <a:srcRect t="54200"/>
          <a:stretch/>
        </p:blipFill>
        <p:spPr>
          <a:xfrm>
            <a:off x="0" y="2276872"/>
            <a:ext cx="8950611" cy="4014375"/>
          </a:xfrm>
          <a:prstGeom prst="rect">
            <a:avLst/>
          </a:prstGeom>
        </p:spPr>
      </p:pic>
    </p:spTree>
    <p:extLst>
      <p:ext uri="{BB962C8B-B14F-4D97-AF65-F5344CB8AC3E}">
        <p14:creationId xmlns:p14="http://schemas.microsoft.com/office/powerpoint/2010/main" val="213373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E864F-6C1B-47E8-A0E5-48E7A0977C89}"/>
              </a:ext>
            </a:extLst>
          </p:cNvPr>
          <p:cNvSpPr>
            <a:spLocks noGrp="1"/>
          </p:cNvSpPr>
          <p:nvPr>
            <p:ph type="title"/>
          </p:nvPr>
        </p:nvSpPr>
        <p:spPr/>
        <p:txBody>
          <a:bodyPr/>
          <a:lstStyle/>
          <a:p>
            <a:r>
              <a:rPr lang="zh-CN" altLang="en-US" dirty="0"/>
              <a:t>事务隔离性的体现</a:t>
            </a:r>
          </a:p>
        </p:txBody>
      </p:sp>
      <p:sp>
        <p:nvSpPr>
          <p:cNvPr id="3" name="内容占位符 2">
            <a:extLst>
              <a:ext uri="{FF2B5EF4-FFF2-40B4-BE49-F238E27FC236}">
                <a16:creationId xmlns:a16="http://schemas.microsoft.com/office/drawing/2014/main" id="{69B67A13-CE62-4224-AFA3-F4A8B1CE0C1D}"/>
              </a:ext>
            </a:extLst>
          </p:cNvPr>
          <p:cNvSpPr>
            <a:spLocks noGrp="1"/>
          </p:cNvSpPr>
          <p:nvPr>
            <p:ph idx="1"/>
          </p:nvPr>
        </p:nvSpPr>
        <p:spPr/>
        <p:txBody>
          <a:bodyPr/>
          <a:lstStyle/>
          <a:p>
            <a:r>
              <a:rPr lang="zh-CN" altLang="en-US" dirty="0"/>
              <a:t>结果</a:t>
            </a:r>
            <a:r>
              <a:rPr lang="en-US" altLang="zh-CN" dirty="0"/>
              <a:t>: </a:t>
            </a:r>
          </a:p>
          <a:p>
            <a:endParaRPr lang="en-US" altLang="zh-CN" dirty="0"/>
          </a:p>
          <a:p>
            <a:endParaRPr lang="en-US" altLang="zh-CN" dirty="0"/>
          </a:p>
          <a:p>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469D4B1C-0F7F-4A14-A17D-F75381FE8ED6}"/>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FD9011C2-9C4A-4341-8502-FAC4CBCF290C}"/>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9216665D-741E-41CE-BA1B-69F08707EAE2}"/>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32</a:t>
            </a:fld>
            <a:endParaRPr kumimoji="1" lang="zh-CN" altLang="en-US">
              <a:solidFill>
                <a:prstClr val="black">
                  <a:lumMod val="65000"/>
                  <a:lumOff val="35000"/>
                </a:prstClr>
              </a:solidFill>
              <a:ea typeface="宋体" charset="-122"/>
            </a:endParaRPr>
          </a:p>
        </p:txBody>
      </p:sp>
      <p:pic>
        <p:nvPicPr>
          <p:cNvPr id="8" name="图片 7">
            <a:extLst>
              <a:ext uri="{FF2B5EF4-FFF2-40B4-BE49-F238E27FC236}">
                <a16:creationId xmlns:a16="http://schemas.microsoft.com/office/drawing/2014/main" id="{B45B0F3C-D5F1-4669-AAEC-AC0C2802F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39" y="2420888"/>
            <a:ext cx="8204861" cy="2504480"/>
          </a:xfrm>
          <a:prstGeom prst="rect">
            <a:avLst/>
          </a:prstGeom>
        </p:spPr>
      </p:pic>
    </p:spTree>
    <p:extLst>
      <p:ext uri="{BB962C8B-B14F-4D97-AF65-F5344CB8AC3E}">
        <p14:creationId xmlns:p14="http://schemas.microsoft.com/office/powerpoint/2010/main" val="2255103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904D1-D5D7-4281-BAC1-9743A9C4AD48}"/>
              </a:ext>
            </a:extLst>
          </p:cNvPr>
          <p:cNvSpPr>
            <a:spLocks noGrp="1"/>
          </p:cNvSpPr>
          <p:nvPr>
            <p:ph type="title"/>
          </p:nvPr>
        </p:nvSpPr>
        <p:spPr/>
        <p:txBody>
          <a:bodyPr/>
          <a:lstStyle/>
          <a:p>
            <a:r>
              <a:rPr lang="zh-CN" altLang="en-US" dirty="0"/>
              <a:t>事务隔离性的体现</a:t>
            </a:r>
          </a:p>
        </p:txBody>
      </p:sp>
      <p:sp>
        <p:nvSpPr>
          <p:cNvPr id="3" name="内容占位符 2">
            <a:extLst>
              <a:ext uri="{FF2B5EF4-FFF2-40B4-BE49-F238E27FC236}">
                <a16:creationId xmlns:a16="http://schemas.microsoft.com/office/drawing/2014/main" id="{D7A3C0F7-3A66-45EA-AB71-061AD9B24C48}"/>
              </a:ext>
            </a:extLst>
          </p:cNvPr>
          <p:cNvSpPr>
            <a:spLocks noGrp="1"/>
          </p:cNvSpPr>
          <p:nvPr>
            <p:ph idx="1"/>
          </p:nvPr>
        </p:nvSpPr>
        <p:spPr/>
        <p:txBody>
          <a:bodyPr/>
          <a:lstStyle/>
          <a:p>
            <a:r>
              <a:rPr lang="zh-CN" altLang="en-US" dirty="0"/>
              <a:t>隔离级别：</a:t>
            </a:r>
            <a:r>
              <a:rPr lang="en-US" altLang="zh-CN" dirty="0"/>
              <a:t>isolation snapshot?</a:t>
            </a:r>
          </a:p>
          <a:p>
            <a:pPr lvl="1"/>
            <a:r>
              <a:rPr lang="en-US" altLang="zh-CN" dirty="0"/>
              <a:t>Jepsen </a:t>
            </a:r>
            <a:r>
              <a:rPr lang="zh-CN" altLang="en-US" dirty="0"/>
              <a:t>测试结果</a:t>
            </a:r>
            <a:endParaRPr lang="en-US" altLang="zh-CN" dirty="0"/>
          </a:p>
          <a:p>
            <a:pPr lvl="1"/>
            <a:r>
              <a:rPr lang="en-US" altLang="zh-CN" dirty="0"/>
              <a:t>MongoDB</a:t>
            </a:r>
            <a:r>
              <a:rPr lang="zh-CN" altLang="en-US" dirty="0"/>
              <a:t>声称其重试机制（</a:t>
            </a:r>
            <a:r>
              <a:rPr lang="en-US" altLang="zh-CN" dirty="0"/>
              <a:t>retry mechanism</a:t>
            </a:r>
            <a:r>
              <a:rPr lang="zh-CN" altLang="en-US" dirty="0"/>
              <a:t>）中的一个</a:t>
            </a:r>
            <a:r>
              <a:rPr lang="en-US" altLang="zh-CN" dirty="0"/>
              <a:t>bug</a:t>
            </a:r>
            <a:r>
              <a:rPr lang="zh-CN" altLang="en-US" dirty="0"/>
              <a:t>导致了</a:t>
            </a:r>
            <a:r>
              <a:rPr lang="en-US" altLang="zh-CN" dirty="0"/>
              <a:t>Jepsen</a:t>
            </a:r>
            <a:r>
              <a:rPr lang="zh-CN" altLang="en-US" dirty="0"/>
              <a:t>测试中发现的异常现象，并已在</a:t>
            </a:r>
            <a:r>
              <a:rPr lang="en-US" altLang="zh-CN" dirty="0"/>
              <a:t>MongoDB 4.2.8</a:t>
            </a:r>
            <a:r>
              <a:rPr lang="zh-CN" altLang="en-US" dirty="0"/>
              <a:t>中修复</a:t>
            </a:r>
            <a:endParaRPr lang="en-US" altLang="zh-CN" dirty="0"/>
          </a:p>
          <a:p>
            <a:endParaRPr lang="zh-CN" altLang="en-US" dirty="0"/>
          </a:p>
        </p:txBody>
      </p:sp>
      <p:sp>
        <p:nvSpPr>
          <p:cNvPr id="4" name="日期占位符 3">
            <a:extLst>
              <a:ext uri="{FF2B5EF4-FFF2-40B4-BE49-F238E27FC236}">
                <a16:creationId xmlns:a16="http://schemas.microsoft.com/office/drawing/2014/main" id="{D256675D-AD67-4672-8259-467E1C4F9F74}"/>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9BCA864D-822E-4DE2-A386-155B187CAB66}"/>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0CD2D4C3-EC56-4AAB-9093-22DE78AAF064}"/>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33</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578425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t>MongoDB</a:t>
            </a:r>
            <a:r>
              <a:rPr lang="zh-CN" altLang="en-US" dirty="0"/>
              <a:t>事务介绍</a:t>
            </a:r>
            <a:endParaRPr lang="en-US" altLang="zh-CN" dirty="0">
              <a:solidFill>
                <a:schemeClr val="tx1"/>
              </a:solidFill>
            </a:endParaRPr>
          </a:p>
          <a:p>
            <a:r>
              <a:rPr lang="zh-CN" altLang="en-US" dirty="0"/>
              <a:t>事务应用展示</a:t>
            </a:r>
            <a:endParaRPr lang="en-US" altLang="zh-CN" dirty="0"/>
          </a:p>
          <a:p>
            <a:r>
              <a:rPr lang="zh-CN" altLang="en-US" dirty="0"/>
              <a:t>事务浅析</a:t>
            </a:r>
            <a:endParaRPr lang="en-US" altLang="zh-CN" dirty="0"/>
          </a:p>
          <a:p>
            <a:pPr lvl="1"/>
            <a:r>
              <a:rPr lang="zh-CN" altLang="en-US" dirty="0"/>
              <a:t>事务发展历程</a:t>
            </a:r>
            <a:endParaRPr lang="en-US" altLang="zh-CN" dirty="0"/>
          </a:p>
          <a:p>
            <a:pPr lvl="1"/>
            <a:r>
              <a:rPr lang="en-US" altLang="zh-CN" dirty="0" err="1">
                <a:solidFill>
                  <a:schemeClr val="bg1">
                    <a:lumMod val="85000"/>
                  </a:schemeClr>
                </a:solidFill>
              </a:rPr>
              <a:t>WiredTiger</a:t>
            </a:r>
            <a:r>
              <a:rPr lang="zh-CN" altLang="en-US" dirty="0">
                <a:solidFill>
                  <a:schemeClr val="bg1">
                    <a:lumMod val="85000"/>
                  </a:schemeClr>
                </a:solidFill>
              </a:rPr>
              <a:t>简介</a:t>
            </a:r>
            <a:endParaRPr lang="en-US" altLang="zh-CN" dirty="0"/>
          </a:p>
          <a:p>
            <a:pPr lvl="1"/>
            <a:r>
              <a:rPr lang="zh-CN" altLang="en-US" dirty="0">
                <a:solidFill>
                  <a:schemeClr val="bg1">
                    <a:lumMod val="85000"/>
                  </a:schemeClr>
                </a:solidFill>
              </a:rPr>
              <a:t>事务的支撑部分</a:t>
            </a:r>
            <a:endParaRPr lang="en-US" altLang="zh-CN" dirty="0">
              <a:solidFill>
                <a:schemeClr val="bg1">
                  <a:lumMod val="85000"/>
                </a:schemeClr>
              </a:solidFill>
            </a:endParaRPr>
          </a:p>
          <a:p>
            <a:pPr lvl="1"/>
            <a:r>
              <a:rPr lang="zh-CN" altLang="en-US" dirty="0">
                <a:solidFill>
                  <a:schemeClr val="bg1">
                    <a:lumMod val="85000"/>
                  </a:schemeClr>
                </a:solidFill>
              </a:rPr>
              <a:t>多文档事务过程介绍</a:t>
            </a:r>
            <a:endParaRPr lang="en-US" altLang="zh-CN" dirty="0">
              <a:solidFill>
                <a:schemeClr val="bg1">
                  <a:lumMod val="85000"/>
                </a:schemeClr>
              </a:solidFill>
            </a:endParaRPr>
          </a:p>
          <a:p>
            <a:r>
              <a:rPr lang="zh-CN" altLang="en-US" dirty="0"/>
              <a:t>总结与展望</a:t>
            </a:r>
            <a:endParaRPr lang="en-US" altLang="zh-CN" dirty="0"/>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34</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1299235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en-US" altLang="zh-CN" dirty="0"/>
              <a:t>MongoDB</a:t>
            </a:r>
            <a:r>
              <a:rPr lang="zh-CN" altLang="en-US" dirty="0"/>
              <a:t>事务研发之路</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35</a:t>
            </a:fld>
            <a:endParaRPr kumimoji="1" lang="zh-CN" altLang="en-US">
              <a:solidFill>
                <a:prstClr val="black">
                  <a:lumMod val="65000"/>
                  <a:lumOff val="35000"/>
                </a:prstClr>
              </a:solidFill>
              <a:ea typeface="宋体" charset="-122"/>
            </a:endParaRPr>
          </a:p>
        </p:txBody>
      </p:sp>
      <p:pic>
        <p:nvPicPr>
          <p:cNvPr id="1028" name="Picture 4" descr="https://webassets.mongodb.com/_com_assets/cms/image5-4o1hr0km3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00808"/>
            <a:ext cx="7875786" cy="3783409"/>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494458" y="5530280"/>
            <a:ext cx="7992888" cy="943604"/>
          </a:xfrm>
          <a:prstGeom prst="rect">
            <a:avLst/>
          </a:prstGeom>
        </p:spPr>
      </p:pic>
    </p:spTree>
    <p:extLst>
      <p:ext uri="{BB962C8B-B14F-4D97-AF65-F5344CB8AC3E}">
        <p14:creationId xmlns:p14="http://schemas.microsoft.com/office/powerpoint/2010/main" val="2681742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t>MongoDB</a:t>
            </a:r>
            <a:r>
              <a:rPr lang="zh-CN" altLang="en-US" dirty="0"/>
              <a:t>事务介绍</a:t>
            </a:r>
            <a:endParaRPr lang="en-US" altLang="zh-CN" dirty="0">
              <a:solidFill>
                <a:schemeClr val="tx1"/>
              </a:solidFill>
            </a:endParaRPr>
          </a:p>
          <a:p>
            <a:r>
              <a:rPr lang="zh-CN" altLang="en-US" dirty="0"/>
              <a:t>事务应用展示</a:t>
            </a:r>
            <a:endParaRPr lang="en-US" altLang="zh-CN" dirty="0"/>
          </a:p>
          <a:p>
            <a:r>
              <a:rPr lang="zh-CN" altLang="en-US" dirty="0"/>
              <a:t>事务浅析</a:t>
            </a:r>
            <a:endParaRPr lang="en-US" altLang="zh-CN" dirty="0"/>
          </a:p>
          <a:p>
            <a:pPr lvl="1"/>
            <a:r>
              <a:rPr lang="zh-CN" altLang="en-US" dirty="0">
                <a:solidFill>
                  <a:schemeClr val="bg1">
                    <a:lumMod val="85000"/>
                  </a:schemeClr>
                </a:solidFill>
              </a:rPr>
              <a:t>事务发展历程</a:t>
            </a:r>
            <a:endParaRPr lang="en-US" altLang="zh-CN" dirty="0">
              <a:solidFill>
                <a:schemeClr val="bg1">
                  <a:lumMod val="85000"/>
                </a:schemeClr>
              </a:solidFill>
            </a:endParaRPr>
          </a:p>
          <a:p>
            <a:pPr lvl="1"/>
            <a:r>
              <a:rPr lang="en-US" altLang="zh-CN" dirty="0" err="1"/>
              <a:t>WiredTiger</a:t>
            </a:r>
            <a:r>
              <a:rPr lang="zh-CN" altLang="en-US" dirty="0"/>
              <a:t>简介</a:t>
            </a:r>
            <a:endParaRPr lang="en-US" altLang="zh-CN" dirty="0"/>
          </a:p>
          <a:p>
            <a:pPr lvl="1"/>
            <a:r>
              <a:rPr lang="zh-CN" altLang="en-US" dirty="0">
                <a:solidFill>
                  <a:schemeClr val="bg1">
                    <a:lumMod val="85000"/>
                  </a:schemeClr>
                </a:solidFill>
              </a:rPr>
              <a:t>事务的支撑部分</a:t>
            </a:r>
            <a:endParaRPr lang="en-US" altLang="zh-CN" dirty="0">
              <a:solidFill>
                <a:schemeClr val="bg1">
                  <a:lumMod val="85000"/>
                </a:schemeClr>
              </a:solidFill>
            </a:endParaRPr>
          </a:p>
          <a:p>
            <a:pPr lvl="1"/>
            <a:r>
              <a:rPr lang="zh-CN" altLang="en-US" dirty="0">
                <a:solidFill>
                  <a:schemeClr val="bg1">
                    <a:lumMod val="85000"/>
                  </a:schemeClr>
                </a:solidFill>
              </a:rPr>
              <a:t>多文档事务过程介绍</a:t>
            </a:r>
            <a:endParaRPr lang="en-US" altLang="zh-CN" dirty="0">
              <a:solidFill>
                <a:schemeClr val="bg1">
                  <a:lumMod val="85000"/>
                </a:schemeClr>
              </a:solidFill>
            </a:endParaRPr>
          </a:p>
          <a:p>
            <a:r>
              <a:rPr lang="zh-CN" altLang="en-US" dirty="0"/>
              <a:t>总结与展望</a:t>
            </a:r>
            <a:endParaRPr lang="en-US" altLang="zh-CN" dirty="0"/>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36</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481077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en-US" altLang="zh-CN" dirty="0" err="1"/>
              <a:t>WiredTiger</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686800" cy="4716000"/>
          </a:xfrm>
        </p:spPr>
        <p:txBody>
          <a:bodyPr/>
          <a:lstStyle/>
          <a:p>
            <a:r>
              <a:rPr lang="zh-CN" altLang="en-US" dirty="0"/>
              <a:t>基于</a:t>
            </a:r>
            <a:r>
              <a:rPr lang="en-US" altLang="zh-CN" dirty="0"/>
              <a:t>B</a:t>
            </a:r>
            <a:r>
              <a:rPr lang="zh-CN" altLang="en-US" dirty="0"/>
              <a:t>树的存储引擎</a:t>
            </a:r>
            <a:endParaRPr lang="en-US" altLang="zh-CN" dirty="0"/>
          </a:p>
          <a:p>
            <a:r>
              <a:rPr lang="zh-CN" altLang="en-US" dirty="0"/>
              <a:t>实现</a:t>
            </a:r>
            <a:r>
              <a:rPr lang="en-US" altLang="zh-CN" dirty="0"/>
              <a:t>MongoDB</a:t>
            </a:r>
            <a:r>
              <a:rPr lang="zh-CN" altLang="en-US" dirty="0"/>
              <a:t>多文档事务的基础</a:t>
            </a:r>
            <a:endParaRPr lang="en-US" altLang="zh-CN" dirty="0"/>
          </a:p>
          <a:p>
            <a:pPr marL="344170" lvl="1" indent="0">
              <a:buNone/>
            </a:pPr>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37</a:t>
            </a:fld>
            <a:endParaRPr kumimoji="1" lang="zh-CN" altLang="en-US">
              <a:solidFill>
                <a:prstClr val="black">
                  <a:lumMod val="65000"/>
                  <a:lumOff val="35000"/>
                </a:prstClr>
              </a:solidFill>
              <a:ea typeface="宋体" charset="-122"/>
            </a:endParaRPr>
          </a:p>
        </p:txBody>
      </p:sp>
      <p:pic>
        <p:nvPicPr>
          <p:cNvPr id="7" name="图片 6"/>
          <p:cNvPicPr>
            <a:picLocks noChangeAspect="1"/>
          </p:cNvPicPr>
          <p:nvPr/>
        </p:nvPicPr>
        <p:blipFill>
          <a:blip r:embed="rId3"/>
          <a:stretch>
            <a:fillRect/>
          </a:stretch>
        </p:blipFill>
        <p:spPr>
          <a:xfrm>
            <a:off x="827088" y="3212976"/>
            <a:ext cx="4653328" cy="2520280"/>
          </a:xfrm>
          <a:prstGeom prst="rect">
            <a:avLst/>
          </a:prstGeom>
        </p:spPr>
      </p:pic>
    </p:spTree>
    <p:extLst>
      <p:ext uri="{BB962C8B-B14F-4D97-AF65-F5344CB8AC3E}">
        <p14:creationId xmlns:p14="http://schemas.microsoft.com/office/powerpoint/2010/main" val="2776563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存储引擎事务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存储引擎事务</a:t>
            </a:r>
            <a:endParaRPr lang="en-US" altLang="zh-CN" dirty="0"/>
          </a:p>
          <a:p>
            <a:pPr lvl="1"/>
            <a:r>
              <a:rPr lang="zh-CN" altLang="en-US" dirty="0"/>
              <a:t>原子性</a:t>
            </a:r>
            <a:endParaRPr lang="en-US" altLang="zh-CN" dirty="0"/>
          </a:p>
          <a:p>
            <a:pPr lvl="1"/>
            <a:r>
              <a:rPr lang="zh-CN" altLang="en-US" dirty="0"/>
              <a:t>一致性：保证原子性和隔离性对所有存储数据成立</a:t>
            </a:r>
            <a:endParaRPr lang="en-US" altLang="zh-CN" dirty="0"/>
          </a:p>
          <a:p>
            <a:pPr lvl="1"/>
            <a:r>
              <a:rPr lang="zh-CN" altLang="en-US" dirty="0"/>
              <a:t>隔离性：提供快照隔离</a:t>
            </a:r>
            <a:endParaRPr lang="en-US" altLang="zh-CN" dirty="0"/>
          </a:p>
          <a:p>
            <a:pPr lvl="1"/>
            <a:r>
              <a:rPr lang="zh-CN" altLang="en-US" dirty="0"/>
              <a:t>持久性</a:t>
            </a:r>
            <a:endParaRPr lang="en-US" altLang="zh-CN" dirty="0"/>
          </a:p>
          <a:p>
            <a:r>
              <a:rPr lang="zh-CN" altLang="en-US" b="1" dirty="0"/>
              <a:t>存储引擎事务 </a:t>
            </a:r>
            <a:r>
              <a:rPr lang="zh-CN" altLang="en-US" b="1" dirty="0">
                <a:solidFill>
                  <a:srgbClr val="FF0000"/>
                </a:solidFill>
              </a:rPr>
              <a:t>≠</a:t>
            </a:r>
            <a:r>
              <a:rPr lang="zh-CN" altLang="en-US" b="1" dirty="0"/>
              <a:t> </a:t>
            </a:r>
            <a:r>
              <a:rPr lang="en-US" altLang="zh-CN" b="1" dirty="0"/>
              <a:t>MongoDB</a:t>
            </a:r>
            <a:r>
              <a:rPr lang="zh-CN" altLang="en-US" b="1" dirty="0"/>
              <a:t>的事务</a:t>
            </a:r>
            <a:endParaRPr lang="en-US" altLang="zh-CN" b="1"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38</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66172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存储引擎事务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2"/>
            <a:ext cx="7931224" cy="4754621"/>
          </a:xfrm>
        </p:spPr>
        <p:txBody>
          <a:bodyPr/>
          <a:lstStyle/>
          <a:p>
            <a:r>
              <a:rPr lang="zh-CN" altLang="en-US" dirty="0"/>
              <a:t>快照（</a:t>
            </a:r>
            <a:r>
              <a:rPr lang="en-US" altLang="zh-CN" dirty="0"/>
              <a:t>Snapshot</a:t>
            </a:r>
            <a:r>
              <a:rPr lang="zh-CN" altLang="en-US" dirty="0"/>
              <a:t>）</a:t>
            </a:r>
            <a:endParaRPr lang="en-US" altLang="zh-CN" dirty="0"/>
          </a:p>
          <a:p>
            <a:pPr lvl="1"/>
            <a:r>
              <a:rPr lang="en-US" altLang="zh-CN" dirty="0" err="1"/>
              <a:t>WiredTiger</a:t>
            </a:r>
            <a:r>
              <a:rPr lang="zh-CN" altLang="en-US" dirty="0"/>
              <a:t>采用多版本并发控制（</a:t>
            </a:r>
            <a:r>
              <a:rPr lang="en-US" altLang="zh-CN" dirty="0"/>
              <a:t>MVCC</a:t>
            </a:r>
            <a:r>
              <a:rPr lang="zh-CN" altLang="en-US" dirty="0"/>
              <a:t>）</a:t>
            </a:r>
            <a:endParaRPr lang="en-US" altLang="zh-CN" dirty="0"/>
          </a:p>
          <a:p>
            <a:pPr lvl="1"/>
            <a:r>
              <a:rPr lang="zh-CN" altLang="en-US" dirty="0"/>
              <a:t>每个</a:t>
            </a:r>
            <a:r>
              <a:rPr lang="en-US" altLang="zh-CN" dirty="0"/>
              <a:t>key-value</a:t>
            </a:r>
            <a:r>
              <a:rPr lang="zh-CN" altLang="en-US" dirty="0"/>
              <a:t>对，</a:t>
            </a:r>
            <a:r>
              <a:rPr lang="en-US" altLang="zh-CN" dirty="0"/>
              <a:t>value</a:t>
            </a:r>
            <a:r>
              <a:rPr lang="zh-CN" altLang="en-US" dirty="0"/>
              <a:t>有多个版本（事务号</a:t>
            </a:r>
            <a:r>
              <a:rPr lang="en-US" altLang="zh-CN" dirty="0"/>
              <a:t>+</a:t>
            </a:r>
            <a:r>
              <a:rPr lang="zh-CN" altLang="en-US" dirty="0"/>
              <a:t>修改）</a:t>
            </a:r>
            <a:endParaRPr lang="en-US" altLang="zh-CN" dirty="0"/>
          </a:p>
          <a:p>
            <a:pPr lvl="2"/>
            <a:endParaRPr lang="en-US" altLang="zh-CN" dirty="0"/>
          </a:p>
          <a:p>
            <a:pPr lvl="1"/>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39</a:t>
            </a:fld>
            <a:endParaRPr kumimoji="1" lang="zh-CN" altLang="en-US">
              <a:solidFill>
                <a:prstClr val="black">
                  <a:lumMod val="65000"/>
                  <a:lumOff val="35000"/>
                </a:prstClr>
              </a:solidFill>
              <a:ea typeface="宋体"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891778608"/>
              </p:ext>
            </p:extLst>
          </p:nvPr>
        </p:nvGraphicFramePr>
        <p:xfrm>
          <a:off x="827088" y="3501008"/>
          <a:ext cx="8031196" cy="2141746"/>
        </p:xfrm>
        <a:graphic>
          <a:graphicData uri="http://schemas.openxmlformats.org/presentationml/2006/ole">
            <mc:AlternateContent xmlns:mc="http://schemas.openxmlformats.org/markup-compatibility/2006">
              <mc:Choice xmlns:v="urn:schemas-microsoft-com:vml" Requires="v">
                <p:oleObj spid="_x0000_s1042" name="Visio" r:id="rId4" imgW="9113378" imgH="2430701" progId="Visio.Drawing.15">
                  <p:embed/>
                </p:oleObj>
              </mc:Choice>
              <mc:Fallback>
                <p:oleObj name="Visio" r:id="rId4" imgW="9113378" imgH="2430701" progId="Visio.Drawing.15">
                  <p:embed/>
                  <p:pic>
                    <p:nvPicPr>
                      <p:cNvPr id="0" name=""/>
                      <p:cNvPicPr/>
                      <p:nvPr/>
                    </p:nvPicPr>
                    <p:blipFill>
                      <a:blip r:embed="rId5"/>
                      <a:stretch>
                        <a:fillRect/>
                      </a:stretch>
                    </p:blipFill>
                    <p:spPr>
                      <a:xfrm>
                        <a:off x="827088" y="3501008"/>
                        <a:ext cx="8031196" cy="2141746"/>
                      </a:xfrm>
                      <a:prstGeom prst="rect">
                        <a:avLst/>
                      </a:prstGeom>
                    </p:spPr>
                  </p:pic>
                </p:oleObj>
              </mc:Fallback>
            </mc:AlternateContent>
          </a:graphicData>
        </a:graphic>
      </p:graphicFrame>
    </p:spTree>
    <p:extLst>
      <p:ext uri="{BB962C8B-B14F-4D97-AF65-F5344CB8AC3E}">
        <p14:creationId xmlns:p14="http://schemas.microsoft.com/office/powerpoint/2010/main" val="260009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预备知识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p:txBody>
          <a:bodyPr/>
          <a:lstStyle/>
          <a:p>
            <a:r>
              <a:rPr lang="en-US" altLang="zh-CN" dirty="0"/>
              <a:t>MongoDB: </a:t>
            </a:r>
            <a:r>
              <a:rPr lang="zh-CN" altLang="en-US" dirty="0"/>
              <a:t>文档型数据库</a:t>
            </a:r>
            <a:endParaRPr lang="en-US" altLang="zh-CN" dirty="0"/>
          </a:p>
          <a:p>
            <a:pPr marL="0" indent="0">
              <a:buNone/>
            </a:pP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a:t>
            </a:fld>
            <a:endParaRPr kumimoji="1" lang="zh-CN" altLang="en-US">
              <a:solidFill>
                <a:prstClr val="black">
                  <a:lumMod val="65000"/>
                  <a:lumOff val="35000"/>
                </a:prstClr>
              </a:solidFill>
              <a:ea typeface="宋体" charset="-122"/>
            </a:endParaRPr>
          </a:p>
        </p:txBody>
      </p:sp>
      <p:pic>
        <p:nvPicPr>
          <p:cNvPr id="2050" name="Picture 2" descr="https://images2018.cnblogs.com/blog/1481652/201809/1481652-20180907222110298-4592720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533199"/>
            <a:ext cx="5329088" cy="338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087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存储引擎事务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2"/>
            <a:ext cx="7931224" cy="4754621"/>
          </a:xfrm>
        </p:spPr>
        <p:txBody>
          <a:bodyPr/>
          <a:lstStyle/>
          <a:p>
            <a:r>
              <a:rPr lang="zh-CN" altLang="en-US" dirty="0"/>
              <a:t>快照（</a:t>
            </a:r>
            <a:r>
              <a:rPr lang="en-US" altLang="zh-CN" dirty="0"/>
              <a:t>Snapshot</a:t>
            </a:r>
            <a:r>
              <a:rPr lang="zh-CN" altLang="en-US" dirty="0"/>
              <a:t>）</a:t>
            </a:r>
            <a:endParaRPr lang="en-US" altLang="zh-CN" dirty="0"/>
          </a:p>
          <a:p>
            <a:pPr lvl="1"/>
            <a:r>
              <a:rPr lang="en-US" altLang="zh-CN" dirty="0" err="1"/>
              <a:t>WiredTiger</a:t>
            </a:r>
            <a:r>
              <a:rPr lang="zh-CN" altLang="en-US" dirty="0"/>
              <a:t>采用多版本并发控制（</a:t>
            </a:r>
            <a:r>
              <a:rPr lang="en-US" altLang="zh-CN" dirty="0"/>
              <a:t>MVCC</a:t>
            </a:r>
            <a:r>
              <a:rPr lang="zh-CN" altLang="en-US" dirty="0"/>
              <a:t>）</a:t>
            </a:r>
            <a:endParaRPr lang="en-US" altLang="zh-CN" dirty="0"/>
          </a:p>
          <a:p>
            <a:pPr lvl="1"/>
            <a:r>
              <a:rPr lang="zh-CN" altLang="en-US" dirty="0"/>
              <a:t>每个</a:t>
            </a:r>
            <a:r>
              <a:rPr lang="en-US" altLang="zh-CN" dirty="0"/>
              <a:t>key-value</a:t>
            </a:r>
            <a:r>
              <a:rPr lang="zh-CN" altLang="en-US" dirty="0"/>
              <a:t>对，</a:t>
            </a:r>
            <a:r>
              <a:rPr lang="en-US" altLang="zh-CN" dirty="0"/>
              <a:t>value</a:t>
            </a:r>
            <a:r>
              <a:rPr lang="zh-CN" altLang="en-US" dirty="0"/>
              <a:t>有多个版本（事务号</a:t>
            </a:r>
            <a:r>
              <a:rPr lang="en-US" altLang="zh-CN" dirty="0"/>
              <a:t>+</a:t>
            </a:r>
            <a:r>
              <a:rPr lang="zh-CN" altLang="en-US" dirty="0"/>
              <a:t>修改）</a:t>
            </a:r>
            <a:endParaRPr lang="en-US" altLang="zh-CN" dirty="0"/>
          </a:p>
          <a:p>
            <a:pPr lvl="1"/>
            <a:endParaRPr lang="en-US" altLang="zh-CN" dirty="0"/>
          </a:p>
          <a:p>
            <a:pPr lvl="2"/>
            <a:endParaRPr lang="en-US" altLang="zh-CN" dirty="0"/>
          </a:p>
          <a:p>
            <a:pPr lvl="1"/>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40</a:t>
            </a:fld>
            <a:endParaRPr kumimoji="1" lang="zh-CN" altLang="en-US">
              <a:solidFill>
                <a:prstClr val="black">
                  <a:lumMod val="65000"/>
                  <a:lumOff val="35000"/>
                </a:prstClr>
              </a:solidFill>
              <a:ea typeface="宋体"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776933522"/>
              </p:ext>
            </p:extLst>
          </p:nvPr>
        </p:nvGraphicFramePr>
        <p:xfrm>
          <a:off x="755576" y="3573016"/>
          <a:ext cx="8180246" cy="2044706"/>
        </p:xfrm>
        <a:graphic>
          <a:graphicData uri="http://schemas.openxmlformats.org/presentationml/2006/ole">
            <mc:AlternateContent xmlns:mc="http://schemas.openxmlformats.org/markup-compatibility/2006">
              <mc:Choice xmlns:v="urn:schemas-microsoft-com:vml" Requires="v">
                <p:oleObj spid="_x0000_s2066" name="Visio" r:id="rId4" imgW="9113378" imgH="2278411" progId="Visio.Drawing.15">
                  <p:embed/>
                </p:oleObj>
              </mc:Choice>
              <mc:Fallback>
                <p:oleObj name="Visio" r:id="rId4" imgW="9113378" imgH="2278411" progId="Visio.Drawing.15">
                  <p:embed/>
                  <p:pic>
                    <p:nvPicPr>
                      <p:cNvPr id="0" name=""/>
                      <p:cNvPicPr/>
                      <p:nvPr/>
                    </p:nvPicPr>
                    <p:blipFill>
                      <a:blip r:embed="rId5"/>
                      <a:stretch>
                        <a:fillRect/>
                      </a:stretch>
                    </p:blipFill>
                    <p:spPr>
                      <a:xfrm>
                        <a:off x="755576" y="3573016"/>
                        <a:ext cx="8180246" cy="2044706"/>
                      </a:xfrm>
                      <a:prstGeom prst="rect">
                        <a:avLst/>
                      </a:prstGeom>
                    </p:spPr>
                  </p:pic>
                </p:oleObj>
              </mc:Fallback>
            </mc:AlternateContent>
          </a:graphicData>
        </a:graphic>
      </p:graphicFrame>
    </p:spTree>
    <p:extLst>
      <p:ext uri="{BB962C8B-B14F-4D97-AF65-F5344CB8AC3E}">
        <p14:creationId xmlns:p14="http://schemas.microsoft.com/office/powerpoint/2010/main" val="260628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存储引擎事务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2"/>
            <a:ext cx="7931224" cy="4754621"/>
          </a:xfrm>
        </p:spPr>
        <p:txBody>
          <a:bodyPr/>
          <a:lstStyle/>
          <a:p>
            <a:r>
              <a:rPr lang="zh-CN" altLang="en-US" dirty="0"/>
              <a:t>快照（</a:t>
            </a:r>
            <a:r>
              <a:rPr lang="en-US" altLang="zh-CN" dirty="0"/>
              <a:t>Snapshot</a:t>
            </a:r>
            <a:r>
              <a:rPr lang="zh-CN" altLang="en-US" dirty="0"/>
              <a:t>）</a:t>
            </a:r>
            <a:endParaRPr lang="en-US" altLang="zh-CN" dirty="0"/>
          </a:p>
          <a:p>
            <a:pPr lvl="1"/>
            <a:r>
              <a:rPr lang="en-US" altLang="zh-CN" dirty="0" err="1"/>
              <a:t>WiredTiger</a:t>
            </a:r>
            <a:r>
              <a:rPr lang="zh-CN" altLang="en-US" dirty="0"/>
              <a:t>采用多版本并发控制（</a:t>
            </a:r>
            <a:r>
              <a:rPr lang="en-US" altLang="zh-CN" dirty="0"/>
              <a:t>MVCC</a:t>
            </a:r>
            <a:r>
              <a:rPr lang="zh-CN" altLang="en-US" dirty="0"/>
              <a:t>）</a:t>
            </a:r>
            <a:endParaRPr lang="en-US" altLang="zh-CN" dirty="0"/>
          </a:p>
          <a:p>
            <a:pPr lvl="1"/>
            <a:r>
              <a:rPr lang="zh-CN" altLang="en-US" dirty="0"/>
              <a:t>操作开始时，为其提供数据的时间点快照</a:t>
            </a:r>
            <a:endParaRPr lang="en-US" altLang="zh-CN" dirty="0"/>
          </a:p>
          <a:p>
            <a:pPr lvl="2"/>
            <a:r>
              <a:rPr lang="zh-CN" altLang="en-US" dirty="0"/>
              <a:t>包括：提交的时间 ＜ 快照时间戳</a:t>
            </a:r>
            <a:endParaRPr lang="en-US" altLang="zh-CN" dirty="0"/>
          </a:p>
          <a:p>
            <a:pPr lvl="2"/>
            <a:r>
              <a:rPr lang="zh-CN" altLang="en-US" dirty="0">
                <a:solidFill>
                  <a:srgbClr val="FF0000"/>
                </a:solidFill>
              </a:rPr>
              <a:t>不包括：</a:t>
            </a:r>
            <a:r>
              <a:rPr lang="zh-CN" altLang="en-US" dirty="0"/>
              <a:t>创建快照后提交存储事务的数据更改</a:t>
            </a:r>
            <a:endParaRPr lang="en-US" altLang="zh-CN" dirty="0"/>
          </a:p>
          <a:p>
            <a:pPr lvl="2"/>
            <a:endParaRPr lang="en-US" altLang="zh-CN" dirty="0"/>
          </a:p>
          <a:p>
            <a:pPr lvl="1"/>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41</a:t>
            </a:fld>
            <a:endParaRPr kumimoji="1" lang="zh-CN" altLang="en-US">
              <a:solidFill>
                <a:prstClr val="black">
                  <a:lumMod val="65000"/>
                  <a:lumOff val="35000"/>
                </a:prstClr>
              </a:solidFill>
              <a:ea typeface="宋体"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896688012"/>
              </p:ext>
            </p:extLst>
          </p:nvPr>
        </p:nvGraphicFramePr>
        <p:xfrm>
          <a:off x="827088" y="4091348"/>
          <a:ext cx="8031196" cy="2141746"/>
        </p:xfrm>
        <a:graphic>
          <a:graphicData uri="http://schemas.openxmlformats.org/presentationml/2006/ole">
            <mc:AlternateContent xmlns:mc="http://schemas.openxmlformats.org/markup-compatibility/2006">
              <mc:Choice xmlns:v="urn:schemas-microsoft-com:vml" Requires="v">
                <p:oleObj spid="_x0000_s3090" name="Visio" r:id="rId4" imgW="9113378" imgH="2430701" progId="Visio.Drawing.15">
                  <p:embed/>
                </p:oleObj>
              </mc:Choice>
              <mc:Fallback>
                <p:oleObj name="Visio" r:id="rId4" imgW="9113378" imgH="2430701" progId="Visio.Drawing.15">
                  <p:embed/>
                  <p:pic>
                    <p:nvPicPr>
                      <p:cNvPr id="7" name="对象 6"/>
                      <p:cNvPicPr/>
                      <p:nvPr/>
                    </p:nvPicPr>
                    <p:blipFill>
                      <a:blip r:embed="rId5"/>
                      <a:stretch>
                        <a:fillRect/>
                      </a:stretch>
                    </p:blipFill>
                    <p:spPr>
                      <a:xfrm>
                        <a:off x="827088" y="4091348"/>
                        <a:ext cx="8031196" cy="2141746"/>
                      </a:xfrm>
                      <a:prstGeom prst="rect">
                        <a:avLst/>
                      </a:prstGeom>
                    </p:spPr>
                  </p:pic>
                </p:oleObj>
              </mc:Fallback>
            </mc:AlternateContent>
          </a:graphicData>
        </a:graphic>
      </p:graphicFrame>
    </p:spTree>
    <p:extLst>
      <p:ext uri="{BB962C8B-B14F-4D97-AF65-F5344CB8AC3E}">
        <p14:creationId xmlns:p14="http://schemas.microsoft.com/office/powerpoint/2010/main" val="204184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存储引擎事务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21237"/>
            <a:ext cx="7931224" cy="4754621"/>
          </a:xfrm>
        </p:spPr>
        <p:txBody>
          <a:bodyPr/>
          <a:lstStyle/>
          <a:p>
            <a:r>
              <a:rPr lang="zh-CN" altLang="en-US" dirty="0"/>
              <a:t>存储引擎事务的快照隔离保证</a:t>
            </a:r>
            <a:endParaRPr lang="en-US" altLang="zh-CN" dirty="0"/>
          </a:p>
          <a:p>
            <a:pPr lvl="1"/>
            <a:r>
              <a:rPr lang="en-US" altLang="zh-CN" dirty="0">
                <a:solidFill>
                  <a:srgbClr val="FF0000"/>
                </a:solidFill>
              </a:rPr>
              <a:t>All reads </a:t>
            </a:r>
            <a:r>
              <a:rPr lang="en-US" altLang="zh-CN" dirty="0"/>
              <a:t>in a transaction see the same consistent snapshot of the database</a:t>
            </a:r>
          </a:p>
          <a:p>
            <a:pPr lvl="1"/>
            <a:r>
              <a:rPr lang="en-US" altLang="zh-CN" dirty="0">
                <a:solidFill>
                  <a:srgbClr val="FF0000"/>
                </a:solidFill>
              </a:rPr>
              <a:t>All writes </a:t>
            </a:r>
            <a:r>
              <a:rPr lang="en-US" altLang="zh-CN" dirty="0"/>
              <a:t>in a transaction had no conflicts with other concurrent writes, if the transaction commits.</a:t>
            </a:r>
          </a:p>
          <a:p>
            <a:pPr lvl="2"/>
            <a:endParaRPr lang="en-US" altLang="zh-CN" dirty="0"/>
          </a:p>
          <a:p>
            <a:pPr lvl="1"/>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42</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57467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存储引擎事务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en-US" altLang="zh-CN" dirty="0" err="1"/>
              <a:t>RecoveryUnit</a:t>
            </a:r>
            <a:endParaRPr lang="en-US" altLang="zh-CN" dirty="0"/>
          </a:p>
          <a:p>
            <a:pPr lvl="1"/>
            <a:r>
              <a:rPr lang="zh-CN" altLang="en-US" dirty="0"/>
              <a:t>实现存储引擎事务</a:t>
            </a:r>
            <a:endParaRPr lang="en-US" altLang="zh-CN" dirty="0"/>
          </a:p>
          <a:p>
            <a:pPr lvl="1"/>
            <a:r>
              <a:rPr lang="zh-CN" altLang="en-US" dirty="0"/>
              <a:t>控制用于读操作的快照</a:t>
            </a:r>
            <a:endParaRPr lang="en-US" altLang="zh-CN" dirty="0"/>
          </a:p>
          <a:p>
            <a:endParaRPr lang="en-US" altLang="zh-CN" dirty="0"/>
          </a:p>
          <a:p>
            <a:r>
              <a:rPr lang="en-US" altLang="zh-CN" dirty="0" err="1"/>
              <a:t>WriteUnitOfWork</a:t>
            </a:r>
            <a:endParaRPr lang="en-US" altLang="zh-CN" dirty="0"/>
          </a:p>
          <a:p>
            <a:pPr lvl="1"/>
            <a:r>
              <a:rPr lang="zh-CN" altLang="en-US" dirty="0"/>
              <a:t>控制在存储引擎上如何以事务方式写入</a:t>
            </a:r>
            <a:endParaRPr lang="en-US" altLang="zh-CN" dirty="0"/>
          </a:p>
          <a:p>
            <a:pPr lvl="1"/>
            <a:r>
              <a:rPr lang="zh-CN" altLang="en-US" dirty="0"/>
              <a:t>包含</a:t>
            </a:r>
            <a:r>
              <a:rPr lang="en-US" altLang="zh-CN" dirty="0" err="1"/>
              <a:t>RecoveryUnit</a:t>
            </a:r>
            <a:endParaRPr lang="en-US" altLang="zh-CN" dirty="0"/>
          </a:p>
          <a:p>
            <a:pPr lvl="1"/>
            <a:r>
              <a:rPr lang="en-US" altLang="zh-CN" dirty="0"/>
              <a:t>Commit</a:t>
            </a:r>
            <a:r>
              <a:rPr lang="zh-CN" altLang="en-US" dirty="0"/>
              <a:t>后把事务原子地提交给存储引擎</a:t>
            </a:r>
            <a:endParaRPr lang="en-US" altLang="zh-CN" dirty="0"/>
          </a:p>
          <a:p>
            <a:pPr lvl="1"/>
            <a:endParaRPr lang="en-US" altLang="zh-CN" dirty="0"/>
          </a:p>
          <a:p>
            <a:pPr lvl="1"/>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43</a:t>
            </a:fld>
            <a:endParaRPr kumimoji="1" lang="zh-CN" altLang="en-US">
              <a:solidFill>
                <a:prstClr val="black">
                  <a:lumMod val="65000"/>
                  <a:lumOff val="35000"/>
                </a:prstClr>
              </a:solidFill>
              <a:ea typeface="宋体"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199994203"/>
              </p:ext>
            </p:extLst>
          </p:nvPr>
        </p:nvGraphicFramePr>
        <p:xfrm>
          <a:off x="4572000" y="1821656"/>
          <a:ext cx="3641870" cy="1463328"/>
        </p:xfrm>
        <a:graphic>
          <a:graphicData uri="http://schemas.openxmlformats.org/presentationml/2006/ole">
            <mc:AlternateContent xmlns:mc="http://schemas.openxmlformats.org/markup-compatibility/2006">
              <mc:Choice xmlns:v="urn:schemas-microsoft-com:vml" Requires="v">
                <p:oleObj spid="_x0000_s4114" name="Visio" r:id="rId4" imgW="3337773" imgH="1340916" progId="Visio.Drawing.15">
                  <p:embed/>
                </p:oleObj>
              </mc:Choice>
              <mc:Fallback>
                <p:oleObj name="Visio" r:id="rId4" imgW="3337773" imgH="1340916" progId="Visio.Drawing.15">
                  <p:embed/>
                  <p:pic>
                    <p:nvPicPr>
                      <p:cNvPr id="0" name=""/>
                      <p:cNvPicPr/>
                      <p:nvPr/>
                    </p:nvPicPr>
                    <p:blipFill>
                      <a:blip r:embed="rId5"/>
                      <a:stretch>
                        <a:fillRect/>
                      </a:stretch>
                    </p:blipFill>
                    <p:spPr>
                      <a:xfrm>
                        <a:off x="4572000" y="1821656"/>
                        <a:ext cx="3641870" cy="1463328"/>
                      </a:xfrm>
                      <a:prstGeom prst="rect">
                        <a:avLst/>
                      </a:prstGeom>
                    </p:spPr>
                  </p:pic>
                </p:oleObj>
              </mc:Fallback>
            </mc:AlternateContent>
          </a:graphicData>
        </a:graphic>
      </p:graphicFrame>
    </p:spTree>
    <p:extLst>
      <p:ext uri="{BB962C8B-B14F-4D97-AF65-F5344CB8AC3E}">
        <p14:creationId xmlns:p14="http://schemas.microsoft.com/office/powerpoint/2010/main" val="18076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存储引擎事务</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44</a:t>
            </a:fld>
            <a:endParaRPr kumimoji="1" lang="zh-CN" altLang="en-US">
              <a:solidFill>
                <a:prstClr val="black">
                  <a:lumMod val="65000"/>
                  <a:lumOff val="35000"/>
                </a:prstClr>
              </a:solidFill>
              <a:ea typeface="宋体" charset="-122"/>
            </a:endParaRPr>
          </a:p>
        </p:txBody>
      </p:sp>
      <p:pic>
        <p:nvPicPr>
          <p:cNvPr id="15362" name="Picture 2" descr="https://mongoing.com/wp-content/uploads/2018/05/WechatIMG7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8" y="2204864"/>
            <a:ext cx="901484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3404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文档级并发</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7787208" cy="4716000"/>
          </a:xfrm>
        </p:spPr>
        <p:txBody>
          <a:bodyPr/>
          <a:lstStyle/>
          <a:p>
            <a:r>
              <a:rPr lang="zh-CN" altLang="en-US" dirty="0"/>
              <a:t>文档级并发</a:t>
            </a:r>
            <a:endParaRPr lang="en-US" altLang="zh-CN" dirty="0"/>
          </a:p>
          <a:p>
            <a:pPr lvl="1"/>
            <a:r>
              <a:rPr lang="zh-CN" altLang="en-US" dirty="0"/>
              <a:t>多个</a:t>
            </a:r>
            <a:r>
              <a:rPr lang="en-US" altLang="zh-CN" dirty="0"/>
              <a:t>client</a:t>
            </a:r>
            <a:r>
              <a:rPr lang="zh-CN" altLang="en-US" dirty="0"/>
              <a:t>可以同时修改一个</a:t>
            </a:r>
            <a:r>
              <a:rPr lang="en-US" altLang="zh-CN" dirty="0"/>
              <a:t>collection</a:t>
            </a:r>
            <a:r>
              <a:rPr lang="zh-CN" altLang="en-US" dirty="0"/>
              <a:t>中不同文档</a:t>
            </a:r>
            <a:endParaRPr lang="en-US" altLang="zh-CN" dirty="0"/>
          </a:p>
          <a:p>
            <a:r>
              <a:rPr lang="zh-CN" altLang="en-US" dirty="0"/>
              <a:t>乐观的并发控制</a:t>
            </a:r>
            <a:endParaRPr lang="en-US" altLang="zh-CN" dirty="0"/>
          </a:p>
          <a:p>
            <a:pPr lvl="1"/>
            <a:r>
              <a:rPr lang="zh-CN" altLang="en-US" dirty="0"/>
              <a:t>当检测到冲突时，会重试对冲突的写操作</a:t>
            </a:r>
            <a:endParaRPr lang="en-US" altLang="zh-CN" dirty="0"/>
          </a:p>
          <a:p>
            <a:r>
              <a:rPr lang="zh-CN" altLang="en-US" dirty="0"/>
              <a:t>提供了</a:t>
            </a:r>
            <a:r>
              <a:rPr lang="zh-CN" altLang="en-US" dirty="0">
                <a:solidFill>
                  <a:srgbClr val="FF0000"/>
                </a:solidFill>
              </a:rPr>
              <a:t>单文档</a:t>
            </a:r>
            <a:r>
              <a:rPr lang="zh-CN" altLang="en-US" dirty="0"/>
              <a:t>的</a:t>
            </a:r>
            <a:r>
              <a:rPr lang="en-US" altLang="zh-CN" dirty="0">
                <a:solidFill>
                  <a:srgbClr val="FF0000"/>
                </a:solidFill>
              </a:rPr>
              <a:t>ACID</a:t>
            </a:r>
            <a:r>
              <a:rPr lang="zh-CN" altLang="en-US" dirty="0"/>
              <a:t>特性</a:t>
            </a:r>
            <a:r>
              <a:rPr lang="en-US" altLang="zh-CN" dirty="0"/>
              <a:t>.</a:t>
            </a:r>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45</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235796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t>MongoDB</a:t>
            </a:r>
            <a:r>
              <a:rPr lang="zh-CN" altLang="en-US" dirty="0"/>
              <a:t>事务介绍</a:t>
            </a:r>
            <a:endParaRPr lang="en-US" altLang="zh-CN" dirty="0">
              <a:solidFill>
                <a:schemeClr val="tx1"/>
              </a:solidFill>
            </a:endParaRPr>
          </a:p>
          <a:p>
            <a:r>
              <a:rPr lang="zh-CN" altLang="en-US" dirty="0"/>
              <a:t>事务应用展示</a:t>
            </a:r>
            <a:endParaRPr lang="en-US" altLang="zh-CN" dirty="0"/>
          </a:p>
          <a:p>
            <a:r>
              <a:rPr lang="zh-CN" altLang="en-US" dirty="0"/>
              <a:t>事务浅析</a:t>
            </a:r>
            <a:endParaRPr lang="en-US" altLang="zh-CN" dirty="0"/>
          </a:p>
          <a:p>
            <a:pPr lvl="1"/>
            <a:r>
              <a:rPr lang="zh-CN" altLang="en-US" dirty="0">
                <a:solidFill>
                  <a:schemeClr val="bg1">
                    <a:lumMod val="85000"/>
                  </a:schemeClr>
                </a:solidFill>
              </a:rPr>
              <a:t>事务发展历程</a:t>
            </a:r>
            <a:endParaRPr lang="en-US" altLang="zh-CN" dirty="0">
              <a:solidFill>
                <a:schemeClr val="bg1">
                  <a:lumMod val="85000"/>
                </a:schemeClr>
              </a:solidFill>
            </a:endParaRPr>
          </a:p>
          <a:p>
            <a:pPr lvl="1"/>
            <a:r>
              <a:rPr lang="en-US" altLang="zh-CN" dirty="0" err="1">
                <a:solidFill>
                  <a:schemeClr val="bg1">
                    <a:lumMod val="85000"/>
                  </a:schemeClr>
                </a:solidFill>
              </a:rPr>
              <a:t>WiredTiger</a:t>
            </a:r>
            <a:r>
              <a:rPr lang="zh-CN" altLang="en-US" dirty="0">
                <a:solidFill>
                  <a:schemeClr val="bg1">
                    <a:lumMod val="85000"/>
                  </a:schemeClr>
                </a:solidFill>
              </a:rPr>
              <a:t>简介</a:t>
            </a:r>
            <a:endParaRPr lang="en-US" altLang="zh-CN" dirty="0">
              <a:solidFill>
                <a:schemeClr val="bg1">
                  <a:lumMod val="85000"/>
                </a:schemeClr>
              </a:solidFill>
            </a:endParaRPr>
          </a:p>
          <a:p>
            <a:pPr lvl="1"/>
            <a:r>
              <a:rPr lang="zh-CN" altLang="en-US" dirty="0"/>
              <a:t>事务的支撑部分</a:t>
            </a:r>
            <a:endParaRPr lang="en-US" altLang="zh-CN" dirty="0"/>
          </a:p>
          <a:p>
            <a:pPr lvl="1"/>
            <a:r>
              <a:rPr lang="zh-CN" altLang="en-US" dirty="0">
                <a:solidFill>
                  <a:schemeClr val="bg1">
                    <a:lumMod val="85000"/>
                  </a:schemeClr>
                </a:solidFill>
              </a:rPr>
              <a:t>多文档事务过程介绍</a:t>
            </a:r>
            <a:endParaRPr lang="en-US" altLang="zh-CN" dirty="0">
              <a:solidFill>
                <a:schemeClr val="bg1">
                  <a:lumMod val="85000"/>
                </a:schemeClr>
              </a:solidFill>
            </a:endParaRPr>
          </a:p>
          <a:p>
            <a:r>
              <a:rPr lang="zh-CN" altLang="en-US" dirty="0"/>
              <a:t>总结与展望</a:t>
            </a:r>
            <a:endParaRPr lang="en-US" altLang="zh-CN" dirty="0"/>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46</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31949554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事务的支撑部分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003232" cy="4716000"/>
          </a:xfrm>
        </p:spPr>
        <p:txBody>
          <a:bodyPr/>
          <a:lstStyle/>
          <a:p>
            <a:r>
              <a:rPr lang="en-US" altLang="zh-CN" dirty="0"/>
              <a:t>MongoDB 3.0</a:t>
            </a:r>
          </a:p>
          <a:p>
            <a:pPr lvl="1"/>
            <a:r>
              <a:rPr lang="zh-CN" altLang="en-US" dirty="0"/>
              <a:t>统一底层时间戳</a:t>
            </a:r>
            <a:endParaRPr lang="en-US" altLang="zh-CN" dirty="0"/>
          </a:p>
          <a:p>
            <a:r>
              <a:rPr lang="en-US" altLang="zh-CN" dirty="0"/>
              <a:t>MongoDB 3.6</a:t>
            </a:r>
          </a:p>
          <a:p>
            <a:pPr lvl="1"/>
            <a:r>
              <a:rPr lang="zh-CN" altLang="en-US" dirty="0"/>
              <a:t>逻辑会话的实现</a:t>
            </a:r>
            <a:endParaRPr lang="en-US" altLang="zh-CN" dirty="0"/>
          </a:p>
          <a:p>
            <a:pPr lvl="1"/>
            <a:r>
              <a:rPr lang="zh-CN" altLang="en-US" dirty="0"/>
              <a:t>全局逻辑时钟</a:t>
            </a:r>
            <a:endParaRPr lang="en-US" altLang="zh-CN" dirty="0"/>
          </a:p>
          <a:p>
            <a:pPr lvl="1"/>
            <a:r>
              <a:rPr lang="zh-CN" altLang="en-US" dirty="0"/>
              <a:t>可重复写入</a:t>
            </a:r>
            <a:endParaRPr lang="en-US" altLang="zh-CN" dirty="0"/>
          </a:p>
          <a:p>
            <a:r>
              <a:rPr lang="en-US" altLang="zh-CN" dirty="0"/>
              <a:t>MongoDB 4.0</a:t>
            </a:r>
          </a:p>
          <a:p>
            <a:pPr lvl="1"/>
            <a:r>
              <a:rPr lang="zh-CN" altLang="en-US" dirty="0"/>
              <a:t>本地快照读</a:t>
            </a:r>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47</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2873217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事务的支撑部分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003232" cy="4716000"/>
          </a:xfrm>
        </p:spPr>
        <p:txBody>
          <a:bodyPr/>
          <a:lstStyle/>
          <a:p>
            <a:r>
              <a:rPr lang="zh-CN" altLang="en-US" dirty="0"/>
              <a:t>统一底层时间戳</a:t>
            </a:r>
            <a:endParaRPr lang="en-US" altLang="zh-CN" dirty="0"/>
          </a:p>
          <a:p>
            <a:pPr lvl="1"/>
            <a:r>
              <a:rPr lang="zh-CN" altLang="en-US" dirty="0"/>
              <a:t>将</a:t>
            </a:r>
            <a:r>
              <a:rPr lang="en-US" altLang="zh-CN" dirty="0"/>
              <a:t>MongoDB</a:t>
            </a:r>
            <a:r>
              <a:rPr lang="zh-CN" altLang="en-US" dirty="0"/>
              <a:t>写操作的时间戳作为</a:t>
            </a:r>
            <a:r>
              <a:rPr lang="en-US" altLang="zh-CN" dirty="0" err="1"/>
              <a:t>WiredTiger</a:t>
            </a:r>
            <a:r>
              <a:rPr lang="zh-CN" altLang="en-US" dirty="0"/>
              <a:t>存储层的元数据，在</a:t>
            </a:r>
            <a:r>
              <a:rPr lang="en-US" altLang="zh-CN" dirty="0" err="1"/>
              <a:t>WiredTiger</a:t>
            </a:r>
            <a:r>
              <a:rPr lang="zh-CN" altLang="en-US" dirty="0"/>
              <a:t>中保留</a:t>
            </a:r>
            <a:r>
              <a:rPr lang="en-US" altLang="zh-CN" dirty="0"/>
              <a:t>MongoDB</a:t>
            </a:r>
            <a:r>
              <a:rPr lang="zh-CN" altLang="en-US" dirty="0"/>
              <a:t>中顺序</a:t>
            </a:r>
            <a:endParaRPr lang="en-US" altLang="zh-CN" dirty="0"/>
          </a:p>
          <a:p>
            <a:r>
              <a:rPr lang="zh-CN" altLang="en-US" dirty="0"/>
              <a:t>逻辑会话的实现</a:t>
            </a:r>
            <a:endParaRPr lang="en-US" altLang="zh-CN" dirty="0"/>
          </a:p>
          <a:p>
            <a:r>
              <a:rPr lang="zh-CN" altLang="en-US" dirty="0"/>
              <a:t>全局逻辑时钟</a:t>
            </a:r>
            <a:endParaRPr lang="en-US" altLang="zh-CN" dirty="0"/>
          </a:p>
          <a:p>
            <a:r>
              <a:rPr lang="zh-CN" altLang="en-US" dirty="0"/>
              <a:t>可重复写入</a:t>
            </a:r>
            <a:endParaRPr lang="en-US" altLang="zh-CN" dirty="0"/>
          </a:p>
          <a:p>
            <a:r>
              <a:rPr lang="zh-CN" altLang="en-US" dirty="0"/>
              <a:t>本地快照读</a:t>
            </a:r>
            <a:endParaRPr lang="en-US" altLang="zh-CN" dirty="0"/>
          </a:p>
          <a:p>
            <a:pPr lvl="1"/>
            <a:endParaRPr lang="en-US" altLang="zh-CN" dirty="0"/>
          </a:p>
          <a:p>
            <a:pPr marL="0" indent="0">
              <a:buNone/>
            </a:pPr>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48</a:t>
            </a:fld>
            <a:endParaRPr kumimoji="1" lang="zh-CN" altLang="en-US">
              <a:solidFill>
                <a:prstClr val="black">
                  <a:lumMod val="65000"/>
                  <a:lumOff val="35000"/>
                </a:prstClr>
              </a:solidFill>
              <a:ea typeface="宋体"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4116680690"/>
              </p:ext>
            </p:extLst>
          </p:nvPr>
        </p:nvGraphicFramePr>
        <p:xfrm>
          <a:off x="4572000" y="3284671"/>
          <a:ext cx="2808312" cy="2796124"/>
        </p:xfrm>
        <a:graphic>
          <a:graphicData uri="http://schemas.openxmlformats.org/presentationml/2006/ole">
            <mc:AlternateContent xmlns:mc="http://schemas.openxmlformats.org/markup-compatibility/2006">
              <mc:Choice xmlns:v="urn:schemas-microsoft-com:vml" Requires="v">
                <p:oleObj spid="_x0000_s5137" name="Visio" r:id="rId4" imgW="1828800" imgH="1821117" progId="Visio.Drawing.15">
                  <p:embed/>
                </p:oleObj>
              </mc:Choice>
              <mc:Fallback>
                <p:oleObj name="Visio" r:id="rId4" imgW="1828800" imgH="1821117" progId="Visio.Drawing.15">
                  <p:embed/>
                  <p:pic>
                    <p:nvPicPr>
                      <p:cNvPr id="0" name=""/>
                      <p:cNvPicPr/>
                      <p:nvPr/>
                    </p:nvPicPr>
                    <p:blipFill>
                      <a:blip r:embed="rId5"/>
                      <a:stretch>
                        <a:fillRect/>
                      </a:stretch>
                    </p:blipFill>
                    <p:spPr>
                      <a:xfrm>
                        <a:off x="4572000" y="3284671"/>
                        <a:ext cx="2808312" cy="2796124"/>
                      </a:xfrm>
                      <a:prstGeom prst="rect">
                        <a:avLst/>
                      </a:prstGeom>
                    </p:spPr>
                  </p:pic>
                </p:oleObj>
              </mc:Fallback>
            </mc:AlternateContent>
          </a:graphicData>
        </a:graphic>
      </p:graphicFrame>
    </p:spTree>
    <p:extLst>
      <p:ext uri="{BB962C8B-B14F-4D97-AF65-F5344CB8AC3E}">
        <p14:creationId xmlns:p14="http://schemas.microsoft.com/office/powerpoint/2010/main" val="26817094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事务的支撑部分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003232" cy="4716000"/>
          </a:xfrm>
        </p:spPr>
        <p:txBody>
          <a:bodyPr/>
          <a:lstStyle/>
          <a:p>
            <a:r>
              <a:rPr lang="zh-CN" altLang="en-US" dirty="0"/>
              <a:t>统一底层时间戳</a:t>
            </a:r>
            <a:endParaRPr lang="en-US" altLang="zh-CN" dirty="0"/>
          </a:p>
          <a:p>
            <a:r>
              <a:rPr lang="zh-CN" altLang="en-US" dirty="0"/>
              <a:t>逻辑会话的实现</a:t>
            </a:r>
            <a:endParaRPr lang="en-US" altLang="zh-CN" dirty="0"/>
          </a:p>
          <a:p>
            <a:pPr lvl="1"/>
            <a:r>
              <a:rPr lang="en-US" altLang="zh-CN" dirty="0" err="1"/>
              <a:t>lsid</a:t>
            </a:r>
            <a:r>
              <a:rPr lang="en-US" altLang="zh-CN" dirty="0"/>
              <a:t>(Logical Session ID)</a:t>
            </a:r>
          </a:p>
          <a:p>
            <a:pPr lvl="1"/>
            <a:r>
              <a:rPr lang="zh-CN" altLang="en-US" dirty="0"/>
              <a:t>简单精确取消操作和垃圾回收</a:t>
            </a:r>
            <a:endParaRPr lang="en-US" altLang="zh-CN" dirty="0"/>
          </a:p>
          <a:p>
            <a:r>
              <a:rPr lang="zh-CN" altLang="en-US" dirty="0"/>
              <a:t>全局逻辑时钟</a:t>
            </a:r>
            <a:endParaRPr lang="en-US" altLang="zh-CN" dirty="0"/>
          </a:p>
          <a:p>
            <a:r>
              <a:rPr lang="zh-CN" altLang="en-US" dirty="0"/>
              <a:t>可重复写入</a:t>
            </a:r>
            <a:endParaRPr lang="en-US" altLang="zh-CN" dirty="0"/>
          </a:p>
          <a:p>
            <a:r>
              <a:rPr lang="zh-CN" altLang="en-US" dirty="0"/>
              <a:t>本地快照读</a:t>
            </a:r>
            <a:endParaRPr lang="en-US" altLang="zh-CN" dirty="0"/>
          </a:p>
          <a:p>
            <a:pPr marL="0" indent="0">
              <a:buNone/>
            </a:pPr>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49</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242199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预备知识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p:txBody>
          <a:bodyPr/>
          <a:lstStyle/>
          <a:p>
            <a:r>
              <a:rPr lang="zh-CN" altLang="en-US" dirty="0"/>
              <a:t>副本集</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a:t>
            </a:fld>
            <a:endParaRPr kumimoji="1" lang="zh-CN" altLang="en-US">
              <a:solidFill>
                <a:prstClr val="black">
                  <a:lumMod val="65000"/>
                  <a:lumOff val="35000"/>
                </a:prstClr>
              </a:solidFill>
              <a:ea typeface="宋体" charset="-122"/>
            </a:endParaRPr>
          </a:p>
        </p:txBody>
      </p:sp>
      <p:pic>
        <p:nvPicPr>
          <p:cNvPr id="9" name="图片 8"/>
          <p:cNvPicPr>
            <a:picLocks noChangeAspect="1"/>
          </p:cNvPicPr>
          <p:nvPr/>
        </p:nvPicPr>
        <p:blipFill>
          <a:blip r:embed="rId3"/>
          <a:stretch>
            <a:fillRect/>
          </a:stretch>
        </p:blipFill>
        <p:spPr>
          <a:xfrm>
            <a:off x="1403648" y="2492375"/>
            <a:ext cx="5886753" cy="3708591"/>
          </a:xfrm>
          <a:prstGeom prst="rect">
            <a:avLst/>
          </a:prstGeom>
        </p:spPr>
      </p:pic>
    </p:spTree>
    <p:extLst>
      <p:ext uri="{BB962C8B-B14F-4D97-AF65-F5344CB8AC3E}">
        <p14:creationId xmlns:p14="http://schemas.microsoft.com/office/powerpoint/2010/main" val="4160122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事务的支撑部分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003232" cy="4716000"/>
          </a:xfrm>
        </p:spPr>
        <p:txBody>
          <a:bodyPr/>
          <a:lstStyle/>
          <a:p>
            <a:r>
              <a:rPr lang="zh-CN" altLang="en-US" dirty="0"/>
              <a:t>统一底层时间戳</a:t>
            </a:r>
            <a:endParaRPr lang="en-US" altLang="zh-CN" dirty="0"/>
          </a:p>
          <a:p>
            <a:r>
              <a:rPr lang="zh-CN" altLang="en-US" dirty="0"/>
              <a:t>逻辑会话的实现</a:t>
            </a:r>
            <a:endParaRPr lang="en-US" altLang="zh-CN" dirty="0"/>
          </a:p>
          <a:p>
            <a:r>
              <a:rPr lang="zh-CN" altLang="en-US" dirty="0"/>
              <a:t>全局逻辑时钟</a:t>
            </a:r>
            <a:endParaRPr lang="en-US" altLang="zh-CN" dirty="0"/>
          </a:p>
          <a:p>
            <a:pPr lvl="1"/>
            <a:r>
              <a:rPr lang="zh-CN" altLang="en-US" dirty="0"/>
              <a:t>混合逻辑时钟：系统时间</a:t>
            </a:r>
            <a:r>
              <a:rPr lang="en-US" altLang="zh-CN" dirty="0"/>
              <a:t>+</a:t>
            </a:r>
            <a:r>
              <a:rPr lang="zh-CN" altLang="en-US" dirty="0"/>
              <a:t>计数器</a:t>
            </a:r>
            <a:endParaRPr lang="en-US" altLang="zh-CN" dirty="0"/>
          </a:p>
          <a:p>
            <a:pPr lvl="1"/>
            <a:r>
              <a:rPr lang="zh-CN" altLang="en-US" dirty="0"/>
              <a:t>加密防篡改攻击</a:t>
            </a:r>
            <a:endParaRPr lang="en-US" altLang="zh-CN" dirty="0"/>
          </a:p>
          <a:p>
            <a:pPr lvl="1"/>
            <a:r>
              <a:rPr lang="zh-CN" altLang="en-US" dirty="0"/>
              <a:t>协调各个分片</a:t>
            </a:r>
            <a:endParaRPr lang="en-US" altLang="zh-CN" dirty="0"/>
          </a:p>
          <a:p>
            <a:r>
              <a:rPr lang="zh-CN" altLang="en-US" dirty="0"/>
              <a:t>可重复写入</a:t>
            </a:r>
            <a:endParaRPr lang="en-US" altLang="zh-CN" dirty="0"/>
          </a:p>
          <a:p>
            <a:r>
              <a:rPr lang="zh-CN" altLang="en-US" dirty="0"/>
              <a:t>本地快照读</a:t>
            </a:r>
            <a:endParaRPr lang="en-US" altLang="zh-CN" dirty="0"/>
          </a:p>
          <a:p>
            <a:pPr marL="0" indent="0">
              <a:buNone/>
            </a:pPr>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50</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7084695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事务的支撑部分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003232" cy="4716000"/>
          </a:xfrm>
        </p:spPr>
        <p:txBody>
          <a:bodyPr/>
          <a:lstStyle/>
          <a:p>
            <a:r>
              <a:rPr lang="zh-CN" altLang="en-US" dirty="0"/>
              <a:t>统一底层时间戳</a:t>
            </a:r>
            <a:endParaRPr lang="en-US" altLang="zh-CN" dirty="0"/>
          </a:p>
          <a:p>
            <a:r>
              <a:rPr lang="zh-CN" altLang="en-US" dirty="0"/>
              <a:t>逻辑会话的实现</a:t>
            </a:r>
            <a:endParaRPr lang="en-US" altLang="zh-CN" dirty="0"/>
          </a:p>
          <a:p>
            <a:r>
              <a:rPr lang="zh-CN" altLang="en-US" dirty="0"/>
              <a:t>全局逻辑时钟</a:t>
            </a:r>
            <a:endParaRPr lang="en-US" altLang="zh-CN" dirty="0"/>
          </a:p>
          <a:p>
            <a:r>
              <a:rPr lang="zh-CN" altLang="en-US" dirty="0"/>
              <a:t>可重复写入</a:t>
            </a:r>
            <a:endParaRPr lang="en-US" altLang="zh-CN" dirty="0"/>
          </a:p>
          <a:p>
            <a:pPr lvl="1"/>
            <a:r>
              <a:rPr lang="zh-CN" altLang="en-US" dirty="0"/>
              <a:t>安全地重试完全相同的写操作</a:t>
            </a:r>
            <a:endParaRPr lang="en-US" altLang="zh-CN" dirty="0"/>
          </a:p>
          <a:p>
            <a:r>
              <a:rPr lang="zh-CN" altLang="en-US" dirty="0"/>
              <a:t>本地快照读</a:t>
            </a:r>
            <a:endParaRPr lang="en-US" altLang="zh-CN" dirty="0"/>
          </a:p>
          <a:p>
            <a:pPr marL="0" indent="0">
              <a:buNone/>
            </a:pPr>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51</a:t>
            </a:fld>
            <a:endParaRPr kumimoji="1" lang="zh-CN" altLang="en-US">
              <a:solidFill>
                <a:prstClr val="black">
                  <a:lumMod val="65000"/>
                  <a:lumOff val="35000"/>
                </a:prstClr>
              </a:solidFill>
              <a:ea typeface="宋体"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929908397"/>
              </p:ext>
            </p:extLst>
          </p:nvPr>
        </p:nvGraphicFramePr>
        <p:xfrm>
          <a:off x="827088" y="5229200"/>
          <a:ext cx="4838938" cy="1008112"/>
        </p:xfrm>
        <a:graphic>
          <a:graphicData uri="http://schemas.openxmlformats.org/presentationml/2006/ole">
            <mc:AlternateContent xmlns:mc="http://schemas.openxmlformats.org/markup-compatibility/2006">
              <mc:Choice xmlns:v="urn:schemas-microsoft-com:vml" Requires="v">
                <p:oleObj spid="_x0000_s6161" name="Visio" r:id="rId4" imgW="2819329" imgH="586677" progId="Visio.Drawing.15">
                  <p:embed/>
                </p:oleObj>
              </mc:Choice>
              <mc:Fallback>
                <p:oleObj name="Visio" r:id="rId4" imgW="2819329" imgH="586677" progId="Visio.Drawing.15">
                  <p:embed/>
                  <p:pic>
                    <p:nvPicPr>
                      <p:cNvPr id="0" name=""/>
                      <p:cNvPicPr/>
                      <p:nvPr/>
                    </p:nvPicPr>
                    <p:blipFill>
                      <a:blip r:embed="rId5"/>
                      <a:stretch>
                        <a:fillRect/>
                      </a:stretch>
                    </p:blipFill>
                    <p:spPr>
                      <a:xfrm>
                        <a:off x="827088" y="5229200"/>
                        <a:ext cx="4838938" cy="1008112"/>
                      </a:xfrm>
                      <a:prstGeom prst="rect">
                        <a:avLst/>
                      </a:prstGeom>
                    </p:spPr>
                  </p:pic>
                </p:oleObj>
              </mc:Fallback>
            </mc:AlternateContent>
          </a:graphicData>
        </a:graphic>
      </p:graphicFrame>
    </p:spTree>
    <p:extLst>
      <p:ext uri="{BB962C8B-B14F-4D97-AF65-F5344CB8AC3E}">
        <p14:creationId xmlns:p14="http://schemas.microsoft.com/office/powerpoint/2010/main" val="24137099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事务的支撑部分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003232" cy="4716000"/>
          </a:xfrm>
        </p:spPr>
        <p:txBody>
          <a:bodyPr/>
          <a:lstStyle/>
          <a:p>
            <a:r>
              <a:rPr lang="zh-CN" altLang="en-US" dirty="0"/>
              <a:t>统一底层时间戳</a:t>
            </a:r>
            <a:endParaRPr lang="en-US" altLang="zh-CN" dirty="0"/>
          </a:p>
          <a:p>
            <a:r>
              <a:rPr lang="zh-CN" altLang="en-US" dirty="0"/>
              <a:t>逻辑会话的实现</a:t>
            </a:r>
            <a:endParaRPr lang="en-US" altLang="zh-CN" dirty="0"/>
          </a:p>
          <a:p>
            <a:r>
              <a:rPr lang="zh-CN" altLang="en-US" dirty="0"/>
              <a:t>全局逻辑时钟</a:t>
            </a:r>
            <a:endParaRPr lang="en-US" altLang="zh-CN" dirty="0"/>
          </a:p>
          <a:p>
            <a:r>
              <a:rPr lang="zh-CN" altLang="en-US" dirty="0"/>
              <a:t>可重复写入</a:t>
            </a:r>
            <a:endParaRPr lang="en-US" altLang="zh-CN" dirty="0"/>
          </a:p>
          <a:p>
            <a:r>
              <a:rPr lang="zh-CN" altLang="en-US" dirty="0"/>
              <a:t>本地快照读</a:t>
            </a:r>
            <a:endParaRPr lang="en-US" altLang="zh-CN" dirty="0"/>
          </a:p>
          <a:p>
            <a:pPr lvl="1"/>
            <a:r>
              <a:rPr lang="zh-CN" altLang="en-US" dirty="0"/>
              <a:t>通过时间戳选取持久化数据作为本地快照</a:t>
            </a:r>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52</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3967508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t>MongoDB</a:t>
            </a:r>
            <a:r>
              <a:rPr lang="zh-CN" altLang="en-US" dirty="0"/>
              <a:t>事务介绍</a:t>
            </a:r>
            <a:endParaRPr lang="en-US" altLang="zh-CN" dirty="0">
              <a:solidFill>
                <a:schemeClr val="tx1"/>
              </a:solidFill>
            </a:endParaRPr>
          </a:p>
          <a:p>
            <a:r>
              <a:rPr lang="zh-CN" altLang="en-US" dirty="0"/>
              <a:t>事务应用展示</a:t>
            </a:r>
            <a:endParaRPr lang="en-US" altLang="zh-CN" dirty="0"/>
          </a:p>
          <a:p>
            <a:r>
              <a:rPr lang="zh-CN" altLang="en-US" dirty="0"/>
              <a:t>事务浅析</a:t>
            </a:r>
            <a:endParaRPr lang="en-US" altLang="zh-CN" dirty="0"/>
          </a:p>
          <a:p>
            <a:pPr lvl="1"/>
            <a:r>
              <a:rPr lang="zh-CN" altLang="en-US" dirty="0">
                <a:solidFill>
                  <a:schemeClr val="bg1">
                    <a:lumMod val="85000"/>
                  </a:schemeClr>
                </a:solidFill>
              </a:rPr>
              <a:t>事务发展历程</a:t>
            </a:r>
            <a:endParaRPr lang="en-US" altLang="zh-CN" dirty="0">
              <a:solidFill>
                <a:schemeClr val="bg1">
                  <a:lumMod val="85000"/>
                </a:schemeClr>
              </a:solidFill>
            </a:endParaRPr>
          </a:p>
          <a:p>
            <a:pPr lvl="1"/>
            <a:r>
              <a:rPr lang="zh-CN" altLang="en-US" dirty="0">
                <a:solidFill>
                  <a:schemeClr val="bg1">
                    <a:lumMod val="85000"/>
                  </a:schemeClr>
                </a:solidFill>
              </a:rPr>
              <a:t>事务的支撑部分</a:t>
            </a:r>
            <a:endParaRPr lang="en-US" altLang="zh-CN" dirty="0">
              <a:solidFill>
                <a:schemeClr val="bg1">
                  <a:lumMod val="85000"/>
                </a:schemeClr>
              </a:solidFill>
            </a:endParaRPr>
          </a:p>
          <a:p>
            <a:pPr lvl="1"/>
            <a:r>
              <a:rPr lang="zh-CN" altLang="en-US" dirty="0"/>
              <a:t>多文档事务过程介绍</a:t>
            </a:r>
            <a:endParaRPr lang="en-US" altLang="zh-CN" dirty="0"/>
          </a:p>
          <a:p>
            <a:r>
              <a:rPr lang="zh-CN" altLang="en-US" dirty="0"/>
              <a:t>总结与展望</a:t>
            </a:r>
            <a:endParaRPr lang="en-US" altLang="zh-CN" dirty="0"/>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53</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4288053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启动事务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229600" cy="4716000"/>
          </a:xfrm>
        </p:spPr>
        <p:txBody>
          <a:bodyPr/>
          <a:lstStyle/>
          <a:p>
            <a:r>
              <a:rPr lang="zh-CN" altLang="en-US" dirty="0"/>
              <a:t>事务的启动</a:t>
            </a:r>
            <a:endParaRPr lang="en-US" altLang="zh-CN" dirty="0"/>
          </a:p>
          <a:p>
            <a:pPr lvl="1"/>
            <a:r>
              <a:rPr lang="zh-CN" altLang="en-US" dirty="0"/>
              <a:t>由事务中第一个操作启动</a:t>
            </a:r>
            <a:endParaRPr lang="en-US" altLang="zh-CN" dirty="0"/>
          </a:p>
          <a:p>
            <a:r>
              <a:rPr lang="zh-CN" altLang="en-US" dirty="0"/>
              <a:t>更新事务状态</a:t>
            </a:r>
            <a:endParaRPr lang="en-US" altLang="zh-CN" dirty="0"/>
          </a:p>
          <a:p>
            <a:r>
              <a:rPr lang="zh-CN" altLang="en-US" dirty="0"/>
              <a:t>获取</a:t>
            </a:r>
            <a:r>
              <a:rPr lang="en-US" altLang="zh-CN" dirty="0"/>
              <a:t>RSTL</a:t>
            </a:r>
            <a:r>
              <a:rPr lang="zh-CN" altLang="en-US" dirty="0"/>
              <a:t>锁</a:t>
            </a:r>
            <a:endParaRPr lang="en-US" altLang="zh-CN" dirty="0"/>
          </a:p>
          <a:p>
            <a:r>
              <a:rPr lang="zh-CN" altLang="en-US" dirty="0"/>
              <a:t>在</a:t>
            </a:r>
            <a:r>
              <a:rPr lang="en-US" altLang="zh-CN" dirty="0"/>
              <a:t>WUOW</a:t>
            </a:r>
            <a:r>
              <a:rPr lang="zh-CN" altLang="en-US" dirty="0"/>
              <a:t>启动存储引擎事务</a:t>
            </a:r>
            <a:endParaRPr lang="en-US" altLang="zh-CN" dirty="0"/>
          </a:p>
          <a:p>
            <a:pPr marL="344170" lvl="1" indent="0">
              <a:buNone/>
            </a:pP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54</a:t>
            </a:fld>
            <a:endParaRPr kumimoji="1" lang="zh-CN" altLang="en-US">
              <a:solidFill>
                <a:prstClr val="black">
                  <a:lumMod val="65000"/>
                  <a:lumOff val="35000"/>
                </a:prstClr>
              </a:solidFill>
              <a:ea typeface="宋体"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620210633"/>
              </p:ext>
            </p:extLst>
          </p:nvPr>
        </p:nvGraphicFramePr>
        <p:xfrm>
          <a:off x="6355700" y="1984968"/>
          <a:ext cx="1638300" cy="2979737"/>
        </p:xfrm>
        <a:graphic>
          <a:graphicData uri="http://schemas.openxmlformats.org/presentationml/2006/ole">
            <mc:AlternateContent xmlns:mc="http://schemas.openxmlformats.org/markup-compatibility/2006">
              <mc:Choice xmlns:v="urn:schemas-microsoft-com:vml" Requires="v">
                <p:oleObj spid="_x0000_s7186" name="Visio" r:id="rId4" imgW="1638265" imgH="2979624" progId="Visio.Drawing.15">
                  <p:embed/>
                </p:oleObj>
              </mc:Choice>
              <mc:Fallback>
                <p:oleObj name="Visio" r:id="rId4" imgW="1638265" imgH="2979624" progId="Visio.Drawing.15">
                  <p:embed/>
                  <p:pic>
                    <p:nvPicPr>
                      <p:cNvPr id="0" name=""/>
                      <p:cNvPicPr/>
                      <p:nvPr/>
                    </p:nvPicPr>
                    <p:blipFill>
                      <a:blip r:embed="rId5"/>
                      <a:stretch>
                        <a:fillRect/>
                      </a:stretch>
                    </p:blipFill>
                    <p:spPr>
                      <a:xfrm>
                        <a:off x="6355700" y="1984968"/>
                        <a:ext cx="1638300" cy="2979737"/>
                      </a:xfrm>
                      <a:prstGeom prst="rect">
                        <a:avLst/>
                      </a:prstGeom>
                    </p:spPr>
                  </p:pic>
                </p:oleObj>
              </mc:Fallback>
            </mc:AlternateContent>
          </a:graphicData>
        </a:graphic>
      </p:graphicFrame>
    </p:spTree>
    <p:extLst>
      <p:ext uri="{BB962C8B-B14F-4D97-AF65-F5344CB8AC3E}">
        <p14:creationId xmlns:p14="http://schemas.microsoft.com/office/powerpoint/2010/main" val="332763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事务中执行操作</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229600" cy="4716000"/>
          </a:xfrm>
        </p:spPr>
        <p:txBody>
          <a:bodyPr/>
          <a:lstStyle/>
          <a:p>
            <a:r>
              <a:rPr lang="zh-CN" altLang="en-US" dirty="0"/>
              <a:t>在同一</a:t>
            </a:r>
            <a:r>
              <a:rPr lang="en-US" altLang="zh-CN" dirty="0"/>
              <a:t>session</a:t>
            </a:r>
            <a:r>
              <a:rPr lang="zh-CN" altLang="en-US" dirty="0"/>
              <a:t>上运行命令</a:t>
            </a:r>
            <a:endParaRPr lang="en-US" altLang="zh-CN" dirty="0"/>
          </a:p>
          <a:p>
            <a:r>
              <a:rPr lang="zh-CN" altLang="en-US" dirty="0"/>
              <a:t>当写操作在</a:t>
            </a:r>
            <a:r>
              <a:rPr lang="en-US" altLang="zh-CN" dirty="0"/>
              <a:t>Primary</a:t>
            </a:r>
            <a:r>
              <a:rPr lang="zh-CN" altLang="en-US" dirty="0"/>
              <a:t>上完成时</a:t>
            </a:r>
            <a:endParaRPr lang="en-US" altLang="zh-CN" dirty="0"/>
          </a:p>
          <a:p>
            <a:pPr lvl="1"/>
            <a:r>
              <a:rPr lang="zh-CN" altLang="en-US" dirty="0"/>
              <a:t>更新事务表中该事务对应的记录</a:t>
            </a:r>
            <a:endParaRPr lang="en-US" altLang="zh-CN" dirty="0"/>
          </a:p>
          <a:p>
            <a:pPr lvl="1"/>
            <a:r>
              <a:rPr lang="zh-CN" altLang="en-US" dirty="0"/>
              <a:t>事务表的引入是为了可重试的写操作</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55</a:t>
            </a:fld>
            <a:endParaRPr kumimoji="1" lang="zh-CN" altLang="en-US">
              <a:solidFill>
                <a:prstClr val="black">
                  <a:lumMod val="65000"/>
                  <a:lumOff val="35000"/>
                </a:prstClr>
              </a:solidFill>
              <a:ea typeface="宋体"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536481259"/>
              </p:ext>
            </p:extLst>
          </p:nvPr>
        </p:nvGraphicFramePr>
        <p:xfrm>
          <a:off x="6355700" y="1984968"/>
          <a:ext cx="1638300" cy="2979737"/>
        </p:xfrm>
        <a:graphic>
          <a:graphicData uri="http://schemas.openxmlformats.org/presentationml/2006/ole">
            <mc:AlternateContent xmlns:mc="http://schemas.openxmlformats.org/markup-compatibility/2006">
              <mc:Choice xmlns:v="urn:schemas-microsoft-com:vml" Requires="v">
                <p:oleObj spid="_x0000_s8210" name="Visio" r:id="rId4" imgW="1638265" imgH="2979624" progId="Visio.Drawing.15">
                  <p:embed/>
                </p:oleObj>
              </mc:Choice>
              <mc:Fallback>
                <p:oleObj name="Visio" r:id="rId4" imgW="1638265" imgH="2979624" progId="Visio.Drawing.15">
                  <p:embed/>
                  <p:pic>
                    <p:nvPicPr>
                      <p:cNvPr id="11" name="对象 10"/>
                      <p:cNvPicPr/>
                      <p:nvPr/>
                    </p:nvPicPr>
                    <p:blipFill>
                      <a:blip r:embed="rId5"/>
                      <a:stretch>
                        <a:fillRect/>
                      </a:stretch>
                    </p:blipFill>
                    <p:spPr>
                      <a:xfrm>
                        <a:off x="6355700" y="1984968"/>
                        <a:ext cx="1638300" cy="2979737"/>
                      </a:xfrm>
                      <a:prstGeom prst="rect">
                        <a:avLst/>
                      </a:prstGeom>
                    </p:spPr>
                  </p:pic>
                </p:oleObj>
              </mc:Fallback>
            </mc:AlternateContent>
          </a:graphicData>
        </a:graphic>
      </p:graphicFrame>
    </p:spTree>
    <p:extLst>
      <p:ext uri="{BB962C8B-B14F-4D97-AF65-F5344CB8AC3E}">
        <p14:creationId xmlns:p14="http://schemas.microsoft.com/office/powerpoint/2010/main" val="235506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提交单副本集事务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229600" cy="4716000"/>
          </a:xfrm>
        </p:spPr>
        <p:txBody>
          <a:bodyPr/>
          <a:lstStyle/>
          <a:p>
            <a:r>
              <a:rPr lang="zh-CN" altLang="en-US" dirty="0"/>
              <a:t>提交事务过程</a:t>
            </a:r>
            <a:endParaRPr lang="en-US" altLang="zh-CN" dirty="0"/>
          </a:p>
          <a:p>
            <a:pPr lvl="1"/>
            <a:r>
              <a:rPr lang="zh-CN" altLang="en-US" dirty="0"/>
              <a:t>将事务操作整合在</a:t>
            </a:r>
            <a:r>
              <a:rPr lang="en-US" altLang="zh-CN" dirty="0" err="1"/>
              <a:t>applyOps</a:t>
            </a:r>
            <a:r>
              <a:rPr lang="zh-CN" altLang="en-US" dirty="0"/>
              <a:t>命令</a:t>
            </a:r>
            <a:endParaRPr lang="en-US" altLang="zh-CN" dirty="0"/>
          </a:p>
          <a:p>
            <a:pPr lvl="1"/>
            <a:r>
              <a:rPr lang="zh-CN" altLang="en-US" dirty="0"/>
              <a:t>记录</a:t>
            </a:r>
            <a:r>
              <a:rPr lang="en-US" altLang="zh-CN" dirty="0" err="1"/>
              <a:t>applyOps</a:t>
            </a:r>
            <a:r>
              <a:rPr lang="en-US" altLang="zh-CN" dirty="0"/>
              <a:t> </a:t>
            </a:r>
            <a:r>
              <a:rPr lang="en-US" altLang="zh-CN" dirty="0" err="1"/>
              <a:t>oplog</a:t>
            </a:r>
            <a:r>
              <a:rPr lang="en-US" altLang="zh-CN" dirty="0"/>
              <a:t> entry</a:t>
            </a:r>
          </a:p>
          <a:p>
            <a:pPr lvl="1"/>
            <a:r>
              <a:rPr lang="zh-CN" altLang="en-US" dirty="0"/>
              <a:t>提交存储引擎事务</a:t>
            </a:r>
            <a:endParaRPr lang="en-US" altLang="zh-CN" dirty="0"/>
          </a:p>
          <a:p>
            <a:pPr lvl="1"/>
            <a:r>
              <a:rPr lang="zh-CN" altLang="en-US" dirty="0"/>
              <a:t>更新事务表</a:t>
            </a:r>
            <a:endParaRPr lang="en-US" altLang="zh-CN" dirty="0"/>
          </a:p>
          <a:p>
            <a:r>
              <a:rPr lang="zh-CN" altLang="en-US" dirty="0"/>
              <a:t>只读事务</a:t>
            </a:r>
            <a:endParaRPr lang="en-US" altLang="zh-CN" dirty="0"/>
          </a:p>
          <a:p>
            <a:pPr lvl="1"/>
            <a:r>
              <a:rPr lang="zh-CN" altLang="en-US" dirty="0"/>
              <a:t>保证提交前所读数据都被</a:t>
            </a:r>
            <a:r>
              <a:rPr lang="en-US" altLang="zh-CN" dirty="0"/>
              <a:t>majority</a:t>
            </a:r>
            <a:r>
              <a:rPr lang="zh-CN" altLang="en-US" dirty="0"/>
              <a:t>读的</a:t>
            </a:r>
            <a:endParaRPr lang="en-US" altLang="zh-CN" dirty="0"/>
          </a:p>
          <a:p>
            <a:pPr lvl="1"/>
            <a:r>
              <a:rPr lang="zh-CN" altLang="en-US" dirty="0">
                <a:solidFill>
                  <a:srgbClr val="FF0000"/>
                </a:solidFill>
              </a:rPr>
              <a:t>无论</a:t>
            </a:r>
            <a:r>
              <a:rPr lang="en-US" altLang="zh-CN" dirty="0">
                <a:solidFill>
                  <a:srgbClr val="FF0000"/>
                </a:solidFill>
              </a:rPr>
              <a:t>read concern</a:t>
            </a:r>
            <a:r>
              <a:rPr lang="zh-CN" altLang="en-US" dirty="0">
                <a:solidFill>
                  <a:srgbClr val="FF0000"/>
                </a:solidFill>
              </a:rPr>
              <a:t>被设置为什么值</a:t>
            </a:r>
            <a:endParaRPr lang="en-US" altLang="zh-CN" dirty="0">
              <a:solidFill>
                <a:srgbClr val="FF0000"/>
              </a:solidFill>
            </a:endParaRPr>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56</a:t>
            </a:fld>
            <a:endParaRPr kumimoji="1" lang="zh-CN" altLang="en-US">
              <a:solidFill>
                <a:prstClr val="black">
                  <a:lumMod val="65000"/>
                  <a:lumOff val="35000"/>
                </a:prstClr>
              </a:solidFill>
              <a:ea typeface="宋体"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813906754"/>
              </p:ext>
            </p:extLst>
          </p:nvPr>
        </p:nvGraphicFramePr>
        <p:xfrm>
          <a:off x="6355700" y="1984968"/>
          <a:ext cx="1638300" cy="2979737"/>
        </p:xfrm>
        <a:graphic>
          <a:graphicData uri="http://schemas.openxmlformats.org/presentationml/2006/ole">
            <mc:AlternateContent xmlns:mc="http://schemas.openxmlformats.org/markup-compatibility/2006">
              <mc:Choice xmlns:v="urn:schemas-microsoft-com:vml" Requires="v">
                <p:oleObj spid="_x0000_s9234" name="Visio" r:id="rId4" imgW="1638265" imgH="2979624" progId="Visio.Drawing.15">
                  <p:embed/>
                </p:oleObj>
              </mc:Choice>
              <mc:Fallback>
                <p:oleObj name="Visio" r:id="rId4" imgW="1638265" imgH="2979624" progId="Visio.Drawing.15">
                  <p:embed/>
                  <p:pic>
                    <p:nvPicPr>
                      <p:cNvPr id="11" name="对象 10"/>
                      <p:cNvPicPr/>
                      <p:nvPr/>
                    </p:nvPicPr>
                    <p:blipFill>
                      <a:blip r:embed="rId5"/>
                      <a:stretch>
                        <a:fillRect/>
                      </a:stretch>
                    </p:blipFill>
                    <p:spPr>
                      <a:xfrm>
                        <a:off x="6355700" y="1984968"/>
                        <a:ext cx="1638300" cy="2979737"/>
                      </a:xfrm>
                      <a:prstGeom prst="rect">
                        <a:avLst/>
                      </a:prstGeom>
                    </p:spPr>
                  </p:pic>
                </p:oleObj>
              </mc:Fallback>
            </mc:AlternateContent>
          </a:graphicData>
        </a:graphic>
      </p:graphicFrame>
    </p:spTree>
    <p:extLst>
      <p:ext uri="{BB962C8B-B14F-4D97-AF65-F5344CB8AC3E}">
        <p14:creationId xmlns:p14="http://schemas.microsoft.com/office/powerpoint/2010/main" val="145805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中断单副本集事务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中断事务过程</a:t>
            </a:r>
            <a:endParaRPr lang="en-US" altLang="zh-CN" dirty="0"/>
          </a:p>
          <a:p>
            <a:pPr lvl="1"/>
            <a:r>
              <a:rPr lang="zh-CN" altLang="en-US" dirty="0"/>
              <a:t>中断存储引擎事务</a:t>
            </a:r>
            <a:endParaRPr lang="en-US" altLang="zh-CN" dirty="0"/>
          </a:p>
          <a:p>
            <a:pPr lvl="1"/>
            <a:r>
              <a:rPr lang="zh-CN" altLang="en-US" dirty="0"/>
              <a:t>更新事务表</a:t>
            </a:r>
            <a:endParaRPr lang="en-US" altLang="zh-CN" dirty="0"/>
          </a:p>
          <a:p>
            <a:pPr lvl="1"/>
            <a:r>
              <a:rPr lang="zh-CN" altLang="en-US" dirty="0"/>
              <a:t>更新</a:t>
            </a:r>
            <a:r>
              <a:rPr lang="en-US" altLang="zh-CN" dirty="0"/>
              <a:t>abort</a:t>
            </a:r>
            <a:r>
              <a:rPr lang="zh-CN" altLang="en-US" dirty="0"/>
              <a:t>的</a:t>
            </a:r>
            <a:r>
              <a:rPr lang="en-US" altLang="zh-CN" dirty="0" err="1"/>
              <a:t>oplog</a:t>
            </a:r>
            <a:r>
              <a:rPr lang="zh-CN" altLang="en-US" dirty="0"/>
              <a:t>条目</a:t>
            </a:r>
            <a:endParaRPr lang="en-US" altLang="zh-CN" dirty="0"/>
          </a:p>
          <a:p>
            <a:r>
              <a:rPr lang="zh-CN" altLang="en-US" dirty="0"/>
              <a:t>事务中断的原因</a:t>
            </a:r>
            <a:endParaRPr lang="en-US" altLang="zh-CN" dirty="0"/>
          </a:p>
          <a:p>
            <a:pPr lvl="1"/>
            <a:r>
              <a:rPr lang="en-US" altLang="zh-CN" dirty="0" err="1"/>
              <a:t>abortTransaction</a:t>
            </a:r>
            <a:r>
              <a:rPr lang="zh-CN" altLang="en-US" dirty="0"/>
              <a:t>命令</a:t>
            </a:r>
            <a:endParaRPr lang="en-US" altLang="zh-CN" dirty="0"/>
          </a:p>
          <a:p>
            <a:pPr lvl="1"/>
            <a:r>
              <a:rPr lang="zh-CN" altLang="en-US" dirty="0"/>
              <a:t>非就绪事务的写冲突或状态转换</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57</a:t>
            </a:fld>
            <a:endParaRPr kumimoji="1" lang="zh-CN" altLang="en-US">
              <a:solidFill>
                <a:prstClr val="black">
                  <a:lumMod val="65000"/>
                  <a:lumOff val="35000"/>
                </a:prstClr>
              </a:solidFill>
              <a:ea typeface="宋体"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960307487"/>
              </p:ext>
            </p:extLst>
          </p:nvPr>
        </p:nvGraphicFramePr>
        <p:xfrm>
          <a:off x="6355700" y="1984968"/>
          <a:ext cx="1638300" cy="2979737"/>
        </p:xfrm>
        <a:graphic>
          <a:graphicData uri="http://schemas.openxmlformats.org/presentationml/2006/ole">
            <mc:AlternateContent xmlns:mc="http://schemas.openxmlformats.org/markup-compatibility/2006">
              <mc:Choice xmlns:v="urn:schemas-microsoft-com:vml" Requires="v">
                <p:oleObj spid="_x0000_s10258" name="Visio" r:id="rId4" imgW="1638265" imgH="2979624" progId="Visio.Drawing.15">
                  <p:embed/>
                </p:oleObj>
              </mc:Choice>
              <mc:Fallback>
                <p:oleObj name="Visio" r:id="rId4" imgW="1638265" imgH="2979624" progId="Visio.Drawing.15">
                  <p:embed/>
                  <p:pic>
                    <p:nvPicPr>
                      <p:cNvPr id="11" name="对象 10"/>
                      <p:cNvPicPr/>
                      <p:nvPr/>
                    </p:nvPicPr>
                    <p:blipFill>
                      <a:blip r:embed="rId5"/>
                      <a:stretch>
                        <a:fillRect/>
                      </a:stretch>
                    </p:blipFill>
                    <p:spPr>
                      <a:xfrm>
                        <a:off x="6355700" y="1984968"/>
                        <a:ext cx="1638300" cy="2979737"/>
                      </a:xfrm>
                      <a:prstGeom prst="rect">
                        <a:avLst/>
                      </a:prstGeom>
                    </p:spPr>
                  </p:pic>
                </p:oleObj>
              </mc:Fallback>
            </mc:AlternateContent>
          </a:graphicData>
        </a:graphic>
      </p:graphicFrame>
    </p:spTree>
    <p:extLst>
      <p:ext uri="{BB962C8B-B14F-4D97-AF65-F5344CB8AC3E}">
        <p14:creationId xmlns:p14="http://schemas.microsoft.com/office/powerpoint/2010/main" val="115306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跨分片事务与就绪状态</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多个分片事务的原子性</a:t>
            </a:r>
            <a:endParaRPr lang="en-US" altLang="zh-CN" dirty="0"/>
          </a:p>
          <a:p>
            <a:pPr lvl="1"/>
            <a:r>
              <a:rPr lang="zh-CN" altLang="en-US" dirty="0"/>
              <a:t>一个分片提交，另一个分片中断？</a:t>
            </a:r>
            <a:r>
              <a:rPr lang="en-US" altLang="zh-CN" dirty="0"/>
              <a:t> </a:t>
            </a:r>
          </a:p>
          <a:p>
            <a:r>
              <a:rPr lang="zh-CN" altLang="en-US" dirty="0"/>
              <a:t>就绪状态（</a:t>
            </a:r>
            <a:r>
              <a:rPr lang="en-US" altLang="zh-CN" dirty="0"/>
              <a:t>Prepared</a:t>
            </a:r>
            <a:r>
              <a:rPr lang="zh-CN" altLang="en-US" dirty="0"/>
              <a:t>）</a:t>
            </a:r>
            <a:endParaRPr lang="en-US" altLang="zh-CN" dirty="0"/>
          </a:p>
          <a:p>
            <a:pPr lvl="1"/>
            <a:r>
              <a:rPr lang="zh-CN" altLang="en-US" dirty="0"/>
              <a:t>在提交之前，保证一定能提交</a:t>
            </a:r>
            <a:endParaRPr lang="en-US" altLang="zh-CN" dirty="0"/>
          </a:p>
          <a:p>
            <a:r>
              <a:rPr lang="zh-CN" altLang="en-US" dirty="0"/>
              <a:t>事务协调者</a:t>
            </a:r>
            <a:endParaRPr lang="en-US" altLang="zh-CN" dirty="0"/>
          </a:p>
          <a:p>
            <a:pPr lvl="1"/>
            <a:r>
              <a:rPr lang="en-US" altLang="zh-CN" dirty="0" err="1"/>
              <a:t>TransactionCoordinator</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58</a:t>
            </a:fld>
            <a:endParaRPr kumimoji="1" lang="zh-CN" altLang="en-US">
              <a:solidFill>
                <a:prstClr val="black">
                  <a:lumMod val="65000"/>
                  <a:lumOff val="35000"/>
                </a:prstClr>
              </a:solidFill>
              <a:ea typeface="宋体"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570540861"/>
              </p:ext>
            </p:extLst>
          </p:nvPr>
        </p:nvGraphicFramePr>
        <p:xfrm>
          <a:off x="971600" y="5013176"/>
          <a:ext cx="5567218" cy="936104"/>
        </p:xfrm>
        <a:graphic>
          <a:graphicData uri="http://schemas.openxmlformats.org/presentationml/2006/ole">
            <mc:AlternateContent xmlns:mc="http://schemas.openxmlformats.org/markup-compatibility/2006">
              <mc:Choice xmlns:v="urn:schemas-microsoft-com:vml" Requires="v">
                <p:oleObj spid="_x0000_s11281" name="Visio" r:id="rId4" imgW="3398591" imgH="571406" progId="Visio.Drawing.15">
                  <p:embed/>
                </p:oleObj>
              </mc:Choice>
              <mc:Fallback>
                <p:oleObj name="Visio" r:id="rId4" imgW="3398591" imgH="571406" progId="Visio.Drawing.15">
                  <p:embed/>
                  <p:pic>
                    <p:nvPicPr>
                      <p:cNvPr id="0" name=""/>
                      <p:cNvPicPr/>
                      <p:nvPr/>
                    </p:nvPicPr>
                    <p:blipFill>
                      <a:blip r:embed="rId5"/>
                      <a:stretch>
                        <a:fillRect/>
                      </a:stretch>
                    </p:blipFill>
                    <p:spPr>
                      <a:xfrm>
                        <a:off x="971600" y="5013176"/>
                        <a:ext cx="5567218" cy="936104"/>
                      </a:xfrm>
                      <a:prstGeom prst="rect">
                        <a:avLst/>
                      </a:prstGeom>
                    </p:spPr>
                  </p:pic>
                </p:oleObj>
              </mc:Fallback>
            </mc:AlternateContent>
          </a:graphicData>
        </a:graphic>
      </p:graphicFrame>
    </p:spTree>
    <p:extLst>
      <p:ext uri="{BB962C8B-B14F-4D97-AF65-F5344CB8AC3E}">
        <p14:creationId xmlns:p14="http://schemas.microsoft.com/office/powerpoint/2010/main" val="337144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两阶段提交协议</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准备阶段</a:t>
            </a:r>
            <a:endParaRPr lang="en-US" altLang="zh-CN" dirty="0"/>
          </a:p>
          <a:p>
            <a:pPr lvl="1"/>
            <a:r>
              <a:rPr lang="zh-CN" altLang="en-US" dirty="0"/>
              <a:t>协调者向各个分片发送</a:t>
            </a:r>
            <a:r>
              <a:rPr lang="en-US" altLang="zh-CN" dirty="0" err="1"/>
              <a:t>prepareTransaction</a:t>
            </a:r>
            <a:r>
              <a:rPr lang="zh-CN" altLang="en-US" dirty="0"/>
              <a:t>命令</a:t>
            </a:r>
            <a:endParaRPr lang="en-US" altLang="zh-CN" dirty="0"/>
          </a:p>
          <a:p>
            <a:pPr lvl="1"/>
            <a:r>
              <a:rPr lang="zh-CN" altLang="en-US" dirty="0"/>
              <a:t>等待每个分片</a:t>
            </a:r>
            <a:r>
              <a:rPr lang="en-US" altLang="zh-CN" dirty="0"/>
              <a:t>majority</a:t>
            </a:r>
            <a:r>
              <a:rPr lang="zh-CN" altLang="en-US" dirty="0"/>
              <a:t>提交</a:t>
            </a:r>
            <a:r>
              <a:rPr lang="en-US" altLang="zh-CN" dirty="0" err="1"/>
              <a:t>prepareTransaction</a:t>
            </a:r>
            <a:endParaRPr lang="en-US" altLang="zh-CN" dirty="0"/>
          </a:p>
          <a:p>
            <a:r>
              <a:rPr lang="zh-CN" altLang="en-US" dirty="0"/>
              <a:t>提交阶段</a:t>
            </a:r>
            <a:endParaRPr lang="en-US" altLang="zh-CN" dirty="0"/>
          </a:p>
          <a:p>
            <a:pPr lvl="1"/>
            <a:r>
              <a:rPr lang="zh-CN" altLang="en-US" dirty="0"/>
              <a:t>根据各个分片准备的状态决定是否提交</a:t>
            </a:r>
            <a:endParaRPr lang="en-US" altLang="zh-CN" dirty="0"/>
          </a:p>
          <a:p>
            <a:pPr lvl="1"/>
            <a:r>
              <a:rPr lang="zh-CN" altLang="en-US" dirty="0"/>
              <a:t>全提交</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59</a:t>
            </a:fld>
            <a:endParaRPr kumimoji="1" lang="zh-CN" altLang="en-US">
              <a:solidFill>
                <a:prstClr val="black">
                  <a:lumMod val="65000"/>
                  <a:lumOff val="35000"/>
                </a:prstClr>
              </a:solidFill>
              <a:ea typeface="宋体"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846341575"/>
              </p:ext>
            </p:extLst>
          </p:nvPr>
        </p:nvGraphicFramePr>
        <p:xfrm>
          <a:off x="971600" y="5013176"/>
          <a:ext cx="5567218" cy="936104"/>
        </p:xfrm>
        <a:graphic>
          <a:graphicData uri="http://schemas.openxmlformats.org/presentationml/2006/ole">
            <mc:AlternateContent xmlns:mc="http://schemas.openxmlformats.org/markup-compatibility/2006">
              <mc:Choice xmlns:v="urn:schemas-microsoft-com:vml" Requires="v">
                <p:oleObj spid="_x0000_s12303" name="Visio" r:id="rId4" imgW="3398591" imgH="571406" progId="Visio.Drawing.15">
                  <p:embed/>
                </p:oleObj>
              </mc:Choice>
              <mc:Fallback>
                <p:oleObj name="Visio" r:id="rId4" imgW="3398591" imgH="571406" progId="Visio.Drawing.15">
                  <p:embed/>
                  <p:pic>
                    <p:nvPicPr>
                      <p:cNvPr id="7" name="对象 6"/>
                      <p:cNvPicPr/>
                      <p:nvPr/>
                    </p:nvPicPr>
                    <p:blipFill>
                      <a:blip r:embed="rId5"/>
                      <a:stretch>
                        <a:fillRect/>
                      </a:stretch>
                    </p:blipFill>
                    <p:spPr>
                      <a:xfrm>
                        <a:off x="971600" y="5013176"/>
                        <a:ext cx="5567218" cy="936104"/>
                      </a:xfrm>
                      <a:prstGeom prst="rect">
                        <a:avLst/>
                      </a:prstGeom>
                    </p:spPr>
                  </p:pic>
                </p:oleObj>
              </mc:Fallback>
            </mc:AlternateContent>
          </a:graphicData>
        </a:graphic>
      </p:graphicFrame>
    </p:spTree>
    <p:extLst>
      <p:ext uri="{BB962C8B-B14F-4D97-AF65-F5344CB8AC3E}">
        <p14:creationId xmlns:p14="http://schemas.microsoft.com/office/powerpoint/2010/main" val="209876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预备知识</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p:txBody>
          <a:bodyPr/>
          <a:lstStyle/>
          <a:p>
            <a:r>
              <a:rPr lang="zh-CN" altLang="en-US" dirty="0"/>
              <a:t>分片集群</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a:t>
            </a:fld>
            <a:endParaRPr kumimoji="1" lang="zh-CN" altLang="en-US">
              <a:solidFill>
                <a:prstClr val="black">
                  <a:lumMod val="65000"/>
                  <a:lumOff val="35000"/>
                </a:prstClr>
              </a:solidFill>
              <a:ea typeface="宋体" charset="-122"/>
            </a:endParaRPr>
          </a:p>
        </p:txBody>
      </p:sp>
      <p:pic>
        <p:nvPicPr>
          <p:cNvPr id="8" name="图片 7"/>
          <p:cNvPicPr>
            <a:picLocks noChangeAspect="1"/>
          </p:cNvPicPr>
          <p:nvPr/>
        </p:nvPicPr>
        <p:blipFill rotWithShape="1">
          <a:blip r:embed="rId3"/>
          <a:srcRect t="16903"/>
          <a:stretch/>
        </p:blipFill>
        <p:spPr>
          <a:xfrm>
            <a:off x="755576" y="2564904"/>
            <a:ext cx="6442325" cy="3584924"/>
          </a:xfrm>
          <a:prstGeom prst="rect">
            <a:avLst/>
          </a:prstGeom>
        </p:spPr>
      </p:pic>
    </p:spTree>
    <p:extLst>
      <p:ext uri="{BB962C8B-B14F-4D97-AF65-F5344CB8AC3E}">
        <p14:creationId xmlns:p14="http://schemas.microsoft.com/office/powerpoint/2010/main" val="2267565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两阶段提交协议</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准备阶段</a:t>
            </a:r>
            <a:endParaRPr lang="en-US" altLang="zh-CN" dirty="0"/>
          </a:p>
          <a:p>
            <a:pPr lvl="1"/>
            <a:r>
              <a:rPr lang="zh-CN" altLang="en-US" dirty="0"/>
              <a:t>协调者向各个分片发送</a:t>
            </a:r>
            <a:r>
              <a:rPr lang="en-US" altLang="zh-CN" dirty="0" err="1"/>
              <a:t>prepareTransaction</a:t>
            </a:r>
            <a:r>
              <a:rPr lang="zh-CN" altLang="en-US" dirty="0"/>
              <a:t>命令</a:t>
            </a:r>
            <a:endParaRPr lang="en-US" altLang="zh-CN" dirty="0"/>
          </a:p>
          <a:p>
            <a:pPr lvl="1"/>
            <a:r>
              <a:rPr lang="zh-CN" altLang="en-US" dirty="0"/>
              <a:t>等待每个分片</a:t>
            </a:r>
            <a:r>
              <a:rPr lang="en-US" altLang="zh-CN" dirty="0"/>
              <a:t>majority</a:t>
            </a:r>
            <a:r>
              <a:rPr lang="zh-CN" altLang="en-US" dirty="0"/>
              <a:t>提交</a:t>
            </a:r>
            <a:r>
              <a:rPr lang="en-US" altLang="zh-CN" dirty="0" err="1"/>
              <a:t>prepareTransaction</a:t>
            </a:r>
            <a:endParaRPr lang="en-US" altLang="zh-CN" dirty="0"/>
          </a:p>
          <a:p>
            <a:r>
              <a:rPr lang="zh-CN" altLang="en-US" dirty="0"/>
              <a:t>提交阶段</a:t>
            </a:r>
            <a:endParaRPr lang="en-US" altLang="zh-CN" dirty="0"/>
          </a:p>
          <a:p>
            <a:pPr lvl="1"/>
            <a:r>
              <a:rPr lang="zh-CN" altLang="en-US" dirty="0"/>
              <a:t>根据各个分片准备的状态决定是否提交</a:t>
            </a:r>
            <a:endParaRPr lang="en-US" altLang="zh-CN" dirty="0"/>
          </a:p>
          <a:p>
            <a:pPr lvl="1"/>
            <a:r>
              <a:rPr lang="zh-CN" altLang="en-US" dirty="0"/>
              <a:t>全中断</a:t>
            </a:r>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60</a:t>
            </a:fld>
            <a:endParaRPr kumimoji="1" lang="zh-CN" altLang="en-US">
              <a:solidFill>
                <a:prstClr val="black">
                  <a:lumMod val="65000"/>
                  <a:lumOff val="35000"/>
                </a:prstClr>
              </a:solidFill>
              <a:ea typeface="宋体"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717724307"/>
              </p:ext>
            </p:extLst>
          </p:nvPr>
        </p:nvGraphicFramePr>
        <p:xfrm>
          <a:off x="971600" y="5013176"/>
          <a:ext cx="5567218" cy="936104"/>
        </p:xfrm>
        <a:graphic>
          <a:graphicData uri="http://schemas.openxmlformats.org/presentationml/2006/ole">
            <mc:AlternateContent xmlns:mc="http://schemas.openxmlformats.org/markup-compatibility/2006">
              <mc:Choice xmlns:v="urn:schemas-microsoft-com:vml" Requires="v">
                <p:oleObj spid="_x0000_s13327" name="Visio" r:id="rId4" imgW="3398591" imgH="571406" progId="Visio.Drawing.15">
                  <p:embed/>
                </p:oleObj>
              </mc:Choice>
              <mc:Fallback>
                <p:oleObj name="Visio" r:id="rId4" imgW="3398591" imgH="571406" progId="Visio.Drawing.15">
                  <p:embed/>
                  <p:pic>
                    <p:nvPicPr>
                      <p:cNvPr id="7" name="对象 6"/>
                      <p:cNvPicPr/>
                      <p:nvPr/>
                    </p:nvPicPr>
                    <p:blipFill>
                      <a:blip r:embed="rId5"/>
                      <a:stretch>
                        <a:fillRect/>
                      </a:stretch>
                    </p:blipFill>
                    <p:spPr>
                      <a:xfrm>
                        <a:off x="971600" y="5013176"/>
                        <a:ext cx="5567218" cy="936104"/>
                      </a:xfrm>
                      <a:prstGeom prst="rect">
                        <a:avLst/>
                      </a:prstGeom>
                    </p:spPr>
                  </p:pic>
                </p:oleObj>
              </mc:Fallback>
            </mc:AlternateContent>
          </a:graphicData>
        </a:graphic>
      </p:graphicFrame>
    </p:spTree>
    <p:extLst>
      <p:ext uri="{BB962C8B-B14F-4D97-AF65-F5344CB8AC3E}">
        <p14:creationId xmlns:p14="http://schemas.microsoft.com/office/powerpoint/2010/main" val="222397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就绪事务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副本集事务与分片事务</a:t>
            </a:r>
            <a:endParaRPr lang="en-US" altLang="zh-CN" dirty="0"/>
          </a:p>
          <a:p>
            <a:pPr lvl="1"/>
            <a:r>
              <a:rPr lang="zh-CN" altLang="en-US" dirty="0"/>
              <a:t>在运行</a:t>
            </a:r>
            <a:r>
              <a:rPr lang="en-US" altLang="zh-CN" dirty="0" err="1"/>
              <a:t>preparedTransaction</a:t>
            </a:r>
            <a:r>
              <a:rPr lang="zh-CN" altLang="en-US" dirty="0"/>
              <a:t>命令前，行为一致</a:t>
            </a:r>
            <a:endParaRPr lang="en-US" altLang="zh-CN" dirty="0"/>
          </a:p>
          <a:p>
            <a:r>
              <a:rPr lang="zh-CN" altLang="en-US" dirty="0"/>
              <a:t>就绪状态</a:t>
            </a:r>
            <a:endParaRPr lang="en-US" altLang="zh-CN" dirty="0"/>
          </a:p>
          <a:p>
            <a:pPr lvl="1"/>
            <a:r>
              <a:rPr lang="zh-CN" altLang="en-US" dirty="0"/>
              <a:t>无法向其中添加新的操作，只能提交或是中断</a:t>
            </a:r>
            <a:endParaRPr lang="en-US" altLang="zh-CN" dirty="0"/>
          </a:p>
          <a:p>
            <a:pPr lvl="1"/>
            <a:r>
              <a:rPr lang="zh-CN" altLang="en-US" dirty="0"/>
              <a:t>释放了</a:t>
            </a:r>
            <a:r>
              <a:rPr lang="en-US" altLang="zh-CN" dirty="0"/>
              <a:t>RSTL</a:t>
            </a:r>
          </a:p>
          <a:p>
            <a:pPr lvl="2"/>
            <a:r>
              <a:rPr lang="zh-CN" altLang="en-US" dirty="0"/>
              <a:t>必须做到状态保留和故障转移</a:t>
            </a:r>
            <a:endParaRPr lang="en-US" altLang="zh-CN" dirty="0"/>
          </a:p>
          <a:p>
            <a:pPr lvl="1"/>
            <a:r>
              <a:rPr lang="zh-CN" altLang="en-US" dirty="0"/>
              <a:t>不能被</a:t>
            </a:r>
            <a:r>
              <a:rPr lang="en-US" altLang="zh-CN" dirty="0"/>
              <a:t>kill</a:t>
            </a:r>
            <a:r>
              <a:rPr lang="zh-CN" altLang="en-US" dirty="0"/>
              <a:t>或者</a:t>
            </a:r>
            <a:r>
              <a:rPr lang="en-US" altLang="zh-CN" dirty="0"/>
              <a:t>time out</a:t>
            </a:r>
          </a:p>
          <a:p>
            <a:pPr lvl="1"/>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61</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75068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主节点上的事务准备</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事务准备</a:t>
            </a:r>
            <a:endParaRPr lang="en-US" altLang="zh-CN" dirty="0"/>
          </a:p>
          <a:p>
            <a:pPr lvl="1"/>
            <a:r>
              <a:rPr lang="zh-CN" altLang="en-US" dirty="0"/>
              <a:t>当收到</a:t>
            </a:r>
            <a:r>
              <a:rPr lang="en-US" altLang="zh-CN" dirty="0" err="1"/>
              <a:t>preparedTransaction</a:t>
            </a:r>
            <a:r>
              <a:rPr lang="zh-CN" altLang="en-US" dirty="0"/>
              <a:t>命令</a:t>
            </a:r>
            <a:endParaRPr lang="en-US" altLang="zh-CN" dirty="0"/>
          </a:p>
          <a:p>
            <a:r>
              <a:rPr lang="en-US" altLang="zh-CN" dirty="0" err="1"/>
              <a:t>oplog</a:t>
            </a:r>
            <a:r>
              <a:rPr lang="en-US" altLang="zh-CN" dirty="0"/>
              <a:t> slot</a:t>
            </a:r>
          </a:p>
          <a:p>
            <a:pPr lvl="1"/>
            <a:r>
              <a:rPr lang="zh-CN" altLang="en-US" dirty="0"/>
              <a:t>为</a:t>
            </a:r>
            <a:r>
              <a:rPr lang="en-US" altLang="zh-CN" dirty="0" err="1"/>
              <a:t>preparedTransaction</a:t>
            </a:r>
            <a:r>
              <a:rPr lang="zh-CN" altLang="en-US" dirty="0"/>
              <a:t>命令的</a:t>
            </a:r>
            <a:r>
              <a:rPr lang="en-US" altLang="zh-CN" dirty="0" err="1"/>
              <a:t>oplog</a:t>
            </a:r>
            <a:r>
              <a:rPr lang="zh-CN" altLang="en-US" dirty="0"/>
              <a:t>预留的唯一</a:t>
            </a:r>
            <a:r>
              <a:rPr lang="en-US" altLang="zh-CN" dirty="0" err="1"/>
              <a:t>OpTime</a:t>
            </a:r>
            <a:endParaRPr lang="en-US" altLang="zh-CN" dirty="0"/>
          </a:p>
          <a:p>
            <a:pPr lvl="1"/>
            <a:r>
              <a:rPr lang="zh-CN" altLang="en-US" dirty="0"/>
              <a:t>作为</a:t>
            </a:r>
            <a:r>
              <a:rPr lang="en-US" altLang="zh-CN" dirty="0" err="1">
                <a:solidFill>
                  <a:srgbClr val="FF0000"/>
                </a:solidFill>
              </a:rPr>
              <a:t>prepareTimestamp</a:t>
            </a:r>
            <a:endParaRPr lang="en-US" altLang="zh-CN" dirty="0">
              <a:solidFill>
                <a:srgbClr val="FF0000"/>
              </a:solidFill>
            </a:endParaRPr>
          </a:p>
          <a:p>
            <a:pPr lvl="2"/>
            <a:r>
              <a:rPr lang="zh-CN" altLang="en-US" dirty="0"/>
              <a:t>提交事务的最早的合法的时间戳</a:t>
            </a:r>
            <a:endParaRPr lang="en-US" altLang="zh-CN" dirty="0"/>
          </a:p>
          <a:p>
            <a:pPr lvl="1"/>
            <a:r>
              <a:rPr lang="zh-CN" altLang="en-US" dirty="0"/>
              <a:t>提交给</a:t>
            </a:r>
            <a:r>
              <a:rPr lang="en-US" altLang="zh-CN" dirty="0" err="1"/>
              <a:t>RecoveryUnit</a:t>
            </a:r>
            <a:r>
              <a:rPr lang="en-US" altLang="zh-CN" dirty="0"/>
              <a:t> </a:t>
            </a:r>
            <a:r>
              <a:rPr lang="zh-CN" altLang="en-US" dirty="0"/>
              <a:t>阻止就绪冲突</a:t>
            </a:r>
            <a:endParaRPr lang="en-US" altLang="zh-CN" dirty="0"/>
          </a:p>
          <a:p>
            <a:pPr marL="344170" lvl="1" indent="0">
              <a:buNone/>
            </a:pPr>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62</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93137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就绪冲突</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就绪冲突</a:t>
            </a:r>
            <a:endParaRPr lang="en-US" altLang="zh-CN" dirty="0"/>
          </a:p>
          <a:p>
            <a:pPr lvl="1"/>
            <a:r>
              <a:rPr lang="zh-CN" altLang="en-US" dirty="0"/>
              <a:t>当操作尝试读</a:t>
            </a:r>
            <a:r>
              <a:rPr lang="en-US" altLang="zh-CN" dirty="0"/>
              <a:t>/</a:t>
            </a:r>
            <a:r>
              <a:rPr lang="zh-CN" altLang="en-US" dirty="0"/>
              <a:t>写就绪状态的事务修改的数据时发生</a:t>
            </a:r>
            <a:endParaRPr lang="en-US" altLang="zh-CN" dirty="0"/>
          </a:p>
          <a:p>
            <a:r>
              <a:rPr lang="zh-CN" altLang="en-US" dirty="0"/>
              <a:t>读：响应不同的</a:t>
            </a:r>
            <a:r>
              <a:rPr lang="en-US" altLang="zh-CN" dirty="0"/>
              <a:t>read concern</a:t>
            </a:r>
          </a:p>
          <a:p>
            <a:pPr lvl="1"/>
            <a:r>
              <a:rPr lang="en-US" altLang="zh-CN" dirty="0"/>
              <a:t>local, </a:t>
            </a:r>
            <a:r>
              <a:rPr lang="zh-CN" altLang="en-US" dirty="0"/>
              <a:t>或</a:t>
            </a:r>
            <a:r>
              <a:rPr lang="en-US" altLang="zh-CN" dirty="0" err="1"/>
              <a:t>majorty</a:t>
            </a:r>
            <a:r>
              <a:rPr lang="zh-CN" altLang="en-US" dirty="0"/>
              <a:t>（非</a:t>
            </a:r>
            <a:r>
              <a:rPr lang="en-US" altLang="zh-CN" dirty="0"/>
              <a:t>causal</a:t>
            </a:r>
            <a:r>
              <a:rPr lang="zh-CN" altLang="en-US" dirty="0"/>
              <a:t>）</a:t>
            </a:r>
            <a:endParaRPr lang="en-US" altLang="zh-CN" dirty="0"/>
          </a:p>
          <a:p>
            <a:pPr lvl="2"/>
            <a:r>
              <a:rPr lang="zh-CN" altLang="en-US" dirty="0"/>
              <a:t>返回就绪状态前的数据</a:t>
            </a:r>
            <a:endParaRPr lang="en-US" altLang="zh-CN" dirty="0"/>
          </a:p>
          <a:p>
            <a:pPr lvl="1"/>
            <a:r>
              <a:rPr lang="en-US" altLang="zh-CN" dirty="0"/>
              <a:t>snapshot, </a:t>
            </a:r>
            <a:r>
              <a:rPr lang="zh-CN" altLang="en-US" dirty="0"/>
              <a:t>或</a:t>
            </a:r>
            <a:r>
              <a:rPr lang="en-US" altLang="zh-CN" dirty="0" err="1"/>
              <a:t>afterClusterTime</a:t>
            </a:r>
            <a:endParaRPr lang="en-US" altLang="zh-CN" dirty="0"/>
          </a:p>
          <a:p>
            <a:pPr lvl="2"/>
            <a:r>
              <a:rPr lang="zh-CN" altLang="en-US" dirty="0"/>
              <a:t>阻塞读取直到事务提交或终止</a:t>
            </a:r>
            <a:r>
              <a:rPr lang="en-US" altLang="zh-CN" dirty="0"/>
              <a:t> </a:t>
            </a:r>
          </a:p>
          <a:p>
            <a:r>
              <a:rPr lang="zh-CN" altLang="en-US" dirty="0"/>
              <a:t>写：阻塞</a:t>
            </a:r>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63</a:t>
            </a:fld>
            <a:endParaRPr kumimoji="1" lang="zh-CN" altLang="en-US">
              <a:solidFill>
                <a:prstClr val="black">
                  <a:lumMod val="65000"/>
                  <a:lumOff val="35000"/>
                </a:prstClr>
              </a:solidFill>
              <a:ea typeface="宋体"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228271605"/>
              </p:ext>
            </p:extLst>
          </p:nvPr>
        </p:nvGraphicFramePr>
        <p:xfrm>
          <a:off x="6056784" y="3284984"/>
          <a:ext cx="1944216" cy="2604017"/>
        </p:xfrm>
        <a:graphic>
          <a:graphicData uri="http://schemas.openxmlformats.org/presentationml/2006/ole">
            <mc:AlternateContent xmlns:mc="http://schemas.openxmlformats.org/markup-compatibility/2006">
              <mc:Choice xmlns:v="urn:schemas-microsoft-com:vml" Requires="v">
                <p:oleObj spid="_x0000_s14349" name="Visio" r:id="rId4" imgW="1051773" imgH="1409637" progId="Visio.Drawing.15">
                  <p:embed/>
                </p:oleObj>
              </mc:Choice>
              <mc:Fallback>
                <p:oleObj name="Visio" r:id="rId4" imgW="1051773" imgH="1409637" progId="Visio.Drawing.15">
                  <p:embed/>
                  <p:pic>
                    <p:nvPicPr>
                      <p:cNvPr id="0" name=""/>
                      <p:cNvPicPr/>
                      <p:nvPr/>
                    </p:nvPicPr>
                    <p:blipFill>
                      <a:blip r:embed="rId5"/>
                      <a:stretch>
                        <a:fillRect/>
                      </a:stretch>
                    </p:blipFill>
                    <p:spPr>
                      <a:xfrm>
                        <a:off x="6056784" y="3284984"/>
                        <a:ext cx="1944216" cy="2604017"/>
                      </a:xfrm>
                      <a:prstGeom prst="rect">
                        <a:avLst/>
                      </a:prstGeom>
                    </p:spPr>
                  </p:pic>
                </p:oleObj>
              </mc:Fallback>
            </mc:AlternateContent>
          </a:graphicData>
        </a:graphic>
      </p:graphicFrame>
    </p:spTree>
    <p:extLst>
      <p:ext uri="{BB962C8B-B14F-4D97-AF65-F5344CB8AC3E}">
        <p14:creationId xmlns:p14="http://schemas.microsoft.com/office/powerpoint/2010/main" val="245682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主节点上的事务准备</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创建</a:t>
            </a:r>
            <a:r>
              <a:rPr lang="en-US" altLang="zh-CN" dirty="0" err="1"/>
              <a:t>prepareTransaction</a:t>
            </a:r>
            <a:r>
              <a:rPr lang="zh-CN" altLang="en-US" dirty="0"/>
              <a:t>的</a:t>
            </a:r>
            <a:r>
              <a:rPr lang="en-US" altLang="zh-CN" dirty="0" err="1"/>
              <a:t>oplog</a:t>
            </a:r>
            <a:r>
              <a:rPr lang="en-US" altLang="zh-CN" dirty="0"/>
              <a:t> entry</a:t>
            </a:r>
          </a:p>
          <a:p>
            <a:pPr lvl="1"/>
            <a:r>
              <a:rPr lang="zh-CN" altLang="en-US" dirty="0"/>
              <a:t>将事务所有操作整合在</a:t>
            </a:r>
            <a:r>
              <a:rPr lang="en-US" altLang="zh-CN" dirty="0" err="1"/>
              <a:t>applyOps</a:t>
            </a:r>
            <a:r>
              <a:rPr lang="zh-CN" altLang="en-US" dirty="0"/>
              <a:t>命令中并写入</a:t>
            </a:r>
            <a:r>
              <a:rPr lang="en-US" altLang="zh-CN" dirty="0" err="1"/>
              <a:t>oplog</a:t>
            </a:r>
            <a:endParaRPr lang="en-US" altLang="zh-CN" dirty="0"/>
          </a:p>
          <a:p>
            <a:pPr lvl="1"/>
            <a:r>
              <a:rPr lang="zh-CN" altLang="en-US" dirty="0"/>
              <a:t>更新事务表</a:t>
            </a:r>
            <a:endParaRPr lang="en-US" altLang="zh-CN" dirty="0"/>
          </a:p>
          <a:p>
            <a:r>
              <a:rPr lang="zh-CN" altLang="en-US" dirty="0"/>
              <a:t>若失败</a:t>
            </a:r>
            <a:endParaRPr lang="en-US" altLang="zh-CN" dirty="0"/>
          </a:p>
          <a:p>
            <a:pPr lvl="1"/>
            <a:r>
              <a:rPr lang="zh-CN" altLang="en-US" dirty="0"/>
              <a:t>响应</a:t>
            </a:r>
            <a:r>
              <a:rPr lang="en-US" altLang="zh-CN" dirty="0" err="1"/>
              <a:t>TransactionCoordinator</a:t>
            </a:r>
            <a:r>
              <a:rPr lang="zh-CN" altLang="en-US" dirty="0"/>
              <a:t>并重试事务</a:t>
            </a:r>
            <a:endParaRPr lang="en-US" altLang="zh-CN" dirty="0"/>
          </a:p>
          <a:p>
            <a:r>
              <a:rPr lang="zh-CN" altLang="en-US" dirty="0"/>
              <a:t>若成功</a:t>
            </a:r>
            <a:endParaRPr lang="en-US" altLang="zh-CN" dirty="0"/>
          </a:p>
          <a:p>
            <a:pPr lvl="1"/>
            <a:r>
              <a:rPr lang="zh-CN" altLang="en-US" dirty="0"/>
              <a:t>修改事务状态并释放</a:t>
            </a:r>
            <a:r>
              <a:rPr lang="en-US" altLang="zh-CN" dirty="0"/>
              <a:t>RSTL</a:t>
            </a:r>
          </a:p>
          <a:p>
            <a:pPr lvl="1"/>
            <a:r>
              <a:rPr lang="zh-CN" altLang="en-US" dirty="0"/>
              <a:t>向</a:t>
            </a:r>
            <a:r>
              <a:rPr lang="en-US" altLang="zh-CN" dirty="0" err="1"/>
              <a:t>TransactionCoordinator</a:t>
            </a:r>
            <a:r>
              <a:rPr lang="zh-CN" altLang="en-US" dirty="0"/>
              <a:t>返回</a:t>
            </a:r>
            <a:r>
              <a:rPr lang="en-US" altLang="zh-CN" dirty="0" err="1"/>
              <a:t>prepareTimestamp</a:t>
            </a:r>
            <a:endParaRPr lang="en-US" altLang="zh-CN" dirty="0"/>
          </a:p>
          <a:p>
            <a:pPr marL="344170" lvl="1" indent="0">
              <a:buNone/>
            </a:pPr>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64</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215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提交就绪事务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类似于单副本集行为</a:t>
            </a:r>
            <a:endParaRPr lang="en-US" altLang="zh-CN" dirty="0"/>
          </a:p>
          <a:p>
            <a:r>
              <a:rPr lang="zh-CN" altLang="en-US" dirty="0"/>
              <a:t>提交事务</a:t>
            </a:r>
            <a:endParaRPr lang="en-US" altLang="zh-CN" dirty="0"/>
          </a:p>
          <a:p>
            <a:pPr lvl="1"/>
            <a:r>
              <a:rPr lang="zh-CN" altLang="en-US" dirty="0"/>
              <a:t>当每个分片处于就绪状态</a:t>
            </a:r>
            <a:endParaRPr lang="en-US" altLang="zh-CN" dirty="0"/>
          </a:p>
          <a:p>
            <a:pPr lvl="2"/>
            <a:r>
              <a:rPr lang="zh-CN" altLang="en-US" dirty="0"/>
              <a:t>有</a:t>
            </a:r>
            <a:r>
              <a:rPr lang="en-US" altLang="zh-CN" dirty="0"/>
              <a:t>majority</a:t>
            </a:r>
            <a:r>
              <a:rPr lang="zh-CN" altLang="en-US" dirty="0"/>
              <a:t>的</a:t>
            </a:r>
            <a:r>
              <a:rPr lang="en-US" altLang="zh-CN" dirty="0" err="1"/>
              <a:t>prepareTransaction</a:t>
            </a:r>
            <a:endParaRPr lang="en-US" altLang="zh-CN" dirty="0"/>
          </a:p>
          <a:p>
            <a:pPr lvl="1"/>
            <a:r>
              <a:rPr lang="en-US" altLang="zh-CN" dirty="0" err="1"/>
              <a:t>commitTransaction</a:t>
            </a:r>
            <a:r>
              <a:rPr lang="zh-CN" altLang="en-US" dirty="0"/>
              <a:t>命令</a:t>
            </a:r>
            <a:endParaRPr lang="en-US" altLang="zh-CN" dirty="0"/>
          </a:p>
          <a:p>
            <a:pPr lvl="2"/>
            <a:r>
              <a:rPr lang="zh-CN" altLang="en-US" dirty="0"/>
              <a:t>协调者向所有分片发出</a:t>
            </a:r>
            <a:endParaRPr lang="en-US" altLang="zh-CN" dirty="0"/>
          </a:p>
          <a:p>
            <a:pPr lvl="2"/>
            <a:r>
              <a:rPr lang="zh-CN" altLang="en-US" dirty="0"/>
              <a:t>以指定的时间戳</a:t>
            </a:r>
            <a:r>
              <a:rPr lang="en-US" altLang="zh-CN" dirty="0" err="1">
                <a:solidFill>
                  <a:srgbClr val="FF0000"/>
                </a:solidFill>
              </a:rPr>
              <a:t>commitTimestamp</a:t>
            </a:r>
            <a:r>
              <a:rPr lang="zh-CN" altLang="en-US" dirty="0"/>
              <a:t>提交</a:t>
            </a:r>
            <a:endParaRPr lang="en-US" altLang="zh-CN" dirty="0"/>
          </a:p>
          <a:p>
            <a:pPr marL="693420" lvl="2" indent="0">
              <a:buNone/>
            </a:pPr>
            <a:endParaRPr lang="en-US" altLang="zh-CN" dirty="0"/>
          </a:p>
          <a:p>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65</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548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pPr lvl="2"/>
            <a:r>
              <a:rPr lang="en-US" altLang="zh-CN" dirty="0" err="1"/>
              <a:t>commitTimestamp</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多文档事务的时间戳</a:t>
            </a:r>
            <a:endParaRPr lang="en-US" altLang="zh-CN" dirty="0"/>
          </a:p>
          <a:p>
            <a:r>
              <a:rPr lang="zh-CN" altLang="en-US" dirty="0"/>
              <a:t>非就绪事务</a:t>
            </a:r>
            <a:endParaRPr lang="en-US" altLang="zh-CN" dirty="0"/>
          </a:p>
          <a:p>
            <a:pPr lvl="1"/>
            <a:r>
              <a:rPr lang="zh-CN" altLang="en-US" dirty="0"/>
              <a:t>是</a:t>
            </a:r>
            <a:r>
              <a:rPr lang="en-US" altLang="zh-CN" dirty="0" err="1"/>
              <a:t>applyOps</a:t>
            </a:r>
            <a:r>
              <a:rPr lang="zh-CN" altLang="en-US" dirty="0"/>
              <a:t>的</a:t>
            </a:r>
            <a:r>
              <a:rPr lang="en-US" altLang="zh-CN" dirty="0"/>
              <a:t>log entry</a:t>
            </a:r>
            <a:r>
              <a:rPr lang="zh-CN" altLang="en-US" dirty="0"/>
              <a:t>的时间戳</a:t>
            </a:r>
            <a:endParaRPr lang="en-US" altLang="zh-CN" dirty="0"/>
          </a:p>
          <a:p>
            <a:pPr lvl="1"/>
            <a:r>
              <a:rPr lang="zh-CN" altLang="en-US" dirty="0"/>
              <a:t>也是</a:t>
            </a:r>
            <a:r>
              <a:rPr lang="en-US" altLang="zh-CN" dirty="0"/>
              <a:t>commit</a:t>
            </a:r>
            <a:r>
              <a:rPr lang="zh-CN" altLang="en-US" dirty="0"/>
              <a:t>的</a:t>
            </a:r>
            <a:r>
              <a:rPr lang="en-US" altLang="zh-CN" dirty="0"/>
              <a:t>log entry</a:t>
            </a:r>
            <a:r>
              <a:rPr lang="zh-CN" altLang="en-US" dirty="0"/>
              <a:t>的时间戳</a:t>
            </a:r>
            <a:endParaRPr lang="en-US" altLang="zh-CN" dirty="0"/>
          </a:p>
          <a:p>
            <a:r>
              <a:rPr lang="zh-CN" altLang="en-US" dirty="0"/>
              <a:t>就绪事务</a:t>
            </a:r>
            <a:endParaRPr lang="en-US" altLang="zh-CN" dirty="0"/>
          </a:p>
          <a:p>
            <a:pPr lvl="1"/>
            <a:r>
              <a:rPr lang="zh-CN" altLang="en-US" dirty="0"/>
              <a:t>是</a:t>
            </a:r>
            <a:r>
              <a:rPr lang="en-US" altLang="zh-CN" dirty="0" err="1"/>
              <a:t>commitTransaction</a:t>
            </a:r>
            <a:r>
              <a:rPr lang="zh-CN" altLang="en-US" dirty="0"/>
              <a:t>的</a:t>
            </a:r>
            <a:r>
              <a:rPr lang="en-US" altLang="zh-CN" dirty="0"/>
              <a:t>log entry</a:t>
            </a:r>
            <a:r>
              <a:rPr lang="zh-CN" altLang="en-US" dirty="0"/>
              <a:t>的时间戳</a:t>
            </a:r>
            <a:endParaRPr lang="en-US" altLang="zh-CN" dirty="0"/>
          </a:p>
          <a:p>
            <a:pPr lvl="1"/>
            <a:r>
              <a:rPr lang="zh-CN" altLang="en-US" dirty="0">
                <a:solidFill>
                  <a:srgbClr val="FF0000"/>
                </a:solidFill>
              </a:rPr>
              <a:t>在所有分片中相同</a:t>
            </a:r>
            <a:endParaRPr lang="en-US" altLang="zh-CN" dirty="0">
              <a:solidFill>
                <a:srgbClr val="FF0000"/>
              </a:solidFill>
            </a:endParaRPr>
          </a:p>
          <a:p>
            <a:pPr lvl="1"/>
            <a:r>
              <a:rPr lang="en-US" altLang="zh-CN" sz="1800" dirty="0" err="1">
                <a:latin typeface="Cambria Math" panose="02040503050406030204" pitchFamily="18" charset="0"/>
                <a:ea typeface="Cambria Math" panose="02040503050406030204" pitchFamily="18" charset="0"/>
              </a:rPr>
              <a:t>prepareTimestamp</a:t>
            </a:r>
            <a:r>
              <a:rPr lang="en-US" altLang="zh-CN" sz="1800" dirty="0">
                <a:latin typeface="Cambria Math" panose="02040503050406030204" pitchFamily="18" charset="0"/>
                <a:ea typeface="Cambria Math" panose="02040503050406030204" pitchFamily="18" charset="0"/>
              </a:rPr>
              <a:t> </a:t>
            </a:r>
            <a:r>
              <a:rPr lang="zh-CN" altLang="en-US" sz="1800" dirty="0">
                <a:latin typeface="Cambria Math" panose="02040503050406030204" pitchFamily="18" charset="0"/>
              </a:rPr>
              <a:t>≤ </a:t>
            </a:r>
            <a:r>
              <a:rPr lang="en-US" altLang="zh-CN" sz="1800" dirty="0" err="1">
                <a:latin typeface="Cambria Math" panose="02040503050406030204" pitchFamily="18" charset="0"/>
                <a:ea typeface="Cambria Math" panose="02040503050406030204" pitchFamily="18" charset="0"/>
              </a:rPr>
              <a:t>commitTimestamp</a:t>
            </a:r>
            <a:r>
              <a:rPr lang="en-US" altLang="zh-CN" sz="1800" dirty="0">
                <a:latin typeface="Cambria Math" panose="02040503050406030204" pitchFamily="18" charset="0"/>
                <a:ea typeface="Cambria Math" panose="02040503050406030204" pitchFamily="18" charset="0"/>
              </a:rPr>
              <a:t> </a:t>
            </a:r>
            <a:r>
              <a:rPr lang="zh-CN" altLang="en-US" sz="1800" dirty="0">
                <a:latin typeface="Cambria Math" panose="02040503050406030204" pitchFamily="18" charset="0"/>
              </a:rPr>
              <a:t>≤ </a:t>
            </a:r>
            <a:r>
              <a:rPr lang="en-US" altLang="zh-CN" sz="1800" dirty="0">
                <a:latin typeface="Cambria Math" panose="02040503050406030204" pitchFamily="18" charset="0"/>
                <a:ea typeface="Cambria Math" panose="02040503050406030204" pitchFamily="18" charset="0"/>
              </a:rPr>
              <a:t>commit </a:t>
            </a:r>
            <a:r>
              <a:rPr lang="en-US" altLang="zh-CN" sz="1800" dirty="0" err="1">
                <a:latin typeface="Cambria Math" panose="02040503050406030204" pitchFamily="18" charset="0"/>
                <a:ea typeface="Cambria Math" panose="02040503050406030204" pitchFamily="18" charset="0"/>
              </a:rPr>
              <a:t>oplog</a:t>
            </a:r>
            <a:r>
              <a:rPr lang="en-US" altLang="zh-CN" sz="1800" dirty="0">
                <a:latin typeface="Cambria Math" panose="02040503050406030204" pitchFamily="18" charset="0"/>
                <a:ea typeface="Cambria Math" panose="02040503050406030204" pitchFamily="18" charset="0"/>
              </a:rPr>
              <a:t> entry timestamp</a:t>
            </a:r>
          </a:p>
          <a:p>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66</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91327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提交就绪事务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各个节点提交事务</a:t>
            </a:r>
            <a:endParaRPr lang="en-US" altLang="zh-CN" dirty="0"/>
          </a:p>
          <a:p>
            <a:pPr lvl="1"/>
            <a:r>
              <a:rPr lang="zh-CN" altLang="en-US" dirty="0"/>
              <a:t>重新获取</a:t>
            </a:r>
            <a:r>
              <a:rPr lang="en-US" altLang="zh-CN" dirty="0"/>
              <a:t>RSTL</a:t>
            </a:r>
          </a:p>
          <a:p>
            <a:pPr lvl="1"/>
            <a:r>
              <a:rPr lang="zh-CN" altLang="en-US" dirty="0"/>
              <a:t>在</a:t>
            </a:r>
            <a:r>
              <a:rPr lang="en-US" altLang="zh-CN" dirty="0" err="1"/>
              <a:t>commitTimestamp</a:t>
            </a:r>
            <a:r>
              <a:rPr lang="zh-CN" altLang="en-US" dirty="0"/>
              <a:t>提交存储引擎事务</a:t>
            </a:r>
            <a:endParaRPr lang="en-US" altLang="zh-CN" dirty="0"/>
          </a:p>
          <a:p>
            <a:pPr lvl="1"/>
            <a:r>
              <a:rPr lang="zh-CN" altLang="en-US" dirty="0"/>
              <a:t>写入</a:t>
            </a:r>
            <a:r>
              <a:rPr lang="en-US" altLang="zh-CN" dirty="0" err="1"/>
              <a:t>commitTransaction</a:t>
            </a:r>
            <a:r>
              <a:rPr lang="en-US" altLang="zh-CN" dirty="0"/>
              <a:t> </a:t>
            </a:r>
            <a:r>
              <a:rPr lang="en-US" altLang="zh-CN" dirty="0" err="1"/>
              <a:t>oplog</a:t>
            </a:r>
            <a:endParaRPr lang="en-US" altLang="zh-CN" dirty="0"/>
          </a:p>
          <a:p>
            <a:pPr lvl="1"/>
            <a:r>
              <a:rPr lang="zh-CN" altLang="en-US" dirty="0"/>
              <a:t>更新事务表</a:t>
            </a:r>
            <a:endParaRPr lang="en-US" altLang="zh-CN" dirty="0"/>
          </a:p>
          <a:p>
            <a:pPr marL="0" indent="0">
              <a:buNone/>
            </a:pPr>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67</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384316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中断就绪事务</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类似于单副本集行为</a:t>
            </a:r>
            <a:endParaRPr lang="en-US" altLang="zh-CN" dirty="0"/>
          </a:p>
          <a:p>
            <a:pPr lvl="1"/>
            <a:r>
              <a:rPr lang="zh-CN" altLang="en-US" dirty="0"/>
              <a:t>分片多文档事务中，节点需要重新获得</a:t>
            </a:r>
            <a:r>
              <a:rPr lang="en-US" altLang="zh-CN" dirty="0"/>
              <a:t>RSTL</a:t>
            </a:r>
            <a:r>
              <a:rPr lang="zh-CN" altLang="en-US" dirty="0"/>
              <a:t>锁，防止在中断过程中发生任何的状态转换。</a:t>
            </a:r>
            <a:endParaRPr lang="en-US" altLang="zh-CN" dirty="0"/>
          </a:p>
          <a:p>
            <a:pPr lvl="1"/>
            <a:r>
              <a:rPr lang="zh-CN" altLang="en-US" dirty="0"/>
              <a:t>未就绪事务始终持有锁</a:t>
            </a:r>
            <a:endParaRPr lang="en-US" altLang="zh-CN" dirty="0"/>
          </a:p>
          <a:p>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68</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296384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事务的状态转换与故障转移</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单副本集中</a:t>
            </a:r>
            <a:endParaRPr lang="en-US" altLang="zh-CN" dirty="0"/>
          </a:p>
          <a:p>
            <a:pPr lvl="1"/>
            <a:r>
              <a:rPr lang="zh-CN" altLang="en-US" dirty="0"/>
              <a:t>只有事务提交后才具有持久性</a:t>
            </a:r>
            <a:endParaRPr lang="en-US" altLang="zh-CN" dirty="0"/>
          </a:p>
          <a:p>
            <a:r>
              <a:rPr lang="zh-CN" altLang="en-US" dirty="0"/>
              <a:t>就绪事务中</a:t>
            </a:r>
            <a:endParaRPr lang="en-US" altLang="zh-CN" dirty="0"/>
          </a:p>
          <a:p>
            <a:pPr lvl="1"/>
            <a:r>
              <a:rPr lang="zh-CN" altLang="en-US" dirty="0"/>
              <a:t>状态转换不会使就绪事务中断</a:t>
            </a:r>
            <a:endParaRPr lang="en-US" altLang="zh-CN" dirty="0"/>
          </a:p>
          <a:p>
            <a:pPr lvl="1"/>
            <a:r>
              <a:rPr lang="zh-CN" altLang="en-US" dirty="0"/>
              <a:t>若出现故障，应用</a:t>
            </a:r>
            <a:r>
              <a:rPr lang="en-US" altLang="zh-CN" dirty="0" err="1"/>
              <a:t>oplog</a:t>
            </a:r>
            <a:r>
              <a:rPr lang="zh-CN" altLang="en-US" dirty="0"/>
              <a:t>进行故障恢复</a:t>
            </a:r>
            <a:endParaRPr lang="en-US" altLang="zh-CN" dirty="0"/>
          </a:p>
          <a:p>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69</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334271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4571-7143-480E-B2EF-9CDDCDD7E902}"/>
              </a:ext>
            </a:extLst>
          </p:cNvPr>
          <p:cNvSpPr>
            <a:spLocks noGrp="1"/>
          </p:cNvSpPr>
          <p:nvPr>
            <p:ph type="title"/>
          </p:nvPr>
        </p:nvSpPr>
        <p:spPr/>
        <p:txBody>
          <a:bodyPr/>
          <a:lstStyle/>
          <a:p>
            <a:r>
              <a:rPr lang="en-US" altLang="zh-CN" dirty="0"/>
              <a:t>Transaction - ACID</a:t>
            </a:r>
            <a:endParaRPr lang="zh-CN" altLang="en-US" dirty="0"/>
          </a:p>
        </p:txBody>
      </p:sp>
      <p:sp>
        <p:nvSpPr>
          <p:cNvPr id="3" name="内容占位符 2">
            <a:extLst>
              <a:ext uri="{FF2B5EF4-FFF2-40B4-BE49-F238E27FC236}">
                <a16:creationId xmlns:a16="http://schemas.microsoft.com/office/drawing/2014/main" id="{D39D2254-7882-4891-BDCB-24466C670B42}"/>
              </a:ext>
            </a:extLst>
          </p:cNvPr>
          <p:cNvSpPr>
            <a:spLocks noGrp="1"/>
          </p:cNvSpPr>
          <p:nvPr>
            <p:ph idx="1"/>
          </p:nvPr>
        </p:nvSpPr>
        <p:spPr/>
        <p:txBody>
          <a:bodyPr/>
          <a:lstStyle/>
          <a:p>
            <a:r>
              <a:rPr lang="en-US" altLang="zh-CN" dirty="0"/>
              <a:t>Atomicity:  Multi-document, multi-shard atomic writes</a:t>
            </a:r>
          </a:p>
          <a:p>
            <a:pPr lvl="1"/>
            <a:r>
              <a:rPr lang="en-US" altLang="zh-CN" dirty="0"/>
              <a:t>Single document:</a:t>
            </a:r>
            <a:r>
              <a:rPr lang="zh-CN" altLang="en-US" dirty="0"/>
              <a:t> </a:t>
            </a:r>
            <a:r>
              <a:rPr lang="en-US" altLang="zh-CN" dirty="0"/>
              <a:t>Don’t</a:t>
            </a:r>
            <a:r>
              <a:rPr lang="zh-CN" altLang="en-US" dirty="0"/>
              <a:t> </a:t>
            </a:r>
            <a:r>
              <a:rPr lang="en-US" altLang="zh-CN" dirty="0"/>
              <a:t>use</a:t>
            </a:r>
            <a:r>
              <a:rPr lang="zh-CN" altLang="en-US" dirty="0"/>
              <a:t> </a:t>
            </a:r>
            <a:r>
              <a:rPr lang="en-US" altLang="zh-CN" dirty="0"/>
              <a:t>transaction!</a:t>
            </a:r>
          </a:p>
          <a:p>
            <a:endParaRPr lang="en-US" altLang="zh-CN" dirty="0"/>
          </a:p>
          <a:p>
            <a:r>
              <a:rPr lang="en-US" altLang="zh-CN" dirty="0" err="1"/>
              <a:t>Consisitency</a:t>
            </a:r>
            <a:r>
              <a:rPr lang="en-US" altLang="zh-CN" dirty="0"/>
              <a:t>: Schema validation</a:t>
            </a:r>
          </a:p>
          <a:p>
            <a:endParaRPr lang="zh-CN" altLang="en-US" dirty="0"/>
          </a:p>
        </p:txBody>
      </p:sp>
      <p:sp>
        <p:nvSpPr>
          <p:cNvPr id="4" name="日期占位符 3">
            <a:extLst>
              <a:ext uri="{FF2B5EF4-FFF2-40B4-BE49-F238E27FC236}">
                <a16:creationId xmlns:a16="http://schemas.microsoft.com/office/drawing/2014/main" id="{56CB038F-01AC-48A1-9352-C69173AD0B1F}"/>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82D5101D-6331-4D53-8832-DAFAFFD44F3B}"/>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83268690-C0E1-4239-A16F-188AB1B649E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7</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40304349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事务中的</a:t>
            </a:r>
            <a:r>
              <a:rPr lang="en-US" altLang="zh-CN" dirty="0"/>
              <a:t>read concern</a:t>
            </a:r>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启动事务时</a:t>
            </a:r>
            <a:endParaRPr lang="en-US" altLang="zh-CN" dirty="0"/>
          </a:p>
          <a:p>
            <a:pPr lvl="1"/>
            <a:r>
              <a:rPr lang="zh-CN" altLang="en-US" dirty="0"/>
              <a:t>指定</a:t>
            </a:r>
            <a:r>
              <a:rPr lang="zh-CN" altLang="en-US" dirty="0">
                <a:solidFill>
                  <a:srgbClr val="FF0000"/>
                </a:solidFill>
              </a:rPr>
              <a:t>事务级</a:t>
            </a:r>
            <a:r>
              <a:rPr lang="en-US" altLang="zh-CN" dirty="0"/>
              <a:t>read concern</a:t>
            </a:r>
          </a:p>
          <a:p>
            <a:pPr lvl="1"/>
            <a:r>
              <a:rPr lang="zh-CN" altLang="en-US" dirty="0"/>
              <a:t>默认为</a:t>
            </a:r>
            <a:r>
              <a:rPr lang="en-US" altLang="zh-CN" dirty="0"/>
              <a:t>local</a:t>
            </a:r>
          </a:p>
          <a:p>
            <a:r>
              <a:rPr lang="zh-CN" altLang="en-US" dirty="0"/>
              <a:t>推测读（</a:t>
            </a:r>
            <a:r>
              <a:rPr lang="en-US" altLang="zh-CN" dirty="0"/>
              <a:t>speculative</a:t>
            </a:r>
            <a:r>
              <a:rPr lang="zh-CN" altLang="en-US" dirty="0"/>
              <a:t>）</a:t>
            </a:r>
            <a:endParaRPr lang="en-US" altLang="zh-CN" dirty="0"/>
          </a:p>
          <a:p>
            <a:pPr lvl="1"/>
            <a:r>
              <a:rPr lang="zh-CN" altLang="en-US" dirty="0"/>
              <a:t>无法确保读取的数据在提交前不回滚</a:t>
            </a:r>
            <a:endParaRPr lang="en-US" altLang="zh-CN" dirty="0"/>
          </a:p>
          <a:p>
            <a:pPr lvl="1"/>
            <a:r>
              <a:rPr lang="zh-CN" altLang="en-US" dirty="0"/>
              <a:t>对</a:t>
            </a:r>
            <a:r>
              <a:rPr lang="en-US" altLang="zh-CN" dirty="0"/>
              <a:t>majority</a:t>
            </a:r>
            <a:r>
              <a:rPr lang="zh-CN" altLang="en-US" dirty="0"/>
              <a:t>的</a:t>
            </a:r>
            <a:r>
              <a:rPr lang="en-US" altLang="zh-CN" dirty="0"/>
              <a:t>write concern</a:t>
            </a:r>
          </a:p>
          <a:p>
            <a:pPr lvl="2"/>
            <a:r>
              <a:rPr lang="zh-CN" altLang="en-US" dirty="0"/>
              <a:t>总会等待读取的数值也是</a:t>
            </a:r>
            <a:r>
              <a:rPr lang="en-US" altLang="zh-CN" dirty="0"/>
              <a:t>majority</a:t>
            </a:r>
            <a:r>
              <a:rPr lang="zh-CN" altLang="en-US" dirty="0"/>
              <a:t>，无论</a:t>
            </a:r>
            <a:r>
              <a:rPr lang="en-US" altLang="zh-CN" dirty="0"/>
              <a:t>read concern</a:t>
            </a:r>
            <a:r>
              <a:rPr lang="zh-CN" altLang="en-US" dirty="0"/>
              <a:t>的值</a:t>
            </a:r>
            <a:endParaRPr lang="en-US" altLang="zh-CN" dirty="0"/>
          </a:p>
          <a:p>
            <a:pPr lvl="2"/>
            <a:r>
              <a:rPr lang="zh-CN" altLang="en-US" dirty="0"/>
              <a:t>对于只读事务，会执行</a:t>
            </a:r>
            <a:r>
              <a:rPr lang="en-US" altLang="zh-CN" dirty="0" err="1"/>
              <a:t>noop</a:t>
            </a:r>
            <a:r>
              <a:rPr lang="zh-CN" altLang="en-US" dirty="0"/>
              <a:t>的写操作</a:t>
            </a:r>
            <a:endParaRPr lang="en-US" altLang="zh-CN" dirty="0"/>
          </a:p>
          <a:p>
            <a:pPr lvl="1"/>
            <a:r>
              <a:rPr lang="zh-CN" altLang="en-US" dirty="0"/>
              <a:t>对非</a:t>
            </a:r>
            <a:r>
              <a:rPr lang="en-US" altLang="zh-CN" dirty="0"/>
              <a:t>majority</a:t>
            </a:r>
            <a:r>
              <a:rPr lang="zh-CN" altLang="en-US" dirty="0"/>
              <a:t>的</a:t>
            </a:r>
            <a:r>
              <a:rPr lang="en-US" altLang="zh-CN" dirty="0"/>
              <a:t>write concern</a:t>
            </a:r>
          </a:p>
          <a:p>
            <a:pPr lvl="2"/>
            <a:r>
              <a:rPr lang="zh-CN" altLang="en-US" dirty="0"/>
              <a:t>不提供保障</a:t>
            </a:r>
            <a:endParaRPr lang="en-US" altLang="zh-CN" dirty="0"/>
          </a:p>
          <a:p>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70</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428890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事务中的</a:t>
            </a:r>
            <a:r>
              <a:rPr lang="en-US" altLang="zh-CN" dirty="0"/>
              <a:t>read concern</a:t>
            </a:r>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en-US" altLang="zh-CN" dirty="0"/>
              <a:t>MongoDB</a:t>
            </a:r>
            <a:r>
              <a:rPr lang="zh-CN" altLang="en-US" dirty="0"/>
              <a:t>中的读：读某个时间戳上的快照</a:t>
            </a:r>
            <a:endParaRPr lang="en-US" altLang="zh-CN" dirty="0"/>
          </a:p>
          <a:p>
            <a:r>
              <a:rPr lang="en-US" altLang="zh-CN" dirty="0"/>
              <a:t>local</a:t>
            </a:r>
          </a:p>
          <a:p>
            <a:pPr lvl="1"/>
            <a:r>
              <a:rPr lang="zh-CN" altLang="en-US" dirty="0"/>
              <a:t>读最新时间戳的快照</a:t>
            </a:r>
            <a:endParaRPr lang="en-US" altLang="zh-CN" dirty="0"/>
          </a:p>
          <a:p>
            <a:r>
              <a:rPr lang="en-US" altLang="zh-CN" dirty="0"/>
              <a:t>majority</a:t>
            </a:r>
          </a:p>
          <a:p>
            <a:pPr lvl="1"/>
            <a:r>
              <a:rPr lang="zh-CN" altLang="en-US" dirty="0"/>
              <a:t>读</a:t>
            </a:r>
            <a:r>
              <a:rPr lang="en-US" altLang="zh-CN" dirty="0" err="1"/>
              <a:t>stable_timestamp</a:t>
            </a:r>
            <a:r>
              <a:rPr lang="zh-CN" altLang="en-US" dirty="0"/>
              <a:t>的快照</a:t>
            </a:r>
            <a:endParaRPr lang="en-US" altLang="zh-CN" dirty="0"/>
          </a:p>
          <a:p>
            <a:r>
              <a:rPr lang="en-US" altLang="zh-CN" dirty="0"/>
              <a:t>snapshot</a:t>
            </a:r>
            <a:r>
              <a:rPr lang="zh-CN" altLang="en-US" dirty="0"/>
              <a:t>读</a:t>
            </a:r>
            <a:endParaRPr lang="en-US" altLang="zh-CN" dirty="0"/>
          </a:p>
          <a:p>
            <a:pPr lvl="1"/>
            <a:r>
              <a:rPr lang="zh-CN" altLang="en-US" dirty="0"/>
              <a:t>若指定</a:t>
            </a:r>
            <a:r>
              <a:rPr lang="en-US" altLang="zh-CN" dirty="0" err="1"/>
              <a:t>atClusterTime</a:t>
            </a:r>
            <a:r>
              <a:rPr lang="zh-CN" altLang="en-US" dirty="0"/>
              <a:t>参数，则作为事务的读取时间戳</a:t>
            </a:r>
            <a:endParaRPr lang="en-US" altLang="zh-CN" dirty="0"/>
          </a:p>
          <a:p>
            <a:pPr lvl="1"/>
            <a:r>
              <a:rPr lang="zh-CN" altLang="en-US" dirty="0"/>
              <a:t>若未指定，则读取</a:t>
            </a:r>
            <a:r>
              <a:rPr lang="en-US" altLang="zh-CN" dirty="0" err="1"/>
              <a:t>all_durable</a:t>
            </a:r>
            <a:r>
              <a:rPr lang="zh-CN" altLang="en-US" dirty="0"/>
              <a:t>时间戳上的快照</a:t>
            </a:r>
            <a:endParaRPr lang="en-US" altLang="zh-CN" dirty="0"/>
          </a:p>
          <a:p>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71</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218676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事务中的</a:t>
            </a:r>
            <a:r>
              <a:rPr lang="en-US" altLang="zh-CN" dirty="0"/>
              <a:t>read concern</a:t>
            </a:r>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pPr marL="0" indent="0">
              <a:buNone/>
            </a:pPr>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72</a:t>
            </a:fld>
            <a:endParaRPr kumimoji="1" lang="zh-CN" altLang="en-US">
              <a:solidFill>
                <a:prstClr val="black">
                  <a:lumMod val="65000"/>
                  <a:lumOff val="35000"/>
                </a:prstClr>
              </a:solidFill>
              <a:ea typeface="宋体"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22081026"/>
              </p:ext>
            </p:extLst>
          </p:nvPr>
        </p:nvGraphicFramePr>
        <p:xfrm>
          <a:off x="457200" y="1844824"/>
          <a:ext cx="8507288" cy="2999216"/>
        </p:xfrm>
        <a:graphic>
          <a:graphicData uri="http://schemas.openxmlformats.org/drawingml/2006/table">
            <a:tbl>
              <a:tblPr firstRow="1" bandRow="1">
                <a:tableStyleId>{5940675A-B579-460E-94D1-54222C63F5DA}</a:tableStyleId>
              </a:tblPr>
              <a:tblGrid>
                <a:gridCol w="1044991">
                  <a:extLst>
                    <a:ext uri="{9D8B030D-6E8A-4147-A177-3AD203B41FA5}">
                      <a16:colId xmlns:a16="http://schemas.microsoft.com/office/drawing/2014/main" val="3653846310"/>
                    </a:ext>
                  </a:extLst>
                </a:gridCol>
                <a:gridCol w="3645873">
                  <a:extLst>
                    <a:ext uri="{9D8B030D-6E8A-4147-A177-3AD203B41FA5}">
                      <a16:colId xmlns:a16="http://schemas.microsoft.com/office/drawing/2014/main" val="918500457"/>
                    </a:ext>
                  </a:extLst>
                </a:gridCol>
                <a:gridCol w="3816424">
                  <a:extLst>
                    <a:ext uri="{9D8B030D-6E8A-4147-A177-3AD203B41FA5}">
                      <a16:colId xmlns:a16="http://schemas.microsoft.com/office/drawing/2014/main" val="73850761"/>
                    </a:ext>
                  </a:extLst>
                </a:gridCol>
              </a:tblGrid>
              <a:tr h="576064">
                <a:tc>
                  <a:txBody>
                    <a:bodyPr/>
                    <a:lstStyle/>
                    <a:p>
                      <a:pPr algn="ctr"/>
                      <a:endParaRPr lang="zh-CN" altLang="en-US" sz="2000" dirty="0"/>
                    </a:p>
                  </a:txBody>
                  <a:tcPr/>
                </a:tc>
                <a:tc>
                  <a:txBody>
                    <a:bodyPr/>
                    <a:lstStyle/>
                    <a:p>
                      <a:pPr algn="ctr"/>
                      <a:r>
                        <a:rPr lang="en-US" altLang="zh-CN" sz="2000" dirty="0"/>
                        <a:t>majority</a:t>
                      </a:r>
                      <a:endParaRPr lang="zh-CN" altLang="en-US" sz="2000" dirty="0"/>
                    </a:p>
                  </a:txBody>
                  <a:tcPr/>
                </a:tc>
                <a:tc>
                  <a:txBody>
                    <a:bodyPr/>
                    <a:lstStyle/>
                    <a:p>
                      <a:pPr algn="ctr"/>
                      <a:r>
                        <a:rPr lang="en-US" altLang="zh-CN" sz="2000" dirty="0"/>
                        <a:t>snapshot</a:t>
                      </a:r>
                      <a:endParaRPr lang="zh-CN" altLang="en-US" dirty="0"/>
                    </a:p>
                  </a:txBody>
                  <a:tcPr/>
                </a:tc>
                <a:extLst>
                  <a:ext uri="{0D108BD9-81ED-4DB2-BD59-A6C34878D82A}">
                    <a16:rowId xmlns:a16="http://schemas.microsoft.com/office/drawing/2014/main" val="3542812096"/>
                  </a:ext>
                </a:extLst>
              </a:tr>
              <a:tr h="576064">
                <a:tc>
                  <a:txBody>
                    <a:bodyPr/>
                    <a:lstStyle/>
                    <a:p>
                      <a:pPr algn="ctr"/>
                      <a:r>
                        <a:rPr lang="zh-CN" altLang="en-US" sz="2000" dirty="0"/>
                        <a:t>时间戳</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t>stable_timestamp</a:t>
                      </a:r>
                      <a:r>
                        <a:rPr lang="en-US" altLang="zh-CN" dirty="0"/>
                        <a:t> </a:t>
                      </a:r>
                    </a:p>
                  </a:txBody>
                  <a:tcPr/>
                </a:tc>
                <a:tc>
                  <a:txBody>
                    <a:bodyPr/>
                    <a:lstStyle/>
                    <a:p>
                      <a:pPr algn="ctr"/>
                      <a:r>
                        <a:rPr lang="en-US" altLang="zh-CN" sz="2000" dirty="0" err="1"/>
                        <a:t>all_durable</a:t>
                      </a:r>
                      <a:endParaRPr lang="zh-CN" altLang="en-US" dirty="0"/>
                    </a:p>
                  </a:txBody>
                  <a:tcPr/>
                </a:tc>
                <a:extLst>
                  <a:ext uri="{0D108BD9-81ED-4DB2-BD59-A6C34878D82A}">
                    <a16:rowId xmlns:a16="http://schemas.microsoft.com/office/drawing/2014/main" val="1904829516"/>
                  </a:ext>
                </a:extLst>
              </a:tr>
              <a:tr h="1293678">
                <a:tc>
                  <a:txBody>
                    <a:bodyPr/>
                    <a:lstStyle/>
                    <a:p>
                      <a:pPr algn="ctr"/>
                      <a:r>
                        <a:rPr lang="zh-CN" altLang="en-US" sz="2000" dirty="0"/>
                        <a:t>说明</a:t>
                      </a:r>
                      <a:endParaRPr lang="zh-CN" altLang="en-US" dirty="0"/>
                    </a:p>
                  </a:txBody>
                  <a:tcPr/>
                </a:tc>
                <a:tc>
                  <a:txBody>
                    <a:bodyPr/>
                    <a:lstStyle/>
                    <a:p>
                      <a:pPr marL="344170" marR="0" lvl="1" indent="0" algn="l" defTabSz="914400" rtl="0" eaLnBrk="1" fontAlgn="base" latinLnBrk="0" hangingPunct="1">
                        <a:lnSpc>
                          <a:spcPct val="100000"/>
                        </a:lnSpc>
                        <a:spcBef>
                          <a:spcPct val="20000"/>
                        </a:spcBef>
                        <a:spcAft>
                          <a:spcPct val="0"/>
                        </a:spcAft>
                        <a:buClr>
                          <a:srgbClr val="CC3300"/>
                        </a:buClr>
                        <a:buSzPct val="70000"/>
                        <a:buFont typeface="Wingdings" charset="2"/>
                        <a:buNone/>
                        <a:tabLst/>
                        <a:defRPr/>
                      </a:pPr>
                      <a:r>
                        <a:rPr kumimoji="0" lang="en-US" altLang="zh-CN" sz="1800" u="none" strike="noStrike" kern="0" cap="none" spc="0" normalizeH="0" baseline="0" noProof="0" dirty="0">
                          <a:ln>
                            <a:noFill/>
                          </a:ln>
                          <a:solidFill>
                            <a:schemeClr val="tx1"/>
                          </a:solidFill>
                          <a:effectLst/>
                          <a:uLnTx/>
                          <a:uFillTx/>
                          <a:latin typeface="+mn-lt"/>
                          <a:ea typeface="+mn-ea"/>
                          <a:cs typeface="+mn-cs"/>
                        </a:rPr>
                        <a:t>1. </a:t>
                      </a:r>
                      <a:r>
                        <a:rPr kumimoji="0" lang="zh-CN" altLang="en-US" sz="1800" u="none" strike="noStrike" kern="0" cap="none" spc="0" normalizeH="0" baseline="0" noProof="0" dirty="0">
                          <a:ln>
                            <a:noFill/>
                          </a:ln>
                          <a:solidFill>
                            <a:schemeClr val="tx1"/>
                          </a:solidFill>
                          <a:effectLst/>
                          <a:uLnTx/>
                          <a:uFillTx/>
                          <a:latin typeface="+mn-lt"/>
                          <a:ea typeface="+mn-ea"/>
                          <a:cs typeface="+mn-cs"/>
                        </a:rPr>
                        <a:t>允许存储引擎设置</a:t>
                      </a:r>
                      <a:r>
                        <a:rPr kumimoji="0" lang="en-US" altLang="zh-CN" sz="1800" u="none" strike="noStrike" kern="0" cap="none" spc="0" normalizeH="0" baseline="0" noProof="0" dirty="0">
                          <a:ln>
                            <a:noFill/>
                          </a:ln>
                          <a:solidFill>
                            <a:schemeClr val="tx1"/>
                          </a:solidFill>
                          <a:effectLst/>
                          <a:uLnTx/>
                          <a:uFillTx/>
                          <a:latin typeface="+mn-lt"/>
                          <a:ea typeface="+mn-ea"/>
                          <a:cs typeface="+mn-cs"/>
                        </a:rPr>
                        <a:t>check point</a:t>
                      </a:r>
                      <a:r>
                        <a:rPr kumimoji="0" lang="zh-CN" altLang="en-US" sz="1800" u="none" strike="noStrike" kern="0" cap="none" spc="0" normalizeH="0" baseline="0" noProof="0" dirty="0">
                          <a:ln>
                            <a:noFill/>
                          </a:ln>
                          <a:solidFill>
                            <a:schemeClr val="tx1"/>
                          </a:solidFill>
                          <a:effectLst/>
                          <a:uLnTx/>
                          <a:uFillTx/>
                          <a:latin typeface="+mn-lt"/>
                          <a:ea typeface="+mn-ea"/>
                          <a:cs typeface="+mn-cs"/>
                        </a:rPr>
                        <a:t>的最新时间戳</a:t>
                      </a:r>
                      <a:endParaRPr kumimoji="0" lang="en-US" altLang="zh-CN" sz="1800" u="none" strike="noStrike" kern="0" cap="none" spc="0" normalizeH="0" baseline="0" noProof="0" dirty="0">
                        <a:ln>
                          <a:noFill/>
                        </a:ln>
                        <a:solidFill>
                          <a:schemeClr val="tx1"/>
                        </a:solidFill>
                        <a:effectLst/>
                        <a:uLnTx/>
                        <a:uFillTx/>
                        <a:latin typeface="+mn-lt"/>
                        <a:ea typeface="+mn-ea"/>
                        <a:cs typeface="+mn-cs"/>
                      </a:endParaRPr>
                    </a:p>
                    <a:p>
                      <a:pPr marL="344170" marR="0" lvl="1" indent="0" algn="l" defTabSz="914400" rtl="0" eaLnBrk="1" fontAlgn="base" latinLnBrk="0" hangingPunct="1">
                        <a:lnSpc>
                          <a:spcPct val="100000"/>
                        </a:lnSpc>
                        <a:spcBef>
                          <a:spcPct val="20000"/>
                        </a:spcBef>
                        <a:spcAft>
                          <a:spcPct val="0"/>
                        </a:spcAft>
                        <a:buClr>
                          <a:srgbClr val="CC3300"/>
                        </a:buClr>
                        <a:buSzPct val="70000"/>
                        <a:buFont typeface="Wingdings" charset="2"/>
                        <a:buNone/>
                        <a:tabLst/>
                        <a:defRPr/>
                      </a:pPr>
                      <a:r>
                        <a:rPr kumimoji="0" lang="en-US" altLang="zh-CN" sz="1800" u="none" strike="noStrike" kern="0" cap="none" spc="0" normalizeH="0" baseline="0" noProof="0" dirty="0">
                          <a:ln>
                            <a:noFill/>
                          </a:ln>
                          <a:solidFill>
                            <a:schemeClr val="tx1"/>
                          </a:solidFill>
                          <a:effectLst/>
                          <a:uLnTx/>
                          <a:uFillTx/>
                          <a:latin typeface="+mn-lt"/>
                          <a:ea typeface="+mn-ea"/>
                          <a:cs typeface="+mn-cs"/>
                        </a:rPr>
                        <a:t>2. </a:t>
                      </a:r>
                      <a:r>
                        <a:rPr kumimoji="0" lang="zh-CN" altLang="en-US" sz="1800" u="none" strike="noStrike" kern="0" cap="none" spc="0" normalizeH="0" baseline="0" noProof="0" dirty="0">
                          <a:ln>
                            <a:noFill/>
                          </a:ln>
                          <a:effectLst/>
                          <a:uLnTx/>
                          <a:uFillTx/>
                        </a:rPr>
                        <a:t>可以视为数据的一致性快照</a:t>
                      </a:r>
                      <a:endParaRPr kumimoji="0" lang="en-US" altLang="zh-CN" sz="1800" u="none" strike="noStrike" kern="0" cap="none" spc="0" normalizeH="0" baseline="0" noProof="0" dirty="0">
                        <a:ln>
                          <a:noFill/>
                        </a:ln>
                        <a:effectLst/>
                        <a:uLnTx/>
                        <a:uFillTx/>
                      </a:endParaRPr>
                    </a:p>
                    <a:p>
                      <a:pPr marL="344170" marR="0" lvl="1" indent="0" algn="l" defTabSz="914400" rtl="0" eaLnBrk="1" fontAlgn="base" latinLnBrk="0" hangingPunct="1">
                        <a:lnSpc>
                          <a:spcPct val="100000"/>
                        </a:lnSpc>
                        <a:spcBef>
                          <a:spcPct val="20000"/>
                        </a:spcBef>
                        <a:spcAft>
                          <a:spcPct val="0"/>
                        </a:spcAft>
                        <a:buClr>
                          <a:srgbClr val="CC3300"/>
                        </a:buClr>
                        <a:buSzPct val="70000"/>
                        <a:buFont typeface="Wingdings" charset="2"/>
                        <a:buNone/>
                        <a:tabLst/>
                        <a:defRPr/>
                      </a:pPr>
                      <a:r>
                        <a:rPr kumimoji="0" lang="en-US" altLang="zh-CN" sz="1800" u="none" strike="noStrike" kern="0" cap="none" spc="0" normalizeH="0" baseline="0" noProof="0" dirty="0">
                          <a:ln>
                            <a:noFill/>
                          </a:ln>
                          <a:effectLst/>
                          <a:uLnTx/>
                          <a:uFillTx/>
                        </a:rPr>
                        <a:t>3.</a:t>
                      </a:r>
                      <a:r>
                        <a:rPr kumimoji="0" lang="zh-CN" altLang="en-US" sz="1800" u="none" strike="noStrike" kern="0" cap="none" spc="0" normalizeH="0" baseline="0" noProof="0" dirty="0">
                          <a:ln>
                            <a:noFill/>
                          </a:ln>
                          <a:effectLst/>
                          <a:uLnTx/>
                          <a:uFillTx/>
                        </a:rPr>
                        <a:t>保证为</a:t>
                      </a:r>
                      <a:r>
                        <a:rPr kumimoji="0" lang="en-US" altLang="zh-CN" sz="1800" u="none" strike="noStrike" kern="0" cap="none" spc="0" normalizeH="0" baseline="0" noProof="0" dirty="0">
                          <a:ln>
                            <a:noFill/>
                          </a:ln>
                          <a:solidFill>
                            <a:srgbClr val="FF0000"/>
                          </a:solidFill>
                          <a:effectLst/>
                          <a:uLnTx/>
                          <a:uFillTx/>
                        </a:rPr>
                        <a:t>majority</a:t>
                      </a:r>
                      <a:r>
                        <a:rPr kumimoji="0" lang="zh-CN" altLang="en-US" sz="1800" u="none" strike="noStrike" kern="0" cap="none" spc="0" normalizeH="0" baseline="0" noProof="0" dirty="0">
                          <a:ln>
                            <a:noFill/>
                          </a:ln>
                          <a:solidFill>
                            <a:srgbClr val="FF0000"/>
                          </a:solidFill>
                          <a:effectLst/>
                          <a:uLnTx/>
                          <a:uFillTx/>
                        </a:rPr>
                        <a:t>提交</a:t>
                      </a:r>
                      <a:endParaRPr kumimoji="0" lang="en-US" altLang="zh-CN" sz="1800" u="none" strike="noStrike" kern="0" cap="none" spc="0" normalizeH="0" baseline="0" noProof="0" dirty="0">
                        <a:ln>
                          <a:noFill/>
                        </a:ln>
                        <a:solidFill>
                          <a:srgbClr val="FF0000"/>
                        </a:solidFill>
                        <a:effectLst/>
                        <a:uLnTx/>
                        <a:uFillTx/>
                      </a:endParaRPr>
                    </a:p>
                  </a:txBody>
                  <a:tcPr/>
                </a:tc>
                <a:tc>
                  <a:txBody>
                    <a:bodyPr/>
                    <a:lstStyle/>
                    <a:p>
                      <a:pPr marL="344170" marR="0" lvl="1" indent="0" algn="l" defTabSz="914400" rtl="0" eaLnBrk="1" fontAlgn="base" latinLnBrk="0" hangingPunct="1">
                        <a:lnSpc>
                          <a:spcPct val="100000"/>
                        </a:lnSpc>
                        <a:spcBef>
                          <a:spcPct val="20000"/>
                        </a:spcBef>
                        <a:spcAft>
                          <a:spcPct val="0"/>
                        </a:spcAft>
                        <a:buClr>
                          <a:srgbClr val="CC3300"/>
                        </a:buClr>
                        <a:buSzPct val="70000"/>
                        <a:buFont typeface="Wingdings" charset="2"/>
                        <a:buNone/>
                        <a:tabLst/>
                        <a:defRPr/>
                      </a:pPr>
                      <a:r>
                        <a:rPr kumimoji="0" lang="en-US" altLang="zh-CN" sz="1800" u="none" strike="noStrike" kern="0" cap="none" spc="0" normalizeH="0" baseline="0" noProof="0" dirty="0">
                          <a:ln>
                            <a:noFill/>
                          </a:ln>
                          <a:effectLst/>
                          <a:uLnTx/>
                          <a:uFillTx/>
                        </a:rPr>
                        <a:t>1. </a:t>
                      </a:r>
                      <a:r>
                        <a:rPr kumimoji="0" lang="zh-CN" altLang="en-US" sz="1800" u="none" strike="noStrike" kern="0" cap="none" spc="0" normalizeH="0" baseline="0" noProof="0" dirty="0">
                          <a:ln>
                            <a:noFill/>
                          </a:ln>
                          <a:effectLst/>
                          <a:uLnTx/>
                          <a:uFillTx/>
                        </a:rPr>
                        <a:t>所有时间戳在此之前的事务都将被提交</a:t>
                      </a:r>
                      <a:endParaRPr kumimoji="0" lang="en-US" altLang="zh-CN" sz="1800" u="none" strike="noStrike" kern="0" cap="none" spc="0" normalizeH="0" baseline="0" noProof="0" dirty="0">
                        <a:ln>
                          <a:noFill/>
                        </a:ln>
                        <a:effectLst/>
                        <a:uLnTx/>
                        <a:uFillTx/>
                      </a:endParaRPr>
                    </a:p>
                    <a:p>
                      <a:pPr marL="344170" marR="0" lvl="1" indent="0" algn="l" defTabSz="914400" rtl="0" eaLnBrk="1" fontAlgn="base" latinLnBrk="0" hangingPunct="1">
                        <a:lnSpc>
                          <a:spcPct val="100000"/>
                        </a:lnSpc>
                        <a:spcBef>
                          <a:spcPct val="20000"/>
                        </a:spcBef>
                        <a:spcAft>
                          <a:spcPct val="0"/>
                        </a:spcAft>
                        <a:buClr>
                          <a:srgbClr val="CC3300"/>
                        </a:buClr>
                        <a:buSzPct val="70000"/>
                        <a:buFont typeface="Wingdings" charset="2"/>
                        <a:buNone/>
                        <a:tabLst/>
                        <a:defRPr/>
                      </a:pPr>
                      <a:r>
                        <a:rPr kumimoji="0" lang="en-US" altLang="zh-CN" sz="1800" u="none" strike="noStrike" kern="0" cap="none" spc="0" normalizeH="0" baseline="0" noProof="0" dirty="0">
                          <a:ln>
                            <a:noFill/>
                          </a:ln>
                          <a:effectLst/>
                          <a:uLnTx/>
                          <a:uFillTx/>
                        </a:rPr>
                        <a:t>2. </a:t>
                      </a:r>
                      <a:r>
                        <a:rPr kumimoji="0" lang="zh-CN" altLang="en-US" sz="1800" u="none" strike="noStrike" kern="0" cap="none" spc="0" normalizeH="0" baseline="0" noProof="0" dirty="0">
                          <a:ln>
                            <a:noFill/>
                          </a:ln>
                          <a:effectLst/>
                          <a:uLnTx/>
                          <a:uFillTx/>
                        </a:rPr>
                        <a:t>在此之前所有的操作都在磁盘上提交且</a:t>
                      </a:r>
                      <a:r>
                        <a:rPr kumimoji="0" lang="zh-CN" altLang="en-US" sz="1800" u="none" strike="noStrike" kern="0" cap="none" spc="0" normalizeH="0" baseline="0" noProof="0" dirty="0">
                          <a:ln>
                            <a:noFill/>
                          </a:ln>
                          <a:solidFill>
                            <a:srgbClr val="FF0000"/>
                          </a:solidFill>
                          <a:effectLst/>
                          <a:uLnTx/>
                          <a:uFillTx/>
                        </a:rPr>
                        <a:t>持久</a:t>
                      </a:r>
                      <a:endParaRPr kumimoji="0" lang="en-US" altLang="zh-CN" sz="1800" u="none" strike="noStrike" kern="0" cap="none" spc="0" normalizeH="0" baseline="0" noProof="0" dirty="0">
                        <a:ln>
                          <a:noFill/>
                        </a:ln>
                        <a:solidFill>
                          <a:srgbClr val="FF0000"/>
                        </a:solidFill>
                        <a:effectLst/>
                        <a:uLnTx/>
                        <a:uFillTx/>
                      </a:endParaRPr>
                    </a:p>
                    <a:p>
                      <a:pPr marL="344170" marR="0" lvl="1" indent="0" algn="l" defTabSz="914400" rtl="0" eaLnBrk="1" fontAlgn="base" latinLnBrk="0" hangingPunct="1">
                        <a:lnSpc>
                          <a:spcPct val="100000"/>
                        </a:lnSpc>
                        <a:spcBef>
                          <a:spcPct val="20000"/>
                        </a:spcBef>
                        <a:spcAft>
                          <a:spcPct val="0"/>
                        </a:spcAft>
                        <a:buClr>
                          <a:srgbClr val="CC3300"/>
                        </a:buClr>
                        <a:buSzPct val="70000"/>
                        <a:buFont typeface="Wingdings" charset="2"/>
                        <a:buNone/>
                        <a:tabLst/>
                        <a:defRPr/>
                      </a:pPr>
                      <a:r>
                        <a:rPr kumimoji="0" lang="en-US" altLang="zh-CN" sz="1800" u="none" strike="noStrike" kern="0" cap="none" spc="0" normalizeH="0" baseline="0" noProof="0" dirty="0">
                          <a:ln>
                            <a:noFill/>
                          </a:ln>
                          <a:effectLst/>
                          <a:uLnTx/>
                          <a:uFillTx/>
                        </a:rPr>
                        <a:t>3. </a:t>
                      </a:r>
                      <a:r>
                        <a:rPr kumimoji="0" lang="zh-CN" altLang="en-US" sz="1800" u="none" strike="noStrike" kern="0" cap="none" spc="0" normalizeH="0" baseline="0" noProof="0" dirty="0">
                          <a:ln>
                            <a:noFill/>
                          </a:ln>
                          <a:effectLst/>
                          <a:uLnTx/>
                          <a:uFillTx/>
                        </a:rPr>
                        <a:t>此时对应的</a:t>
                      </a:r>
                      <a:r>
                        <a:rPr kumimoji="0" lang="en-US" altLang="zh-CN" sz="1800" u="none" strike="noStrike" kern="0" cap="none" spc="0" normalizeH="0" baseline="0" noProof="0" dirty="0" err="1">
                          <a:ln>
                            <a:noFill/>
                          </a:ln>
                          <a:effectLst/>
                          <a:uLnTx/>
                          <a:uFillTx/>
                        </a:rPr>
                        <a:t>oplog</a:t>
                      </a:r>
                      <a:r>
                        <a:rPr kumimoji="0" lang="zh-CN" altLang="en-US" sz="1800" u="none" strike="noStrike" kern="0" cap="none" spc="0" normalizeH="0" baseline="0" noProof="0" dirty="0">
                          <a:ln>
                            <a:noFill/>
                          </a:ln>
                          <a:effectLst/>
                          <a:uLnTx/>
                          <a:uFillTx/>
                        </a:rPr>
                        <a:t>没有间隙</a:t>
                      </a:r>
                      <a:endParaRPr kumimoji="0" lang="en-US" altLang="zh-CN" sz="1800" u="none" strike="noStrike" kern="0" cap="none" spc="0" normalizeH="0" baseline="0" noProof="0" dirty="0">
                        <a:ln>
                          <a:noFill/>
                        </a:ln>
                        <a:effectLst/>
                        <a:uLnTx/>
                        <a:uFillTx/>
                      </a:endParaRPr>
                    </a:p>
                    <a:p>
                      <a:endParaRPr lang="zh-CN" altLang="en-US" dirty="0"/>
                    </a:p>
                  </a:txBody>
                  <a:tcPr/>
                </a:tc>
                <a:extLst>
                  <a:ext uri="{0D108BD9-81ED-4DB2-BD59-A6C34878D82A}">
                    <a16:rowId xmlns:a16="http://schemas.microsoft.com/office/drawing/2014/main" val="2137625757"/>
                  </a:ext>
                </a:extLst>
              </a:tr>
            </a:tbl>
          </a:graphicData>
        </a:graphic>
      </p:graphicFrame>
    </p:spTree>
    <p:extLst>
      <p:ext uri="{BB962C8B-B14F-4D97-AF65-F5344CB8AC3E}">
        <p14:creationId xmlns:p14="http://schemas.microsoft.com/office/powerpoint/2010/main" val="3708361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olidFill>
                  <a:schemeClr val="tx2"/>
                </a:solidFill>
              </a:rPr>
              <a:t>目录</a:t>
            </a:r>
          </a:p>
        </p:txBody>
      </p:sp>
      <p:sp>
        <p:nvSpPr>
          <p:cNvPr id="4" name="内容占位符 3"/>
          <p:cNvSpPr>
            <a:spLocks noGrp="1"/>
          </p:cNvSpPr>
          <p:nvPr>
            <p:ph idx="1"/>
            <p:custDataLst>
              <p:tags r:id="rId3"/>
            </p:custDataLst>
          </p:nvPr>
        </p:nvSpPr>
        <p:spPr>
          <a:xfrm>
            <a:off x="457200" y="1719263"/>
            <a:ext cx="7859216" cy="4716000"/>
          </a:xfrm>
        </p:spPr>
        <p:txBody>
          <a:bodyPr/>
          <a:lstStyle/>
          <a:p>
            <a:r>
              <a:rPr lang="en-US" altLang="zh-CN" dirty="0">
                <a:solidFill>
                  <a:schemeClr val="bg1">
                    <a:lumMod val="85000"/>
                  </a:schemeClr>
                </a:solidFill>
              </a:rPr>
              <a:t>MongoDB</a:t>
            </a:r>
            <a:r>
              <a:rPr lang="zh-CN" altLang="en-US" dirty="0">
                <a:solidFill>
                  <a:schemeClr val="bg1">
                    <a:lumMod val="85000"/>
                  </a:schemeClr>
                </a:solidFill>
              </a:rPr>
              <a:t>事务介绍</a:t>
            </a:r>
            <a:endParaRPr lang="en-US" altLang="zh-CN" dirty="0">
              <a:solidFill>
                <a:schemeClr val="bg1">
                  <a:lumMod val="85000"/>
                </a:schemeClr>
              </a:solidFill>
            </a:endParaRPr>
          </a:p>
          <a:p>
            <a:r>
              <a:rPr lang="zh-CN" altLang="en-US" dirty="0">
                <a:solidFill>
                  <a:schemeClr val="bg1">
                    <a:lumMod val="85000"/>
                  </a:schemeClr>
                </a:solidFill>
              </a:rPr>
              <a:t>事务应用展示</a:t>
            </a:r>
            <a:endParaRPr lang="en-US" altLang="zh-CN" dirty="0">
              <a:solidFill>
                <a:schemeClr val="bg1">
                  <a:lumMod val="85000"/>
                </a:schemeClr>
              </a:solidFill>
            </a:endParaRPr>
          </a:p>
          <a:p>
            <a:r>
              <a:rPr lang="zh-CN" altLang="en-US" dirty="0">
                <a:solidFill>
                  <a:schemeClr val="bg1">
                    <a:lumMod val="85000"/>
                  </a:schemeClr>
                </a:solidFill>
              </a:rPr>
              <a:t>事务浅析</a:t>
            </a:r>
            <a:endParaRPr lang="en-US" altLang="zh-CN" dirty="0">
              <a:solidFill>
                <a:schemeClr val="bg1">
                  <a:lumMod val="85000"/>
                </a:schemeClr>
              </a:solidFill>
            </a:endParaRPr>
          </a:p>
          <a:p>
            <a:r>
              <a:rPr lang="zh-CN" altLang="en-US" dirty="0"/>
              <a:t>总结与展望</a:t>
            </a:r>
            <a:endParaRPr lang="en-US" altLang="zh-CN" dirty="0"/>
          </a:p>
          <a:p>
            <a:pPr lvl="1"/>
            <a:endParaRPr lang="en-US" altLang="zh-CN" dirty="0">
              <a:solidFill>
                <a:schemeClr val="tx1"/>
              </a:solidFill>
            </a:endParaRPr>
          </a:p>
          <a:p>
            <a:pPr marL="344170" lvl="1" indent="0">
              <a:buNone/>
            </a:pPr>
            <a:r>
              <a:rPr lang="en-US" altLang="zh-CN" dirty="0"/>
              <a:t>	</a:t>
            </a:r>
            <a:endParaRPr lang="zh-CN" altLang="en-US" dirty="0">
              <a:solidFill>
                <a:schemeClr val="tx1"/>
              </a:solidFill>
            </a:endParaRPr>
          </a:p>
        </p:txBody>
      </p:sp>
      <p:sp>
        <p:nvSpPr>
          <p:cNvPr id="2" name="Slide Number Placeholder 1"/>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73</a:t>
            </a:fld>
            <a:endParaRPr kumimoji="1" lang="zh-CN" altLang="en-US">
              <a:solidFill>
                <a:prstClr val="black">
                  <a:lumMod val="65000"/>
                  <a:lumOff val="35000"/>
                </a:prstClr>
              </a:solidFill>
              <a:ea typeface="宋体" charset="-122"/>
            </a:endParaRPr>
          </a:p>
        </p:txBody>
      </p:sp>
      <p:sp>
        <p:nvSpPr>
          <p:cNvPr id="5" name="Footer Placeholder 4"/>
          <p:cNvSpPr>
            <a:spLocks noGrp="1"/>
          </p:cNvSpPr>
          <p:nvPr>
            <p:ph type="ftr" sz="quarter" idx="11"/>
          </p:nvPr>
        </p:nvSpPr>
        <p:spPr/>
        <p:txBody>
          <a:bodyPr/>
          <a:lstStyle/>
          <a:p>
            <a:pPr defTabSz="457200"/>
            <a:endParaRPr lang="zh-CN" altLang="en-US" dirty="0"/>
          </a:p>
        </p:txBody>
      </p:sp>
      <p:sp>
        <p:nvSpPr>
          <p:cNvPr id="6" name="Date Placeholder 5"/>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Tree>
    <p:custDataLst>
      <p:tags r:id="rId1"/>
    </p:custDataLst>
    <p:extLst>
      <p:ext uri="{BB962C8B-B14F-4D97-AF65-F5344CB8AC3E}">
        <p14:creationId xmlns:p14="http://schemas.microsoft.com/office/powerpoint/2010/main" val="340553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6F51E-4416-4C47-B8E7-6D0FFE402BF2}"/>
              </a:ext>
            </a:extLst>
          </p:cNvPr>
          <p:cNvSpPr>
            <a:spLocks noGrp="1"/>
          </p:cNvSpPr>
          <p:nvPr>
            <p:ph type="title"/>
          </p:nvPr>
        </p:nvSpPr>
        <p:spPr/>
        <p:txBody>
          <a:bodyPr/>
          <a:lstStyle/>
          <a:p>
            <a:r>
              <a:rPr lang="zh-CN" altLang="en-US" dirty="0"/>
              <a:t>总结与展望</a:t>
            </a:r>
            <a:endParaRPr lang="en-US" altLang="zh-CN" dirty="0"/>
          </a:p>
        </p:txBody>
      </p:sp>
      <p:sp>
        <p:nvSpPr>
          <p:cNvPr id="3" name="内容占位符 2">
            <a:extLst>
              <a:ext uri="{FF2B5EF4-FFF2-40B4-BE49-F238E27FC236}">
                <a16:creationId xmlns:a16="http://schemas.microsoft.com/office/drawing/2014/main" id="{4BA4CEDB-4925-4823-96A0-5B409E1CABF9}"/>
              </a:ext>
            </a:extLst>
          </p:cNvPr>
          <p:cNvSpPr>
            <a:spLocks noGrp="1"/>
          </p:cNvSpPr>
          <p:nvPr>
            <p:ph idx="1"/>
          </p:nvPr>
        </p:nvSpPr>
        <p:spPr>
          <a:xfrm>
            <a:off x="457200" y="1719263"/>
            <a:ext cx="8507288" cy="4716000"/>
          </a:xfrm>
        </p:spPr>
        <p:txBody>
          <a:bodyPr/>
          <a:lstStyle/>
          <a:p>
            <a:r>
              <a:rPr lang="zh-CN" altLang="en-US" dirty="0"/>
              <a:t>总结</a:t>
            </a:r>
            <a:r>
              <a:rPr lang="en-US" altLang="zh-CN" dirty="0"/>
              <a:t> </a:t>
            </a:r>
          </a:p>
          <a:p>
            <a:pPr lvl="1"/>
            <a:r>
              <a:rPr lang="zh-CN" altLang="en-US" dirty="0"/>
              <a:t>总结了</a:t>
            </a:r>
            <a:r>
              <a:rPr lang="en-US" altLang="zh-CN" dirty="0"/>
              <a:t>MongoDB</a:t>
            </a:r>
            <a:r>
              <a:rPr lang="zh-CN" altLang="en-US" dirty="0"/>
              <a:t>对事务的支持程度</a:t>
            </a:r>
            <a:endParaRPr lang="en-US" altLang="zh-CN" dirty="0"/>
          </a:p>
          <a:p>
            <a:pPr lvl="1"/>
            <a:r>
              <a:rPr lang="zh-CN" altLang="en-US" dirty="0"/>
              <a:t>运行了</a:t>
            </a:r>
            <a:r>
              <a:rPr lang="en-US" altLang="zh-CN" dirty="0"/>
              <a:t>MongoDB</a:t>
            </a:r>
            <a:r>
              <a:rPr lang="zh-CN" altLang="en-US" dirty="0"/>
              <a:t>的文档事务</a:t>
            </a:r>
            <a:endParaRPr lang="en-US" altLang="zh-CN" dirty="0"/>
          </a:p>
          <a:p>
            <a:pPr lvl="1"/>
            <a:r>
              <a:rPr lang="zh-CN" altLang="en-US" dirty="0"/>
              <a:t>探究了</a:t>
            </a:r>
            <a:r>
              <a:rPr lang="en-US" altLang="zh-CN" dirty="0"/>
              <a:t>MongoDB</a:t>
            </a:r>
            <a:r>
              <a:rPr lang="zh-CN" altLang="en-US" dirty="0"/>
              <a:t>事务实现的初步框架</a:t>
            </a:r>
            <a:endParaRPr lang="en-US" altLang="zh-CN" dirty="0"/>
          </a:p>
          <a:p>
            <a:r>
              <a:rPr lang="zh-CN" altLang="en-US" dirty="0"/>
              <a:t>未来工作</a:t>
            </a:r>
            <a:endParaRPr lang="en-US" altLang="zh-CN" dirty="0"/>
          </a:p>
          <a:p>
            <a:pPr lvl="1"/>
            <a:r>
              <a:rPr lang="zh-CN" altLang="en-US" dirty="0"/>
              <a:t>深入探究</a:t>
            </a:r>
            <a:r>
              <a:rPr lang="en-US" altLang="zh-CN" dirty="0" err="1"/>
              <a:t>WiredTiger</a:t>
            </a:r>
            <a:r>
              <a:rPr lang="zh-CN" altLang="en-US" dirty="0"/>
              <a:t>存储引擎事务的实现机理</a:t>
            </a:r>
            <a:endParaRPr lang="en-US" altLang="zh-CN" dirty="0"/>
          </a:p>
          <a:p>
            <a:pPr lvl="1"/>
            <a:r>
              <a:rPr lang="zh-CN" altLang="en-US" dirty="0"/>
              <a:t>整理出</a:t>
            </a:r>
            <a:r>
              <a:rPr lang="en-US" altLang="zh-CN" dirty="0"/>
              <a:t>MongoDB</a:t>
            </a:r>
            <a:r>
              <a:rPr lang="zh-CN" altLang="en-US" dirty="0"/>
              <a:t>事务的协议模型</a:t>
            </a:r>
            <a:endParaRPr lang="en-US" altLang="zh-CN" dirty="0"/>
          </a:p>
          <a:p>
            <a:pPr lvl="1"/>
            <a:endParaRPr lang="en-US" altLang="zh-CN" dirty="0"/>
          </a:p>
          <a:p>
            <a:pPr lvl="1"/>
            <a:endParaRPr lang="en-US" altLang="zh-CN" dirty="0"/>
          </a:p>
        </p:txBody>
      </p:sp>
      <p:sp>
        <p:nvSpPr>
          <p:cNvPr id="4" name="日期占位符 3">
            <a:extLst>
              <a:ext uri="{FF2B5EF4-FFF2-40B4-BE49-F238E27FC236}">
                <a16:creationId xmlns:a16="http://schemas.microsoft.com/office/drawing/2014/main" id="{69DCF3E6-A4E3-4186-9E61-C79535311B1E}"/>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dirty="0">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C9841E49-9667-46B5-9821-6D05E956D7F9}"/>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F0C2B643-ACF3-4437-B0A6-1EB327AA9A0C}"/>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74</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990773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28728" y="2143116"/>
            <a:ext cx="6316657" cy="2297011"/>
          </a:xfrm>
        </p:spPr>
        <p:txBody>
          <a:bodyPr>
            <a:noAutofit/>
          </a:bodyPr>
          <a:lstStyle/>
          <a:p>
            <a:pPr marL="109855" indent="0" algn="ctr">
              <a:lnSpc>
                <a:spcPct val="150000"/>
              </a:lnSpc>
              <a:buNone/>
            </a:pPr>
            <a:r>
              <a:rPr lang="en-US" altLang="zh-CN" sz="8000" b="1" dirty="0">
                <a:solidFill>
                  <a:schemeClr val="tx2"/>
                </a:solidFill>
                <a:latin typeface="黑体" pitchFamily="49" charset="-122"/>
                <a:cs typeface="+mj-cs"/>
              </a:rPr>
              <a:t>Thanks! Q&amp;A</a:t>
            </a:r>
            <a:endParaRPr lang="zh-CN" altLang="en-US" sz="8000" b="1" dirty="0">
              <a:solidFill>
                <a:schemeClr val="tx2"/>
              </a:solidFill>
              <a:latin typeface="黑体" pitchFamily="49" charset="-122"/>
              <a:cs typeface="+mj-cs"/>
            </a:endParaRPr>
          </a:p>
        </p:txBody>
      </p:sp>
      <p:sp>
        <p:nvSpPr>
          <p:cNvPr id="3" name="副标题 2"/>
          <p:cNvSpPr txBox="1"/>
          <p:nvPr/>
        </p:nvSpPr>
        <p:spPr>
          <a:xfrm>
            <a:off x="2034925" y="4869160"/>
            <a:ext cx="5104262"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charset="2"/>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charset="0"/>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charset="0"/>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a:buNone/>
              <a:defRPr kumimoji="0" sz="1800" kern="1200" baseline="0">
                <a:solidFill>
                  <a:schemeClr val="tx1">
                    <a:tint val="75000"/>
                  </a:schemeClr>
                </a:solidFill>
                <a:latin typeface="+mn-lt"/>
                <a:ea typeface="+mn-ea"/>
                <a:cs typeface="+mn-cs"/>
              </a:defRPr>
            </a:lvl9pPr>
          </a:lstStyle>
          <a:p>
            <a:pPr algn="ctr">
              <a:lnSpc>
                <a:spcPct val="130000"/>
              </a:lnSpc>
              <a:buClr>
                <a:srgbClr val="6076B4"/>
              </a:buClr>
            </a:pPr>
            <a:r>
              <a:rPr lang="zh-CN" altLang="en-US" dirty="0">
                <a:solidFill>
                  <a:prstClr val="black">
                    <a:lumMod val="75000"/>
                    <a:lumOff val="25000"/>
                  </a:prstClr>
                </a:solidFill>
                <a:latin typeface="Arial" charset="0"/>
                <a:ea typeface="黑体" pitchFamily="49" charset="-122"/>
                <a:cs typeface="Arial" charset="0"/>
              </a:rPr>
              <a:t>欧阳鸿荣 戴若石 匡舒磊</a:t>
            </a:r>
            <a:endParaRPr lang="en-US" altLang="zh-CN" dirty="0">
              <a:solidFill>
                <a:prstClr val="black">
                  <a:lumMod val="75000"/>
                  <a:lumOff val="25000"/>
                </a:prstClr>
              </a:solidFill>
              <a:latin typeface="Arial" charset="0"/>
              <a:ea typeface="黑体" pitchFamily="49" charset="-122"/>
              <a:cs typeface="Arial" charset="0"/>
            </a:endParaRPr>
          </a:p>
          <a:p>
            <a:pPr algn="ctr">
              <a:lnSpc>
                <a:spcPct val="130000"/>
              </a:lnSpc>
              <a:buClr>
                <a:srgbClr val="6076B4"/>
              </a:buClr>
            </a:pPr>
            <a:r>
              <a:rPr lang="en-US" altLang="zh-CN" dirty="0">
                <a:solidFill>
                  <a:prstClr val="black">
                    <a:lumMod val="75000"/>
                    <a:lumOff val="25000"/>
                  </a:prstClr>
                </a:solidFill>
                <a:latin typeface="Arial" charset="0"/>
                <a:ea typeface="黑体" pitchFamily="49" charset="-122"/>
                <a:cs typeface="Arial" charset="0"/>
              </a:rPr>
              <a:t>2020.12.4</a:t>
            </a:r>
          </a:p>
        </p:txBody>
      </p:sp>
    </p:spTree>
    <p:extLst>
      <p:ext uri="{BB962C8B-B14F-4D97-AF65-F5344CB8AC3E}">
        <p14:creationId xmlns:p14="http://schemas.microsoft.com/office/powerpoint/2010/main" val="98852442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74D9-6F14-4E80-8F06-EE0473CE50AA}"/>
              </a:ext>
            </a:extLst>
          </p:cNvPr>
          <p:cNvSpPr>
            <a:spLocks noGrp="1"/>
          </p:cNvSpPr>
          <p:nvPr>
            <p:ph type="title"/>
          </p:nvPr>
        </p:nvSpPr>
        <p:spPr/>
        <p:txBody>
          <a:bodyPr/>
          <a:lstStyle/>
          <a:p>
            <a:r>
              <a:rPr lang="en-US" altLang="zh-CN" dirty="0"/>
              <a:t>Transaction - ACID</a:t>
            </a:r>
            <a:endParaRPr lang="zh-CN" altLang="en-US" dirty="0"/>
          </a:p>
        </p:txBody>
      </p:sp>
      <p:sp>
        <p:nvSpPr>
          <p:cNvPr id="3" name="内容占位符 2">
            <a:extLst>
              <a:ext uri="{FF2B5EF4-FFF2-40B4-BE49-F238E27FC236}">
                <a16:creationId xmlns:a16="http://schemas.microsoft.com/office/drawing/2014/main" id="{BD099469-AD06-4ABE-B40C-2C786135A79E}"/>
              </a:ext>
            </a:extLst>
          </p:cNvPr>
          <p:cNvSpPr>
            <a:spLocks noGrp="1"/>
          </p:cNvSpPr>
          <p:nvPr>
            <p:ph idx="1"/>
          </p:nvPr>
        </p:nvSpPr>
        <p:spPr/>
        <p:txBody>
          <a:bodyPr/>
          <a:lstStyle/>
          <a:p>
            <a:r>
              <a:rPr lang="en-US" altLang="zh-CN" dirty="0"/>
              <a:t>Isolation</a:t>
            </a:r>
            <a:r>
              <a:rPr lang="zh-CN" altLang="en-US" dirty="0"/>
              <a:t> </a:t>
            </a:r>
            <a:r>
              <a:rPr lang="en-US" altLang="zh-CN" dirty="0"/>
              <a:t>–</a:t>
            </a:r>
            <a:r>
              <a:rPr lang="zh-CN" altLang="en-US" dirty="0"/>
              <a:t> </a:t>
            </a:r>
            <a:r>
              <a:rPr lang="en-US" altLang="zh-CN" dirty="0" err="1"/>
              <a:t>readConcern</a:t>
            </a:r>
            <a:r>
              <a:rPr lang="en-US" altLang="zh-CN" dirty="0"/>
              <a:t> (per transaction)</a:t>
            </a:r>
          </a:p>
          <a:p>
            <a:pPr lvl="1"/>
            <a:r>
              <a:rPr lang="en-US" altLang="zh-CN" dirty="0"/>
              <a:t>Local – Read Uncommitted</a:t>
            </a:r>
          </a:p>
          <a:p>
            <a:pPr lvl="1"/>
            <a:r>
              <a:rPr lang="en-US" altLang="zh-CN" dirty="0"/>
              <a:t>Majority – Read Committed</a:t>
            </a:r>
          </a:p>
          <a:p>
            <a:pPr lvl="1"/>
            <a:r>
              <a:rPr lang="en-US" altLang="zh-CN" dirty="0"/>
              <a:t>Snapshot – Repeatable Read</a:t>
            </a:r>
          </a:p>
          <a:p>
            <a:pPr lvl="1"/>
            <a:endParaRPr lang="en-US" altLang="zh-CN" dirty="0"/>
          </a:p>
          <a:p>
            <a:pPr lvl="1"/>
            <a:r>
              <a:rPr lang="en-US" altLang="zh-CN" dirty="0" err="1"/>
              <a:t>readConcern</a:t>
            </a:r>
            <a:r>
              <a:rPr lang="en-US" altLang="zh-CN" dirty="0"/>
              <a:t> – Outside of transaction (per operation)</a:t>
            </a:r>
          </a:p>
          <a:p>
            <a:pPr lvl="2"/>
            <a:r>
              <a:rPr lang="en-US" altLang="zh-CN" dirty="0"/>
              <a:t>Local – Read Uncommitted</a:t>
            </a:r>
          </a:p>
          <a:p>
            <a:pPr lvl="2"/>
            <a:r>
              <a:rPr lang="en-US" altLang="zh-CN" dirty="0"/>
              <a:t>Available – Read Uncommitted</a:t>
            </a:r>
          </a:p>
          <a:p>
            <a:pPr lvl="2"/>
            <a:r>
              <a:rPr lang="en-US" altLang="zh-CN" dirty="0"/>
              <a:t>Majority – Read Committed</a:t>
            </a:r>
          </a:p>
          <a:p>
            <a:pPr lvl="2"/>
            <a:r>
              <a:rPr lang="en-US" altLang="zh-CN" dirty="0"/>
              <a:t>Linearizable – Read Committed</a:t>
            </a:r>
          </a:p>
          <a:p>
            <a:pPr lvl="2"/>
            <a:endParaRPr lang="en-US" altLang="zh-CN" dirty="0"/>
          </a:p>
        </p:txBody>
      </p:sp>
      <p:sp>
        <p:nvSpPr>
          <p:cNvPr id="4" name="日期占位符 3">
            <a:extLst>
              <a:ext uri="{FF2B5EF4-FFF2-40B4-BE49-F238E27FC236}">
                <a16:creationId xmlns:a16="http://schemas.microsoft.com/office/drawing/2014/main" id="{C18FD040-0F85-4C2A-ADFE-08DCE5D5FEA6}"/>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B6449A8A-E479-4575-BBBB-1C9859606541}"/>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2747373B-B821-401C-B3F6-54CF323D8E02}"/>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8</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784144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226FF-C87F-44D6-9DE4-425A6C1F5F74}"/>
              </a:ext>
            </a:extLst>
          </p:cNvPr>
          <p:cNvSpPr>
            <a:spLocks noGrp="1"/>
          </p:cNvSpPr>
          <p:nvPr>
            <p:ph type="title"/>
          </p:nvPr>
        </p:nvSpPr>
        <p:spPr/>
        <p:txBody>
          <a:bodyPr/>
          <a:lstStyle/>
          <a:p>
            <a:r>
              <a:rPr lang="en-US" altLang="zh-CN" dirty="0"/>
              <a:t>Transaction - ACID</a:t>
            </a:r>
            <a:endParaRPr lang="zh-CN" altLang="en-US" dirty="0"/>
          </a:p>
        </p:txBody>
      </p:sp>
      <p:sp>
        <p:nvSpPr>
          <p:cNvPr id="3" name="内容占位符 2">
            <a:extLst>
              <a:ext uri="{FF2B5EF4-FFF2-40B4-BE49-F238E27FC236}">
                <a16:creationId xmlns:a16="http://schemas.microsoft.com/office/drawing/2014/main" id="{0F3F8F19-B041-4DA6-9532-A991F661A0B8}"/>
              </a:ext>
            </a:extLst>
          </p:cNvPr>
          <p:cNvSpPr>
            <a:spLocks noGrp="1"/>
          </p:cNvSpPr>
          <p:nvPr>
            <p:ph idx="1"/>
          </p:nvPr>
        </p:nvSpPr>
        <p:spPr/>
        <p:txBody>
          <a:bodyPr/>
          <a:lstStyle/>
          <a:p>
            <a:r>
              <a:rPr lang="en-US" altLang="zh-CN" dirty="0"/>
              <a:t>Durability</a:t>
            </a:r>
            <a:r>
              <a:rPr lang="zh-CN" altLang="en-US" dirty="0"/>
              <a:t> </a:t>
            </a:r>
            <a:r>
              <a:rPr lang="en-US" altLang="zh-CN" dirty="0"/>
              <a:t>– </a:t>
            </a:r>
            <a:r>
              <a:rPr lang="en-US" altLang="zh-CN" dirty="0" err="1"/>
              <a:t>writeConcern</a:t>
            </a:r>
            <a:endParaRPr lang="en-US" altLang="zh-CN" dirty="0"/>
          </a:p>
          <a:p>
            <a:pPr lvl="1"/>
            <a:r>
              <a:rPr lang="en-US" altLang="zh-CN" dirty="0"/>
              <a:t>&lt;number&gt;</a:t>
            </a:r>
          </a:p>
          <a:p>
            <a:pPr lvl="1"/>
            <a:r>
              <a:rPr lang="en-US" altLang="zh-CN" dirty="0"/>
              <a:t>0</a:t>
            </a:r>
          </a:p>
          <a:p>
            <a:pPr lvl="1"/>
            <a:r>
              <a:rPr lang="en-US" altLang="zh-CN" dirty="0"/>
              <a:t>1</a:t>
            </a:r>
          </a:p>
          <a:p>
            <a:pPr lvl="1"/>
            <a:r>
              <a:rPr lang="en-US" altLang="zh-CN" dirty="0"/>
              <a:t>…</a:t>
            </a:r>
          </a:p>
          <a:p>
            <a:pPr lvl="1"/>
            <a:r>
              <a:rPr lang="en-US" altLang="zh-CN" dirty="0"/>
              <a:t>majority</a:t>
            </a:r>
          </a:p>
        </p:txBody>
      </p:sp>
      <p:sp>
        <p:nvSpPr>
          <p:cNvPr id="4" name="日期占位符 3">
            <a:extLst>
              <a:ext uri="{FF2B5EF4-FFF2-40B4-BE49-F238E27FC236}">
                <a16:creationId xmlns:a16="http://schemas.microsoft.com/office/drawing/2014/main" id="{88AEE982-EB6F-43CE-B4D5-EF102BD952B7}"/>
              </a:ext>
            </a:extLst>
          </p:cNvPr>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charset="-122"/>
              </a:rPr>
              <a:t>2020/12/4</a:t>
            </a:fld>
            <a:endParaRPr kumimoji="1" lang="zh-CN" altLang="en-US">
              <a:solidFill>
                <a:prstClr val="black">
                  <a:lumMod val="65000"/>
                  <a:lumOff val="35000"/>
                </a:prstClr>
              </a:solidFill>
              <a:ea typeface="宋体" charset="-122"/>
            </a:endParaRPr>
          </a:p>
        </p:txBody>
      </p:sp>
      <p:sp>
        <p:nvSpPr>
          <p:cNvPr id="5" name="页脚占位符 4">
            <a:extLst>
              <a:ext uri="{FF2B5EF4-FFF2-40B4-BE49-F238E27FC236}">
                <a16:creationId xmlns:a16="http://schemas.microsoft.com/office/drawing/2014/main" id="{9948977D-5985-4F04-8E86-791F766F9001}"/>
              </a:ext>
            </a:extLst>
          </p:cNvPr>
          <p:cNvSpPr>
            <a:spLocks noGrp="1"/>
          </p:cNvSpPr>
          <p:nvPr>
            <p:ph type="ftr" sz="quarter" idx="11"/>
          </p:nvPr>
        </p:nvSpPr>
        <p:spPr/>
        <p:txBody>
          <a:bodyPr/>
          <a:lstStyle/>
          <a:p>
            <a:pPr defTabSz="457200"/>
            <a:endParaRPr lang="zh-CN" altLang="en-US" dirty="0"/>
          </a:p>
        </p:txBody>
      </p:sp>
      <p:sp>
        <p:nvSpPr>
          <p:cNvPr id="6" name="灯片编号占位符 5">
            <a:extLst>
              <a:ext uri="{FF2B5EF4-FFF2-40B4-BE49-F238E27FC236}">
                <a16:creationId xmlns:a16="http://schemas.microsoft.com/office/drawing/2014/main" id="{4798A487-3A2E-419E-8B87-4628F89E3AC0}"/>
              </a:ext>
            </a:extLst>
          </p:cNvPr>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charset="-122"/>
              </a:rPr>
              <a:t>9</a:t>
            </a:fld>
            <a:endParaRPr kumimoji="1" lang="zh-CN" altLang="en-US">
              <a:solidFill>
                <a:prstClr val="black">
                  <a:lumMod val="65000"/>
                  <a:lumOff val="35000"/>
                </a:prstClr>
              </a:solidFill>
              <a:ea typeface="宋体" charset="-122"/>
            </a:endParaRPr>
          </a:p>
        </p:txBody>
      </p:sp>
    </p:spTree>
    <p:extLst>
      <p:ext uri="{BB962C8B-B14F-4D97-AF65-F5344CB8AC3E}">
        <p14:creationId xmlns:p14="http://schemas.microsoft.com/office/powerpoint/2010/main" val="18750937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a"/>
  <p:tag name="KSO_WM_UNIT_INDEX" val="1"/>
  <p:tag name="KSO_WM_UNIT_ID" val="259*a*1"/>
  <p:tag name="KSO_WM_UNIT_CLEAR" val="1"/>
  <p:tag name="KSO_WM_UNIT_LAYERLEVEL" val="1"/>
  <p:tag name="KSO_WM_UNIT_VALUE" val="30"/>
  <p:tag name="KSO_WM_UNIT_ISCONTENTSTITLE" val="0"/>
  <p:tag name="KSO_WM_UNIT_HIGHLIGHT" val="0"/>
  <p:tag name="KSO_WM_UNIT_COMPATIBLE" val="0"/>
  <p:tag name="KSO_WM_UNIT_PRESET_TEXT" val="请在此处添加标题"/>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22"/>
  <p:tag name="KSO_WM_UNIT_TYPE" val="f"/>
  <p:tag name="KSO_WM_UNIT_INDEX" val="1"/>
  <p:tag name="KSO_WM_UNIT_ID" val="259*f*1"/>
  <p:tag name="KSO_WM_UNIT_CLEAR" val="1"/>
  <p:tag name="KSO_WM_UNIT_LAYERLEVEL" val="1"/>
  <p:tag name="KSO_WM_UNIT_VALUE" val="231"/>
  <p:tag name="KSO_WM_UNIT_HIGHLIGHT" val="0"/>
  <p:tag name="KSO_WM_UNIT_COMPATIBLE" val="0"/>
  <p:tag name="KSO_WM_UNIT_PRESET_TEXT" val="请在此处添加文本"/>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3627</TotalTime>
  <Words>2581</Words>
  <Application>Microsoft Office PowerPoint</Application>
  <PresentationFormat>全屏显示(4:3)</PresentationFormat>
  <Paragraphs>752</Paragraphs>
  <Slides>75</Slides>
  <Notes>54</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75</vt:i4>
      </vt:variant>
    </vt:vector>
  </HeadingPairs>
  <TitlesOfParts>
    <vt:vector size="93" baseType="lpstr">
      <vt:lpstr>Akzidenz</vt:lpstr>
      <vt:lpstr>-apple-system</vt:lpstr>
      <vt:lpstr>仿宋</vt:lpstr>
      <vt:lpstr>黑体</vt:lpstr>
      <vt:lpstr>华文细黑</vt:lpstr>
      <vt:lpstr>宋体</vt:lpstr>
      <vt:lpstr>Arial</vt:lpstr>
      <vt:lpstr>Calibri</vt:lpstr>
      <vt:lpstr>Cambria Math</vt:lpstr>
      <vt:lpstr>Candara</vt:lpstr>
      <vt:lpstr>Courier New</vt:lpstr>
      <vt:lpstr>Open Sans</vt:lpstr>
      <vt:lpstr>Wingdings</vt:lpstr>
      <vt:lpstr>Wingdings 2</vt:lpstr>
      <vt:lpstr>mopec-2</vt:lpstr>
      <vt:lpstr>3_Network</vt:lpstr>
      <vt:lpstr>Visio</vt:lpstr>
      <vt:lpstr>Microsoft Visio 绘图</vt:lpstr>
      <vt:lpstr>PowerPoint 演示文稿</vt:lpstr>
      <vt:lpstr>目录</vt:lpstr>
      <vt:lpstr>目录</vt:lpstr>
      <vt:lpstr>预备知识</vt:lpstr>
      <vt:lpstr>预备知识</vt:lpstr>
      <vt:lpstr>预备知识</vt:lpstr>
      <vt:lpstr>Transaction - ACID</vt:lpstr>
      <vt:lpstr>Transaction - ACID</vt:lpstr>
      <vt:lpstr>Transaction - ACID</vt:lpstr>
      <vt:lpstr>Transaction - Limits</vt:lpstr>
      <vt:lpstr>Transaction - Command</vt:lpstr>
      <vt:lpstr>目录</vt:lpstr>
      <vt:lpstr>目录</vt:lpstr>
      <vt:lpstr>创建DB和collection</vt:lpstr>
      <vt:lpstr>创建DB和collection</vt:lpstr>
      <vt:lpstr>目录</vt:lpstr>
      <vt:lpstr>事务 API</vt:lpstr>
      <vt:lpstr>事务 API</vt:lpstr>
      <vt:lpstr>事务 API</vt:lpstr>
      <vt:lpstr>事务 API</vt:lpstr>
      <vt:lpstr>事务 API</vt:lpstr>
      <vt:lpstr>事务 API</vt:lpstr>
      <vt:lpstr>目录</vt:lpstr>
      <vt:lpstr>Abort的事务</vt:lpstr>
      <vt:lpstr>Abort的事务</vt:lpstr>
      <vt:lpstr>Abort的事务</vt:lpstr>
      <vt:lpstr>Abort的事务</vt:lpstr>
      <vt:lpstr>Abort的事务</vt:lpstr>
      <vt:lpstr>Abort的事务</vt:lpstr>
      <vt:lpstr>目录</vt:lpstr>
      <vt:lpstr>事务隔离性的体现</vt:lpstr>
      <vt:lpstr>事务隔离性的体现</vt:lpstr>
      <vt:lpstr>事务隔离性的体现</vt:lpstr>
      <vt:lpstr>目录</vt:lpstr>
      <vt:lpstr>MongoDB事务研发之路</vt:lpstr>
      <vt:lpstr>目录</vt:lpstr>
      <vt:lpstr>WiredTiger</vt:lpstr>
      <vt:lpstr>存储引擎事务</vt:lpstr>
      <vt:lpstr>存储引擎事务</vt:lpstr>
      <vt:lpstr>存储引擎事务</vt:lpstr>
      <vt:lpstr>存储引擎事务</vt:lpstr>
      <vt:lpstr>存储引擎事务</vt:lpstr>
      <vt:lpstr>存储引擎事务</vt:lpstr>
      <vt:lpstr>存储引擎事务</vt:lpstr>
      <vt:lpstr>文档级并发</vt:lpstr>
      <vt:lpstr>目录</vt:lpstr>
      <vt:lpstr>事务的支撑部分</vt:lpstr>
      <vt:lpstr>事务的支撑部分</vt:lpstr>
      <vt:lpstr>事务的支撑部分</vt:lpstr>
      <vt:lpstr>事务的支撑部分</vt:lpstr>
      <vt:lpstr>事务的支撑部分</vt:lpstr>
      <vt:lpstr>事务的支撑部分</vt:lpstr>
      <vt:lpstr>目录</vt:lpstr>
      <vt:lpstr>启动事务</vt:lpstr>
      <vt:lpstr>事务中执行操作</vt:lpstr>
      <vt:lpstr>提交单副本集事务</vt:lpstr>
      <vt:lpstr>中断单副本集事务</vt:lpstr>
      <vt:lpstr>跨分片事务与就绪状态</vt:lpstr>
      <vt:lpstr>两阶段提交协议</vt:lpstr>
      <vt:lpstr>两阶段提交协议</vt:lpstr>
      <vt:lpstr>就绪事务</vt:lpstr>
      <vt:lpstr>主节点上的事务准备</vt:lpstr>
      <vt:lpstr>就绪冲突</vt:lpstr>
      <vt:lpstr>主节点上的事务准备</vt:lpstr>
      <vt:lpstr>提交就绪事务</vt:lpstr>
      <vt:lpstr>commitTimestamp</vt:lpstr>
      <vt:lpstr>提交就绪事务</vt:lpstr>
      <vt:lpstr>中断就绪事务</vt:lpstr>
      <vt:lpstr>事务的状态转换与故障转移</vt:lpstr>
      <vt:lpstr>事务中的read concern</vt:lpstr>
      <vt:lpstr>事务中的read concern</vt:lpstr>
      <vt:lpstr>事务中的read concern</vt:lpstr>
      <vt:lpstr>目录</vt:lpstr>
      <vt:lpstr>总结与展望</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欧阳 鸿荣</cp:lastModifiedBy>
  <cp:revision>1570</cp:revision>
  <cp:lastPrinted>1900-01-01T00:00:00Z</cp:lastPrinted>
  <dcterms:created xsi:type="dcterms:W3CDTF">1900-01-01T00:00:00Z</dcterms:created>
  <dcterms:modified xsi:type="dcterms:W3CDTF">2020-12-04T07:29:27Z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2052-10.4.1</vt:lpwstr>
  </property>
</Properties>
</file>