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6"/>
  </p:notesMasterIdLst>
  <p:handoutMasterIdLst>
    <p:handoutMasterId r:id="rId77"/>
  </p:handoutMasterIdLst>
  <p:sldIdLst>
    <p:sldId id="554" r:id="rId3"/>
    <p:sldId id="619" r:id="rId4"/>
    <p:sldId id="883" r:id="rId5"/>
    <p:sldId id="878" r:id="rId6"/>
    <p:sldId id="879" r:id="rId7"/>
    <p:sldId id="880" r:id="rId8"/>
    <p:sldId id="881" r:id="rId9"/>
    <p:sldId id="882" r:id="rId10"/>
    <p:sldId id="877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860" r:id="rId34"/>
    <p:sldId id="825" r:id="rId35"/>
    <p:sldId id="859" r:id="rId36"/>
    <p:sldId id="827" r:id="rId37"/>
    <p:sldId id="864" r:id="rId38"/>
    <p:sldId id="911" r:id="rId39"/>
    <p:sldId id="912" r:id="rId40"/>
    <p:sldId id="910" r:id="rId41"/>
    <p:sldId id="909" r:id="rId42"/>
    <p:sldId id="867" r:id="rId43"/>
    <p:sldId id="915" r:id="rId44"/>
    <p:sldId id="831" r:id="rId45"/>
    <p:sldId id="863" r:id="rId46"/>
    <p:sldId id="870" r:id="rId47"/>
    <p:sldId id="872" r:id="rId48"/>
    <p:sldId id="873" r:id="rId49"/>
    <p:sldId id="875" r:id="rId50"/>
    <p:sldId id="876" r:id="rId51"/>
    <p:sldId id="908" r:id="rId52"/>
    <p:sldId id="858" r:id="rId53"/>
    <p:sldId id="834" r:id="rId54"/>
    <p:sldId id="837" r:id="rId55"/>
    <p:sldId id="836" r:id="rId56"/>
    <p:sldId id="838" r:id="rId57"/>
    <p:sldId id="839" r:id="rId58"/>
    <p:sldId id="913" r:id="rId59"/>
    <p:sldId id="914" r:id="rId60"/>
    <p:sldId id="840" r:id="rId61"/>
    <p:sldId id="841" r:id="rId62"/>
    <p:sldId id="843" r:id="rId63"/>
    <p:sldId id="842" r:id="rId64"/>
    <p:sldId id="844" r:id="rId65"/>
    <p:sldId id="846" r:id="rId66"/>
    <p:sldId id="847" r:id="rId67"/>
    <p:sldId id="845" r:id="rId68"/>
    <p:sldId id="849" r:id="rId69"/>
    <p:sldId id="850" r:id="rId70"/>
    <p:sldId id="852" r:id="rId71"/>
    <p:sldId id="854" r:id="rId72"/>
    <p:sldId id="884" r:id="rId73"/>
    <p:sldId id="885" r:id="rId74"/>
    <p:sldId id="774" r:id="rId7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5595e18c0cecfd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99CCFF"/>
    <a:srgbClr val="CC3300"/>
    <a:srgbClr val="D1E4FB"/>
    <a:srgbClr val="7C1302"/>
    <a:srgbClr val="CCECFF"/>
    <a:srgbClr val="B2B2B2"/>
    <a:srgbClr val="993366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8" autoAdjust="0"/>
    <p:restoredTop sz="78818" autoAdjust="0"/>
  </p:normalViewPr>
  <p:slideViewPr>
    <p:cSldViewPr>
      <p:cViewPr varScale="1">
        <p:scale>
          <a:sx n="69" d="100"/>
          <a:sy n="69" d="100"/>
        </p:scale>
        <p:origin x="2026" y="62"/>
      </p:cViewPr>
      <p:guideLst>
        <p:guide orient="horz" pos="1570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read-concern-local/#readconcern.%22local%22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5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8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5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98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7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7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31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MVCC</a:t>
            </a:r>
            <a:r>
              <a:rPr lang="zh-CN" altLang="en-US" dirty="0" smtClean="0"/>
              <a:t>，并接受并行写入，导致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顺序与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的顺序不一致</a:t>
            </a:r>
            <a:endParaRPr lang="en-US" altLang="zh-CN" dirty="0" smtClean="0"/>
          </a:p>
          <a:p>
            <a:r>
              <a:rPr lang="zh-CN" altLang="en-US" dirty="0" smtClean="0"/>
              <a:t>目的：将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写操作的时间戳作为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存储层的元数据，使得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顺序和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顺序可以映射，在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中保留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中顺序</a:t>
            </a:r>
            <a:endParaRPr lang="en-US" altLang="zh-CN" dirty="0" smtClean="0"/>
          </a:p>
          <a:p>
            <a:r>
              <a:rPr lang="zh-CN" altLang="en-US" dirty="0" smtClean="0"/>
              <a:t>成果：快速同步回滚，保证了多文档事务正确性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48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92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65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43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事务的启动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由事务中第一个操作启动</a:t>
            </a:r>
            <a:endParaRPr lang="en-US" altLang="zh-CN" dirty="0" smtClean="0"/>
          </a:p>
          <a:p>
            <a:r>
              <a:rPr lang="zh-CN" altLang="en-US" dirty="0" smtClean="0"/>
              <a:t>事务中的操作都带有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的唯一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txnNumber</a:t>
            </a:r>
            <a:r>
              <a:rPr lang="zh-CN" altLang="en-US" dirty="0" smtClean="0"/>
              <a:t>：事务编号，必须高于上一个事务的编号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autocommit</a:t>
            </a:r>
            <a:r>
              <a:rPr lang="en-US" altLang="zh-CN" dirty="0" smtClean="0"/>
              <a:t>: false</a:t>
            </a:r>
          </a:p>
          <a:p>
            <a:r>
              <a:rPr lang="zh-CN" altLang="en-US" dirty="0" smtClean="0"/>
              <a:t>更新状态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txnNumber</a:t>
            </a:r>
            <a:r>
              <a:rPr lang="zh-CN" altLang="en-US" dirty="0" smtClean="0"/>
              <a:t>隐式中断先前事务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err="1" smtClean="0"/>
              <a:t>txnState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kInProgress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初始化事务内存状态和事务</a:t>
            </a:r>
            <a:r>
              <a:rPr lang="en-US" altLang="zh-CN" dirty="0" smtClean="0"/>
              <a:t>metrics</a:t>
            </a:r>
          </a:p>
          <a:p>
            <a:r>
              <a:rPr lang="zh-CN" altLang="en-US" dirty="0" smtClean="0"/>
              <a:t>获取全局意向排它锁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主要关注</a:t>
            </a:r>
            <a:r>
              <a:rPr lang="en-US" altLang="zh-CN" dirty="0" smtClean="0"/>
              <a:t>RSTL</a:t>
            </a:r>
            <a:r>
              <a:rPr lang="zh-CN" altLang="en-US" dirty="0" smtClean="0"/>
              <a:t>锁（</a:t>
            </a:r>
            <a:r>
              <a:rPr lang="en-US" altLang="zh-CN" dirty="0" smtClean="0"/>
              <a:t>Replication State Transition Lock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阻止在事务执行过程中节点状态的转变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事务执行过程中始终持有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就绪事务（</a:t>
            </a:r>
            <a:r>
              <a:rPr lang="en-US" altLang="zh-CN" dirty="0" smtClean="0"/>
              <a:t>prepared transaction</a:t>
            </a:r>
            <a:r>
              <a:rPr lang="zh-CN" altLang="en-US" dirty="0" smtClean="0"/>
              <a:t>）除外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WUOW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WriteUnitOfWork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RecoveryUnit</a:t>
            </a:r>
            <a:r>
              <a:rPr lang="zh-CN" altLang="en-US" dirty="0" smtClean="0"/>
              <a:t>上启动一个存储引擎事务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RecoveryUnit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确保数据的持久保存，且是修改数据唯一入口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存储引擎事务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每次操作都会更新，但是在</a:t>
            </a:r>
            <a:r>
              <a:rPr lang="en-US" altLang="zh-CN" dirty="0" smtClean="0"/>
              <a:t>WUOW</a:t>
            </a:r>
            <a:r>
              <a:rPr lang="zh-CN" altLang="en-US" dirty="0" smtClean="0"/>
              <a:t>提交前外部不可见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2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70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9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06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6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13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09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3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1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47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09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22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3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18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</a:t>
            </a:r>
            <a:r>
              <a:rPr lang="en-US" altLang="zh-CN" dirty="0"/>
              <a:t>transaction</a:t>
            </a:r>
            <a:r>
              <a:rPr lang="zh-CN" altLang="en-US" dirty="0"/>
              <a:t>虽然都对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document</a:t>
            </a:r>
            <a:r>
              <a:rPr lang="zh-CN" altLang="en-US" dirty="0"/>
              <a:t>进行了修改，但是第一个</a:t>
            </a:r>
            <a:r>
              <a:rPr lang="en-US" altLang="zh-CN" dirty="0"/>
              <a:t>transaction commit</a:t>
            </a:r>
            <a:r>
              <a:rPr lang="zh-CN" altLang="en-US" dirty="0"/>
              <a:t>了之后第二个才</a:t>
            </a:r>
            <a:r>
              <a:rPr lang="en-US" altLang="zh-CN" dirty="0"/>
              <a:t>start</a:t>
            </a:r>
            <a:r>
              <a:rPr lang="zh-CN" altLang="en-US" dirty="0"/>
              <a:t>，所以没有冲突。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06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532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42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21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76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9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transaction1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语句放在</a:t>
            </a:r>
            <a:r>
              <a:rPr lang="en-US" altLang="zh-CN" dirty="0"/>
              <a:t>transaction2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语句和第一次</a:t>
            </a:r>
            <a:r>
              <a:rPr lang="en-US" altLang="zh-CN" dirty="0"/>
              <a:t>insert</a:t>
            </a:r>
            <a:r>
              <a:rPr lang="zh-CN" altLang="en-US" dirty="0"/>
              <a:t>语句之间，则不会发生冲突，体现出</a:t>
            </a:r>
            <a:r>
              <a:rPr lang="en-US" altLang="zh-CN" dirty="0" err="1"/>
              <a:t>mongoDB</a:t>
            </a:r>
            <a:r>
              <a:rPr lang="zh-CN" altLang="en-US" dirty="0"/>
              <a:t>中</a:t>
            </a:r>
            <a:r>
              <a:rPr lang="en-US" altLang="zh-CN" dirty="0"/>
              <a:t>transaction</a:t>
            </a:r>
            <a:r>
              <a:rPr lang="zh-CN" altLang="en-US" dirty="0"/>
              <a:t>的开始的</a:t>
            </a:r>
            <a:r>
              <a:rPr lang="en-US" altLang="zh-CN" dirty="0"/>
              <a:t>timestamp</a:t>
            </a:r>
            <a:r>
              <a:rPr lang="zh-CN" altLang="en-US" dirty="0"/>
              <a:t>是第一次操作的时间。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session1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的修改对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session2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不可见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注：和冲突一样，如果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commit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语句放在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start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语句和第一次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insert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语句之间，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可以看见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transaction1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的修改，即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mycol2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"_id": 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的值为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 concern </a:t>
            </a:r>
            <a:r>
              <a:rPr lang="zh-CN" altLang="en-US" dirty="0"/>
              <a:t>对输出的影响出现在</a:t>
            </a:r>
            <a:r>
              <a:rPr lang="en-US" altLang="zh-CN" dirty="0"/>
              <a:t>commit</a:t>
            </a:r>
            <a:r>
              <a:rPr lang="zh-CN" altLang="en-US" dirty="0"/>
              <a:t>后出现网络分区等异常导致事务回滚时，这里的演示无法造成这种情况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Read concern </a:t>
            </a:r>
            <a:r>
              <a:rPr lang="en-US" altLang="zh-CN" b="0" i="0" u="none" strike="noStrike" dirty="0">
                <a:solidFill>
                  <a:srgbClr val="006CBC"/>
                </a:solidFill>
                <a:effectLst/>
                <a:latin typeface="Source Code Pro"/>
                <a:hlinkClick r:id="rId3" tooltip="&quot;local&quot;"/>
              </a:rPr>
              <a:t>"local"</a:t>
            </a:r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 returns the most recent data available from the node but can be rolled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But here can make transactions </a:t>
            </a:r>
            <a:r>
              <a:rPr lang="en-US" altLang="zh-CN" b="0" i="0">
                <a:solidFill>
                  <a:srgbClr val="494747"/>
                </a:solidFill>
                <a:effectLst/>
                <a:latin typeface="Akzidenz"/>
              </a:rPr>
              <a:t>roll back.</a:t>
            </a:r>
            <a:endParaRPr lang="en-US" altLang="zh-CN" b="0" i="0" dirty="0">
              <a:solidFill>
                <a:srgbClr val="494747"/>
              </a:solidFill>
              <a:effectLst/>
              <a:latin typeface="Akzidenz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7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itchFamily="49" charset="-122"/>
              </a:defRPr>
            </a:lvl1pPr>
            <a:lvl2pPr>
              <a:defRPr>
                <a:latin typeface="+mj-lt"/>
                <a:ea typeface="黑体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9148F-DC7D-439C-B62C-FE0239F86848}" type="datetime1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ea typeface="华文细黑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2020/12/4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itchFamily="34" charset="0"/>
                <a:ea typeface="华文细黑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ea typeface="华文细黑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itchFamily="34" charset="0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charset="0"/>
                <a:ea typeface="仿宋" pitchFamily="49" charset="-122"/>
              </a:defRPr>
            </a:lvl1pPr>
          </a:lstStyle>
          <a:p>
            <a:pPr defTabSz="457200"/>
            <a:r>
              <a:rPr kumimoji="1" lang="en-US" altLang="zh-CN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3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4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2132856"/>
            <a:ext cx="9144000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>
              <a:solidFill>
                <a:srgbClr val="7C1302"/>
              </a:solidFill>
              <a:latin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kern="0" dirty="0">
              <a:solidFill>
                <a:srgbClr val="7C1302"/>
              </a:solidFill>
              <a:latin typeface="Arial" charset="0"/>
            </a:endParaRPr>
          </a:p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4800" kern="0" dirty="0" smtClean="0">
                <a:solidFill>
                  <a:srgbClr val="7C1302"/>
                </a:solidFill>
                <a:latin typeface="Arial" charset="0"/>
              </a:rPr>
              <a:t>MongoDB</a:t>
            </a:r>
            <a:r>
              <a:rPr lang="zh-CN" altLang="en-US" sz="4800" kern="0" dirty="0">
                <a:solidFill>
                  <a:srgbClr val="7C1302"/>
                </a:solidFill>
                <a:latin typeface="Arial" charset="0"/>
              </a:rPr>
              <a:t>多</a:t>
            </a:r>
            <a:r>
              <a:rPr lang="zh-CN" altLang="en-US" sz="4800" kern="0" dirty="0" smtClean="0">
                <a:solidFill>
                  <a:srgbClr val="7C1302"/>
                </a:solidFill>
                <a:latin typeface="Arial" charset="0"/>
              </a:rPr>
              <a:t>文档事务介绍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3059832" y="443711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charset="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charset="0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姓名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：欧阳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鸿荣，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戴若石，匡舒磊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指导老师：魏恒峰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API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Conflict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45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113B-DC45-4E8D-B4E0-D0225E8A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CF81A-D2F8-4989-AECD-AA7FF662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python to connect with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 err="1"/>
              <a:t>pymongo</a:t>
            </a:r>
            <a:endParaRPr lang="en-US" altLang="zh-CN" dirty="0"/>
          </a:p>
          <a:p>
            <a:r>
              <a:rPr lang="en-US" altLang="zh-CN" dirty="0"/>
              <a:t>Create a new database ‘</a:t>
            </a:r>
            <a:r>
              <a:rPr lang="en-US" altLang="zh-CN" dirty="0" err="1"/>
              <a:t>mydb</a:t>
            </a:r>
            <a:r>
              <a:rPr lang="en-US" altLang="zh-CN" dirty="0"/>
              <a:t>’ and initialize it: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CD47-A87E-440E-B396-66199CC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2711-89D7-4CE8-8705-1B361FED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64935-F2FA-45BF-A77E-9443BAF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F929A2-1EDA-43A1-AB3D-87D76320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84984"/>
            <a:ext cx="5353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2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113B-DC45-4E8D-B4E0-D0225E8A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CF81A-D2F8-4989-AECD-AA7FF6621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6000"/>
          </a:xfrm>
        </p:spPr>
        <p:txBody>
          <a:bodyPr/>
          <a:lstStyle/>
          <a:p>
            <a:r>
              <a:rPr lang="en-US" altLang="zh-CN" dirty="0"/>
              <a:t>View documents in ‘</a:t>
            </a:r>
            <a:r>
              <a:rPr lang="en-US" altLang="zh-CN" dirty="0" err="1"/>
              <a:t>mydb</a:t>
            </a:r>
            <a:r>
              <a:rPr lang="en-US" altLang="zh-CN" dirty="0"/>
              <a:t>’: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Output: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CD47-A87E-440E-B396-66199CC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2711-89D7-4CE8-8705-1B361FED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64935-F2FA-45BF-A77E-9443BAF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373CF1-496B-47F2-A33A-6BB98BF3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940379"/>
            <a:ext cx="5362575" cy="2695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C510C8-60C3-483C-A381-F2F119831A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0" b="28883"/>
          <a:stretch/>
        </p:blipFill>
        <p:spPr>
          <a:xfrm>
            <a:off x="2205408" y="4731759"/>
            <a:ext cx="5057551" cy="17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Conflict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90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82062-B25C-40ED-9BA5-F1CCEDE3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18C6E-FE94-491B-ACC3-AD77A4B7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94747"/>
                </a:solidFill>
                <a:effectLst/>
                <a:latin typeface="Akzidenz"/>
              </a:rPr>
              <a:t>Transaction and Session: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Transactions are associated with a session; i.e. you start a transaction for a session.</a:t>
            </a:r>
          </a:p>
          <a:p>
            <a:pPr lvl="1"/>
            <a:r>
              <a:rPr lang="en-US" altLang="zh-CN" dirty="0"/>
              <a:t>At any given time, you can have at most one open transaction for a session.</a:t>
            </a:r>
          </a:p>
          <a:p>
            <a:pPr lvl="1"/>
            <a:r>
              <a:rPr lang="en-US" altLang="zh-CN" dirty="0"/>
              <a:t>When using the drivers, each operation in the transaction must be associated with the session. Refer to your driver specific documentation for details.</a:t>
            </a:r>
          </a:p>
          <a:p>
            <a:pPr lvl="1"/>
            <a:r>
              <a:rPr lang="en-US" altLang="zh-CN" dirty="0"/>
              <a:t>If a session ends and it has an open transaction, the transaction aborts.</a:t>
            </a:r>
            <a:endParaRPr lang="en-US" altLang="zh-CN" b="0" i="0" dirty="0">
              <a:solidFill>
                <a:srgbClr val="494747"/>
              </a:solidFill>
              <a:effectLst/>
              <a:latin typeface="Akzidenz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94747"/>
              </a:solidFill>
              <a:effectLst/>
              <a:latin typeface="Akzidenz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3E1F9-9063-4815-B1D3-04C2D9D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BF9C3-B47E-4E39-8C91-1C862B0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894DF-F4F9-4DAB-BFBC-93CB7AD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start_transaction</a:t>
            </a:r>
            <a:r>
              <a:rPr lang="en-US" altLang="zh-CN" dirty="0"/>
              <a:t> &amp; </a:t>
            </a:r>
            <a:r>
              <a:rPr lang="en-US" altLang="zh-CN" dirty="0" err="1"/>
              <a:t>commit_transaction</a:t>
            </a:r>
            <a:endParaRPr lang="en-US" altLang="zh-CN" dirty="0"/>
          </a:p>
          <a:p>
            <a:r>
              <a:rPr lang="en-US" altLang="zh-CN" dirty="0" err="1"/>
              <a:t>with_transaction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84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start_transaction</a:t>
            </a:r>
            <a:r>
              <a:rPr lang="en-US" altLang="zh-CN" dirty="0"/>
              <a:t> &amp; </a:t>
            </a:r>
            <a:r>
              <a:rPr lang="en-US" altLang="zh-CN" dirty="0" err="1"/>
              <a:t>commit_transaction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BB8C10-B1B6-455D-A735-EF2571E2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880"/>
            <a:ext cx="8229600" cy="37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start_transaction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commit_transaction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with_transaction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starts a transaction on this session, executes callback once, and then commits the transaction.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E38E30-5CFB-4764-9527-8B6674CB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83381"/>
            <a:ext cx="8229600" cy="18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start_transaction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commit_transaction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/>
              <a:t>with_transaction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starts</a:t>
            </a:r>
            <a:r>
              <a:rPr lang="en-US" altLang="zh-CN" dirty="0"/>
              <a:t> a transaction on this session,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altLang="zh-CN" dirty="0"/>
              <a:t> callback once, and then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commits</a:t>
            </a:r>
            <a:r>
              <a:rPr lang="en-US" altLang="zh-CN" dirty="0"/>
              <a:t> the transaction.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FE554F-632B-4BB1-A7DE-92C163B2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3789040"/>
            <a:ext cx="6562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AF256-03A3-487B-97C3-1A9E6A41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887F-CC36-41F4-AE06-C23F9C7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start_transaction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commit_transaction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with_transaction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/>
              <a:t>Output: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BF654-7366-48DC-84D2-3627425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DE73-D8FD-450A-B5AE-3DD48AB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441-5BBB-45BF-B656-359F744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E7BDE5-21DD-4584-9D8C-CDBB90921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3429000"/>
            <a:ext cx="5553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/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6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A921C-358A-4CD4-95A5-29ED8600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Conflict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7CAD9-2F13-46C9-A198-D7CB0FBF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1993"/>
            <a:ext cx="8229600" cy="4716000"/>
          </a:xfrm>
        </p:spPr>
        <p:txBody>
          <a:bodyPr/>
          <a:lstStyle/>
          <a:p>
            <a:r>
              <a:rPr lang="en-US" altLang="zh-CN" dirty="0"/>
              <a:t>Construct two conflict transactions: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A86F-8452-4AF7-9C66-20C9896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D83C3-420B-43BE-A2B5-A7E553CE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8DCF8-A129-41F0-87D1-66BE0C04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58A2AC-7C4D-4861-AEFD-33D76AED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518"/>
            <a:ext cx="8229600" cy="2345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68E329-4123-4832-A4F1-355A43635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4302424"/>
            <a:ext cx="6924675" cy="21812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D2EEA7F-2BC7-4972-B953-F910B68CF88E}"/>
              </a:ext>
            </a:extLst>
          </p:cNvPr>
          <p:cNvSpPr/>
          <p:nvPr/>
        </p:nvSpPr>
        <p:spPr>
          <a:xfrm>
            <a:off x="3443936" y="5097216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B969-542C-4A8C-8632-89CA2484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Conflict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E69EA-5F79-4BB7-8454-370455CC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transactions conflict, all data changes made in them are discarded.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34395-3A25-4251-8BAB-8372C9F2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56429-5A5C-431C-8992-2D88E5A1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46240-12BB-4C52-91D7-EF07CFB0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AF7437-E7A2-4499-967C-F100A892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4" y="3220782"/>
            <a:ext cx="5752312" cy="17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9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/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F7B2-A5BD-4FF2-B553-3AA46F0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F0A91-C760-4EE5-B8A1-28C59300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abort_transaction</a:t>
            </a:r>
            <a:endParaRPr lang="en-US" altLang="zh-CN" dirty="0"/>
          </a:p>
          <a:p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F70F9-0C7B-4A4C-B6A5-BE0ACC4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F8D11-72AA-488A-AD78-DA51EF92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4A1BB-2772-4743-A52E-878D901F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90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560CC-474F-4C4A-AC41-A2686D8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4CD3A-E9F8-4E97-B10C-B048B7B0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abort_transaction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sleep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FE142-BAEC-4F4B-9BF6-5A5D4756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8F2B8-C3AA-425A-9B75-58430F9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3A33-11C5-4F4A-BAE3-B911FB1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4BA37F-1165-4B9B-958E-731CA7E9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1" cy="1027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B368C9-DCB7-4252-8908-2A721790E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4077263"/>
            <a:ext cx="5619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E87B-2C36-4495-AB75-C8E1518E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E238E-9ECB-4543-AA46-B1F51269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r>
              <a:rPr lang="en-US" altLang="zh-CN" dirty="0" err="1"/>
              <a:t>abort_transaction</a:t>
            </a:r>
            <a:r>
              <a:rPr lang="zh-CN" altLang="en-US" dirty="0"/>
              <a:t> </a:t>
            </a:r>
            <a:r>
              <a:rPr lang="en-US" altLang="zh-CN" dirty="0"/>
              <a:t>didn’t output this error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81E11-2ED2-4ED3-BDC3-13724145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6B07B-9D44-45BC-8A68-B1A9690A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2BD7B-A95C-4032-A56E-39DC7206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D68C57-1409-4067-9DEB-E3EB8142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3" y="2708920"/>
            <a:ext cx="8701074" cy="18087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662D20-877F-4DA3-B748-F2714E5310E1}"/>
              </a:ext>
            </a:extLst>
          </p:cNvPr>
          <p:cNvSpPr/>
          <p:nvPr/>
        </p:nvSpPr>
        <p:spPr>
          <a:xfrm>
            <a:off x="3707904" y="2996952"/>
            <a:ext cx="33123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4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E74-7293-4B68-A242-0241B9FA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Abort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CA2C5-5254-4C92-965A-0152705D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transactions abort, all data changes made in them are discarded.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8AC9-CB4C-45A5-B45A-A02536BE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896C1-D32F-4DA3-ACA6-EFEEC197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045A-B84A-4F07-8A11-2CBA401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8B5E8D-F50C-4793-A543-2A945E2E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44" y="3220782"/>
            <a:ext cx="5752312" cy="17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/>
              <a:t>Transaction Abort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ABE251-D720-4E68-81E4-5639E5B1F066}"/>
              </a:ext>
            </a:extLst>
          </p:cNvPr>
          <p:cNvSpPr txBox="1"/>
          <p:nvPr/>
        </p:nvSpPr>
        <p:spPr>
          <a:xfrm>
            <a:off x="4948772" y="3284984"/>
            <a:ext cx="164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Atomicity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2EC02D1-1315-4631-9138-DFB0AF8397FA}"/>
              </a:ext>
            </a:extLst>
          </p:cNvPr>
          <p:cNvCxnSpPr>
            <a:endCxn id="7" idx="1"/>
          </p:cNvCxnSpPr>
          <p:nvPr/>
        </p:nvCxnSpPr>
        <p:spPr>
          <a:xfrm>
            <a:off x="4067944" y="3429000"/>
            <a:ext cx="880828" cy="117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FB1B88-043B-433C-AF94-B05BD595AB71}"/>
              </a:ext>
            </a:extLst>
          </p:cNvPr>
          <p:cNvCxnSpPr>
            <a:cxnSpLocks/>
          </p:cNvCxnSpPr>
          <p:nvPr/>
        </p:nvCxnSpPr>
        <p:spPr>
          <a:xfrm flipV="1">
            <a:off x="3851920" y="3641750"/>
            <a:ext cx="1096852" cy="166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3338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Content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/>
              <a:t>Transaction API</a:t>
            </a:r>
          </a:p>
          <a:p>
            <a:pPr lvl="1"/>
            <a:r>
              <a:rPr lang="en-US" altLang="zh-CN" dirty="0"/>
              <a:t>Transaction Conflict</a:t>
            </a:r>
          </a:p>
          <a:p>
            <a:pPr lvl="1"/>
            <a:r>
              <a:rPr lang="en-US" altLang="zh-CN" dirty="0"/>
              <a:t>Transaction Abort</a:t>
            </a:r>
          </a:p>
          <a:p>
            <a:pPr lvl="1"/>
            <a:r>
              <a:rPr lang="en-US" altLang="zh-CN" dirty="0"/>
              <a:t>Isolation about Transaction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57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事务应用展示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事务浅析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总结与展望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864F-6C1B-47E8-A0E5-48E7A097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 about Transaction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7A13-CE62-4224-AFA3-F4A8B1CE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 two transactions as follows: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Result: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4B1C-0F7F-4A14-A17D-F75381FE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011C2-9C4A-4341-8502-FAC4CBCF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6665D-741E-41CE-BA1B-69F08707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BE3640-56E3-47CE-B3AD-03461E4D3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5686"/>
            <a:ext cx="8229600" cy="236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22408C-7C7E-447C-A54A-4625C4CC9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758807"/>
            <a:ext cx="5086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904D1-D5D7-4281-BAC1-9743A9C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 about Transaction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3C0F7-3A66-45EA-AB71-061AD9B2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not snapshot?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6675D-AD67-4672-8259-467E1C4F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A864D-822E-4DE2-A386-155B187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D4C3-EC56-4AAB-9093-22DE78AA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6A46A6-56E2-4D41-8433-F9069F549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5686"/>
            <a:ext cx="8229600" cy="23666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EE0A6B-1D5D-48FD-9216-BD66AF71CC0A}"/>
              </a:ext>
            </a:extLst>
          </p:cNvPr>
          <p:cNvSpPr/>
          <p:nvPr/>
        </p:nvSpPr>
        <p:spPr>
          <a:xfrm>
            <a:off x="2483768" y="2492896"/>
            <a:ext cx="165618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751AD3-8E38-49C1-95B4-97B46119A1E0}"/>
              </a:ext>
            </a:extLst>
          </p:cNvPr>
          <p:cNvSpPr/>
          <p:nvPr/>
        </p:nvSpPr>
        <p:spPr>
          <a:xfrm>
            <a:off x="2483768" y="3068960"/>
            <a:ext cx="1656184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事务发展历程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WiredTiger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2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事务研发之路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1028" name="Picture 4" descr="https://webassets.mongodb.com/_com_assets/cms/image5-4o1hr0km3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875786" cy="37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58" y="5530280"/>
            <a:ext cx="7992888" cy="9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WiredTiger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0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WiredTiger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716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树的存储引擎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多文档事务的基础</a:t>
            </a:r>
            <a:endParaRPr lang="en-US" altLang="zh-CN" dirty="0"/>
          </a:p>
          <a:p>
            <a:pPr marL="34417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212976"/>
            <a:ext cx="465332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存储</a:t>
            </a:r>
            <a:r>
              <a:rPr lang="zh-CN" altLang="en-US" dirty="0"/>
              <a:t>引擎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一致性：保证原子性和隔离性对所有存储数据成立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隔离性：提供快照隔离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持久性</a:t>
            </a:r>
            <a:endParaRPr lang="en-US" altLang="zh-CN" dirty="0" smtClean="0"/>
          </a:p>
          <a:p>
            <a:r>
              <a:rPr lang="zh-CN" altLang="en-US" b="1" dirty="0" smtClean="0"/>
              <a:t>存储引擎事务 </a:t>
            </a:r>
            <a:r>
              <a:rPr lang="zh-CN" altLang="en-US" b="1" dirty="0" smtClean="0">
                <a:solidFill>
                  <a:srgbClr val="FF0000"/>
                </a:solidFill>
              </a:rPr>
              <a:t>≠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MongoDB</a:t>
            </a:r>
            <a:r>
              <a:rPr lang="zh-CN" altLang="en-US" b="1" dirty="0" smtClean="0"/>
              <a:t>的事务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72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7931224" cy="4754621"/>
          </a:xfrm>
        </p:spPr>
        <p:txBody>
          <a:bodyPr/>
          <a:lstStyle/>
          <a:p>
            <a:r>
              <a:rPr lang="zh-CN" altLang="en-US" dirty="0"/>
              <a:t>快照（</a:t>
            </a:r>
            <a:r>
              <a:rPr lang="en-US" altLang="zh-CN" dirty="0"/>
              <a:t>Snapshot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WiredTiger</a:t>
            </a:r>
            <a:r>
              <a:rPr lang="zh-CN" altLang="en-US" dirty="0"/>
              <a:t>采用多版本并发控制（</a:t>
            </a:r>
            <a:r>
              <a:rPr lang="en-US" altLang="zh-CN" dirty="0"/>
              <a:t>MVCC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有多个版本（事务号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修改）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78608"/>
              </p:ext>
            </p:extLst>
          </p:nvPr>
        </p:nvGraphicFramePr>
        <p:xfrm>
          <a:off x="827088" y="3501008"/>
          <a:ext cx="8031196" cy="214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9113378" imgH="2430701" progId="Visio.Drawing.15">
                  <p:embed/>
                </p:oleObj>
              </mc:Choice>
              <mc:Fallback>
                <p:oleObj name="Visio" r:id="rId4" imgW="9113378" imgH="24307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3501008"/>
                        <a:ext cx="8031196" cy="214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0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7931224" cy="4754621"/>
          </a:xfrm>
        </p:spPr>
        <p:txBody>
          <a:bodyPr/>
          <a:lstStyle/>
          <a:p>
            <a:r>
              <a:rPr lang="zh-CN" altLang="en-US" dirty="0"/>
              <a:t>快照（</a:t>
            </a:r>
            <a:r>
              <a:rPr lang="en-US" altLang="zh-CN" dirty="0"/>
              <a:t>Snapshot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WiredTiger</a:t>
            </a:r>
            <a:r>
              <a:rPr lang="zh-CN" altLang="en-US" dirty="0"/>
              <a:t>采用多版本并发控制（</a:t>
            </a:r>
            <a:r>
              <a:rPr lang="en-US" altLang="zh-CN" dirty="0"/>
              <a:t>MVCC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有多</a:t>
            </a:r>
            <a:r>
              <a:rPr lang="zh-CN" altLang="en-US" dirty="0"/>
              <a:t>个版本（事务号</a:t>
            </a:r>
            <a:r>
              <a:rPr lang="en-US" altLang="zh-CN" dirty="0"/>
              <a:t>+</a:t>
            </a:r>
            <a:r>
              <a:rPr lang="zh-CN" altLang="en-US" dirty="0"/>
              <a:t>修改）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33522"/>
              </p:ext>
            </p:extLst>
          </p:nvPr>
        </p:nvGraphicFramePr>
        <p:xfrm>
          <a:off x="755576" y="3573016"/>
          <a:ext cx="8180246" cy="204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9113378" imgH="2278411" progId="Visio.Drawing.15">
                  <p:embed/>
                </p:oleObj>
              </mc:Choice>
              <mc:Fallback>
                <p:oleObj name="Visio" r:id="rId4" imgW="9113378" imgH="227841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3573016"/>
                        <a:ext cx="8180246" cy="2044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28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7931224" cy="4754621"/>
          </a:xfrm>
        </p:spPr>
        <p:txBody>
          <a:bodyPr/>
          <a:lstStyle/>
          <a:p>
            <a:r>
              <a:rPr lang="zh-CN" altLang="en-US" dirty="0"/>
              <a:t>快照（</a:t>
            </a:r>
            <a:r>
              <a:rPr lang="en-US" altLang="zh-CN" dirty="0"/>
              <a:t>Snapshot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WiredTiger</a:t>
            </a:r>
            <a:r>
              <a:rPr lang="zh-CN" altLang="en-US" dirty="0"/>
              <a:t>采用多版本并发控制（</a:t>
            </a:r>
            <a:r>
              <a:rPr lang="en-US" altLang="zh-CN" dirty="0"/>
              <a:t>MVCC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操作开始时，为其提供数据的时间点</a:t>
            </a:r>
            <a:r>
              <a:rPr lang="zh-CN" altLang="en-US" dirty="0" smtClean="0"/>
              <a:t>快照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包括：提交的时间</a:t>
            </a:r>
            <a:r>
              <a:rPr lang="zh-CN" altLang="en-US" dirty="0"/>
              <a:t> </a:t>
            </a:r>
            <a:r>
              <a:rPr lang="zh-CN" altLang="en-US" dirty="0" smtClean="0"/>
              <a:t>＜ 快照时间戳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不包括：</a:t>
            </a:r>
            <a:r>
              <a:rPr lang="zh-CN" altLang="en-US" dirty="0" smtClean="0"/>
              <a:t>创建快照后提交存储事务的数据更改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39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88012"/>
              </p:ext>
            </p:extLst>
          </p:nvPr>
        </p:nvGraphicFramePr>
        <p:xfrm>
          <a:off x="827088" y="4091348"/>
          <a:ext cx="8031196" cy="214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9113378" imgH="2430701" progId="Visio.Drawing.15">
                  <p:embed/>
                </p:oleObj>
              </mc:Choice>
              <mc:Fallback>
                <p:oleObj name="Visio" r:id="rId4" imgW="9113378" imgH="2430701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4091348"/>
                        <a:ext cx="8031196" cy="214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8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4571-7143-480E-B2EF-9CDDCDD7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ACID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D2254-7882-4891-BDCB-24466C67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Atomicity:  Multi-document, multi-shard atomic writes</a:t>
            </a:r>
          </a:p>
          <a:p>
            <a:pPr lvl="1"/>
            <a:r>
              <a:rPr lang="en-US" altLang="zh-CN" dirty="0"/>
              <a:t>Single document: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transaction!</a:t>
            </a:r>
          </a:p>
          <a:p>
            <a:endParaRPr lang="en-US" altLang="zh-CN" dirty="0"/>
          </a:p>
          <a:p>
            <a:r>
              <a:rPr lang="en-US" altLang="zh-CN" dirty="0" err="1"/>
              <a:t>Consisitency</a:t>
            </a:r>
            <a:r>
              <a:rPr lang="en-US" altLang="zh-CN" dirty="0"/>
              <a:t>: Schema validation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B038F-01AC-48A1-9352-C69173AD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5101D-6331-4D53-8832-DAFAFFD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68690-C0E1-4239-A16F-188AB1B6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434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1237"/>
            <a:ext cx="7931224" cy="4754621"/>
          </a:xfrm>
        </p:spPr>
        <p:txBody>
          <a:bodyPr/>
          <a:lstStyle/>
          <a:p>
            <a:r>
              <a:rPr lang="zh-CN" altLang="en-US" dirty="0" smtClean="0"/>
              <a:t>存储引擎事务的快照隔离保证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All </a:t>
            </a:r>
            <a:r>
              <a:rPr lang="en-US" altLang="zh-CN" dirty="0">
                <a:solidFill>
                  <a:srgbClr val="FF0000"/>
                </a:solidFill>
              </a:rPr>
              <a:t>reads </a:t>
            </a:r>
            <a:r>
              <a:rPr lang="en-US" altLang="zh-CN" dirty="0"/>
              <a:t>in a transaction see the same consistent snapshot of the </a:t>
            </a:r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All </a:t>
            </a:r>
            <a:r>
              <a:rPr lang="en-US" altLang="zh-CN" dirty="0">
                <a:solidFill>
                  <a:srgbClr val="FF0000"/>
                </a:solidFill>
              </a:rPr>
              <a:t>writes </a:t>
            </a:r>
            <a:r>
              <a:rPr lang="en-US" altLang="zh-CN" dirty="0"/>
              <a:t>in a transaction had no conflicts with other concurrent writes, if the transaction commits.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6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en-US" altLang="zh-CN" dirty="0" err="1"/>
              <a:t>RecoveryUnit</a:t>
            </a:r>
            <a:endParaRPr lang="en-US" altLang="zh-CN" dirty="0"/>
          </a:p>
          <a:p>
            <a:pPr lvl="1"/>
            <a:r>
              <a:rPr lang="zh-CN" altLang="en-US" dirty="0"/>
              <a:t>实现存储引擎</a:t>
            </a:r>
            <a:r>
              <a:rPr lang="zh-CN" altLang="en-US" dirty="0" smtClean="0"/>
              <a:t>事务</a:t>
            </a:r>
            <a:endParaRPr lang="en-US" altLang="zh-CN" dirty="0"/>
          </a:p>
          <a:p>
            <a:pPr lvl="1"/>
            <a:r>
              <a:rPr lang="zh-CN" altLang="en-US" dirty="0"/>
              <a:t>控制用于读操作的</a:t>
            </a:r>
            <a:r>
              <a:rPr lang="zh-CN" altLang="en-US" dirty="0" smtClean="0"/>
              <a:t>快照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WriteUnitOfWork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控制在存储引擎上如何以事务方式写入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RecoveryUnit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</a:t>
            </a:r>
            <a:r>
              <a:rPr lang="zh-CN" altLang="en-US" dirty="0" smtClean="0"/>
              <a:t>后把事务原子地提交给存储引擎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94203"/>
              </p:ext>
            </p:extLst>
          </p:nvPr>
        </p:nvGraphicFramePr>
        <p:xfrm>
          <a:off x="4572000" y="1821656"/>
          <a:ext cx="3641870" cy="146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4" imgW="3337773" imgH="1340916" progId="Visio.Drawing.15">
                  <p:embed/>
                </p:oleObj>
              </mc:Choice>
              <mc:Fallback>
                <p:oleObj name="Visio" r:id="rId4" imgW="3337773" imgH="13409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821656"/>
                        <a:ext cx="3641870" cy="146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6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存储引擎事务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pic>
        <p:nvPicPr>
          <p:cNvPr id="15362" name="Picture 2" descr="https://mongoing.com/wp-content/uploads/2018/05/WechatIMG7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" y="2204864"/>
            <a:ext cx="901484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文档级并发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787208" cy="4716000"/>
          </a:xfrm>
        </p:spPr>
        <p:txBody>
          <a:bodyPr/>
          <a:lstStyle/>
          <a:p>
            <a:r>
              <a:rPr lang="zh-CN" altLang="en-US" dirty="0" smtClean="0"/>
              <a:t>文档级并发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可以同时修改一个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中不同文档</a:t>
            </a:r>
            <a:endParaRPr lang="en-US" altLang="zh-CN" dirty="0" smtClean="0"/>
          </a:p>
          <a:p>
            <a:r>
              <a:rPr lang="zh-CN" altLang="en-US" dirty="0" smtClean="0"/>
              <a:t>乐观的并发控制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当检测到冲突时，会重试对冲突的写操作</a:t>
            </a:r>
            <a:endParaRPr lang="en-US" altLang="zh-CN" dirty="0" smtClean="0"/>
          </a:p>
          <a:p>
            <a:r>
              <a:rPr lang="zh-CN" altLang="en-US" dirty="0" smtClean="0"/>
              <a:t>提供了</a:t>
            </a:r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ACID</a:t>
            </a:r>
            <a:r>
              <a:rPr lang="zh-CN" altLang="en-US" dirty="0" smtClean="0"/>
              <a:t>特性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96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WiredTiger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简介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事务的支撑部分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多文档事务过程介绍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49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en-US" altLang="zh-CN" dirty="0"/>
              <a:t>MongoDB </a:t>
            </a:r>
            <a:r>
              <a:rPr lang="en-US" altLang="zh-CN" dirty="0" smtClean="0"/>
              <a:t>3.0</a:t>
            </a:r>
          </a:p>
          <a:p>
            <a:pPr lvl="1"/>
            <a:r>
              <a:rPr lang="zh-CN" altLang="en-US" dirty="0"/>
              <a:t>统一底层时间戳</a:t>
            </a:r>
            <a:endParaRPr lang="en-US" altLang="zh-CN" dirty="0" smtClean="0"/>
          </a:p>
          <a:p>
            <a:r>
              <a:rPr lang="en-US" altLang="zh-CN" dirty="0"/>
              <a:t>MongoDB </a:t>
            </a:r>
            <a:r>
              <a:rPr lang="en-US" altLang="zh-CN" dirty="0" smtClean="0"/>
              <a:t>3.6</a:t>
            </a:r>
          </a:p>
          <a:p>
            <a:pPr lvl="1"/>
            <a:r>
              <a:rPr lang="zh-CN" altLang="en-US" dirty="0"/>
              <a:t>逻辑会话的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全局逻辑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en-US" altLang="zh-CN" dirty="0"/>
              <a:t>MongoDB </a:t>
            </a:r>
            <a:r>
              <a:rPr lang="en-US" altLang="zh-CN" dirty="0" smtClean="0"/>
              <a:t>4.0</a:t>
            </a:r>
          </a:p>
          <a:p>
            <a:pPr lvl="1"/>
            <a:r>
              <a:rPr lang="zh-CN" altLang="en-US" dirty="0" smtClean="0"/>
              <a:t>本地快照读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3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MongoDB</a:t>
            </a:r>
            <a:r>
              <a:rPr lang="zh-CN" altLang="en-US" dirty="0"/>
              <a:t>写操作的时间戳作为</a:t>
            </a:r>
            <a:r>
              <a:rPr lang="en-US" altLang="zh-CN" dirty="0" err="1"/>
              <a:t>WiredTiger</a:t>
            </a:r>
            <a:r>
              <a:rPr lang="zh-CN" altLang="en-US" dirty="0"/>
              <a:t>存储层的元数据</a:t>
            </a:r>
            <a:r>
              <a:rPr lang="zh-CN" altLang="en-US" dirty="0" smtClean="0"/>
              <a:t>，在</a:t>
            </a:r>
            <a:r>
              <a:rPr lang="en-US" altLang="zh-CN" dirty="0" err="1"/>
              <a:t>WiredTiger</a:t>
            </a:r>
            <a:r>
              <a:rPr lang="zh-CN" altLang="en-US" dirty="0"/>
              <a:t>中保留</a:t>
            </a:r>
            <a:r>
              <a:rPr lang="en-US" altLang="zh-CN" dirty="0"/>
              <a:t>MongoDB</a:t>
            </a:r>
            <a:r>
              <a:rPr lang="zh-CN" altLang="en-US" dirty="0"/>
              <a:t>中</a:t>
            </a:r>
            <a:r>
              <a:rPr lang="zh-CN" altLang="en-US" dirty="0" smtClean="0"/>
              <a:t>顺序</a:t>
            </a:r>
            <a:endParaRPr lang="en-US" altLang="zh-CN" dirty="0" smtClean="0"/>
          </a:p>
          <a:p>
            <a:r>
              <a:rPr lang="zh-CN" altLang="en-US" dirty="0"/>
              <a:t>逻辑会话的实现</a:t>
            </a:r>
            <a:endParaRPr lang="en-US" altLang="zh-CN" dirty="0"/>
          </a:p>
          <a:p>
            <a:r>
              <a:rPr lang="zh-CN" altLang="en-US" dirty="0"/>
              <a:t>全局逻辑时钟</a:t>
            </a:r>
            <a:endParaRPr lang="en-US" altLang="zh-CN" dirty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重复写入</a:t>
            </a:r>
            <a:endParaRPr lang="en-US" altLang="zh-CN" dirty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80690"/>
              </p:ext>
            </p:extLst>
          </p:nvPr>
        </p:nvGraphicFramePr>
        <p:xfrm>
          <a:off x="4572000" y="3284671"/>
          <a:ext cx="2808312" cy="279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4" imgW="1828800" imgH="1821117" progId="Visio.Drawing.15">
                  <p:embed/>
                </p:oleObj>
              </mc:Choice>
              <mc:Fallback>
                <p:oleObj name="Visio" r:id="rId4" imgW="1828800" imgH="18211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284671"/>
                        <a:ext cx="2808312" cy="2796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7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lsid</a:t>
            </a:r>
            <a:r>
              <a:rPr lang="en-US" altLang="zh-CN" dirty="0" smtClean="0"/>
              <a:t>(Logical Session ID)</a:t>
            </a:r>
          </a:p>
          <a:p>
            <a:pPr lvl="1"/>
            <a:r>
              <a:rPr lang="zh-CN" altLang="en-US" dirty="0" smtClean="0"/>
              <a:t>简单精确取消操作和垃圾回收</a:t>
            </a:r>
            <a:endParaRPr lang="en-US" altLang="zh-CN" dirty="0" smtClean="0"/>
          </a:p>
          <a:p>
            <a:r>
              <a:rPr lang="zh-CN" altLang="en-US" dirty="0"/>
              <a:t>全局逻辑时钟</a:t>
            </a:r>
            <a:endParaRPr lang="en-US" altLang="zh-CN" dirty="0"/>
          </a:p>
          <a:p>
            <a:r>
              <a:rPr lang="zh-CN" altLang="en-US" dirty="0"/>
              <a:t>可重复写入</a:t>
            </a:r>
            <a:endParaRPr lang="en-US" altLang="zh-CN" dirty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9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混合逻辑时钟：系统时间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加密防篡改攻击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协调各个分片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4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pPr lvl="1"/>
            <a:r>
              <a:rPr lang="zh-CN" altLang="en-US" dirty="0"/>
              <a:t>安全地重试完全相同的写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49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908397"/>
              </p:ext>
            </p:extLst>
          </p:nvPr>
        </p:nvGraphicFramePr>
        <p:xfrm>
          <a:off x="827088" y="5229200"/>
          <a:ext cx="483893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4" imgW="2819329" imgH="586677" progId="Visio.Drawing.15">
                  <p:embed/>
                </p:oleObj>
              </mc:Choice>
              <mc:Fallback>
                <p:oleObj name="Visio" r:id="rId4" imgW="2819329" imgH="5866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5229200"/>
                        <a:ext cx="4838938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7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74D9-6F14-4E80-8F06-EE0473CE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ACID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99469-AD06-4ABE-B40C-2C78613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readConcern</a:t>
            </a:r>
            <a:r>
              <a:rPr lang="en-US" altLang="zh-CN" dirty="0"/>
              <a:t> (per transaction)</a:t>
            </a:r>
          </a:p>
          <a:p>
            <a:pPr lvl="1"/>
            <a:r>
              <a:rPr lang="en-US" altLang="zh-CN" dirty="0"/>
              <a:t>Majority – Read Committed</a:t>
            </a:r>
          </a:p>
          <a:p>
            <a:pPr lvl="1"/>
            <a:r>
              <a:rPr lang="en-US" altLang="zh-CN" dirty="0"/>
              <a:t>Local – Read Uncommitted</a:t>
            </a:r>
          </a:p>
          <a:p>
            <a:pPr lvl="1"/>
            <a:r>
              <a:rPr lang="en-US" altLang="zh-CN" dirty="0"/>
              <a:t>Snapshot – Repeatable Read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readConcern</a:t>
            </a:r>
            <a:r>
              <a:rPr lang="en-US" altLang="zh-CN" dirty="0"/>
              <a:t> – Outside of transaction (per operation)</a:t>
            </a:r>
          </a:p>
          <a:p>
            <a:pPr lvl="2"/>
            <a:r>
              <a:rPr lang="en-US" altLang="zh-CN" dirty="0"/>
              <a:t>Majority – Read Committed</a:t>
            </a:r>
          </a:p>
          <a:p>
            <a:pPr lvl="2"/>
            <a:r>
              <a:rPr lang="en-US" altLang="zh-CN" dirty="0"/>
              <a:t>Linearizable – Read Committed</a:t>
            </a:r>
          </a:p>
          <a:p>
            <a:pPr lvl="2"/>
            <a:r>
              <a:rPr lang="en-US" altLang="zh-CN" dirty="0"/>
              <a:t>Local – Read Uncommitted</a:t>
            </a:r>
          </a:p>
          <a:p>
            <a:pPr lvl="2"/>
            <a:r>
              <a:rPr lang="en-US" altLang="zh-CN" dirty="0"/>
              <a:t>Available – Read Uncommitted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FD040-0F85-4C2A-ADFE-08DCE5D5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49A8A-E479-4575-BBBB-1C985960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7373B-B821-401C-B3F6-54CF323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144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事务的支撑部分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003232" cy="4716000"/>
          </a:xfrm>
        </p:spPr>
        <p:txBody>
          <a:bodyPr/>
          <a:lstStyle/>
          <a:p>
            <a:r>
              <a:rPr lang="zh-CN" altLang="en-US" dirty="0" smtClean="0"/>
              <a:t>统一底层时间戳</a:t>
            </a:r>
            <a:endParaRPr lang="en-US" altLang="zh-CN" dirty="0" smtClean="0"/>
          </a:p>
          <a:p>
            <a:r>
              <a:rPr lang="zh-CN" altLang="en-US" dirty="0" smtClean="0"/>
              <a:t>逻辑会话的实现</a:t>
            </a:r>
            <a:endParaRPr lang="en-US" altLang="zh-CN" dirty="0" smtClean="0"/>
          </a:p>
          <a:p>
            <a:r>
              <a:rPr lang="zh-CN" altLang="en-US" dirty="0" smtClean="0"/>
              <a:t>全局逻辑时钟</a:t>
            </a:r>
            <a:endParaRPr lang="en-US" altLang="zh-CN" dirty="0" smtClean="0"/>
          </a:p>
          <a:p>
            <a:r>
              <a:rPr lang="zh-CN" altLang="en-US" dirty="0" smtClean="0"/>
              <a:t>可重复写入</a:t>
            </a:r>
            <a:endParaRPr lang="en-US" altLang="zh-CN" dirty="0" smtClean="0"/>
          </a:p>
          <a:p>
            <a:r>
              <a:rPr lang="zh-CN" altLang="en-US" dirty="0"/>
              <a:t>本地快照读</a:t>
            </a:r>
            <a:endParaRPr lang="en-US" altLang="zh-CN" dirty="0"/>
          </a:p>
          <a:p>
            <a:pPr lvl="1"/>
            <a:r>
              <a:rPr lang="zh-CN" altLang="en-US" dirty="0"/>
              <a:t>通过时间戳选取持久化数据作为本地快照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5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事务介绍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/>
              <a:t>事务浅析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事务发展历程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事务的支撑部分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多文档事务过程介绍</a:t>
            </a:r>
            <a:endParaRPr lang="en-US" altLang="zh-CN" dirty="0"/>
          </a:p>
          <a:p>
            <a:r>
              <a:rPr lang="zh-CN" altLang="en-US" dirty="0" smtClean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事务的启动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由事务中第一个操作启动</a:t>
            </a:r>
            <a:endParaRPr lang="en-US" altLang="zh-CN" dirty="0"/>
          </a:p>
          <a:p>
            <a:r>
              <a:rPr lang="zh-CN" altLang="en-US" dirty="0" smtClean="0"/>
              <a:t>更新事务状态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RSTL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WUOW</a:t>
            </a:r>
            <a:r>
              <a:rPr lang="zh-CN" altLang="en-US" dirty="0" smtClean="0"/>
              <a:t>启动存储引擎事务</a:t>
            </a:r>
            <a:endParaRPr lang="en-US" altLang="zh-CN" dirty="0" smtClean="0"/>
          </a:p>
          <a:p>
            <a:pPr marL="34417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10633"/>
              </p:ext>
            </p:extLst>
          </p:nvPr>
        </p:nvGraphicFramePr>
        <p:xfrm>
          <a:off x="6355700" y="1984968"/>
          <a:ext cx="16383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4" imgW="1638265" imgH="2979624" progId="Visio.Drawing.15">
                  <p:embed/>
                </p:oleObj>
              </mc:Choice>
              <mc:Fallback>
                <p:oleObj name="Visio" r:id="rId4" imgW="1638265" imgH="29796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5700" y="1984968"/>
                        <a:ext cx="1638300" cy="297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6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事务中执行操作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在同一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上运行命令</a:t>
            </a:r>
            <a:endParaRPr lang="en-US" altLang="zh-CN" dirty="0" smtClean="0"/>
          </a:p>
          <a:p>
            <a:r>
              <a:rPr lang="zh-CN" altLang="en-US" dirty="0" smtClean="0"/>
              <a:t>当写操作在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上完成时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更新事务表中该事务对应的记录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事务表的引入是为了可重试的写操作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23298"/>
              </p:ext>
            </p:extLst>
          </p:nvPr>
        </p:nvGraphicFramePr>
        <p:xfrm>
          <a:off x="6355700" y="1984968"/>
          <a:ext cx="16383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4" imgW="1638265" imgH="2979624" progId="Visio.Drawing.15">
                  <p:embed/>
                </p:oleObj>
              </mc:Choice>
              <mc:Fallback>
                <p:oleObj name="Visio" r:id="rId4" imgW="1638265" imgH="2979624" progId="Visio.Drawing.15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5700" y="1984968"/>
                        <a:ext cx="1638300" cy="297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0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提交单副本集事务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716000"/>
          </a:xfrm>
        </p:spPr>
        <p:txBody>
          <a:bodyPr/>
          <a:lstStyle/>
          <a:p>
            <a:r>
              <a:rPr lang="zh-CN" altLang="en-US" dirty="0" smtClean="0"/>
              <a:t>提交事务过程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将事务操作整合在</a:t>
            </a:r>
            <a:r>
              <a:rPr lang="en-US" altLang="zh-CN" dirty="0" err="1" smtClean="0"/>
              <a:t>applyOps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err="1" smtClean="0"/>
              <a:t>applyOps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entry</a:t>
            </a:r>
          </a:p>
          <a:p>
            <a:pPr lvl="1"/>
            <a:r>
              <a:rPr lang="zh-CN" altLang="en-US" dirty="0" smtClean="0"/>
              <a:t>提交存储引擎事务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</a:t>
            </a:r>
            <a:endParaRPr lang="en-US" altLang="zh-CN" dirty="0" smtClean="0"/>
          </a:p>
          <a:p>
            <a:r>
              <a:rPr lang="zh-CN" altLang="en-US" dirty="0" smtClean="0"/>
              <a:t>只读事务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保证提交前所读数据都被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读的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无论</a:t>
            </a:r>
            <a:r>
              <a:rPr lang="en-US" altLang="zh-CN" dirty="0" smtClean="0">
                <a:solidFill>
                  <a:srgbClr val="FF0000"/>
                </a:solidFill>
              </a:rPr>
              <a:t>read concern</a:t>
            </a:r>
            <a:r>
              <a:rPr lang="zh-CN" altLang="en-US" dirty="0" smtClean="0">
                <a:solidFill>
                  <a:srgbClr val="FF0000"/>
                </a:solidFill>
              </a:rPr>
              <a:t>被设置为什么值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06754"/>
              </p:ext>
            </p:extLst>
          </p:nvPr>
        </p:nvGraphicFramePr>
        <p:xfrm>
          <a:off x="6355700" y="1984968"/>
          <a:ext cx="16383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4" imgW="1638265" imgH="2979624" progId="Visio.Drawing.15">
                  <p:embed/>
                </p:oleObj>
              </mc:Choice>
              <mc:Fallback>
                <p:oleObj name="Visio" r:id="rId4" imgW="1638265" imgH="2979624" progId="Visio.Drawing.15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5700" y="1984968"/>
                        <a:ext cx="1638300" cy="297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0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中断单副本集事务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中断事务过程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中断存储引擎事务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条目</a:t>
            </a:r>
            <a:endParaRPr lang="en-US" altLang="zh-CN" dirty="0" smtClean="0"/>
          </a:p>
          <a:p>
            <a:r>
              <a:rPr lang="zh-CN" altLang="en-US" dirty="0" smtClean="0"/>
              <a:t>事务中断的原因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abortTransaction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非就绪事务的写冲突或状态转换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07487"/>
              </p:ext>
            </p:extLst>
          </p:nvPr>
        </p:nvGraphicFramePr>
        <p:xfrm>
          <a:off x="6355700" y="1984968"/>
          <a:ext cx="16383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4" imgW="1638265" imgH="2979624" progId="Visio.Drawing.15">
                  <p:embed/>
                </p:oleObj>
              </mc:Choice>
              <mc:Fallback>
                <p:oleObj name="Visio" r:id="rId4" imgW="1638265" imgH="2979624" progId="Visio.Drawing.15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5700" y="1984968"/>
                        <a:ext cx="1638300" cy="297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跨分片事务与就绪状态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多个分片事务的原子性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一个分片提交，另一个</a:t>
            </a:r>
            <a:r>
              <a:rPr lang="zh-CN" altLang="en-US" dirty="0" smtClean="0"/>
              <a:t>分片中断</a:t>
            </a:r>
            <a:r>
              <a:rPr lang="zh-CN" altLang="en-US" dirty="0" smtClean="0"/>
              <a:t>？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就绪状态（</a:t>
            </a:r>
            <a:r>
              <a:rPr lang="en-US" altLang="zh-CN" dirty="0" smtClean="0"/>
              <a:t>Prepared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在提交之前，保证一定能提交</a:t>
            </a:r>
            <a:endParaRPr lang="en-US" altLang="zh-CN" dirty="0" smtClean="0"/>
          </a:p>
          <a:p>
            <a:r>
              <a:rPr lang="zh-CN" altLang="en-US" dirty="0" smtClean="0"/>
              <a:t>事务协调者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TransactionCoordinator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540861"/>
              </p:ext>
            </p:extLst>
          </p:nvPr>
        </p:nvGraphicFramePr>
        <p:xfrm>
          <a:off x="971600" y="5013176"/>
          <a:ext cx="556721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4" imgW="3398591" imgH="571406" progId="Visio.Drawing.15">
                  <p:embed/>
                </p:oleObj>
              </mc:Choice>
              <mc:Fallback>
                <p:oleObj name="Visio" r:id="rId4" imgW="3398591" imgH="57140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5013176"/>
                        <a:ext cx="556721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4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两阶段提交协议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准备阶段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协调者向各个分片发送</a:t>
            </a:r>
            <a:r>
              <a:rPr lang="en-US" altLang="zh-CN" dirty="0" err="1"/>
              <a:t>prepareTransaction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等待每个分片</a:t>
            </a:r>
            <a:r>
              <a:rPr lang="en-US" altLang="zh-CN" dirty="0"/>
              <a:t>majority</a:t>
            </a:r>
            <a:r>
              <a:rPr lang="zh-CN" altLang="en-US" dirty="0"/>
              <a:t>提交</a:t>
            </a:r>
            <a:r>
              <a:rPr lang="en-US" altLang="zh-CN" dirty="0" err="1" smtClean="0"/>
              <a:t>prepareTransaction</a:t>
            </a:r>
            <a:endParaRPr lang="en-US" altLang="zh-CN" dirty="0" smtClean="0"/>
          </a:p>
          <a:p>
            <a:r>
              <a:rPr lang="zh-CN" altLang="en-US" dirty="0" smtClean="0"/>
              <a:t>提交阶段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根据各个分片准备的状态决定是否提交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 smtClean="0"/>
              <a:t>提交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41575"/>
              </p:ext>
            </p:extLst>
          </p:nvPr>
        </p:nvGraphicFramePr>
        <p:xfrm>
          <a:off x="971600" y="5013176"/>
          <a:ext cx="556721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4" imgW="3398591" imgH="571406" progId="Visio.Drawing.15">
                  <p:embed/>
                </p:oleObj>
              </mc:Choice>
              <mc:Fallback>
                <p:oleObj name="Visio" r:id="rId4" imgW="3398591" imgH="571406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5013176"/>
                        <a:ext cx="556721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7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两阶段提交协议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准备阶段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协调者向各个分片发送</a:t>
            </a:r>
            <a:r>
              <a:rPr lang="en-US" altLang="zh-CN" dirty="0" err="1"/>
              <a:t>prepareTransaction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等待每个分片</a:t>
            </a:r>
            <a:r>
              <a:rPr lang="en-US" altLang="zh-CN" dirty="0"/>
              <a:t>majority</a:t>
            </a:r>
            <a:r>
              <a:rPr lang="zh-CN" altLang="en-US" dirty="0"/>
              <a:t>提交</a:t>
            </a:r>
            <a:r>
              <a:rPr lang="en-US" altLang="zh-CN" dirty="0" err="1" smtClean="0"/>
              <a:t>prepareTransaction</a:t>
            </a:r>
            <a:endParaRPr lang="en-US" altLang="zh-CN" dirty="0" smtClean="0"/>
          </a:p>
          <a:p>
            <a:r>
              <a:rPr lang="zh-CN" altLang="en-US" dirty="0" smtClean="0"/>
              <a:t>提交阶段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根据各个分片准备的状态决定是否提交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全中断</a:t>
            </a:r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24307"/>
              </p:ext>
            </p:extLst>
          </p:nvPr>
        </p:nvGraphicFramePr>
        <p:xfrm>
          <a:off x="971600" y="5013176"/>
          <a:ext cx="556721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4" imgW="3398591" imgH="571406" progId="Visio.Drawing.15">
                  <p:embed/>
                </p:oleObj>
              </mc:Choice>
              <mc:Fallback>
                <p:oleObj name="Visio" r:id="rId4" imgW="3398591" imgH="571406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5013176"/>
                        <a:ext cx="556721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9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副本集事务与分片事务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在运行</a:t>
            </a:r>
            <a:r>
              <a:rPr lang="en-US" altLang="zh-CN" dirty="0" err="1" smtClean="0"/>
              <a:t>preparedTransaction</a:t>
            </a:r>
            <a:r>
              <a:rPr lang="zh-CN" altLang="en-US" dirty="0" smtClean="0"/>
              <a:t>命令前，行为一致</a:t>
            </a:r>
            <a:endParaRPr lang="en-US" altLang="zh-CN" dirty="0" smtClean="0"/>
          </a:p>
          <a:p>
            <a:r>
              <a:rPr lang="zh-CN" altLang="en-US" dirty="0" smtClean="0"/>
              <a:t>就绪状态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无法向其中添加新的操作，只能提交或是中断</a:t>
            </a:r>
            <a:endParaRPr lang="en-US" altLang="zh-CN" dirty="0" smtClean="0"/>
          </a:p>
          <a:p>
            <a:pPr lvl="1"/>
            <a:r>
              <a:rPr lang="zh-CN" altLang="en-US" dirty="0"/>
              <a:t>释放了</a:t>
            </a:r>
            <a:r>
              <a:rPr lang="en-US" altLang="zh-CN" dirty="0" smtClean="0"/>
              <a:t>RSTL</a:t>
            </a:r>
            <a:endParaRPr lang="en-US" altLang="zh-CN" dirty="0"/>
          </a:p>
          <a:p>
            <a:pPr lvl="2"/>
            <a:r>
              <a:rPr lang="zh-CN" altLang="en-US" dirty="0" smtClean="0"/>
              <a:t>必须做到状态保留和故障转移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不能被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time out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59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6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26FF-C87F-44D6-9DE4-425A6C1F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ACID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F8F19-B041-4DA6-9532-A991F661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Durability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en-US" altLang="zh-CN" dirty="0" err="1"/>
              <a:t>writeConcern</a:t>
            </a:r>
            <a:endParaRPr lang="en-US" altLang="zh-CN" dirty="0"/>
          </a:p>
          <a:p>
            <a:pPr lvl="1"/>
            <a:r>
              <a:rPr lang="en-US" altLang="zh-CN" dirty="0"/>
              <a:t>&lt;number&gt;</a:t>
            </a:r>
          </a:p>
          <a:p>
            <a:pPr lvl="1"/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majority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EE982-EB6F-43CE-B4D5-EF102BD9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8977D-5985-4F04-8E86-791F766F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A487-3A2E-419E-8B87-4628F89E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093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主节点上的事务准备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事务准备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当收到</a:t>
            </a:r>
            <a:r>
              <a:rPr lang="en-US" altLang="zh-CN" dirty="0" err="1" smtClean="0"/>
              <a:t>preparedTransaction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err="1" smtClean="0"/>
              <a:t>oplog</a:t>
            </a:r>
            <a:r>
              <a:rPr lang="en-US" altLang="zh-CN" dirty="0" smtClean="0"/>
              <a:t> slot</a:t>
            </a:r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err="1" smtClean="0"/>
              <a:t>preparedTransaction</a:t>
            </a:r>
            <a:r>
              <a:rPr lang="zh-CN" altLang="en-US" dirty="0" smtClean="0"/>
              <a:t>命令的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预留的唯一</a:t>
            </a:r>
            <a:r>
              <a:rPr lang="en-US" altLang="zh-CN" dirty="0" err="1" smtClean="0"/>
              <a:t>OpTime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</a:t>
            </a:r>
            <a:r>
              <a:rPr lang="en-US" altLang="zh-CN" dirty="0" err="1" smtClean="0">
                <a:solidFill>
                  <a:srgbClr val="FF0000"/>
                </a:solidFill>
              </a:rPr>
              <a:t>prepareTimestamp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提交事务的最早的合法的时间戳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提交给</a:t>
            </a:r>
            <a:r>
              <a:rPr lang="en-US" altLang="zh-CN" dirty="0" err="1" smtClean="0"/>
              <a:t>RecoveryUnit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阻止就绪冲突</a:t>
            </a:r>
            <a:endParaRPr lang="en-US" altLang="zh-CN" dirty="0" smtClean="0"/>
          </a:p>
          <a:p>
            <a:pPr marL="34417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3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就绪冲突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就绪冲突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当操作尝试读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写就绪状态的事务修改的数据时发生</a:t>
            </a:r>
            <a:endParaRPr lang="en-US" altLang="zh-CN" dirty="0" smtClean="0"/>
          </a:p>
          <a:p>
            <a:r>
              <a:rPr lang="zh-CN" altLang="en-US" dirty="0" smtClean="0"/>
              <a:t>读：响应不同的</a:t>
            </a:r>
            <a:r>
              <a:rPr lang="en-US" altLang="zh-CN" dirty="0" smtClean="0"/>
              <a:t>read concern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ocal,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majorty</a:t>
            </a:r>
            <a:r>
              <a:rPr lang="zh-CN" altLang="en-US" dirty="0" smtClean="0"/>
              <a:t>（非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返回就绪状态前的数据</a:t>
            </a:r>
            <a:endParaRPr lang="en-US" altLang="zh-CN" dirty="0" smtClean="0"/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napshot,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afterClusterTime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阻塞读取直到事务提交或终止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写：阻塞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71605"/>
              </p:ext>
            </p:extLst>
          </p:nvPr>
        </p:nvGraphicFramePr>
        <p:xfrm>
          <a:off x="6056784" y="3284984"/>
          <a:ext cx="1944216" cy="260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4" imgW="1051773" imgH="1409637" progId="Visio.Drawing.15">
                  <p:embed/>
                </p:oleObj>
              </mc:Choice>
              <mc:Fallback>
                <p:oleObj name="Visio" r:id="rId4" imgW="1051773" imgH="140963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6784" y="3284984"/>
                        <a:ext cx="1944216" cy="2604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8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主节点上的事务准备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prepareTransaction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entry</a:t>
            </a:r>
          </a:p>
          <a:p>
            <a:pPr lvl="1"/>
            <a:r>
              <a:rPr lang="zh-CN" altLang="en-US" dirty="0" smtClean="0"/>
              <a:t>将事务所有操作整合在</a:t>
            </a:r>
            <a:r>
              <a:rPr lang="en-US" altLang="zh-CN" dirty="0" err="1" smtClean="0"/>
              <a:t>applyOps</a:t>
            </a:r>
            <a:r>
              <a:rPr lang="zh-CN" altLang="en-US" dirty="0" smtClean="0"/>
              <a:t>命令中并写入</a:t>
            </a:r>
            <a:r>
              <a:rPr lang="en-US" altLang="zh-CN" dirty="0" err="1" smtClean="0"/>
              <a:t>oplog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若失败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</a:t>
            </a:r>
            <a:r>
              <a:rPr lang="en-US" altLang="zh-CN" dirty="0" err="1" smtClean="0"/>
              <a:t>TransactionCoordinator</a:t>
            </a:r>
            <a:r>
              <a:rPr lang="zh-CN" altLang="en-US" dirty="0" smtClean="0"/>
              <a:t>并重试事务</a:t>
            </a:r>
            <a:endParaRPr lang="en-US" altLang="zh-CN" dirty="0" smtClean="0"/>
          </a:p>
          <a:p>
            <a:r>
              <a:rPr lang="zh-CN" altLang="en-US" dirty="0" smtClean="0"/>
              <a:t>若成功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修改事务状态并释放</a:t>
            </a:r>
            <a:r>
              <a:rPr lang="en-US" altLang="zh-CN" dirty="0" smtClean="0"/>
              <a:t>RSTL</a:t>
            </a:r>
          </a:p>
          <a:p>
            <a:pPr lvl="1"/>
            <a:r>
              <a:rPr lang="zh-CN" altLang="en-US" dirty="0" smtClean="0"/>
              <a:t>向</a:t>
            </a:r>
            <a:r>
              <a:rPr lang="en-US" altLang="zh-CN" dirty="0" err="1" smtClean="0"/>
              <a:t>TransactionCoordinator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prepareTimestamp</a:t>
            </a:r>
            <a:endParaRPr lang="en-US" altLang="zh-CN" dirty="0" smtClean="0"/>
          </a:p>
          <a:p>
            <a:pPr marL="34417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类似于单副本集行为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zh-CN" altLang="en-US" dirty="0" smtClean="0"/>
              <a:t>事务</a:t>
            </a:r>
            <a:endParaRPr lang="en-US" altLang="zh-CN" dirty="0"/>
          </a:p>
          <a:p>
            <a:pPr lvl="1"/>
            <a:r>
              <a:rPr lang="zh-CN" altLang="en-US" dirty="0" smtClean="0"/>
              <a:t>当每个</a:t>
            </a:r>
            <a:r>
              <a:rPr lang="zh-CN" altLang="en-US" dirty="0" smtClean="0"/>
              <a:t>分片处于就绪状态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prepareTransaction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commitTransaction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协调者向</a:t>
            </a:r>
            <a:r>
              <a:rPr lang="zh-CN" altLang="en-US" dirty="0"/>
              <a:t>所有分片</a:t>
            </a:r>
            <a:r>
              <a:rPr lang="zh-CN" altLang="en-US" dirty="0" smtClean="0"/>
              <a:t>发出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以指定的时间戳</a:t>
            </a:r>
            <a:r>
              <a:rPr lang="en-US" altLang="zh-CN" dirty="0" err="1" smtClean="0">
                <a:solidFill>
                  <a:srgbClr val="FF0000"/>
                </a:solidFill>
              </a:rPr>
              <a:t>commitTimestamp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marL="693420" lvl="2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5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 err="1"/>
              <a:t>commitTimestamp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多文档事务的时间戳</a:t>
            </a:r>
            <a:endParaRPr lang="en-US" altLang="zh-CN" dirty="0" smtClean="0"/>
          </a:p>
          <a:p>
            <a:r>
              <a:rPr lang="zh-CN" altLang="en-US" dirty="0" smtClean="0"/>
              <a:t>非就绪事务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en-US" altLang="zh-CN" dirty="0" err="1" smtClean="0"/>
              <a:t>applyOps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的时间戳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的时间戳</a:t>
            </a:r>
            <a:endParaRPr lang="en-US" altLang="zh-CN" dirty="0" smtClean="0"/>
          </a:p>
          <a:p>
            <a:r>
              <a:rPr lang="zh-CN" altLang="en-US" dirty="0"/>
              <a:t>就绪事务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 err="1"/>
              <a:t>commitTransaction</a:t>
            </a:r>
            <a:r>
              <a:rPr lang="zh-CN" altLang="en-US" dirty="0"/>
              <a:t>的</a:t>
            </a:r>
            <a:r>
              <a:rPr lang="en-US" altLang="zh-CN" dirty="0"/>
              <a:t>log entry</a:t>
            </a:r>
            <a:r>
              <a:rPr lang="zh-CN" altLang="en-US" dirty="0"/>
              <a:t>的时间戳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在所有分片中</a:t>
            </a:r>
            <a:r>
              <a:rPr lang="zh-CN" altLang="en-US" dirty="0" smtClean="0">
                <a:solidFill>
                  <a:srgbClr val="FF0000"/>
                </a:solidFill>
              </a:rPr>
              <a:t>相同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prepareTimestamp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1800" dirty="0" smtClean="0">
                <a:latin typeface="Cambria Math" panose="02040503050406030204" pitchFamily="18" charset="0"/>
              </a:rPr>
              <a:t>≤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commitTimestamp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1800" dirty="0" smtClean="0">
                <a:latin typeface="Cambria Math" panose="02040503050406030204" pitchFamily="18" charset="0"/>
              </a:rPr>
              <a:t>≤ 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commit </a:t>
            </a:r>
            <a:r>
              <a:rPr lang="en-US" altLang="zh-CN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oplog</a:t>
            </a:r>
            <a:r>
              <a:rPr lang="en-US" altLang="zh-CN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entry timestamp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2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各个节点提交事务</a:t>
            </a:r>
            <a:endParaRPr lang="en-US" altLang="zh-CN" dirty="0"/>
          </a:p>
          <a:p>
            <a:pPr lvl="1"/>
            <a:r>
              <a:rPr lang="zh-CN" altLang="en-US" dirty="0" smtClean="0"/>
              <a:t>重新获取</a:t>
            </a:r>
            <a:r>
              <a:rPr lang="en-US" altLang="zh-CN" dirty="0" smtClean="0"/>
              <a:t>RSTL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commitTimestamp</a:t>
            </a:r>
            <a:r>
              <a:rPr lang="zh-CN" altLang="en-US" dirty="0" smtClean="0"/>
              <a:t>提交</a:t>
            </a:r>
            <a:r>
              <a:rPr lang="zh-CN" altLang="en-US" dirty="0" smtClean="0"/>
              <a:t>存储引擎事务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写入</a:t>
            </a:r>
            <a:r>
              <a:rPr lang="en-US" altLang="zh-CN" dirty="0" err="1" smtClean="0"/>
              <a:t>commitTransaction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更新事务表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1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中断就绪事务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类似于单副本集行为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分片多文档事务中，节点需要重新获得</a:t>
            </a:r>
            <a:r>
              <a:rPr lang="en-US" altLang="zh-CN" dirty="0" smtClean="0"/>
              <a:t>RSTL</a:t>
            </a:r>
            <a:r>
              <a:rPr lang="zh-CN" altLang="en-US" dirty="0" smtClean="0"/>
              <a:t>锁，防止在中断过程中发生任何的状态转换。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未就绪事务始终持有锁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事务的状态转换与故障转移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单副本集中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只有事务提交后才具有持久性</a:t>
            </a:r>
            <a:endParaRPr lang="en-US" altLang="zh-CN" dirty="0" smtClean="0"/>
          </a:p>
          <a:p>
            <a:r>
              <a:rPr lang="zh-CN" altLang="en-US" dirty="0" smtClean="0"/>
              <a:t>就绪事务中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状态转换不会使就绪事务中断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若出现故障，应用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进行故障恢复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7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事务中的</a:t>
            </a:r>
            <a:r>
              <a:rPr lang="en-US" altLang="zh-CN" dirty="0" smtClean="0"/>
              <a:t>read concern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启动事务时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 smtClean="0">
                <a:solidFill>
                  <a:srgbClr val="FF0000"/>
                </a:solidFill>
              </a:rPr>
              <a:t>事务级</a:t>
            </a:r>
            <a:r>
              <a:rPr lang="en-US" altLang="zh-CN" dirty="0" smtClean="0"/>
              <a:t>read concern</a:t>
            </a:r>
          </a:p>
          <a:p>
            <a:pPr lvl="1"/>
            <a:r>
              <a:rPr lang="zh-CN" altLang="en-US" dirty="0" smtClean="0"/>
              <a:t>默认为</a:t>
            </a:r>
            <a:r>
              <a:rPr lang="en-US" altLang="zh-CN" dirty="0" smtClean="0"/>
              <a:t>local</a:t>
            </a:r>
          </a:p>
          <a:p>
            <a:r>
              <a:rPr lang="zh-CN" altLang="en-US" dirty="0" smtClean="0"/>
              <a:t>推测</a:t>
            </a:r>
            <a:r>
              <a:rPr lang="zh-CN" altLang="en-US" dirty="0"/>
              <a:t>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speculative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无法确保读取的数据在提交前不回滚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write concern</a:t>
            </a:r>
          </a:p>
          <a:p>
            <a:pPr lvl="2"/>
            <a:r>
              <a:rPr lang="zh-CN" altLang="en-US" dirty="0" smtClean="0"/>
              <a:t>总会等待读取的数值也是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，无论</a:t>
            </a:r>
            <a:r>
              <a:rPr lang="en-US" altLang="zh-CN" dirty="0" smtClean="0"/>
              <a:t>read concern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对于只读事务，会执行</a:t>
            </a:r>
            <a:r>
              <a:rPr lang="en-US" altLang="zh-CN" dirty="0" err="1" smtClean="0"/>
              <a:t>noop</a:t>
            </a:r>
            <a:r>
              <a:rPr lang="zh-CN" altLang="en-US" dirty="0" smtClean="0"/>
              <a:t>的写操作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对非</a:t>
            </a:r>
            <a:r>
              <a:rPr lang="en-US" altLang="zh-CN" dirty="0" smtClean="0"/>
              <a:t>majority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write concern</a:t>
            </a:r>
            <a:endParaRPr lang="en-US" altLang="zh-CN" dirty="0"/>
          </a:p>
          <a:p>
            <a:pPr lvl="2"/>
            <a:r>
              <a:rPr lang="zh-CN" altLang="en-US" dirty="0" smtClean="0"/>
              <a:t>不提供保障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9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事务中的</a:t>
            </a:r>
            <a:r>
              <a:rPr lang="en-US" altLang="zh-CN" dirty="0" smtClean="0"/>
              <a:t>read concern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en-US" altLang="zh-CN" dirty="0" smtClean="0"/>
              <a:t>MongoDB</a:t>
            </a:r>
            <a:r>
              <a:rPr lang="zh-CN" altLang="en-US" dirty="0" smtClean="0"/>
              <a:t>中的读：读某个时间戳上的快照</a:t>
            </a:r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pPr lvl="1"/>
            <a:r>
              <a:rPr lang="zh-CN" altLang="en-US" dirty="0" smtClean="0"/>
              <a:t>读最新时间戳的快照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ajority</a:t>
            </a:r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err="1" smtClean="0"/>
              <a:t>stable_timestamp</a:t>
            </a:r>
            <a:r>
              <a:rPr lang="zh-CN" altLang="en-US" dirty="0" smtClean="0"/>
              <a:t>的快照</a:t>
            </a:r>
            <a:endParaRPr lang="en-US" altLang="zh-CN" dirty="0" smtClean="0"/>
          </a:p>
          <a:p>
            <a:r>
              <a:rPr lang="en-US" altLang="zh-CN" dirty="0" smtClean="0"/>
              <a:t>snapshot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若指定</a:t>
            </a:r>
            <a:r>
              <a:rPr lang="en-US" altLang="zh-CN" dirty="0" err="1" smtClean="0"/>
              <a:t>atClusterTime</a:t>
            </a:r>
            <a:r>
              <a:rPr lang="zh-CN" altLang="en-US" dirty="0" smtClean="0"/>
              <a:t>参数，则作为事务的读取时间戳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若未指定，则读取</a:t>
            </a:r>
            <a:r>
              <a:rPr lang="en-US" altLang="zh-CN" dirty="0" err="1" smtClean="0"/>
              <a:t>all_durable</a:t>
            </a:r>
            <a:r>
              <a:rPr lang="zh-CN" altLang="en-US" dirty="0" smtClean="0"/>
              <a:t>时间戳上的快照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69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8AE3C-2CE8-4DCA-AE67-237F29CF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Limits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CFD8-5788-443C-A449-860E7AE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Time: 60s</a:t>
            </a:r>
          </a:p>
          <a:p>
            <a:r>
              <a:rPr lang="en-US" altLang="zh-CN" dirty="0"/>
              <a:t>Number of documents: No limit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290F-4318-4435-BA43-792ECF11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E1C7-E177-45B3-8885-DB841AC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2559A-C72B-4BCC-8C11-46A23783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513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事务中的</a:t>
            </a:r>
            <a:r>
              <a:rPr lang="en-US" altLang="zh-CN" dirty="0" smtClean="0"/>
              <a:t>read concern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1026"/>
              </p:ext>
            </p:extLst>
          </p:nvPr>
        </p:nvGraphicFramePr>
        <p:xfrm>
          <a:off x="457200" y="1844824"/>
          <a:ext cx="8507288" cy="2999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991">
                  <a:extLst>
                    <a:ext uri="{9D8B030D-6E8A-4147-A177-3AD203B41FA5}">
                      <a16:colId xmlns:a16="http://schemas.microsoft.com/office/drawing/2014/main" val="3653846310"/>
                    </a:ext>
                  </a:extLst>
                </a:gridCol>
                <a:gridCol w="3645873">
                  <a:extLst>
                    <a:ext uri="{9D8B030D-6E8A-4147-A177-3AD203B41FA5}">
                      <a16:colId xmlns:a16="http://schemas.microsoft.com/office/drawing/2014/main" val="91850045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7385076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majority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snapshot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1209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时间戳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/>
                        <a:t>stable_timestamp</a:t>
                      </a:r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all_durable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29516"/>
                  </a:ext>
                </a:extLst>
              </a:tr>
              <a:tr h="1293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417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允许存储引擎设置</a:t>
                      </a: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check point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的最新时间戳</a:t>
                      </a:r>
                      <a:endParaRPr kumimoji="0" lang="en-US" altLang="zh-CN" sz="180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417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可以视为数据的一致性快照</a:t>
                      </a:r>
                      <a:endParaRPr kumimoji="0" lang="en-US" altLang="zh-CN" sz="18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417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3.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保证为</a:t>
                      </a: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majority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提交</a:t>
                      </a:r>
                      <a:endParaRPr kumimoji="0" lang="en-US" altLang="zh-CN" sz="180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417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 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所有时间戳在此之前的事务都将被提交</a:t>
                      </a:r>
                      <a:endParaRPr kumimoji="0" lang="en-US" altLang="zh-CN" sz="18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34417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2. 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在此之前所有的操作都在磁盘上提交且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持久</a:t>
                      </a:r>
                      <a:endParaRPr kumimoji="0" lang="en-US" altLang="zh-CN" sz="180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34417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3. 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此时对应的</a:t>
                      </a:r>
                      <a:r>
                        <a:rPr kumimoji="0" lang="en-US" altLang="zh-CN" sz="18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oplog</a:t>
                      </a:r>
                      <a:r>
                        <a:rPr kumimoji="0" lang="zh-CN" altLang="en-US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没有间隙</a:t>
                      </a:r>
                      <a:endParaRPr kumimoji="0" lang="en-US" altLang="zh-CN" sz="18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MongoDB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事务应用展示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事务浅析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总结与展望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F51E-4416-4C47-B8E7-6D0FFE40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4CEDB-4925-4823-96A0-5B409E1CA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716000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总结了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对事务的支持程度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的文档事务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探究了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事务实现的初步框架</a:t>
            </a:r>
            <a:endParaRPr lang="en-US" altLang="zh-CN" dirty="0" smtClean="0"/>
          </a:p>
          <a:p>
            <a:r>
              <a:rPr lang="zh-CN" altLang="en-US" dirty="0" smtClean="0"/>
              <a:t>未来工作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深入探究</a:t>
            </a:r>
            <a:r>
              <a:rPr lang="en-US" altLang="zh-CN" dirty="0" err="1" smtClean="0"/>
              <a:t>WiredTiger</a:t>
            </a:r>
            <a:r>
              <a:rPr lang="zh-CN" altLang="en-US" dirty="0" smtClean="0"/>
              <a:t>存储引擎事务的实现机理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整理出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事务的协议模型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CF3E6-A4E3-4186-9E61-C795353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1E49-9667-46B5-9821-6D05E956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B643-ACF3-4437-B0A6-1EB327A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72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7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728" y="2143116"/>
            <a:ext cx="6316657" cy="2297011"/>
          </a:xfrm>
        </p:spPr>
        <p:txBody>
          <a:bodyPr>
            <a:noAutofit/>
          </a:bodyPr>
          <a:lstStyle/>
          <a:p>
            <a:pPr marL="109855" indent="0" algn="ctr">
              <a:lnSpc>
                <a:spcPct val="150000"/>
              </a:lnSpc>
              <a:buNone/>
            </a:pPr>
            <a:r>
              <a:rPr lang="en-US" altLang="zh-CN" sz="8000" b="1" dirty="0" smtClean="0">
                <a:solidFill>
                  <a:schemeClr val="tx2"/>
                </a:solidFill>
                <a:latin typeface="黑体" pitchFamily="49" charset="-122"/>
                <a:cs typeface="+mj-cs"/>
              </a:rPr>
              <a:t>Thanks! Q&amp;A</a:t>
            </a:r>
            <a:endParaRPr lang="zh-CN" altLang="en-US" sz="8000" b="1" dirty="0">
              <a:solidFill>
                <a:schemeClr val="tx2"/>
              </a:solidFill>
              <a:latin typeface="黑体" pitchFamily="49" charset="-122"/>
              <a:cs typeface="+mj-cs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2034925" y="4869160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charset="2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charset="0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欧阳鸿荣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戴若石 匡舒磊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  <a:p>
            <a:pPr algn="ctr"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黑体" pitchFamily="49" charset="-122"/>
                <a:cs typeface="Arial" charset="0"/>
              </a:rPr>
              <a:t>2020.12.4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87F0-AD2B-4984-A449-836CA2C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- Command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91791-4CF3-45C0-B039-2A8F8DE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11" y="1746850"/>
            <a:ext cx="3610744" cy="4716000"/>
          </a:xfrm>
        </p:spPr>
        <p:txBody>
          <a:bodyPr/>
          <a:lstStyle/>
          <a:p>
            <a:r>
              <a:rPr lang="en-US" altLang="zh-CN" dirty="0"/>
              <a:t>find</a:t>
            </a:r>
          </a:p>
          <a:p>
            <a:r>
              <a:rPr lang="en-US" altLang="zh-CN" dirty="0" err="1"/>
              <a:t>getMore</a:t>
            </a:r>
            <a:endParaRPr lang="en-US" altLang="zh-CN" dirty="0"/>
          </a:p>
          <a:p>
            <a:r>
              <a:rPr lang="en-US" altLang="zh-CN" dirty="0" err="1"/>
              <a:t>killCursors</a:t>
            </a:r>
            <a:endParaRPr lang="en-US" altLang="zh-CN" dirty="0"/>
          </a:p>
          <a:p>
            <a:r>
              <a:rPr lang="en-US" altLang="zh-CN" dirty="0"/>
              <a:t>insert</a:t>
            </a:r>
          </a:p>
          <a:p>
            <a:r>
              <a:rPr lang="en-US" altLang="zh-CN" dirty="0"/>
              <a:t>update</a:t>
            </a:r>
          </a:p>
          <a:p>
            <a:r>
              <a:rPr lang="en-US" altLang="zh-CN" dirty="0"/>
              <a:t>delete</a:t>
            </a:r>
          </a:p>
          <a:p>
            <a:r>
              <a:rPr lang="en-US" altLang="zh-CN" dirty="0" err="1"/>
              <a:t>findAndModify</a:t>
            </a:r>
            <a:endParaRPr lang="en-US" altLang="zh-CN" dirty="0"/>
          </a:p>
          <a:p>
            <a:r>
              <a:rPr lang="en-US" altLang="zh-CN" dirty="0"/>
              <a:t>aggregate (including $lookup)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C9C44-0E24-4B38-A703-E53D31AE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4DF77-4601-40D9-9470-775235C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79698-97DF-4093-BBBC-1ABD27ED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EF2EB3-7CAC-48F7-9330-0070312618B1}"/>
              </a:ext>
            </a:extLst>
          </p:cNvPr>
          <p:cNvSpPr txBox="1">
            <a:spLocks/>
          </p:cNvSpPr>
          <p:nvPr/>
        </p:nvSpPr>
        <p:spPr bwMode="auto">
          <a:xfrm>
            <a:off x="4747828" y="1071000"/>
            <a:ext cx="3610744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l"/>
              <a:defRPr sz="3000" b="0">
                <a:solidFill>
                  <a:schemeClr val="tx1"/>
                </a:solidFill>
                <a:latin typeface="+mj-lt"/>
                <a:ea typeface="黑体" pitchFamily="49" charset="-122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j-lt"/>
                <a:ea typeface="黑体" pitchFamily="49" charset="-122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  <a:p>
            <a:r>
              <a:rPr lang="en-US" altLang="zh-CN" kern="0" dirty="0"/>
              <a:t>distinct</a:t>
            </a:r>
          </a:p>
          <a:p>
            <a:r>
              <a:rPr lang="en-US" altLang="zh-CN" kern="0" dirty="0" err="1"/>
              <a:t>geoSearch</a:t>
            </a:r>
            <a:endParaRPr lang="en-US" altLang="zh-CN" kern="0" dirty="0"/>
          </a:p>
          <a:p>
            <a:r>
              <a:rPr lang="en-US" altLang="zh-CN" kern="0" dirty="0"/>
              <a:t>create</a:t>
            </a:r>
          </a:p>
          <a:p>
            <a:r>
              <a:rPr lang="en-US" altLang="zh-CN" kern="0" dirty="0" err="1"/>
              <a:t>createIndexes</a:t>
            </a:r>
            <a:r>
              <a:rPr lang="en-US" altLang="zh-CN" kern="0" dirty="0"/>
              <a:t> on an empty collection created in the same transaction or on a non-existing collection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3841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719263"/>
            <a:ext cx="7859216" cy="4716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MongoDB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事务介绍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事务应用展示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事务浅析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总结与展望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charset="-122"/>
              </a:rPr>
              <a:t>2020/12/4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8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9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22"/>
  <p:tag name="KSO_WM_UNIT_TYPE" val="f"/>
  <p:tag name="KSO_WM_UNIT_INDEX" val="1"/>
  <p:tag name="KSO_WM_UNIT_ID" val="259*f*1"/>
  <p:tag name="KSO_WM_UNIT_CLEAR" val="1"/>
  <p:tag name="KSO_WM_UNIT_LAYERLEVEL" val="1"/>
  <p:tag name="KSO_WM_UNIT_VALUE" val="231"/>
  <p:tag name="KSO_WM_UNIT_HIGHLIGHT" val="0"/>
  <p:tag name="KSO_WM_UNIT_COMPATIBLE" val="0"/>
  <p:tag name="KSO_WM_UNIT_PRESET_TEXT" val="请在此处添加文本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2528</Words>
  <Application>Microsoft Office PowerPoint</Application>
  <PresentationFormat>全屏显示(4:3)</PresentationFormat>
  <Paragraphs>754</Paragraphs>
  <Slides>73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91" baseType="lpstr">
      <vt:lpstr>Akzidenz</vt:lpstr>
      <vt:lpstr>Source Code Pro</vt:lpstr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Open Sans</vt:lpstr>
      <vt:lpstr>Wingdings</vt:lpstr>
      <vt:lpstr>Wingdings 2</vt:lpstr>
      <vt:lpstr>mopec-2</vt:lpstr>
      <vt:lpstr>3_Network</vt:lpstr>
      <vt:lpstr>Visio</vt:lpstr>
      <vt:lpstr>Microsoft Visio 绘图</vt:lpstr>
      <vt:lpstr>PowerPoint 演示文稿</vt:lpstr>
      <vt:lpstr>目录</vt:lpstr>
      <vt:lpstr>目录</vt:lpstr>
      <vt:lpstr>Transaction - ACID</vt:lpstr>
      <vt:lpstr>Transaction - ACID</vt:lpstr>
      <vt:lpstr>Transaction - ACID</vt:lpstr>
      <vt:lpstr>Transaction - Limits</vt:lpstr>
      <vt:lpstr>Transaction - Command</vt:lpstr>
      <vt:lpstr>目录</vt:lpstr>
      <vt:lpstr>Content</vt:lpstr>
      <vt:lpstr>Initialization</vt:lpstr>
      <vt:lpstr>Initialization</vt:lpstr>
      <vt:lpstr>Content</vt:lpstr>
      <vt:lpstr>Transaction API</vt:lpstr>
      <vt:lpstr>Transaction API</vt:lpstr>
      <vt:lpstr>Transaction API</vt:lpstr>
      <vt:lpstr>Transaction API</vt:lpstr>
      <vt:lpstr>Transaction API</vt:lpstr>
      <vt:lpstr>Transaction API</vt:lpstr>
      <vt:lpstr>Content</vt:lpstr>
      <vt:lpstr>Transaction Conflict</vt:lpstr>
      <vt:lpstr>Transaction Conflict</vt:lpstr>
      <vt:lpstr>Content</vt:lpstr>
      <vt:lpstr>Transaction Abort</vt:lpstr>
      <vt:lpstr>Transaction Abort</vt:lpstr>
      <vt:lpstr>Transaction Abort</vt:lpstr>
      <vt:lpstr>Transaction Abort</vt:lpstr>
      <vt:lpstr>Content</vt:lpstr>
      <vt:lpstr>Content</vt:lpstr>
      <vt:lpstr>Isolation about Transaction</vt:lpstr>
      <vt:lpstr>Isolation about Transaction</vt:lpstr>
      <vt:lpstr>目录</vt:lpstr>
      <vt:lpstr>MongoDB事务研发之路</vt:lpstr>
      <vt:lpstr>目录</vt:lpstr>
      <vt:lpstr>WiredTiger</vt:lpstr>
      <vt:lpstr>存储引擎事务</vt:lpstr>
      <vt:lpstr>存储引擎事务</vt:lpstr>
      <vt:lpstr>存储引擎事务</vt:lpstr>
      <vt:lpstr>存储引擎事务</vt:lpstr>
      <vt:lpstr>存储引擎事务</vt:lpstr>
      <vt:lpstr>存储引擎事务</vt:lpstr>
      <vt:lpstr>存储引擎事务</vt:lpstr>
      <vt:lpstr>文档级并发</vt:lpstr>
      <vt:lpstr>目录</vt:lpstr>
      <vt:lpstr>事务的支撑部分</vt:lpstr>
      <vt:lpstr>事务的支撑部分</vt:lpstr>
      <vt:lpstr>事务的支撑部分</vt:lpstr>
      <vt:lpstr>事务的支撑部分</vt:lpstr>
      <vt:lpstr>事务的支撑部分</vt:lpstr>
      <vt:lpstr>事务的支撑部分</vt:lpstr>
      <vt:lpstr>目录</vt:lpstr>
      <vt:lpstr>启动事务</vt:lpstr>
      <vt:lpstr>事务中执行操作</vt:lpstr>
      <vt:lpstr>提交单副本集事务</vt:lpstr>
      <vt:lpstr>中断单副本集事务</vt:lpstr>
      <vt:lpstr>跨分片事务与就绪状态</vt:lpstr>
      <vt:lpstr>两阶段提交协议</vt:lpstr>
      <vt:lpstr>两阶段提交协议</vt:lpstr>
      <vt:lpstr>就绪事务</vt:lpstr>
      <vt:lpstr>主节点上的事务准备</vt:lpstr>
      <vt:lpstr>就绪冲突</vt:lpstr>
      <vt:lpstr>主节点上的事务准备</vt:lpstr>
      <vt:lpstr>提交就绪事务</vt:lpstr>
      <vt:lpstr>commitTimestamp</vt:lpstr>
      <vt:lpstr>提交就绪事务</vt:lpstr>
      <vt:lpstr>中断就绪事务</vt:lpstr>
      <vt:lpstr>事务的状态转换与故障转移</vt:lpstr>
      <vt:lpstr>事务中的read concern</vt:lpstr>
      <vt:lpstr>事务中的read concern</vt:lpstr>
      <vt:lpstr>事务中的read concern</vt:lpstr>
      <vt:lpstr>目录</vt:lpstr>
      <vt:lpstr>总结与展望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欧阳 鸿荣</cp:lastModifiedBy>
  <cp:revision>1555</cp:revision>
  <cp:lastPrinted>1900-01-01T00:00:00Z</cp:lastPrinted>
  <dcterms:created xsi:type="dcterms:W3CDTF">1900-01-01T00:00:00Z</dcterms:created>
  <dcterms:modified xsi:type="dcterms:W3CDTF">2020-12-03T19:22:35Z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2052-10.4.1</vt:lpwstr>
  </property>
</Properties>
</file>