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554" r:id="rId3"/>
    <p:sldId id="1059" r:id="rId4"/>
    <p:sldId id="1060" r:id="rId5"/>
    <p:sldId id="1061" r:id="rId6"/>
    <p:sldId id="1062" r:id="rId7"/>
    <p:sldId id="1063" r:id="rId8"/>
    <p:sldId id="1064" r:id="rId9"/>
    <p:sldId id="1065" r:id="rId10"/>
    <p:sldId id="1066" r:id="rId11"/>
    <p:sldId id="1067" r:id="rId12"/>
    <p:sldId id="1069" r:id="rId13"/>
    <p:sldId id="1070" r:id="rId14"/>
    <p:sldId id="1068" r:id="rId15"/>
    <p:sldId id="1074" r:id="rId16"/>
    <p:sldId id="1073" r:id="rId17"/>
    <p:sldId id="1071" r:id="rId18"/>
    <p:sldId id="1072" r:id="rId19"/>
    <p:sldId id="1075" r:id="rId20"/>
    <p:sldId id="895" r:id="rId2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699FF"/>
    <a:srgbClr val="99CCFF"/>
    <a:srgbClr val="57126C"/>
    <a:srgbClr val="63A725"/>
    <a:srgbClr val="D1E4FB"/>
    <a:srgbClr val="E8F1FD"/>
    <a:srgbClr val="FAD2F0"/>
    <a:srgbClr val="FFFFFF"/>
    <a:srgbClr val="FC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81868" autoAdjust="0"/>
  </p:normalViewPr>
  <p:slideViewPr>
    <p:cSldViewPr>
      <p:cViewPr varScale="1">
        <p:scale>
          <a:sx n="60" d="100"/>
          <a:sy n="60" d="100"/>
        </p:scale>
        <p:origin x="1506" y="42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May 23, 2019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May 23, 2019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May 23,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May 23, 2019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May 23,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May 23,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May 23, 2019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Cambria" panose="02040503050406030204" charset="0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May 23, 2019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-145415" y="1746885"/>
            <a:ext cx="9522460" cy="179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600" kern="0" dirty="0" smtClean="0">
              <a:solidFill>
                <a:srgbClr val="57126C"/>
              </a:solidFill>
              <a:latin typeface="Arial" panose="020B0604020202020204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692709" y="3104639"/>
            <a:ext cx="7543800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 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54389" y="3134761"/>
            <a:ext cx="8620439" cy="18667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endParaRPr lang="zh-CN" altLang="en-US" sz="20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纪业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+mn-ea"/>
            </a:endParaRPr>
          </a:p>
          <a:p>
            <a:pPr algn="ctr"/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+mn-ea"/>
            </a:endParaRPr>
          </a:p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2019.5.23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92271" y="2268855"/>
            <a:ext cx="8447246" cy="1277303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100" b="1" dirty="0" smtClean="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Basic S</a:t>
            </a:r>
            <a:r>
              <a:rPr lang="en-US" altLang="zh-CN" sz="4100" b="1" dirty="0" smtClean="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</a:rPr>
              <a:t>trategies</a:t>
            </a:r>
            <a:r>
              <a:rPr lang="en-US" altLang="zh-CN" sz="4100" b="1" dirty="0" smtClean="0">
                <a:solidFill>
                  <a:schemeClr val="tx1"/>
                </a:solidFill>
                <a:latin typeface="Cambria" panose="02040503050406030204" charset="0"/>
                <a:ea typeface="楷体" panose="02010609060101010101" charset="-122"/>
                <a:sym typeface="+mn-ea"/>
              </a:rPr>
              <a:t> and Tactics</a:t>
            </a:r>
          </a:p>
          <a:p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166238" y="1665161"/>
            <a:ext cx="3358090" cy="277195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92274" y="1665163"/>
            <a:ext cx="3055590" cy="277195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反向推理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正向推理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2667000" cy="4716000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pply</a:t>
            </a:r>
          </a:p>
          <a:p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zh-CN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impl</a:t>
            </a:r>
            <a:endParaRPr lang="en-US" altLang="zh-CN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ewrite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ymmetry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unfold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29100" y="1719263"/>
            <a:ext cx="3007196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80137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103632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0BCF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507B5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pply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... in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</a:p>
          <a:p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zh-CN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impl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rewrite ... in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symmetry in </a:t>
            </a:r>
            <a:r>
              <a:rPr lang="en-US" altLang="zh-C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unfold... in H</a:t>
            </a:r>
            <a:endParaRPr lang="zh-CN" altLang="en-US" sz="2400" kern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变换归纳法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Coq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中进行归纳证明时，有时控制归纳假设的确切形式是十分重要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 </a:t>
            </a: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induction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策略前，我们用 </a:t>
            </a: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intros 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将假设从目标移到上下文中时要十分小心。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52936"/>
            <a:ext cx="4972744" cy="7335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" t="26317" r="-321"/>
          <a:stretch/>
        </p:blipFill>
        <p:spPr>
          <a:xfrm>
            <a:off x="457200" y="3886473"/>
            <a:ext cx="6336704" cy="17872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9592" y="4109647"/>
            <a:ext cx="2224608" cy="241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9162" y="3693932"/>
            <a:ext cx="204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此时已经特殊化！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变换归纳法则</a:t>
            </a:r>
            <a:endParaRPr lang="zh-CN" altLang="en-US" sz="32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496" y="4293096"/>
            <a:ext cx="5249008" cy="148610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9263"/>
            <a:ext cx="6316470" cy="242559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87317" y="4839535"/>
            <a:ext cx="643304" cy="31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11760" y="5589239"/>
            <a:ext cx="504056" cy="189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3608" y="3429001"/>
            <a:ext cx="1728192" cy="280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CC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00363" y="3854601"/>
            <a:ext cx="1656184" cy="2623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变换归纳法则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当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已经在上下文中时，试图对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进行归纳来进行此证明是行不通的， 因为我们之后要尝试证明涉及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每一个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的命题，而不只是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单个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05392"/>
            <a:ext cx="6468378" cy="33437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3284984"/>
            <a:ext cx="23762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90800" y="2915652"/>
            <a:ext cx="204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此时</a:t>
            </a:r>
            <a:r>
              <a:rPr lang="zh-CN" altLang="en-US" dirty="0">
                <a:solidFill>
                  <a:srgbClr val="FF0000"/>
                </a:solidFill>
              </a:rPr>
              <a:t>并未</a:t>
            </a:r>
            <a:r>
              <a:rPr lang="zh-CN" altLang="en-US" dirty="0" smtClean="0">
                <a:solidFill>
                  <a:srgbClr val="FF0000"/>
                </a:solidFill>
              </a:rPr>
              <a:t>特殊化！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619291"/>
            <a:ext cx="6201640" cy="17052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09020" y="4068896"/>
            <a:ext cx="1128582" cy="224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3264179" y="5112190"/>
            <a:ext cx="360039" cy="212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5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+mn-ea"/>
                <a:ea typeface="+mn-ea"/>
              </a:rPr>
              <a:t>一个例子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+mn-ea"/>
                <a:ea typeface="+mn-ea"/>
              </a:rPr>
              <a:t>重新一般化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generalize dependent x</a:t>
            </a:r>
            <a:r>
              <a:rPr lang="zh-CN" altLang="en-US" sz="2000" dirty="0" smtClean="0">
                <a:solidFill>
                  <a:srgbClr val="C00000"/>
                </a:solidFill>
                <a:latin typeface="Cambria" panose="02040503050406030204" pitchFamily="18" charset="0"/>
                <a:ea typeface="+mn-ea"/>
              </a:rPr>
              <a:t>：</a:t>
            </a:r>
            <a:endParaRPr lang="en-US" altLang="zh-CN" sz="2000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将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变量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</a:rPr>
              <a:t>x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（以及任何依赖它的东西） 从上下文中移回目标公式内的前提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中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1" y="3068960"/>
            <a:ext cx="4148027" cy="1224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1" y="3378568"/>
            <a:ext cx="5077534" cy="9145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65862" b="59177"/>
          <a:stretch/>
        </p:blipFill>
        <p:spPr>
          <a:xfrm>
            <a:off x="3277721" y="4594721"/>
            <a:ext cx="2962672" cy="19444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124199" y="4396087"/>
            <a:ext cx="1" cy="66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98" y="5277588"/>
            <a:ext cx="515374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Unfold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chemeClr val="accent6"/>
                </a:solidFill>
                <a:latin typeface="+mn-ea"/>
                <a:ea typeface="+mn-ea"/>
              </a:rPr>
              <a:t>该策略用于展开定义。</a:t>
            </a:r>
            <a:endParaRPr lang="zh-CN" altLang="en-US" sz="18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42" y="2276872"/>
            <a:ext cx="3562847" cy="3429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09" y="2921445"/>
            <a:ext cx="5039428" cy="9240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4134273"/>
            <a:ext cx="1800476" cy="228632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3274065" y="3848631"/>
            <a:ext cx="1" cy="66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82" y="4673190"/>
            <a:ext cx="529663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对复合表达式使用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destruct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有时我们需要根据某些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的结果的情况来进行推理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也可以用 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destruct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来做这件事。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6049219" cy="20291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5616" y="3573016"/>
            <a:ext cx="2952328" cy="26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96483" y="4005919"/>
            <a:ext cx="2952328" cy="26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6692" y="486903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destruct </a:t>
            </a:r>
            <a:r>
              <a:rPr lang="zh-CN" altLang="en-US" b="1" dirty="0">
                <a:latin typeface="+mn-ea"/>
              </a:rPr>
              <a:t>策略可用于对任何计算结果进行情况分析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如果 </a:t>
            </a:r>
            <a:r>
              <a:rPr lang="en-US" altLang="zh-CN" dirty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是某个表达式，其类型为归纳定义的类型 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，那么对于 </a:t>
            </a:r>
            <a:r>
              <a:rPr lang="en-US" altLang="zh-CN" dirty="0">
                <a:latin typeface="+mn-ea"/>
              </a:rPr>
              <a:t>T </a:t>
            </a:r>
            <a:r>
              <a:rPr lang="zh-CN" altLang="en-US" dirty="0">
                <a:latin typeface="+mn-ea"/>
              </a:rPr>
              <a:t>的每个构造子 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destruct e </a:t>
            </a:r>
            <a:r>
              <a:rPr lang="zh-CN" altLang="en-US" dirty="0">
                <a:latin typeface="+mn-ea"/>
              </a:rPr>
              <a:t>都会生成一个子目标，其中（即目标和上下文中）所有的 </a:t>
            </a:r>
            <a:r>
              <a:rPr lang="en-US" altLang="zh-CN" dirty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都会被替换成 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0733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971" y="-5317"/>
            <a:ext cx="7543800" cy="1295400"/>
          </a:xfrm>
        </p:spPr>
        <p:txBody>
          <a:bodyPr/>
          <a:lstStyle/>
          <a:p>
            <a:r>
              <a:rPr lang="zh-CN" altLang="en-US" sz="3600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60" y="1290083"/>
            <a:ext cx="8435280" cy="5742185"/>
          </a:xfrm>
        </p:spPr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+mn-ea"/>
                <a:ea typeface="+mn-ea"/>
              </a:rPr>
              <a:t>基本策略</a:t>
            </a:r>
            <a:endParaRPr lang="en-US" altLang="zh-CN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Apply(With)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Symmetry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Injection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Discriminate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Unfold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eneralize </a:t>
            </a: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ependent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+mn-ea"/>
                <a:ea typeface="+mn-ea"/>
              </a:rPr>
              <a:t>证明技巧</a:t>
            </a:r>
            <a:endParaRPr lang="en-US" altLang="zh-CN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正向推理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 smtClean="0">
                <a:latin typeface="+mn-ea"/>
                <a:ea typeface="+mn-ea"/>
              </a:rPr>
              <a:t>对</a:t>
            </a:r>
            <a:r>
              <a:rPr lang="zh-CN" altLang="en-US" dirty="0">
                <a:latin typeface="+mn-ea"/>
                <a:ea typeface="+mn-ea"/>
              </a:rPr>
              <a:t>前提</a:t>
            </a:r>
            <a:r>
              <a:rPr lang="zh-CN" altLang="en-US" dirty="0" smtClean="0">
                <a:latin typeface="+mn-ea"/>
                <a:ea typeface="+mn-ea"/>
              </a:rPr>
              <a:t>使用策略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反向推理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 smtClean="0">
                <a:latin typeface="+mn-ea"/>
                <a:ea typeface="+mn-ea"/>
              </a:rPr>
              <a:t>对</a:t>
            </a:r>
            <a:r>
              <a:rPr lang="zh-CN" altLang="en-US" dirty="0">
                <a:latin typeface="+mn-ea"/>
                <a:ea typeface="+mn-ea"/>
              </a:rPr>
              <a:t>目标</a:t>
            </a:r>
            <a:r>
              <a:rPr lang="zh-CN" altLang="en-US" dirty="0" smtClean="0">
                <a:latin typeface="+mn-ea"/>
                <a:ea typeface="+mn-ea"/>
              </a:rPr>
              <a:t>使用策略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对</a:t>
            </a:r>
            <a:r>
              <a:rPr lang="zh-CN" altLang="en-US" dirty="0">
                <a:latin typeface="+mn-ea"/>
                <a:ea typeface="+mn-ea"/>
              </a:rPr>
              <a:t>数据构造子进行论证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增强归纳</a:t>
            </a:r>
            <a:r>
              <a:rPr lang="zh-CN" altLang="en-US" dirty="0" smtClean="0">
                <a:latin typeface="+mn-ea"/>
                <a:ea typeface="+mn-ea"/>
              </a:rPr>
              <a:t>假设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对</a:t>
            </a:r>
            <a:r>
              <a:rPr lang="zh-CN" altLang="en-US" dirty="0">
                <a:latin typeface="+mn-ea"/>
                <a:ea typeface="+mn-ea"/>
              </a:rPr>
              <a:t>复合表达式使用 </a:t>
            </a:r>
            <a:r>
              <a:rPr lang="en-US" altLang="zh-CN" dirty="0">
                <a:latin typeface="+mn-ea"/>
                <a:ea typeface="+mn-ea"/>
              </a:rPr>
              <a:t>destruct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7578" y="1700808"/>
            <a:ext cx="1977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Reflexivity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Simpl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Destruct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Induction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Assert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3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3200400" y="2969419"/>
            <a:ext cx="2500630" cy="7835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5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4913948" y="2789873"/>
            <a:ext cx="1112044" cy="111204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311366" y="3602831"/>
            <a:ext cx="164401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971" y="-5317"/>
            <a:ext cx="7543800" cy="1295400"/>
          </a:xfrm>
        </p:spPr>
        <p:txBody>
          <a:bodyPr/>
          <a:lstStyle/>
          <a:p>
            <a:r>
              <a:rPr lang="zh-CN" altLang="en-US" sz="3600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60" y="1290083"/>
            <a:ext cx="8435280" cy="5742185"/>
          </a:xfrm>
        </p:spPr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  <a:latin typeface="+mn-ea"/>
                <a:ea typeface="+mn-ea"/>
              </a:rPr>
              <a:t>基本策略</a:t>
            </a:r>
            <a:endParaRPr lang="en-US" altLang="zh-CN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Apply(With)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Symmetry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Injection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Discriminate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Unfold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eneralize </a:t>
            </a: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ependent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dirty="0" smtClean="0">
                <a:solidFill>
                  <a:srgbClr val="002060"/>
                </a:solidFill>
                <a:latin typeface="+mn-ea"/>
                <a:ea typeface="+mn-ea"/>
              </a:rPr>
              <a:t>证明技巧</a:t>
            </a:r>
            <a:endParaRPr lang="en-US" altLang="zh-CN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正向推理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 smtClean="0">
                <a:latin typeface="+mn-ea"/>
                <a:ea typeface="+mn-ea"/>
              </a:rPr>
              <a:t>对</a:t>
            </a:r>
            <a:r>
              <a:rPr lang="zh-CN" altLang="en-US" dirty="0">
                <a:latin typeface="+mn-ea"/>
                <a:ea typeface="+mn-ea"/>
              </a:rPr>
              <a:t>前提</a:t>
            </a:r>
            <a:r>
              <a:rPr lang="zh-CN" altLang="en-US" dirty="0" smtClean="0">
                <a:latin typeface="+mn-ea"/>
                <a:ea typeface="+mn-ea"/>
              </a:rPr>
              <a:t>使用策略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170" lvl="1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反向推理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 smtClean="0">
                <a:latin typeface="+mn-ea"/>
                <a:ea typeface="+mn-ea"/>
              </a:rPr>
              <a:t>对</a:t>
            </a:r>
            <a:r>
              <a:rPr lang="zh-CN" altLang="en-US" dirty="0">
                <a:latin typeface="+mn-ea"/>
                <a:ea typeface="+mn-ea"/>
              </a:rPr>
              <a:t>目标</a:t>
            </a:r>
            <a:r>
              <a:rPr lang="zh-CN" altLang="en-US" dirty="0" smtClean="0">
                <a:latin typeface="+mn-ea"/>
                <a:ea typeface="+mn-ea"/>
              </a:rPr>
              <a:t>使用策略</a:t>
            </a:r>
            <a:r>
              <a:rPr lang="en-US" altLang="zh-CN" dirty="0" smtClean="0">
                <a:latin typeface="+mn-ea"/>
                <a:ea typeface="+mn-ea"/>
              </a:rPr>
              <a:t>)</a:t>
            </a: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对</a:t>
            </a:r>
            <a:r>
              <a:rPr lang="zh-CN" altLang="en-US" dirty="0">
                <a:latin typeface="+mn-ea"/>
                <a:ea typeface="+mn-ea"/>
              </a:rPr>
              <a:t>数据构造子进行论证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增强归纳</a:t>
            </a:r>
            <a:r>
              <a:rPr lang="zh-CN" altLang="en-US" dirty="0" smtClean="0">
                <a:latin typeface="+mn-ea"/>
                <a:ea typeface="+mn-ea"/>
              </a:rPr>
              <a:t>假设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latin typeface="+mn-ea"/>
                <a:ea typeface="+mn-ea"/>
              </a:rPr>
              <a:t>对</a:t>
            </a:r>
            <a:r>
              <a:rPr lang="zh-CN" altLang="en-US" dirty="0">
                <a:latin typeface="+mn-ea"/>
                <a:ea typeface="+mn-ea"/>
              </a:rPr>
              <a:t>复合表达式使用 </a:t>
            </a:r>
            <a:r>
              <a:rPr lang="en-US" altLang="zh-CN" dirty="0">
                <a:latin typeface="+mn-ea"/>
                <a:ea typeface="+mn-ea"/>
              </a:rPr>
              <a:t>destruct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7578" y="1700808"/>
            <a:ext cx="1977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Rewrite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Reflexivity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Simpl</a:t>
            </a:r>
            <a:endParaRPr lang="en-US" altLang="zh-C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Destruct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Induction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Assert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71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Apply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32" y="1743390"/>
            <a:ext cx="8229600" cy="4716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待证目标与上下文中的前提或已证引理</a:t>
            </a:r>
            <a:r>
              <a:rPr lang="zh-CN" altLang="en-US" sz="2400" b="1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刚好</a:t>
            </a:r>
            <a:r>
              <a:rPr lang="zh-CN" altLang="en-US" sz="2400" b="1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r>
              <a:rPr lang="en-US" altLang="zh-CN" sz="2400" b="1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400" dirty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54" y="2597837"/>
            <a:ext cx="4334480" cy="5525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01" y="4241562"/>
            <a:ext cx="1752845" cy="28579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2987824" y="3150364"/>
            <a:ext cx="1" cy="105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759" y="3546853"/>
            <a:ext cx="103837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7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Apply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pply</a:t>
            </a:r>
            <a:r>
              <a:rPr lang="zh-CN" altLang="en-US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策略</a:t>
            </a:r>
            <a:r>
              <a:rPr lang="zh-CN" altLang="en-US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也可以配合</a:t>
            </a:r>
            <a:r>
              <a:rPr lang="zh-CN" altLang="en-US" sz="2400" b="1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r>
              <a:rPr lang="zh-CN" altLang="en-US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zh-CN" altLang="en-US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和引理来使用： </a:t>
            </a:r>
            <a:endParaRPr lang="en-US" altLang="zh-CN" sz="2400" dirty="0" smtClean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被应用的语句是一个蕴含式，那么该蕴含式的前提就会被添加到待证子目标列表中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6699FF"/>
                </a:solidFill>
                <a:latin typeface="+mn-ea"/>
                <a:ea typeface="+mn-ea"/>
              </a:rPr>
              <a:t>如果我们知道 </a:t>
            </a:r>
            <a:r>
              <a:rPr lang="en-US" altLang="zh-CN" sz="2000" dirty="0">
                <a:solidFill>
                  <a:srgbClr val="6699FF"/>
                </a:solidFill>
                <a:latin typeface="+mn-ea"/>
                <a:ea typeface="+mn-ea"/>
              </a:rPr>
              <a:t>X → Y </a:t>
            </a:r>
            <a:r>
              <a:rPr lang="zh-CN" altLang="en-US" sz="2000" dirty="0">
                <a:solidFill>
                  <a:srgbClr val="6699FF"/>
                </a:solidFill>
                <a:latin typeface="+mn-ea"/>
                <a:ea typeface="+mn-ea"/>
              </a:rPr>
              <a:t>并且试图证明 </a:t>
            </a:r>
            <a:r>
              <a:rPr lang="en-US" altLang="zh-CN" sz="2000" dirty="0">
                <a:solidFill>
                  <a:srgbClr val="6699FF"/>
                </a:solidFill>
                <a:latin typeface="+mn-ea"/>
                <a:ea typeface="+mn-ea"/>
              </a:rPr>
              <a:t>Y</a:t>
            </a:r>
            <a:r>
              <a:rPr lang="zh-CN" altLang="en-US" sz="2000" dirty="0">
                <a:solidFill>
                  <a:srgbClr val="6699FF"/>
                </a:solidFill>
                <a:latin typeface="+mn-ea"/>
                <a:ea typeface="+mn-ea"/>
              </a:rPr>
              <a:t>， 那么证明 </a:t>
            </a:r>
            <a:r>
              <a:rPr lang="en-US" altLang="zh-CN" sz="2000" dirty="0">
                <a:solidFill>
                  <a:srgbClr val="6699FF"/>
                </a:solidFill>
                <a:latin typeface="+mn-ea"/>
                <a:ea typeface="+mn-ea"/>
              </a:rPr>
              <a:t>X </a:t>
            </a:r>
            <a:r>
              <a:rPr lang="zh-CN" altLang="en-US" sz="2000" dirty="0">
                <a:solidFill>
                  <a:srgbClr val="6699FF"/>
                </a:solidFill>
                <a:latin typeface="+mn-ea"/>
                <a:ea typeface="+mn-ea"/>
              </a:rPr>
              <a:t>就足够了</a:t>
            </a:r>
            <a:r>
              <a:rPr lang="zh-CN" altLang="en-US" sz="2400" dirty="0">
                <a:solidFill>
                  <a:srgbClr val="6699FF"/>
                </a:solidFill>
              </a:rPr>
              <a:t>。 </a:t>
            </a:r>
            <a:endParaRPr lang="en-US" altLang="zh-CN" sz="2400" dirty="0">
              <a:solidFill>
                <a:srgbClr val="6699FF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359188"/>
            <a:ext cx="4829849" cy="6001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10" y="5014919"/>
            <a:ext cx="4229690" cy="409632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11" idx="2"/>
          </p:cNvCxnSpPr>
          <p:nvPr/>
        </p:nvCxnSpPr>
        <p:spPr>
          <a:xfrm flipH="1">
            <a:off x="4538652" y="3959347"/>
            <a:ext cx="1" cy="105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745" y="4287096"/>
            <a:ext cx="1038370" cy="25721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43608" y="5575363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语句 </a:t>
            </a:r>
            <a:r>
              <a:rPr lang="en-US" altLang="zh-CN" dirty="0">
                <a:latin typeface="+mn-ea"/>
              </a:rPr>
              <a:t>H </a:t>
            </a:r>
            <a:r>
              <a:rPr lang="zh-CN" altLang="en-US" dirty="0" smtClean="0">
                <a:latin typeface="+mn-ea"/>
              </a:rPr>
              <a:t>时常会以</a:t>
            </a:r>
            <a:r>
              <a:rPr lang="zh-CN" altLang="en-US" dirty="0">
                <a:latin typeface="+mn-ea"/>
              </a:rPr>
              <a:t>一个绑定了</a:t>
            </a:r>
            <a:r>
              <a:rPr lang="zh-CN" altLang="en-US" dirty="0" smtClean="0">
                <a:latin typeface="+mn-ea"/>
              </a:rPr>
              <a:t>某些</a:t>
            </a:r>
            <a:r>
              <a:rPr lang="zh-CN" altLang="en-US" b="1" dirty="0" smtClean="0">
                <a:latin typeface="+mn-ea"/>
              </a:rPr>
              <a:t>通用</a:t>
            </a:r>
            <a:r>
              <a:rPr lang="zh-CN" altLang="en-US" b="1" dirty="0">
                <a:latin typeface="+mn-ea"/>
              </a:rPr>
              <a:t>变量（</a:t>
            </a:r>
            <a:r>
              <a:rPr lang="en-US" altLang="zh-CN" b="1" dirty="0">
                <a:latin typeface="+mn-ea"/>
              </a:rPr>
              <a:t>Universal Variables</a:t>
            </a:r>
            <a:r>
              <a:rPr lang="zh-CN" altLang="en-US" b="1" dirty="0" smtClean="0">
                <a:latin typeface="+mn-ea"/>
              </a:rPr>
              <a:t>）</a:t>
            </a:r>
            <a:r>
              <a:rPr lang="zh-CN" altLang="en-US" dirty="0" smtClean="0">
                <a:latin typeface="+mn-ea"/>
              </a:rPr>
              <a:t>的 </a:t>
            </a:r>
            <a:r>
              <a:rPr lang="zh-CN" altLang="en-US" dirty="0">
                <a:latin typeface="+mn-ea"/>
              </a:rPr>
              <a:t>∀ 开始。在 </a:t>
            </a:r>
            <a:r>
              <a:rPr lang="en-US" altLang="zh-CN" dirty="0">
                <a:latin typeface="+mn-ea"/>
              </a:rPr>
              <a:t>Coq </a:t>
            </a:r>
            <a:r>
              <a:rPr lang="zh-CN" altLang="en-US" dirty="0">
                <a:latin typeface="+mn-ea"/>
              </a:rPr>
              <a:t>针对 </a:t>
            </a:r>
            <a:r>
              <a:rPr lang="en-US" altLang="zh-CN" dirty="0">
                <a:latin typeface="+mn-ea"/>
              </a:rPr>
              <a:t>H </a:t>
            </a:r>
            <a:r>
              <a:rPr lang="zh-CN" altLang="en-US" dirty="0">
                <a:latin typeface="+mn-ea"/>
              </a:rPr>
              <a:t>的结论匹配当前目标时，它会尝试为这些变量查找适当的值。</a:t>
            </a:r>
          </a:p>
        </p:txBody>
      </p:sp>
    </p:spTree>
    <p:extLst>
      <p:ext uri="{BB962C8B-B14F-4D97-AF65-F5344CB8AC3E}">
        <p14:creationId xmlns:p14="http://schemas.microsoft.com/office/powerpoint/2010/main" val="3335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Symmetry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accent6"/>
                </a:solidFill>
                <a:latin typeface="+mn-ea"/>
                <a:ea typeface="+mn-ea"/>
              </a:rPr>
              <a:t>交换证明目标中等式的左右两边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29099" y="3142906"/>
            <a:ext cx="1" cy="105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520" y="3479810"/>
            <a:ext cx="1352739" cy="2572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49" y="4270853"/>
            <a:ext cx="4934639" cy="4477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532" y="2541289"/>
            <a:ext cx="500132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Apply With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720" y="3088580"/>
            <a:ext cx="4334480" cy="76210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48183"/>
            <a:ext cx="4601217" cy="38105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4385960" y="3841982"/>
            <a:ext cx="1" cy="105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5576" y="1700808"/>
            <a:ext cx="579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/>
                </a:solidFill>
                <a:latin typeface="+mn-ea"/>
              </a:rPr>
              <a:t>为</a:t>
            </a:r>
            <a:r>
              <a:rPr lang="en-US" altLang="zh-CN" sz="2400" dirty="0" smtClean="0">
                <a:solidFill>
                  <a:schemeClr val="accent6"/>
                </a:solidFill>
                <a:latin typeface="+mn-ea"/>
              </a:rPr>
              <a:t>Apply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</a:rPr>
              <a:t>后面的条件显</a:t>
            </a:r>
            <a:r>
              <a:rPr lang="zh-CN" altLang="en-US" sz="2400" dirty="0">
                <a:solidFill>
                  <a:schemeClr val="accent6"/>
                </a:solidFill>
                <a:latin typeface="+mn-ea"/>
              </a:rPr>
              <a:t>式地提供一个实例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87" y="4223771"/>
            <a:ext cx="3048425" cy="2953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430" y="4967429"/>
            <a:ext cx="436305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njection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47389"/>
            <a:ext cx="2895600" cy="360000"/>
          </a:xfrm>
        </p:spPr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3510318"/>
          </a:xfrm>
        </p:spPr>
        <p:txBody>
          <a:bodyPr/>
          <a:lstStyle/>
          <a:p>
            <a:r>
              <a:rPr lang="zh-CN" altLang="en-US" sz="1600" dirty="0">
                <a:latin typeface="+mn-ea"/>
                <a:ea typeface="+mn-ea"/>
              </a:rPr>
              <a:t>构造子 </a:t>
            </a:r>
            <a:r>
              <a:rPr lang="en-US" altLang="zh-CN" sz="1600" dirty="0">
                <a:latin typeface="+mn-ea"/>
                <a:ea typeface="+mn-ea"/>
              </a:rPr>
              <a:t>S </a:t>
            </a:r>
            <a:r>
              <a:rPr lang="zh-CN" altLang="en-US" sz="1600" dirty="0">
                <a:latin typeface="+mn-ea"/>
                <a:ea typeface="+mn-ea"/>
              </a:rPr>
              <a:t>是</a:t>
            </a:r>
            <a:r>
              <a:rPr lang="zh-CN" altLang="en-US" sz="1600" b="1" dirty="0">
                <a:latin typeface="+mn-ea"/>
                <a:ea typeface="+mn-ea"/>
              </a:rPr>
              <a:t>单射（</a:t>
            </a:r>
            <a:r>
              <a:rPr lang="en-US" altLang="zh-CN" sz="1600" b="1" dirty="0">
                <a:latin typeface="+mn-ea"/>
                <a:ea typeface="+mn-ea"/>
              </a:rPr>
              <a:t>Injective</a:t>
            </a:r>
            <a:r>
              <a:rPr lang="zh-CN" altLang="en-US" sz="1600" b="1" dirty="0">
                <a:latin typeface="+mn-ea"/>
                <a:ea typeface="+mn-ea"/>
              </a:rPr>
              <a:t>）</a:t>
            </a:r>
            <a:r>
              <a:rPr lang="zh-CN" altLang="en-US" sz="1600" dirty="0">
                <a:latin typeface="+mn-ea"/>
                <a:ea typeface="+mn-ea"/>
              </a:rPr>
              <a:t>的。 即，如果 </a:t>
            </a:r>
            <a:r>
              <a:rPr lang="en-US" altLang="zh-CN" sz="1600" dirty="0">
                <a:latin typeface="+mn-ea"/>
                <a:ea typeface="+mn-ea"/>
              </a:rPr>
              <a:t>S n = S m</a:t>
            </a:r>
            <a:r>
              <a:rPr lang="zh-CN" altLang="en-US" sz="1600" dirty="0">
                <a:latin typeface="+mn-ea"/>
                <a:ea typeface="+mn-ea"/>
              </a:rPr>
              <a:t>，那么 </a:t>
            </a:r>
            <a:r>
              <a:rPr lang="en-US" altLang="zh-CN" sz="1600" dirty="0">
                <a:latin typeface="+mn-ea"/>
                <a:ea typeface="+mn-ea"/>
              </a:rPr>
              <a:t>n = m </a:t>
            </a:r>
            <a:r>
              <a:rPr lang="zh-CN" altLang="en-US" sz="1600" dirty="0">
                <a:latin typeface="+mn-ea"/>
                <a:ea typeface="+mn-ea"/>
              </a:rPr>
              <a:t>必定成立。 </a:t>
            </a:r>
          </a:p>
          <a:p>
            <a:r>
              <a:rPr lang="zh-CN" altLang="en-US" sz="1600" dirty="0">
                <a:latin typeface="+mn-ea"/>
                <a:ea typeface="+mn-ea"/>
              </a:rPr>
              <a:t>构造子 </a:t>
            </a:r>
            <a:r>
              <a:rPr lang="en-US" altLang="zh-CN" sz="1600" dirty="0">
                <a:latin typeface="+mn-ea"/>
                <a:ea typeface="+mn-ea"/>
              </a:rPr>
              <a:t>O </a:t>
            </a:r>
            <a:r>
              <a:rPr lang="zh-CN" altLang="en-US" sz="1600" dirty="0">
                <a:latin typeface="+mn-ea"/>
                <a:ea typeface="+mn-ea"/>
              </a:rPr>
              <a:t>和 </a:t>
            </a:r>
            <a:r>
              <a:rPr lang="en-US" altLang="zh-CN" sz="1600" dirty="0">
                <a:latin typeface="+mn-ea"/>
                <a:ea typeface="+mn-ea"/>
              </a:rPr>
              <a:t>S </a:t>
            </a:r>
            <a:r>
              <a:rPr lang="zh-CN" altLang="en-US" sz="1600" dirty="0">
                <a:latin typeface="+mn-ea"/>
                <a:ea typeface="+mn-ea"/>
              </a:rPr>
              <a:t>是</a:t>
            </a:r>
            <a:r>
              <a:rPr lang="zh-CN" altLang="en-US" sz="1600" b="1" dirty="0">
                <a:latin typeface="+mn-ea"/>
                <a:ea typeface="+mn-ea"/>
              </a:rPr>
              <a:t>不相交（</a:t>
            </a:r>
            <a:r>
              <a:rPr lang="en-US" altLang="zh-CN" sz="1600" b="1" dirty="0">
                <a:latin typeface="+mn-ea"/>
                <a:ea typeface="+mn-ea"/>
              </a:rPr>
              <a:t>Disjoint</a:t>
            </a:r>
            <a:r>
              <a:rPr lang="zh-CN" altLang="en-US" sz="1600" b="1" dirty="0">
                <a:latin typeface="+mn-ea"/>
                <a:ea typeface="+mn-ea"/>
              </a:rPr>
              <a:t>）</a:t>
            </a:r>
            <a:r>
              <a:rPr lang="zh-CN" altLang="en-US" sz="1600" dirty="0">
                <a:latin typeface="+mn-ea"/>
                <a:ea typeface="+mn-ea"/>
              </a:rPr>
              <a:t>的。 即，对于任何 </a:t>
            </a:r>
            <a:r>
              <a:rPr lang="en-US" altLang="zh-CN" sz="1600" dirty="0">
                <a:latin typeface="+mn-ea"/>
                <a:ea typeface="+mn-ea"/>
              </a:rPr>
              <a:t>n</a:t>
            </a:r>
            <a:r>
              <a:rPr lang="zh-CN" altLang="en-US" sz="1600" dirty="0">
                <a:latin typeface="+mn-ea"/>
                <a:ea typeface="+mn-ea"/>
              </a:rPr>
              <a:t>，</a:t>
            </a:r>
            <a:r>
              <a:rPr lang="en-US" altLang="zh-CN" sz="1600" dirty="0" smtClean="0">
                <a:latin typeface="+mn-ea"/>
                <a:ea typeface="+mn-ea"/>
              </a:rPr>
              <a:t>O </a:t>
            </a:r>
            <a:r>
              <a:rPr lang="zh-CN" altLang="en-US" sz="1600" dirty="0">
                <a:latin typeface="+mn-ea"/>
                <a:ea typeface="+mn-ea"/>
              </a:rPr>
              <a:t>都不等于 </a:t>
            </a:r>
            <a:r>
              <a:rPr lang="en-US" altLang="zh-CN" sz="1600" dirty="0">
                <a:latin typeface="+mn-ea"/>
                <a:ea typeface="+mn-ea"/>
              </a:rPr>
              <a:t>S n</a:t>
            </a:r>
            <a:r>
              <a:rPr lang="zh-CN" altLang="en-US" sz="1600" dirty="0" smtClean="0">
                <a:latin typeface="+mn-ea"/>
                <a:ea typeface="+mn-ea"/>
              </a:rPr>
              <a:t>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accent6"/>
                </a:solidFill>
              </a:rPr>
              <a:t>	Injection</a:t>
            </a:r>
            <a:r>
              <a:rPr lang="zh-CN" altLang="en-US" sz="1600" dirty="0" smtClean="0">
                <a:solidFill>
                  <a:schemeClr val="accent6"/>
                </a:solidFill>
              </a:rPr>
              <a:t>使用</a:t>
            </a:r>
            <a:r>
              <a:rPr lang="zh-CN" altLang="en-US" sz="1600" dirty="0">
                <a:solidFill>
                  <a:schemeClr val="accent6"/>
                </a:solidFill>
              </a:rPr>
              <a:t>构造子的单射性来产生所有它能从 </a:t>
            </a:r>
            <a:r>
              <a:rPr lang="en-US" altLang="zh-CN" sz="1600" dirty="0">
                <a:solidFill>
                  <a:schemeClr val="accent6"/>
                </a:solidFill>
              </a:rPr>
              <a:t>H </a:t>
            </a:r>
            <a:r>
              <a:rPr lang="zh-CN" altLang="en-US" sz="1600" dirty="0">
                <a:solidFill>
                  <a:schemeClr val="accent6"/>
                </a:solidFill>
              </a:rPr>
              <a:t>所推出的等式。 每一个产生的等式都作为一个前件附加在目标</a:t>
            </a:r>
            <a:r>
              <a:rPr lang="zh-CN" altLang="en-US" sz="1600" dirty="0" smtClean="0">
                <a:solidFill>
                  <a:schemeClr val="accent6"/>
                </a:solidFill>
              </a:rPr>
              <a:t>上。</a:t>
            </a:r>
            <a:endParaRPr lang="zh-CN" altLang="en-US" sz="1600" dirty="0">
              <a:solidFill>
                <a:schemeClr val="accent6"/>
              </a:solidFill>
              <a:latin typeface="+mn-ea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1820638"/>
            <a:ext cx="3744417" cy="9675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3" y="4245277"/>
            <a:ext cx="4953691" cy="666843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987824" y="4973537"/>
            <a:ext cx="1" cy="66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72" y="5199983"/>
            <a:ext cx="1457528" cy="2762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96" y="5747889"/>
            <a:ext cx="500132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Discriminate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Discriminate</a:t>
            </a:r>
            <a:r>
              <a:rPr lang="zh-CN" altLang="en-US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用于一</a:t>
            </a:r>
            <a:r>
              <a:rPr lang="zh-CN" altLang="en-US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个涉及</a:t>
            </a:r>
            <a:r>
              <a:rPr lang="zh-CN" altLang="en-US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r>
              <a:rPr lang="zh-CN" altLang="en-US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构造子之间相等性</a:t>
            </a:r>
            <a:endParaRPr lang="en-US" altLang="zh-CN" sz="2400" dirty="0" smtClean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 n = O</a:t>
            </a:r>
            <a:r>
              <a:rPr lang="zh-CN" altLang="en-US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）的式子，可以立即证明当前目标。</a:t>
            </a:r>
            <a:endParaRPr lang="en-US" altLang="zh-CN" sz="2400" dirty="0" smtClean="0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即前提若为假，则定理一定成立。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12" y="3436884"/>
            <a:ext cx="5163271" cy="6287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298" y="4294348"/>
            <a:ext cx="1810003" cy="257211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324457" y="4095186"/>
            <a:ext cx="1" cy="66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613" y="4838581"/>
            <a:ext cx="2057687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正向推理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反向推理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默认情况下，大部分策略会作用于目标公式并保持上下文不变。然而， 大部分策略还有对应的变体来对上下文中的语句执行类似的</a:t>
            </a:r>
            <a:r>
              <a:rPr lang="zh-CN" altLang="en-US" sz="1800" dirty="0" smtClean="0">
                <a:latin typeface="+mn-ea"/>
                <a:ea typeface="+mn-ea"/>
              </a:rPr>
              <a:t>操作。</a:t>
            </a:r>
            <a:endParaRPr lang="en-US" altLang="zh-CN" sz="1800" dirty="0" smtClean="0">
              <a:latin typeface="+mn-ea"/>
              <a:ea typeface="+mn-ea"/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apply L </a:t>
            </a:r>
            <a:r>
              <a:rPr lang="zh-CN" altLang="en-US" sz="1800" dirty="0">
                <a:solidFill>
                  <a:srgbClr val="6699FF"/>
                </a:solidFill>
              </a:rPr>
              <a:t>是一种“反向推理”：它表示如果我们知道 </a:t>
            </a:r>
            <a:r>
              <a:rPr lang="en-US" altLang="zh-CN" sz="1800" dirty="0">
                <a:solidFill>
                  <a:srgbClr val="6699FF"/>
                </a:solidFill>
              </a:rPr>
              <a:t>X → Y </a:t>
            </a:r>
            <a:r>
              <a:rPr lang="zh-CN" altLang="en-US" sz="1800" dirty="0">
                <a:solidFill>
                  <a:srgbClr val="6699FF"/>
                </a:solidFill>
              </a:rPr>
              <a:t>并且试图证明 </a:t>
            </a:r>
            <a:r>
              <a:rPr lang="en-US" altLang="zh-CN" sz="1800" dirty="0">
                <a:solidFill>
                  <a:srgbClr val="6699FF"/>
                </a:solidFill>
              </a:rPr>
              <a:t>Y</a:t>
            </a:r>
            <a:r>
              <a:rPr lang="zh-CN" altLang="en-US" sz="1800" dirty="0">
                <a:solidFill>
                  <a:srgbClr val="6699FF"/>
                </a:solidFill>
              </a:rPr>
              <a:t>， 那么证明 </a:t>
            </a:r>
            <a:r>
              <a:rPr lang="en-US" altLang="zh-CN" sz="1800" dirty="0">
                <a:solidFill>
                  <a:srgbClr val="6699FF"/>
                </a:solidFill>
              </a:rPr>
              <a:t>X </a:t>
            </a:r>
            <a:r>
              <a:rPr lang="zh-CN" altLang="en-US" sz="1800" dirty="0">
                <a:solidFill>
                  <a:srgbClr val="6699FF"/>
                </a:solidFill>
              </a:rPr>
              <a:t>就足够了。 </a:t>
            </a:r>
            <a:endParaRPr lang="en-US" altLang="zh-CN" sz="1800" dirty="0" smtClean="0">
              <a:solidFill>
                <a:srgbClr val="6699FF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apply </a:t>
            </a:r>
            <a:r>
              <a:rPr lang="en-US" altLang="zh-CN" sz="1800" dirty="0">
                <a:solidFill>
                  <a:srgbClr val="FF0000"/>
                </a:solidFill>
              </a:rPr>
              <a:t>L in H </a:t>
            </a:r>
            <a:r>
              <a:rPr lang="zh-CN" altLang="en-US" sz="1800" dirty="0">
                <a:solidFill>
                  <a:srgbClr val="6699FF"/>
                </a:solidFill>
              </a:rPr>
              <a:t>给了我们一种“正向推理”的方式：根据 </a:t>
            </a:r>
            <a:r>
              <a:rPr lang="en-US" altLang="zh-CN" sz="1800" dirty="0">
                <a:solidFill>
                  <a:srgbClr val="6699FF"/>
                </a:solidFill>
              </a:rPr>
              <a:t>X → Y </a:t>
            </a:r>
            <a:r>
              <a:rPr lang="zh-CN" altLang="en-US" sz="1800" dirty="0">
                <a:solidFill>
                  <a:srgbClr val="6699FF"/>
                </a:solidFill>
              </a:rPr>
              <a:t>和一个匹配 </a:t>
            </a:r>
            <a:r>
              <a:rPr lang="en-US" altLang="zh-CN" sz="1800" dirty="0">
                <a:solidFill>
                  <a:srgbClr val="6699FF"/>
                </a:solidFill>
              </a:rPr>
              <a:t>X </a:t>
            </a:r>
            <a:r>
              <a:rPr lang="zh-CN" altLang="en-US" sz="1800" dirty="0">
                <a:solidFill>
                  <a:srgbClr val="6699FF"/>
                </a:solidFill>
              </a:rPr>
              <a:t>的前提，它会产生一个匹配 </a:t>
            </a:r>
            <a:r>
              <a:rPr lang="en-US" altLang="zh-CN" sz="1800" dirty="0">
                <a:solidFill>
                  <a:srgbClr val="6699FF"/>
                </a:solidFill>
              </a:rPr>
              <a:t>Y </a:t>
            </a:r>
            <a:r>
              <a:rPr lang="zh-CN" altLang="en-US" sz="1800" dirty="0">
                <a:solidFill>
                  <a:srgbClr val="6699FF"/>
                </a:solidFill>
              </a:rPr>
              <a:t>的</a:t>
            </a:r>
            <a:r>
              <a:rPr lang="zh-CN" altLang="en-US" sz="1800" dirty="0" smtClean="0">
                <a:solidFill>
                  <a:srgbClr val="6699FF"/>
                </a:solidFill>
              </a:rPr>
              <a:t>前提。</a:t>
            </a:r>
            <a:endParaRPr lang="en-US" altLang="zh-CN" sz="1800" dirty="0" smtClean="0">
              <a:solidFill>
                <a:srgbClr val="6699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658104"/>
            <a:ext cx="5477639" cy="83831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124199" y="4498798"/>
            <a:ext cx="1" cy="66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549" y="4664018"/>
            <a:ext cx="1657581" cy="2572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35" y="5200647"/>
            <a:ext cx="530616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0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168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9916</TotalTime>
  <Words>650</Words>
  <Application>Microsoft Office PowerPoint</Application>
  <PresentationFormat>全屏显示(4:3)</PresentationFormat>
  <Paragraphs>139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Kozuka Gothic Pr6N B</vt:lpstr>
      <vt:lpstr>黑体</vt:lpstr>
      <vt:lpstr>华文细黑</vt:lpstr>
      <vt:lpstr>楷体</vt:lpstr>
      <vt:lpstr>宋体</vt:lpstr>
      <vt:lpstr>微软雅黑</vt:lpstr>
      <vt:lpstr>Arial</vt:lpstr>
      <vt:lpstr>Calibri</vt:lpstr>
      <vt:lpstr>Cambria</vt:lpstr>
      <vt:lpstr>Candara</vt:lpstr>
      <vt:lpstr>Courier New</vt:lpstr>
      <vt:lpstr>Wingdings</vt:lpstr>
      <vt:lpstr>2_Network</vt:lpstr>
      <vt:lpstr>mopec-2</vt:lpstr>
      <vt:lpstr>PowerPoint 演示文稿</vt:lpstr>
      <vt:lpstr>内容</vt:lpstr>
      <vt:lpstr>Apply</vt:lpstr>
      <vt:lpstr>Apply</vt:lpstr>
      <vt:lpstr>Symmetry</vt:lpstr>
      <vt:lpstr>Apply With</vt:lpstr>
      <vt:lpstr>Injection</vt:lpstr>
      <vt:lpstr>Discriminate</vt:lpstr>
      <vt:lpstr>正向推理/反向推理</vt:lpstr>
      <vt:lpstr>  反向推理         正向推理</vt:lpstr>
      <vt:lpstr>变换归纳法则</vt:lpstr>
      <vt:lpstr>变换归纳法则</vt:lpstr>
      <vt:lpstr>变换归纳法则</vt:lpstr>
      <vt:lpstr>一个例子</vt:lpstr>
      <vt:lpstr>重新一般化</vt:lpstr>
      <vt:lpstr>Unfold</vt:lpstr>
      <vt:lpstr>对复合表达式使用 destruct</vt:lpstr>
      <vt:lpstr>内容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纪业</cp:lastModifiedBy>
  <cp:revision>2619</cp:revision>
  <cp:lastPrinted>2014-03-24T00:35:00Z</cp:lastPrinted>
  <dcterms:created xsi:type="dcterms:W3CDTF">2012-02-01T01:23:00Z</dcterms:created>
  <dcterms:modified xsi:type="dcterms:W3CDTF">2019-05-23T16:40:23Z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