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95" r:id="rId5"/>
    <p:sldId id="315" r:id="rId6"/>
    <p:sldId id="316" r:id="rId7"/>
    <p:sldId id="281" r:id="rId8"/>
    <p:sldId id="305" r:id="rId9"/>
    <p:sldId id="306" r:id="rId10"/>
    <p:sldId id="320" r:id="rId11"/>
    <p:sldId id="317" r:id="rId12"/>
    <p:sldId id="321" r:id="rId13"/>
    <p:sldId id="307" r:id="rId14"/>
    <p:sldId id="318" r:id="rId15"/>
    <p:sldId id="283" r:id="rId16"/>
    <p:sldId id="308" r:id="rId17"/>
    <p:sldId id="319" r:id="rId18"/>
    <p:sldId id="309" r:id="rId19"/>
    <p:sldId id="322" r:id="rId20"/>
    <p:sldId id="310" r:id="rId21"/>
    <p:sldId id="311" r:id="rId22"/>
    <p:sldId id="323" r:id="rId23"/>
    <p:sldId id="312" r:id="rId24"/>
    <p:sldId id="313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F47"/>
    <a:srgbClr val="002B41"/>
    <a:srgbClr val="F1F1F1"/>
    <a:srgbClr val="ED4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 autoAdjust="0"/>
  </p:normalViewPr>
  <p:slideViewPr>
    <p:cSldViewPr snapToGrid="0" showGuides="1">
      <p:cViewPr>
        <p:scale>
          <a:sx n="92" d="100"/>
          <a:sy n="92" d="100"/>
        </p:scale>
        <p:origin x="-254" y="254"/>
      </p:cViewPr>
      <p:guideLst>
        <p:guide orient="horz" pos="2170"/>
        <p:guide pos="3840"/>
      </p:guideLst>
    </p:cSldViewPr>
  </p:slideViewPr>
  <p:outlineViewPr>
    <p:cViewPr>
      <p:scale>
        <a:sx n="33" d="100"/>
        <a:sy n="33" d="100"/>
      </p:scale>
      <p:origin x="0" y="3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13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0874" y="1710527"/>
            <a:ext cx="59897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2019</a:t>
            </a:r>
          </a:p>
          <a:p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COQ-</a:t>
            </a:r>
            <a:r>
              <a:rPr lang="en-US" altLang="zh-CN" sz="320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IndProp</a:t>
            </a:r>
            <a:endParaRPr lang="zh-CN" altLang="en-US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873" y="6056366"/>
            <a:ext cx="23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0874" y="4605925"/>
            <a:ext cx="32075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data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38003" y="4150979"/>
            <a:ext cx="835725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谷晓松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8163" y="1124191"/>
            <a:ext cx="90592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</a:pP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pPr>
              <a:buClr>
                <a:srgbClr val="00B0F0"/>
              </a:buClr>
            </a:pPr>
            <a:r>
              <a:rPr lang="en-US" altLang="zh-CN" dirty="0">
                <a:solidFill>
                  <a:prstClr val="black"/>
                </a:solidFill>
                <a:latin typeface="+mn-ea"/>
              </a:rPr>
              <a:t>inversion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的一般工作</a:t>
            </a: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:</a:t>
            </a:r>
          </a:p>
          <a:p>
            <a:pPr>
              <a:buClr>
                <a:srgbClr val="00B0F0"/>
              </a:buClr>
            </a:pP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pPr>
              <a:buClr>
                <a:srgbClr val="00B0F0"/>
              </a:buClr>
            </a:pPr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假设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H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是归纳定义的已知命题，当执行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inversion H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时，对于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H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的每一个构造函数，</a:t>
            </a: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inversion</a:t>
            </a: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生成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一个对应于原来证明目标的子目标</a:t>
            </a: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。</a:t>
            </a: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在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子目标中，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H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被对应的构造函数的条件和参数“具体化”。矛盾的子目标被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inversion</a:t>
            </a: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舍弃。</a:t>
            </a: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对于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剩余的子目标，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inversion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将对应于该构造函数的所有成立的等式引入证明环境中。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pPr>
              <a:buClr>
                <a:srgbClr val="00B0F0"/>
              </a:buClr>
            </a:pPr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pPr>
              <a:buClr>
                <a:srgbClr val="00B0F0"/>
              </a:buClr>
            </a:pP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1909" y="234091"/>
            <a:ext cx="4651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Inversion on Evidence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6538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2336422" y="4494307"/>
            <a:ext cx="7519154" cy="2728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210368" y="3525124"/>
            <a:ext cx="55335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Induction on Evidence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17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09295" y="202825"/>
            <a:ext cx="45496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Induction on Evidence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6848" y="1101498"/>
            <a:ext cx="82280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如同归纳定义的类型，仅仅分类讨论有时候是不够的，需要使用数学归纳法。</a:t>
            </a: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对归纳定义的命题应用数学归纳法：</a:t>
            </a: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对于“该类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”</a:t>
            </a: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命题的一个性质</a:t>
            </a: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P,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基本命题满足性质</a:t>
            </a: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P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若命题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E</a:t>
            </a: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是对命题</a:t>
            </a: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E'</a:t>
            </a: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使用某个构造函数得到的新命题。若</a:t>
            </a: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E'</a:t>
            </a: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满足性质</a:t>
            </a: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P</a:t>
            </a: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可推出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E</a:t>
            </a: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满足性质</a:t>
            </a: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P  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pPr>
              <a:buClr>
                <a:srgbClr val="00B0F0"/>
              </a:buClr>
            </a:pP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那么所有符合该递归定义的命题都满足性质</a:t>
            </a: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P</a:t>
            </a: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。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pPr>
              <a:buClr>
                <a:srgbClr val="00B0F0"/>
              </a:buClr>
            </a:pP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方法：</a:t>
            </a: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induction on H. H</a:t>
            </a: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是归纳定义的命题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219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09295" y="202825"/>
            <a:ext cx="45496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Induction on Evidence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7169" name="Picture 1" descr="C:\Users\15150\AppData\Roaming\Tencent\Users\2784139316\QQ\WinTemp\RichOle\383%I{503CGW1%K2K$G14C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82" y="2560913"/>
            <a:ext cx="6548497" cy="358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58742" y="2951018"/>
            <a:ext cx="49959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如同对类型的</a:t>
            </a:r>
            <a:r>
              <a:rPr lang="en-US" altLang="zh-CN" dirty="0" smtClean="0"/>
              <a:t>induction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[]</a:t>
            </a:r>
            <a:r>
              <a:rPr lang="zh-CN" altLang="en-US" dirty="0" smtClean="0"/>
              <a:t>内表示引入的参数。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n=0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n=S (S n’)</a:t>
            </a:r>
          </a:p>
          <a:p>
            <a:r>
              <a:rPr lang="en-US" altLang="zh-CN" dirty="0" smtClean="0"/>
              <a:t>E' : even n'</a:t>
            </a:r>
          </a:p>
          <a:p>
            <a:r>
              <a:rPr lang="en-US" altLang="zh-CN" dirty="0" smtClean="0"/>
              <a:t>IH : exists k', n' = double k'.</a:t>
            </a:r>
          </a:p>
          <a:p>
            <a:endParaRPr lang="en-US" altLang="zh-CN" dirty="0" smtClean="0"/>
          </a:p>
        </p:txBody>
      </p:sp>
      <p:pic>
        <p:nvPicPr>
          <p:cNvPr id="8" name="Picture 1" descr="C:\Users\15150\AppData\Roaming\Tencent\Users\2784139316\QQ\WinTemp\RichOle\0_1]2Q980N4L$XM)}4MVU(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43" y="887421"/>
            <a:ext cx="6848270" cy="13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47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2336422" y="4494307"/>
            <a:ext cx="7519154" cy="2728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210368" y="3525124"/>
            <a:ext cx="55335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Inductive Relations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27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234091"/>
            <a:ext cx="3898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Inductive Relations</a:t>
            </a:r>
            <a:endParaRPr lang="zh-CN" altLang="en-US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0327" y="1197083"/>
            <a:ext cx="33691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包含一个参数的命题可以看作关于该参数的性质</a:t>
            </a:r>
            <a:endParaRPr lang="en-US" altLang="zh-CN" dirty="0" smtClean="0"/>
          </a:p>
          <a:p>
            <a:r>
              <a:rPr lang="zh-CN" altLang="en-US" dirty="0" smtClean="0"/>
              <a:t>如命题 </a:t>
            </a:r>
            <a:r>
              <a:rPr lang="en-US" altLang="zh-CN" dirty="0" smtClean="0"/>
              <a:t>even n</a:t>
            </a:r>
          </a:p>
          <a:p>
            <a:endParaRPr lang="en-US" altLang="zh-CN" dirty="0"/>
          </a:p>
          <a:p>
            <a:r>
              <a:rPr lang="zh-CN" altLang="en-US" dirty="0" smtClean="0"/>
              <a:t>包含两个参数的命题可以看作描述了一个二元关系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le</a:t>
            </a:r>
            <a:r>
              <a:rPr lang="zh-CN" altLang="en-US" dirty="0" smtClean="0"/>
              <a:t>关系的传递性：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AutoShape 1" descr="C:\Users\15150\AppData\Roaming\Tencent\Users\2784139316\QQ\WinTemp\RichOle\_J3Z2%5M2G5XSRB%EQYY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8" y="402792"/>
            <a:ext cx="5120641" cy="151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C:\Users\15150\AppData\Roaming\Tencent\Users\2784139316\QQ\WinTemp\RichOle\870MZ9S5(IF}U]UNTEG[3]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462" y="1976361"/>
            <a:ext cx="5450146" cy="14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15150\AppData\Roaming\Tencent\Users\2784139316\QQ\WinTemp\RichOle\[1YO~]3NUMY2)E$HG%3Z]NJ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214" y="3798914"/>
            <a:ext cx="5821214" cy="283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3898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Inductive Relations</a:t>
            </a:r>
            <a:endParaRPr lang="zh-CN" altLang="en-US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2153" y="1250113"/>
            <a:ext cx="38155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三元关系 </a:t>
            </a:r>
            <a:r>
              <a:rPr lang="en-US" altLang="zh-CN" dirty="0" smtClean="0"/>
              <a:t>R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加法函数  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endParaRPr lang="en-US" altLang="zh-CN" dirty="0"/>
          </a:p>
          <a:p>
            <a:r>
              <a:rPr lang="zh-CN" altLang="en-US" dirty="0" smtClean="0"/>
              <a:t>证明二者等价</a:t>
            </a:r>
            <a:endParaRPr lang="en-US" altLang="zh-CN" dirty="0"/>
          </a:p>
          <a:p>
            <a:r>
              <a:rPr lang="en-US" altLang="zh-CN" dirty="0" smtClean="0"/>
              <a:t>=&gt; </a:t>
            </a:r>
            <a:r>
              <a:rPr lang="zh-CN" altLang="en-US" dirty="0" smtClean="0"/>
              <a:t>对命题</a:t>
            </a:r>
            <a:r>
              <a:rPr lang="en-US" altLang="zh-CN" dirty="0" smtClean="0"/>
              <a:t>R m n o</a:t>
            </a:r>
            <a:r>
              <a:rPr lang="zh-CN" altLang="en-US" dirty="0" smtClean="0"/>
              <a:t>运用数学归纳法</a:t>
            </a:r>
            <a:endParaRPr lang="en-US" altLang="zh-CN" dirty="0" smtClean="0"/>
          </a:p>
          <a:p>
            <a:r>
              <a:rPr lang="en-US" altLang="zh-CN" dirty="0" smtClean="0"/>
              <a:t>&lt;= </a:t>
            </a:r>
            <a:r>
              <a:rPr lang="zh-CN" altLang="en-US" dirty="0" smtClean="0"/>
              <a:t>对自然数运用数学归纳法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9219" name="Picture 3" descr="C:\Users\15150\AppData\Roaming\Tencent\Users\2784139316\QQ\WinTemp\RichOle\QFOI87(2@A8ZTDL_`$[5TL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4" y="1064029"/>
            <a:ext cx="7068228" cy="197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15150\AppData\Roaming\Tencent\Users\2784139316\QQ\WinTemp\RichOle\VF32QWNBB43CJ)3W~HWENS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7" y="3359295"/>
            <a:ext cx="7104214" cy="1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7" y="5374221"/>
            <a:ext cx="7219584" cy="40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87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340093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2336422" y="4494307"/>
            <a:ext cx="7519154" cy="2728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204547" y="3551401"/>
            <a:ext cx="55335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Regular Expressions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27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4080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Regular Expressions</a:t>
            </a:r>
            <a:endParaRPr lang="zh-CN" altLang="en-US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829" y="1210703"/>
            <a:ext cx="4813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使用归纳命题的方法可以用来描述正则表达式</a:t>
            </a:r>
            <a:endParaRPr lang="en-US" altLang="zh-CN" dirty="0" smtClean="0"/>
          </a:p>
          <a:p>
            <a:r>
              <a:rPr lang="zh-CN" altLang="en-US" dirty="0" smtClean="0"/>
              <a:t>并证明其相关性质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reg_exp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的多态定义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42" name="Picture 2" descr="C:\Users\15150\AppData\Roaming\Tencent\Users\2784139316\QQ\WinTemp\RichOle\%2RPHA)L87D94@Z1DUY)D5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6" y="2918863"/>
            <a:ext cx="7429076" cy="35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50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4080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Regular Expressions</a:t>
            </a:r>
            <a:endParaRPr lang="zh-CN" altLang="en-US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33" y="1581431"/>
            <a:ext cx="35162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使用归纳命题的方法描述正则表达式与字符串的匹配关系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43" name="Picture 3" descr="C:\Users\15150\AppData\Roaming\Tencent\Users\2784139316\QQ\WinTemp\RichOle\2F_G]MO]FZS61)UIZOIKN5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908" y="1205834"/>
            <a:ext cx="6176355" cy="545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15150\AppData\Roaming\Tencent\Users\2784139316\QQ\WinTemp\RichOle\(E3W_1_9W72KJO$UMY6FU(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7" y="4574682"/>
            <a:ext cx="50482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59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4561674" y="1185784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4624867" y="1257313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4575908" y="2346191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4628396" y="2417718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5710807" y="2479272"/>
            <a:ext cx="4044198" cy="461665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Inversion on Evidence</a:t>
            </a:r>
            <a:endParaRPr lang="zh-CN" altLang="en-US" sz="2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256975" y="3915115"/>
            <a:ext cx="2897077" cy="52197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256976" y="4943136"/>
            <a:ext cx="2897077" cy="52197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0806" y="1318866"/>
            <a:ext cx="5095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Inductively Defined Propositions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"/>
          <p:cNvSpPr>
            <a:spLocks noChangeArrowheads="1"/>
          </p:cNvSpPr>
          <p:nvPr/>
        </p:nvSpPr>
        <p:spPr bwMode="auto">
          <a:xfrm>
            <a:off x="4575908" y="3475166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</a:rPr>
              <a:t>03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0807" y="3608248"/>
            <a:ext cx="404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Induction on Evidence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4575908" y="4637409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</a:rPr>
              <a:t>04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0807" y="4716504"/>
            <a:ext cx="386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Inductive Relations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"/>
          <p:cNvSpPr>
            <a:spLocks noChangeArrowheads="1"/>
          </p:cNvSpPr>
          <p:nvPr/>
        </p:nvSpPr>
        <p:spPr bwMode="auto">
          <a:xfrm>
            <a:off x="4628396" y="5812275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</a:rPr>
              <a:t>05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73173" y="5945355"/>
            <a:ext cx="401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Regular Expressions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3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4080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Regular Expressions</a:t>
            </a:r>
            <a:endParaRPr lang="zh-CN" altLang="en-US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497" y="989215"/>
            <a:ext cx="519315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对有些不够“一般化”的命题直接进行归纳时有时候会出现问题。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s1  =~  re </a:t>
            </a:r>
            <a:r>
              <a:rPr lang="zh-CN" altLang="en-US" dirty="0" smtClean="0"/>
              <a:t>是一个“一般化”的命题，因为它可能由</a:t>
            </a:r>
            <a:r>
              <a:rPr lang="en-US" altLang="zh-CN" dirty="0" err="1" smtClean="0"/>
              <a:t>match_exp</a:t>
            </a:r>
            <a:r>
              <a:rPr lang="zh-CN" altLang="en-US" dirty="0" smtClean="0"/>
              <a:t>的所有构造函数生成。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s1 =~ Star re</a:t>
            </a:r>
            <a:r>
              <a:rPr lang="zh-CN" altLang="en-US" dirty="0" smtClean="0"/>
              <a:t>不是一个“一般化”的命题，因为它只能从</a:t>
            </a:r>
            <a:r>
              <a:rPr lang="en-US" altLang="zh-CN" dirty="0" smtClean="0"/>
              <a:t>Mstar0 </a:t>
            </a:r>
            <a:r>
              <a:rPr lang="zh-CN" altLang="en-US" dirty="0" smtClean="0"/>
              <a:t>或 </a:t>
            </a:r>
            <a:r>
              <a:rPr lang="en-US" altLang="zh-CN" dirty="0" err="1" smtClean="0"/>
              <a:t>MstarApp</a:t>
            </a:r>
            <a:r>
              <a:rPr lang="zh-CN" altLang="en-US" dirty="0" smtClean="0"/>
              <a:t>生成。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en-US" altLang="zh-CN" dirty="0" smtClean="0"/>
              <a:t>induction</a:t>
            </a:r>
            <a:r>
              <a:rPr lang="zh-CN" altLang="en-US" dirty="0" smtClean="0"/>
              <a:t>不能像</a:t>
            </a:r>
            <a:r>
              <a:rPr lang="en-US" altLang="zh-CN" dirty="0" smtClean="0"/>
              <a:t>inversion</a:t>
            </a:r>
            <a:r>
              <a:rPr lang="zh-CN" altLang="en-US" dirty="0" smtClean="0"/>
              <a:t>那样分辨出不“一般化”的命题只能从某些构造函数得到。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此时有可能无法进行证明。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11265" name="Picture 1" descr="C:\Users\15150\AppData\Roaming\Tencent\Users\2784139316\QQ\WinTemp\RichOle\NH60@8BETVGEE)WXGTA]L[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328" y="744530"/>
            <a:ext cx="5987537" cy="184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15150\AppData\Roaming\Tencent\Users\2784139316\QQ\WinTemp\RichOle\}N1PF3~P6F[%]RH3Q333F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33" y="2737480"/>
            <a:ext cx="5855327" cy="133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15150\AppData\Roaming\Tencent\Users\2784139316\QQ\WinTemp\RichOle\G34~JS2CF8LHD4]~1L`1@1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33" y="4224098"/>
            <a:ext cx="5460144" cy="79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15150\AppData\Roaming\Tencent\Users\2784139316\QQ\WinTemp\RichOle\S[0P{3Y)5Y9L@WC5S1ZBZ4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33" y="5644340"/>
            <a:ext cx="4055131" cy="7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6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4080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Regular Expressions</a:t>
            </a:r>
            <a:endParaRPr lang="zh-CN" altLang="en-US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585" y="1243679"/>
            <a:ext cx="41533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解决方法：使用</a:t>
            </a:r>
            <a:r>
              <a:rPr lang="en-US" altLang="zh-CN" dirty="0" smtClean="0"/>
              <a:t>remember </a:t>
            </a:r>
            <a:r>
              <a:rPr lang="zh-CN" altLang="en-US" dirty="0" smtClean="0"/>
              <a:t>将特殊的命题换一个记号，变为“一般化”的命题。然后手动的将不适用的情况排除。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remember e as x </a:t>
            </a:r>
            <a:r>
              <a:rPr lang="zh-CN" altLang="en-US" dirty="0" smtClean="0"/>
              <a:t>作用有两点：</a:t>
            </a:r>
            <a:endParaRPr lang="en-US" altLang="zh-CN" dirty="0" smtClean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将证明环境中所有的</a:t>
            </a:r>
            <a:r>
              <a:rPr lang="en-US" altLang="zh-CN" dirty="0" smtClean="0"/>
              <a:t>e</a:t>
            </a:r>
            <a:r>
              <a:rPr lang="zh-CN" altLang="en-US" dirty="0" smtClean="0"/>
              <a:t>替换为</a:t>
            </a:r>
            <a:r>
              <a:rPr lang="en-US" altLang="zh-CN" dirty="0" smtClean="0"/>
              <a:t>x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将</a:t>
            </a:r>
            <a:r>
              <a:rPr lang="en-US" altLang="zh-CN" dirty="0" smtClean="0"/>
              <a:t>x=e</a:t>
            </a:r>
            <a:r>
              <a:rPr lang="zh-CN" altLang="en-US" dirty="0" smtClean="0"/>
              <a:t>引入证明环境中</a:t>
            </a:r>
            <a:endParaRPr lang="en-US" altLang="zh-CN" dirty="0" smtClean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Clr>
                <a:srgbClr val="00B0F0"/>
              </a:buClr>
            </a:pPr>
            <a:endParaRPr lang="en-US" altLang="zh-CN" dirty="0" smtClean="0"/>
          </a:p>
          <a:p>
            <a:pPr>
              <a:buClr>
                <a:srgbClr val="00B0F0"/>
              </a:buClr>
            </a:pPr>
            <a:endParaRPr lang="en-US" altLang="zh-CN" dirty="0"/>
          </a:p>
          <a:p>
            <a:pPr>
              <a:buClr>
                <a:srgbClr val="00B0F0"/>
              </a:buClr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discriminate</a:t>
            </a:r>
            <a:r>
              <a:rPr lang="zh-CN" altLang="en-US" dirty="0" smtClean="0"/>
              <a:t>排除不适用的构造函数。</a:t>
            </a:r>
            <a:endParaRPr lang="en-US" altLang="zh-CN" dirty="0" smtClean="0"/>
          </a:p>
          <a:p>
            <a:pPr>
              <a:buClr>
                <a:srgbClr val="00B0F0"/>
              </a:buClr>
            </a:pPr>
            <a:r>
              <a:rPr lang="en-US" altLang="zh-CN" dirty="0" smtClean="0"/>
              <a:t>Mstar0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MstarApp</a:t>
            </a:r>
            <a:r>
              <a:rPr lang="zh-CN" altLang="en-US" dirty="0" smtClean="0"/>
              <a:t>是真正有意义的情况，此时可以正常证明。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12289" name="Picture 1" descr="C:\Users\15150\AppData\Roaming\Tencent\Users\2784139316\QQ\WinTemp\RichOle\%[0O$C$ZX)2D`$KIDN6HBV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946" y="885368"/>
            <a:ext cx="7230285" cy="549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72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4080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Regular Expressions</a:t>
            </a:r>
            <a:endParaRPr lang="zh-CN" altLang="en-US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331" y="1065815"/>
            <a:ext cx="4397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COQ</a:t>
            </a:r>
            <a:r>
              <a:rPr lang="zh-CN" altLang="en-US" dirty="0" smtClean="0"/>
              <a:t>证明泵引理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coq</a:t>
            </a:r>
            <a:r>
              <a:rPr lang="zh-CN" altLang="en-US" dirty="0" smtClean="0"/>
              <a:t>内核是构造逻辑，因此需要明确知道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的大小。</a:t>
            </a:r>
            <a:endParaRPr lang="en-US" altLang="zh-CN" dirty="0" smtClean="0"/>
          </a:p>
          <a:p>
            <a:r>
              <a:rPr lang="zh-CN" altLang="en-US" dirty="0" smtClean="0"/>
              <a:t>定义泵引理常数：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13314" name="Picture 2" descr="C:\Users\15150\AppData\Roaming\Tencent\Users\2784139316\QQ\WinTemp\RichOle\}U5@UHB2Q%G2AMEAL7O$J0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84" y="2695450"/>
            <a:ext cx="8476597" cy="409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59236" y="818866"/>
            <a:ext cx="4505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泵引理：若</a:t>
            </a:r>
            <a:r>
              <a:rPr lang="en-US" altLang="zh-CN" dirty="0"/>
              <a:t>L</a:t>
            </a:r>
            <a:r>
              <a:rPr lang="zh-CN" altLang="en-US" dirty="0"/>
              <a:t>为正则语言，则存在</a:t>
            </a:r>
            <a:r>
              <a:rPr lang="en-US" altLang="zh-CN" dirty="0"/>
              <a:t>n&gt;0</a:t>
            </a:r>
            <a:r>
              <a:rPr lang="zh-CN" altLang="en-US" dirty="0"/>
              <a:t>使得对</a:t>
            </a:r>
            <a:r>
              <a:rPr lang="en-US" altLang="zh-CN" dirty="0"/>
              <a:t>L</a:t>
            </a:r>
            <a:r>
              <a:rPr lang="zh-CN" altLang="en-US" dirty="0"/>
              <a:t>中的每个字符串</a:t>
            </a:r>
            <a:r>
              <a:rPr lang="en-US" altLang="zh-CN" dirty="0"/>
              <a:t>w, </a:t>
            </a:r>
            <a:r>
              <a:rPr lang="zh-CN" altLang="en-US" dirty="0"/>
              <a:t>若</a:t>
            </a:r>
            <a:r>
              <a:rPr lang="en-US" altLang="zh-CN" dirty="0"/>
              <a:t>|w|&gt;=n, </a:t>
            </a:r>
            <a:r>
              <a:rPr lang="zh-CN" altLang="en-US" dirty="0"/>
              <a:t>则存在</a:t>
            </a:r>
            <a:r>
              <a:rPr lang="en-US" altLang="zh-CN" dirty="0" err="1"/>
              <a:t>x,y,z</a:t>
            </a:r>
            <a:r>
              <a:rPr lang="zh-CN" altLang="en-US" dirty="0"/>
              <a:t>使得</a:t>
            </a:r>
            <a:r>
              <a:rPr lang="en-US" altLang="zh-CN" dirty="0"/>
              <a:t>w=xyz</a:t>
            </a:r>
            <a:r>
              <a:rPr lang="zh-CN" altLang="en-US" dirty="0"/>
              <a:t>，满足：</a:t>
            </a:r>
            <a:endParaRPr lang="en-US" altLang="zh-CN" dirty="0"/>
          </a:p>
          <a:p>
            <a:r>
              <a:rPr lang="en-US" altLang="zh-CN" dirty="0"/>
              <a:t>1. |</a:t>
            </a:r>
            <a:r>
              <a:rPr lang="en-US" altLang="zh-CN" dirty="0" err="1"/>
              <a:t>xy</a:t>
            </a:r>
            <a:r>
              <a:rPr lang="en-US" altLang="zh-CN" dirty="0"/>
              <a:t>|&lt;=n</a:t>
            </a:r>
          </a:p>
          <a:p>
            <a:r>
              <a:rPr lang="en-US" altLang="zh-CN" dirty="0"/>
              <a:t>2. |y|&gt;=1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对所有的</a:t>
            </a:r>
            <a:r>
              <a:rPr lang="en-US" altLang="zh-CN" dirty="0"/>
              <a:t>k&gt;=0,</a:t>
            </a:r>
            <a:r>
              <a:rPr lang="zh-CN" altLang="en-US" dirty="0"/>
              <a:t>字符串</a:t>
            </a:r>
            <a:r>
              <a:rPr lang="en-US" altLang="zh-CN" dirty="0" err="1"/>
              <a:t>xy</a:t>
            </a:r>
            <a:r>
              <a:rPr lang="en-US" altLang="zh-CN" dirty="0"/>
              <a:t>^{k}z</a:t>
            </a:r>
            <a:r>
              <a:rPr lang="zh-CN" altLang="en-US" dirty="0"/>
              <a:t>属于</a:t>
            </a:r>
            <a:r>
              <a:rPr lang="en-US" altLang="zh-CN" dirty="0"/>
              <a:t>L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565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4080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Regular Expressions</a:t>
            </a:r>
            <a:endParaRPr lang="zh-CN" altLang="en-US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8640" y="1695795"/>
            <a:ext cx="1935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泵引理的规约：</a:t>
            </a:r>
            <a:endParaRPr lang="zh-CN" altLang="en-US" dirty="0"/>
          </a:p>
        </p:txBody>
      </p:sp>
      <p:pic>
        <p:nvPicPr>
          <p:cNvPr id="13315" name="Picture 3" descr="C:\Users\15150\AppData\Roaming\Tencent\Users\2784139316\QQ\WinTemp\RichOle\@2WXF2TJE4RWFBU61LCQC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250" y="1479665"/>
            <a:ext cx="8813852" cy="406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02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4202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Regular Expressions</a:t>
            </a:r>
            <a:endParaRPr lang="zh-CN" altLang="en-US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575" y="2112462"/>
            <a:ext cx="82515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证明过程：</a:t>
            </a:r>
            <a:endParaRPr lang="en-US" altLang="zh-CN" dirty="0" smtClean="0"/>
          </a:p>
          <a:p>
            <a:r>
              <a:rPr lang="zh-CN" altLang="en-US" dirty="0" smtClean="0"/>
              <a:t>对命题</a:t>
            </a:r>
            <a:r>
              <a:rPr lang="en-US" altLang="zh-CN" dirty="0" smtClean="0"/>
              <a:t>s  =~  re</a:t>
            </a:r>
            <a:r>
              <a:rPr lang="zh-CN" altLang="en-US" dirty="0" smtClean="0"/>
              <a:t>运用数学归纳法。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将归纳定义命题的方法运用于正则表达式显示了该方法的力量。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在形式化编程语言的语义时经常使用，许多性质用这种方法描述。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936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40874" y="2997736"/>
            <a:ext cx="550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7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340093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2336422" y="4494307"/>
            <a:ext cx="7519154" cy="2728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127241" y="3525124"/>
            <a:ext cx="55335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Inductively Defined Prop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519785" y="173615"/>
            <a:ext cx="5028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Inductively Defined Prop</a:t>
            </a:r>
            <a:endParaRPr lang="zh-CN" altLang="en-US" sz="3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8612" y="927912"/>
            <a:ext cx="835088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+mn-ea"/>
            </a:endParaRPr>
          </a:p>
          <a:p>
            <a:endParaRPr lang="zh-CN" altLang="en-US" dirty="0"/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另一种方式： 定义命题描述哪些数是偶数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e</a:t>
            </a:r>
            <a:r>
              <a:rPr lang="en-US" altLang="zh-CN" dirty="0" smtClean="0">
                <a:latin typeface="+mn-ea"/>
              </a:rPr>
              <a:t>ven</a:t>
            </a:r>
            <a:r>
              <a:rPr lang="zh-CN" altLang="en-US" dirty="0" smtClean="0">
                <a:latin typeface="+mn-ea"/>
              </a:rPr>
              <a:t>的类型</a:t>
            </a:r>
            <a:r>
              <a:rPr lang="en-US" altLang="zh-CN" dirty="0" smtClean="0">
                <a:latin typeface="+mn-ea"/>
              </a:rPr>
              <a:t>: </a:t>
            </a:r>
            <a:r>
              <a:rPr lang="en-US" altLang="zh-CN" dirty="0" err="1" smtClean="0">
                <a:latin typeface="+mn-ea"/>
              </a:rPr>
              <a:t>nat</a:t>
            </a:r>
            <a:r>
              <a:rPr lang="en-US" altLang="zh-CN" dirty="0" smtClean="0">
                <a:latin typeface="+mn-ea"/>
              </a:rPr>
              <a:t> -&gt; Prop</a:t>
            </a:r>
          </a:p>
          <a:p>
            <a:r>
              <a:rPr lang="zh-CN" altLang="en-US" dirty="0" smtClean="0">
                <a:latin typeface="+mn-ea"/>
              </a:rPr>
              <a:t>构造函数的输出： </a:t>
            </a:r>
            <a:r>
              <a:rPr lang="en-US" altLang="zh-CN" dirty="0" smtClean="0">
                <a:latin typeface="+mn-ea"/>
              </a:rPr>
              <a:t>even 0 </a:t>
            </a:r>
            <a:r>
              <a:rPr lang="zh-CN" altLang="en-US" dirty="0" smtClean="0">
                <a:latin typeface="+mn-ea"/>
              </a:rPr>
              <a:t>是命题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因此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定义了一系列命题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利用定义进行推导</a:t>
            </a:r>
            <a:r>
              <a:rPr lang="en-US" altLang="zh-CN" dirty="0" smtClean="0">
                <a:latin typeface="+mn-ea"/>
              </a:rPr>
              <a:t>:</a:t>
            </a: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推导的结果 </a:t>
            </a:r>
            <a:r>
              <a:rPr lang="en-US" altLang="zh-CN" dirty="0" smtClean="0">
                <a:latin typeface="+mn-ea"/>
              </a:rPr>
              <a:t>even 0 even 2</a:t>
            </a:r>
          </a:p>
          <a:p>
            <a:r>
              <a:rPr lang="en-US" altLang="zh-CN" dirty="0">
                <a:latin typeface="+mn-ea"/>
              </a:rPr>
              <a:t>e</a:t>
            </a:r>
            <a:r>
              <a:rPr lang="en-US" altLang="zh-CN" dirty="0" smtClean="0">
                <a:latin typeface="+mn-ea"/>
              </a:rPr>
              <a:t>ven 4</a:t>
            </a:r>
            <a:r>
              <a:rPr lang="zh-CN" altLang="en-US" dirty="0" smtClean="0">
                <a:latin typeface="+mn-ea"/>
              </a:rPr>
              <a:t>等称为</a:t>
            </a:r>
            <a:r>
              <a:rPr lang="en-US" altLang="zh-CN" dirty="0" smtClean="0">
                <a:latin typeface="+mn-ea"/>
              </a:rPr>
              <a:t>evidence</a:t>
            </a: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33" y="1180407"/>
            <a:ext cx="261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描述一个自然数为偶数：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04" y="668731"/>
            <a:ext cx="4650566" cy="102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:\Users\15150\AppData\Roaming\Tencent\Users\2784139316\QQ\WinTemp\RichOle\U)KI]88W53)9(])EDJKE$9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957" y="3071806"/>
            <a:ext cx="6715170" cy="129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640" y="4364566"/>
            <a:ext cx="4266305" cy="226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" descr="C:\Users\15150\AppData\Roaming\Tencent\Users\2784139316\QQ\WinTemp\RichOle\0_1]2Q980N4L$XM)}4MVU(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04" y="1766902"/>
            <a:ext cx="6241073" cy="121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519785" y="173615"/>
            <a:ext cx="5028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Inductively Defined Prop</a:t>
            </a:r>
            <a:endParaRPr lang="zh-CN" altLang="en-US" sz="3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8612" y="818867"/>
            <a:ext cx="40888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solidFill>
                <a:prstClr val="black"/>
              </a:solidFill>
              <a:latin typeface="宋体"/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  <a:latin typeface="宋体"/>
            </a:endParaRPr>
          </a:p>
          <a:p>
            <a:endParaRPr lang="en-US" altLang="zh-CN" dirty="0" smtClean="0">
              <a:solidFill>
                <a:prstClr val="black"/>
              </a:solidFill>
              <a:latin typeface="宋体"/>
            </a:endParaRPr>
          </a:p>
          <a:p>
            <a:endParaRPr lang="en-US" altLang="zh-CN" dirty="0">
              <a:solidFill>
                <a:prstClr val="black"/>
              </a:solidFill>
              <a:latin typeface="宋体"/>
            </a:endParaRPr>
          </a:p>
          <a:p>
            <a:endParaRPr lang="en-US" altLang="zh-CN" dirty="0" smtClean="0">
              <a:solidFill>
                <a:prstClr val="black"/>
              </a:solidFill>
              <a:latin typeface="宋体"/>
            </a:endParaRPr>
          </a:p>
          <a:p>
            <a:endParaRPr lang="en-US" altLang="zh-CN" dirty="0">
              <a:solidFill>
                <a:prstClr val="black"/>
              </a:solidFill>
              <a:latin typeface="宋体"/>
            </a:endParaRPr>
          </a:p>
          <a:p>
            <a:endParaRPr lang="en-US" altLang="zh-CN" dirty="0" smtClean="0">
              <a:solidFill>
                <a:prstClr val="black"/>
              </a:solidFill>
              <a:latin typeface="宋体"/>
            </a:endParaRPr>
          </a:p>
          <a:p>
            <a:endParaRPr lang="en-US" altLang="zh-CN" dirty="0" smtClean="0">
              <a:solidFill>
                <a:prstClr val="black"/>
              </a:solidFill>
              <a:latin typeface="宋体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宋体"/>
              </a:rPr>
              <a:t>利用</a:t>
            </a:r>
            <a:r>
              <a:rPr lang="en-US" altLang="zh-CN" dirty="0" smtClean="0">
                <a:solidFill>
                  <a:prstClr val="black"/>
                </a:solidFill>
                <a:latin typeface="宋体"/>
              </a:rPr>
              <a:t>even</a:t>
            </a:r>
            <a:r>
              <a:rPr lang="zh-CN" altLang="en-US" dirty="0" smtClean="0">
                <a:solidFill>
                  <a:prstClr val="black"/>
                </a:solidFill>
                <a:latin typeface="宋体"/>
              </a:rPr>
              <a:t>的构造函数证明</a:t>
            </a:r>
            <a:r>
              <a:rPr lang="en-US" altLang="zh-CN" dirty="0" err="1" smtClean="0">
                <a:solidFill>
                  <a:prstClr val="black"/>
                </a:solidFill>
                <a:latin typeface="宋体"/>
              </a:rPr>
              <a:t>ev_double</a:t>
            </a:r>
            <a:endParaRPr lang="en-US" altLang="zh-CN" dirty="0" smtClean="0">
              <a:solidFill>
                <a:prstClr val="black"/>
              </a:solidFill>
              <a:latin typeface="宋体"/>
            </a:endParaRPr>
          </a:p>
          <a:p>
            <a:endParaRPr lang="en-US" altLang="zh-CN" dirty="0">
              <a:solidFill>
                <a:prstClr val="black"/>
              </a:solidFill>
              <a:latin typeface="宋体"/>
            </a:endParaRPr>
          </a:p>
          <a:p>
            <a:endParaRPr lang="en-US" altLang="zh-CN" dirty="0" smtClean="0">
              <a:solidFill>
                <a:prstClr val="black"/>
              </a:solidFill>
              <a:latin typeface="宋体"/>
            </a:endParaRPr>
          </a:p>
          <a:p>
            <a:endParaRPr lang="en-US" altLang="zh-CN" dirty="0">
              <a:solidFill>
                <a:prstClr val="black"/>
              </a:solidFill>
              <a:latin typeface="宋体"/>
            </a:endParaRPr>
          </a:p>
          <a:p>
            <a:endParaRPr lang="en-US" altLang="zh-CN" dirty="0" smtClean="0">
              <a:solidFill>
                <a:prstClr val="black"/>
              </a:solidFill>
              <a:latin typeface="宋体"/>
            </a:endParaRPr>
          </a:p>
          <a:p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33" y="1085491"/>
            <a:ext cx="2610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定义中的构造函数和定理地位相同，可使用</a:t>
            </a:r>
            <a:r>
              <a:rPr lang="en-US" altLang="zh-CN" dirty="0" smtClean="0">
                <a:solidFill>
                  <a:prstClr val="black"/>
                </a:solidFill>
              </a:rPr>
              <a:t>apply</a:t>
            </a:r>
            <a:r>
              <a:rPr lang="zh-CN" altLang="en-US" dirty="0" smtClean="0">
                <a:solidFill>
                  <a:prstClr val="black"/>
                </a:solidFill>
              </a:rPr>
              <a:t>进行推导。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2052" name="Picture 4" descr="C:\Users\15150\AppData\Roaming\Tencent\Users\2784139316\QQ\WinTemp\RichOle\QRK_A1(VQF%${6X%%`I`UB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405" y="818866"/>
            <a:ext cx="6348184" cy="80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1\Chernobyl.S01E05.720p.WEBRip.x264-TBS\X3OIQ0(L~BEQ}X[L0RO)9@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277" y="1690343"/>
            <a:ext cx="5800401" cy="484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65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2336422" y="4494307"/>
            <a:ext cx="7519154" cy="2728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329237" y="3500713"/>
            <a:ext cx="55335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Inversion on Evidence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120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-72843" y="202825"/>
            <a:ext cx="493314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Inversion on Evidence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3577" y="1778923"/>
            <a:ext cx="44888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/>
              <a:t>i</a:t>
            </a:r>
            <a:r>
              <a:rPr lang="en-US" altLang="zh-CN" dirty="0" smtClean="0"/>
              <a:t>nductive</a:t>
            </a:r>
            <a:r>
              <a:rPr lang="zh-CN" altLang="en-US" dirty="0" smtClean="0"/>
              <a:t>关键字定义</a:t>
            </a:r>
            <a:r>
              <a:rPr lang="en-US" altLang="zh-CN" dirty="0" smtClean="0"/>
              <a:t>even</a:t>
            </a:r>
            <a:r>
              <a:rPr lang="zh-CN" altLang="en-US" dirty="0" smtClean="0"/>
              <a:t>意味着：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ev_0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ev_SS</a:t>
            </a:r>
            <a:r>
              <a:rPr lang="zh-CN" altLang="en-US" dirty="0" smtClean="0"/>
              <a:t>构建的</a:t>
            </a:r>
            <a:r>
              <a:rPr lang="en-US" altLang="zh-CN" dirty="0" smtClean="0"/>
              <a:t>evidence</a:t>
            </a:r>
            <a:r>
              <a:rPr lang="zh-CN" altLang="en-US" dirty="0" smtClean="0"/>
              <a:t>是成立的。</a:t>
            </a:r>
            <a:endParaRPr lang="en-US" altLang="zh-CN" dirty="0" smtClean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所有形如</a:t>
            </a:r>
            <a:r>
              <a:rPr lang="en-US" altLang="zh-CN" dirty="0"/>
              <a:t>even  n</a:t>
            </a:r>
            <a:r>
              <a:rPr lang="zh-CN" altLang="en-US" dirty="0"/>
              <a:t>的成立的命题只能通过</a:t>
            </a:r>
            <a:r>
              <a:rPr lang="en-US" altLang="zh-CN" dirty="0"/>
              <a:t>ev_0</a:t>
            </a:r>
            <a:r>
              <a:rPr lang="zh-CN" altLang="en-US" dirty="0"/>
              <a:t>和</a:t>
            </a:r>
            <a:r>
              <a:rPr lang="en-US" altLang="zh-CN" dirty="0" err="1"/>
              <a:t>ev_SS</a:t>
            </a:r>
            <a:r>
              <a:rPr lang="zh-CN" altLang="en-US" dirty="0" smtClean="0"/>
              <a:t>构建。</a:t>
            </a:r>
            <a:endParaRPr lang="en-US" altLang="zh-CN" dirty="0" smtClean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Clr>
                <a:srgbClr val="00B0F0"/>
              </a:buClr>
            </a:pPr>
            <a:r>
              <a:rPr lang="zh-CN" altLang="en-US" dirty="0" smtClean="0"/>
              <a:t>这表明，若已知命题</a:t>
            </a:r>
            <a:r>
              <a:rPr lang="en-US" altLang="zh-CN" dirty="0" smtClean="0"/>
              <a:t>even n</a:t>
            </a:r>
            <a:r>
              <a:rPr lang="zh-CN" altLang="en-US" dirty="0" smtClean="0"/>
              <a:t>成立，我们可以分情况讨论</a:t>
            </a:r>
            <a:r>
              <a:rPr lang="en-US" altLang="zh-CN" dirty="0" smtClean="0"/>
              <a:t>even n</a:t>
            </a:r>
            <a:r>
              <a:rPr lang="zh-CN" altLang="en-US" dirty="0" smtClean="0"/>
              <a:t>是用哪个构造函数构建的。</a:t>
            </a:r>
            <a:endParaRPr lang="en-US" altLang="zh-CN" dirty="0"/>
          </a:p>
          <a:p>
            <a:pPr>
              <a:buClr>
                <a:srgbClr val="00B0F0"/>
              </a:buClr>
            </a:pPr>
            <a:endParaRPr lang="en-US" altLang="zh-CN" dirty="0" smtClean="0"/>
          </a:p>
          <a:p>
            <a:pPr>
              <a:buClr>
                <a:srgbClr val="00B0F0"/>
              </a:buClr>
            </a:pPr>
            <a:endParaRPr lang="en-US" altLang="zh-CN" dirty="0"/>
          </a:p>
          <a:p>
            <a:pPr>
              <a:buClr>
                <a:srgbClr val="00B0F0"/>
              </a:buClr>
            </a:pPr>
            <a:r>
              <a:rPr lang="zh-CN" altLang="en-US" dirty="0" smtClean="0"/>
              <a:t>可以使用</a:t>
            </a:r>
            <a:r>
              <a:rPr lang="en-US" altLang="zh-CN" dirty="0" smtClean="0"/>
              <a:t>destruct</a:t>
            </a:r>
            <a:r>
              <a:rPr lang="zh-CN" altLang="en-US" dirty="0" smtClean="0"/>
              <a:t>关键字。</a:t>
            </a:r>
            <a:endParaRPr lang="en-US" altLang="zh-CN" dirty="0" smtClean="0"/>
          </a:p>
          <a:p>
            <a:pPr>
              <a:buClr>
                <a:srgbClr val="00B0F0"/>
              </a:buClr>
            </a:pPr>
            <a:endParaRPr lang="en-US" altLang="zh-CN" dirty="0"/>
          </a:p>
          <a:p>
            <a:pPr>
              <a:buClr>
                <a:srgbClr val="00B0F0"/>
              </a:buClr>
            </a:pPr>
            <a:endParaRPr lang="en-US" altLang="zh-CN" dirty="0" smtClean="0"/>
          </a:p>
          <a:p>
            <a:pPr>
              <a:buClr>
                <a:srgbClr val="00B0F0"/>
              </a:buClr>
            </a:pPr>
            <a:endParaRPr lang="en-US" altLang="zh-CN" dirty="0" smtClean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7" name="Picture 1" descr="C:\Users\15150\AppData\Roaming\Tencent\Users\2784139316\QQ\WinTemp\RichOle\EP6LEHA1JO5[Q64ODIDGOR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450" y="2818012"/>
            <a:ext cx="6866314" cy="365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C:\Users\15150\AppData\Roaming\Tencent\Users\2784139316\QQ\WinTemp\RichOle\0_1]2Q980N4L$XM)}4MVU(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040" y="1280160"/>
            <a:ext cx="6848270" cy="13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09295" y="202825"/>
            <a:ext cx="44714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Inversion on Evidence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2376" y="1882176"/>
            <a:ext cx="3985318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然而</a:t>
            </a:r>
            <a:r>
              <a:rPr lang="en-US" altLang="zh-CN" dirty="0" smtClean="0">
                <a:latin typeface="+mn-ea"/>
              </a:rPr>
              <a:t>destruct</a:t>
            </a:r>
            <a:r>
              <a:rPr lang="zh-CN" altLang="en-US" dirty="0" smtClean="0">
                <a:latin typeface="+mn-ea"/>
              </a:rPr>
              <a:t>存在一些问题</a:t>
            </a:r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这里存在的问题是：</a:t>
            </a:r>
            <a:endParaRPr lang="en-US" altLang="zh-CN" dirty="0" smtClean="0">
              <a:latin typeface="+mn-ea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+mn-ea"/>
              </a:rPr>
              <a:t>even (S (S n))</a:t>
            </a:r>
            <a:r>
              <a:rPr lang="zh-CN" altLang="en-US" dirty="0" smtClean="0">
                <a:latin typeface="+mn-ea"/>
              </a:rPr>
              <a:t>这个</a:t>
            </a:r>
            <a:r>
              <a:rPr lang="en-US" altLang="zh-CN" dirty="0" smtClean="0">
                <a:latin typeface="+mn-ea"/>
              </a:rPr>
              <a:t>evidence</a:t>
            </a:r>
            <a:r>
              <a:rPr lang="zh-CN" altLang="en-US" dirty="0" smtClean="0">
                <a:latin typeface="+mn-ea"/>
              </a:rPr>
              <a:t>只能通过</a:t>
            </a:r>
            <a:r>
              <a:rPr lang="en-US" altLang="zh-CN" dirty="0" err="1" smtClean="0">
                <a:latin typeface="+mn-ea"/>
              </a:rPr>
              <a:t>ev_SS</a:t>
            </a:r>
            <a:r>
              <a:rPr lang="zh-CN" altLang="en-US" dirty="0" smtClean="0">
                <a:latin typeface="+mn-ea"/>
              </a:rPr>
              <a:t>这个构造函数得到。因此不需要讨论</a:t>
            </a:r>
            <a:r>
              <a:rPr lang="en-US" altLang="zh-CN" dirty="0" smtClean="0">
                <a:latin typeface="+mn-ea"/>
              </a:rPr>
              <a:t>ev_0</a:t>
            </a:r>
            <a:r>
              <a:rPr lang="zh-CN" altLang="en-US" dirty="0" smtClean="0">
                <a:latin typeface="+mn-ea"/>
              </a:rPr>
              <a:t>的情况。但是</a:t>
            </a:r>
            <a:r>
              <a:rPr lang="en-US" altLang="zh-CN" dirty="0" smtClean="0">
                <a:latin typeface="+mn-ea"/>
              </a:rPr>
              <a:t>destruct</a:t>
            </a:r>
            <a:r>
              <a:rPr lang="zh-CN" altLang="en-US" dirty="0" smtClean="0">
                <a:latin typeface="+mn-ea"/>
              </a:rPr>
              <a:t>不能够发现这一点。</a:t>
            </a:r>
            <a:endParaRPr lang="en-US" altLang="zh-CN" dirty="0" smtClean="0">
              <a:latin typeface="+mn-ea"/>
            </a:endParaRPr>
          </a:p>
          <a:p>
            <a:pPr>
              <a:buClr>
                <a:srgbClr val="00B0F0"/>
              </a:buClr>
            </a:pPr>
            <a:endParaRPr lang="en-US" altLang="zh-CN" dirty="0" smtClean="0">
              <a:latin typeface="+mn-ea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d</a:t>
            </a:r>
            <a:r>
              <a:rPr lang="en-US" altLang="zh-CN" dirty="0" smtClean="0">
                <a:latin typeface="+mn-ea"/>
              </a:rPr>
              <a:t>estruct</a:t>
            </a:r>
            <a:r>
              <a:rPr lang="zh-CN" altLang="en-US" dirty="0" smtClean="0">
                <a:latin typeface="+mn-ea"/>
              </a:rPr>
              <a:t>策略将</a:t>
            </a:r>
            <a:r>
              <a:rPr lang="en-US" altLang="zh-CN" dirty="0" smtClean="0">
                <a:latin typeface="+mn-ea"/>
              </a:rPr>
              <a:t>(S (S n</a:t>
            </a:r>
            <a:r>
              <a:rPr lang="zh-CN" altLang="en-US" dirty="0" smtClean="0">
                <a:latin typeface="+mn-ea"/>
              </a:rPr>
              <a:t>））对应于</a:t>
            </a:r>
            <a:r>
              <a:rPr lang="en-US" altLang="zh-CN" dirty="0" smtClean="0">
                <a:latin typeface="+mn-ea"/>
              </a:rPr>
              <a:t>0</a:t>
            </a:r>
            <a:r>
              <a:rPr lang="zh-CN" altLang="en-US" dirty="0" smtClean="0">
                <a:latin typeface="+mn-ea"/>
              </a:rPr>
              <a:t>，并在下文中用</a:t>
            </a:r>
            <a:r>
              <a:rPr lang="en-US" altLang="zh-CN" dirty="0" smtClean="0">
                <a:latin typeface="+mn-ea"/>
              </a:rPr>
              <a:t>0</a:t>
            </a:r>
            <a:r>
              <a:rPr lang="zh-CN" altLang="en-US" dirty="0" smtClean="0">
                <a:latin typeface="+mn-ea"/>
              </a:rPr>
              <a:t>替换所有的</a:t>
            </a:r>
            <a:r>
              <a:rPr lang="en-US" altLang="zh-CN" dirty="0" smtClean="0">
                <a:latin typeface="+mn-ea"/>
              </a:rPr>
              <a:t>S( S n))</a:t>
            </a:r>
            <a:r>
              <a:rPr lang="zh-CN" altLang="en-US" dirty="0" smtClean="0">
                <a:latin typeface="+mn-ea"/>
              </a:rPr>
              <a:t>。但是下文中没有</a:t>
            </a:r>
            <a:r>
              <a:rPr lang="en-US" altLang="zh-CN" dirty="0" smtClean="0">
                <a:latin typeface="+mn-ea"/>
              </a:rPr>
              <a:t>(S (S n))</a:t>
            </a:r>
            <a:r>
              <a:rPr lang="zh-CN" altLang="en-US" dirty="0" smtClean="0">
                <a:latin typeface="+mn-ea"/>
              </a:rPr>
              <a:t>。这个信息丢失</a:t>
            </a:r>
            <a:endParaRPr lang="en-US" altLang="zh-CN" dirty="0" smtClean="0">
              <a:latin typeface="+mn-ea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3" name="Picture 3" descr="C:\Users\15150\AppData\Roaming\Tencent\Users\2784139316\QQ\WinTemp\RichOle\A]X~WZHNQGK6WQ)U4ZIG5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245" y="4638502"/>
            <a:ext cx="6958800" cy="193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 descr="C:\Users\15150\AppData\Roaming\Tencent\Users\2784139316\QQ\WinTemp\RichOle\0_1]2Q980N4L$XM)}4MVU(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775" y="1217158"/>
            <a:ext cx="6848270" cy="13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C:\Users\15150\AppData\Roaming\Tencent\Users\2784139316\QQ\WinTemp\RichOle\)%HZ2(70Q)G9XZ[(7B0I5Z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694" y="2892827"/>
            <a:ext cx="6177164" cy="133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0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1909" y="246622"/>
            <a:ext cx="4651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Inversion on Evidence</a:t>
            </a:r>
            <a:endParaRPr lang="zh-CN" altLang="en-US" sz="3200" dirty="0"/>
          </a:p>
        </p:txBody>
      </p:sp>
      <p:pic>
        <p:nvPicPr>
          <p:cNvPr id="6145" name="Picture 1" descr="C:\Users\15150\AppData\Roaming\Tencent\Users\2784139316\QQ\WinTemp\RichOle\}VH%SIVYU]}LJS~L`WDAYG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618" y="1514428"/>
            <a:ext cx="7222484" cy="294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4241" y="4971008"/>
            <a:ext cx="5203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n' </a:t>
            </a:r>
            <a:r>
              <a:rPr lang="zh-CN" altLang="en-US" dirty="0" smtClean="0"/>
              <a:t>对应于</a:t>
            </a:r>
            <a:r>
              <a:rPr lang="en-US" altLang="zh-CN" dirty="0" smtClean="0"/>
              <a:t>n</a:t>
            </a:r>
          </a:p>
          <a:p>
            <a:r>
              <a:rPr lang="en-US" altLang="zh-CN" dirty="0" smtClean="0"/>
              <a:t>E' </a:t>
            </a:r>
            <a:r>
              <a:rPr lang="zh-CN" altLang="en-US" dirty="0" smtClean="0"/>
              <a:t>对应于</a:t>
            </a:r>
            <a:r>
              <a:rPr lang="en-US" altLang="zh-CN" dirty="0" smtClean="0"/>
              <a:t>even n'</a:t>
            </a:r>
          </a:p>
          <a:p>
            <a:r>
              <a:rPr lang="en-US" altLang="zh-CN" dirty="0" smtClean="0"/>
              <a:t>inversion</a:t>
            </a:r>
            <a:r>
              <a:rPr lang="zh-CN" altLang="en-US" dirty="0" smtClean="0"/>
              <a:t>将</a:t>
            </a:r>
            <a:r>
              <a:rPr lang="en-US" altLang="zh-CN" dirty="0" smtClean="0"/>
              <a:t>n'=n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even n'</a:t>
            </a:r>
            <a:r>
              <a:rPr lang="zh-CN" altLang="en-US" dirty="0" smtClean="0"/>
              <a:t>引入到证明环境中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1909" y="1798916"/>
            <a:ext cx="30741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prstClr val="black"/>
                </a:solidFill>
                <a:latin typeface="+mn-ea"/>
              </a:rPr>
              <a:t>解决方法：使用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inversion</a:t>
            </a:r>
          </a:p>
          <a:p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prstClr val="black"/>
                </a:solidFill>
                <a:latin typeface="+mn-ea"/>
              </a:rPr>
              <a:t>inversion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可以“检测”出哪些构造函数不适用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prstClr val="black"/>
                </a:solidFill>
                <a:latin typeface="+mn-ea"/>
              </a:rPr>
              <a:t>inversion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将参数间的等式引入到证明环境中。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pPr>
              <a:buClr>
                <a:srgbClr val="00B0F0"/>
              </a:buClr>
            </a:pPr>
            <a:endParaRPr lang="en-US" altLang="zh-CN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793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992</Words>
  <Application>Microsoft Office PowerPoint</Application>
  <PresentationFormat>自定义</PresentationFormat>
  <Paragraphs>257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Albert Gabriel</cp:lastModifiedBy>
  <cp:revision>441</cp:revision>
  <dcterms:created xsi:type="dcterms:W3CDTF">2016-12-09T01:44:00Z</dcterms:created>
  <dcterms:modified xsi:type="dcterms:W3CDTF">2019-06-06T08:51:51Z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