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29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117"/>
            <a:ext cx="5491163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s.nju.edu.cn/xyfeng/teaching/FSPL/lectureNotes/10_types.pptx&#13;" TargetMode="Externa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800"/>
              <a:t>The Curry-Howard Correspondence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Ruize Tang</a:t>
            </a:r>
            <a:endParaRPr lang="en-US" altLang="zh-CN"/>
          </a:p>
          <a:p>
            <a:r>
              <a:rPr lang="en-US" altLang="zh-CN"/>
              <a:t>2019/07/02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Quantifiers, Implications, Functions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3709670"/>
            <a:ext cx="7886700" cy="2467610"/>
          </a:xfrm>
        </p:spPr>
        <p:txBody>
          <a:bodyPr/>
          <a:p>
            <a:r>
              <a:rPr lang="zh-CN" altLang="en-US"/>
              <a:t>What is the proof object corresponding to ev_plus4?</a:t>
            </a:r>
            <a:endParaRPr lang="zh-CN" altLang="en-US"/>
          </a:p>
          <a:p>
            <a:r>
              <a:rPr lang="en-US" altLang="zh-CN"/>
              <a:t>(We can simply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Print ev_plus4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584325"/>
            <a:ext cx="6524625" cy="198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529455"/>
            <a:ext cx="746760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5358130"/>
            <a:ext cx="62769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Quantifiers, Implications, Functions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2363470"/>
            <a:ext cx="7886700" cy="3813810"/>
          </a:xfrm>
        </p:spPr>
        <p:txBody>
          <a:bodyPr/>
          <a:p>
            <a:r>
              <a:rPr lang="en-US" altLang="zh-CN"/>
              <a:t> E is not used. Using dummy identifier _.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Or, equivalently,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In general, "P → Q" is just syntactic sugar for "∀ (_:P), Q".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584325"/>
            <a:ext cx="5124450" cy="600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776855"/>
            <a:ext cx="522922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034790"/>
            <a:ext cx="4410075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Programming with Tactics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1551305"/>
            <a:ext cx="4676775" cy="114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84495" y="1812290"/>
            <a:ext cx="211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Proof using tactics.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3729355"/>
            <a:ext cx="4076700" cy="1666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4495" y="4411980"/>
            <a:ext cx="244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Function using tactics.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2833370"/>
            <a:ext cx="4619625" cy="638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84495" y="3001645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Function </a:t>
            </a:r>
            <a:r>
              <a:rPr lang="en-US" altLang="zh-CN"/>
              <a:t>using terms.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394335" y="1829435"/>
            <a:ext cx="4588510" cy="3599815"/>
            <a:chOff x="612" y="2933"/>
            <a:chExt cx="7226" cy="5669"/>
          </a:xfrm>
        </p:grpSpPr>
        <p:sp>
          <p:nvSpPr>
            <p:cNvPr id="17" name="矩形 16"/>
            <p:cNvSpPr/>
            <p:nvPr/>
          </p:nvSpPr>
          <p:spPr>
            <a:xfrm>
              <a:off x="2748" y="8044"/>
              <a:ext cx="1836" cy="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" y="2933"/>
              <a:ext cx="1697" cy="4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2" y="3812"/>
              <a:ext cx="1317" cy="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180" y="4411"/>
              <a:ext cx="658" cy="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60" y="5925"/>
              <a:ext cx="479" cy="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Logical Connectives as Inductive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Inductive definitions are powerful enough.</a:t>
            </a:r>
            <a:endParaRPr lang="en-US" altLang="zh-CN"/>
          </a:p>
          <a:p>
            <a:r>
              <a:rPr lang="en-US" altLang="zh-CN"/>
              <a:t>O</a:t>
            </a:r>
            <a:r>
              <a:rPr lang="zh-CN" altLang="en-US"/>
              <a:t>nly universal quantification (with implication as a special case) is built into Coq; all the others are defined inductively.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787650"/>
            <a:ext cx="5276850" cy="1590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481830"/>
            <a:ext cx="5433060" cy="22936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33675" y="5209540"/>
            <a:ext cx="760730" cy="2533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33675" y="5835015"/>
            <a:ext cx="760730" cy="2533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bldLvl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Logical Connectives as Inductive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Existential Quantification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True and False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175510"/>
            <a:ext cx="6886575" cy="1695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4835525"/>
            <a:ext cx="3552825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" y="5726430"/>
            <a:ext cx="3905250" cy="36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Equality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 </a:t>
            </a:r>
            <a:r>
              <a:rPr lang="zh-CN" altLang="en-US"/>
              <a:t>equality relation is not built in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Leibniz equality: "x and y are equal" is that every property on P that is true of x is also true of y.</a:t>
            </a:r>
            <a:endParaRPr lang="en-US" altLang="zh-CN"/>
          </a:p>
          <a:p>
            <a:r>
              <a:rPr lang="en-US" altLang="zh-CN"/>
              <a:t>Prove coq equality implies Leibniz equality.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30120"/>
            <a:ext cx="5848350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041140"/>
            <a:ext cx="5560060" cy="1181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55" y="5222875"/>
            <a:ext cx="5871210" cy="107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 You!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The Curry-Howard Correspondence</a:t>
            </a:r>
            <a:r>
              <a:rPr lang="en-US" altLang="zh-CN" baseline="30000">
                <a:sym typeface="+mn-ea"/>
              </a:rPr>
              <a:t>*</a:t>
            </a:r>
            <a:endParaRPr lang="en-US" altLang="zh-CN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dirty="0" smtClean="0">
                <a:sym typeface="+mn-ea"/>
              </a:rPr>
              <a:t>What we did: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ym typeface="+mn-ea"/>
              </a:rPr>
              <a:t>Define a programming language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ym typeface="+mn-ea"/>
              </a:rPr>
              <a:t>Define a type system to rule out “bad” programs</a:t>
            </a:r>
            <a:endParaRPr lang="en-US" altLang="zh-CN" sz="2000" dirty="0" smtClean="0"/>
          </a:p>
          <a:p>
            <a:r>
              <a:rPr lang="en-US" altLang="zh-CN" sz="2000" dirty="0" smtClean="0">
                <a:sym typeface="+mn-ea"/>
              </a:rPr>
              <a:t>What logicians do: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ym typeface="+mn-ea"/>
              </a:rPr>
              <a:t>Define logic propositions</a:t>
            </a:r>
            <a:endParaRPr lang="en-US" altLang="zh-CN" sz="2000" dirty="0" smtClean="0"/>
          </a:p>
          <a:p>
            <a:pPr lvl="2"/>
            <a:r>
              <a:rPr lang="en-US" altLang="zh-CN" sz="2000" dirty="0" smtClean="0">
                <a:sym typeface="+mn-ea"/>
              </a:rPr>
              <a:t>E.g.    p, q ::= B | p </a:t>
            </a:r>
            <a:r>
              <a:rPr lang="en-US" altLang="zh-CN" sz="2000" dirty="0" smtClean="0">
                <a:sym typeface="Symbol" panose="05050102010706020507" pitchFamily="18" charset="2"/>
              </a:rPr>
              <a:t> q | p  q | p  q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ym typeface="+mn-ea"/>
              </a:rPr>
              <a:t>Define a proof system to prove “good” propositions</a:t>
            </a:r>
            <a:endParaRPr lang="en-US" altLang="zh-CN" sz="2000" dirty="0" smtClean="0"/>
          </a:p>
          <a:p>
            <a:pPr>
              <a:spcBef>
                <a:spcPts val="2400"/>
              </a:spcBef>
            </a:pPr>
            <a:r>
              <a:rPr lang="en-US" altLang="zh-CN" sz="2000" dirty="0" smtClean="0">
                <a:sym typeface="+mn-ea"/>
              </a:rPr>
              <a:t>Turn out to be related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ym typeface="+mn-ea"/>
              </a:rPr>
              <a:t>Propositions </a:t>
            </a:r>
            <a:r>
              <a:rPr lang="en-US" altLang="zh-CN" sz="2000" dirty="0">
                <a:sym typeface="+mn-ea"/>
              </a:rPr>
              <a:t>are </a:t>
            </a:r>
            <a:r>
              <a:rPr lang="en-US" altLang="zh-CN" sz="2000" dirty="0" smtClean="0">
                <a:sym typeface="+mn-ea"/>
              </a:rPr>
              <a:t>Types</a:t>
            </a:r>
            <a:endParaRPr lang="en-US" altLang="zh-CN" sz="2000" dirty="0"/>
          </a:p>
          <a:p>
            <a:pPr lvl="1"/>
            <a:r>
              <a:rPr lang="en-US" altLang="zh-CN" sz="2000" dirty="0" smtClean="0">
                <a:sym typeface="+mn-ea"/>
              </a:rPr>
              <a:t>Proofs </a:t>
            </a:r>
            <a:r>
              <a:rPr lang="en-US" altLang="zh-CN" sz="2000" dirty="0">
                <a:sym typeface="+mn-ea"/>
              </a:rPr>
              <a:t>are </a:t>
            </a:r>
            <a:r>
              <a:rPr lang="en-US" altLang="zh-CN" sz="2000" dirty="0" smtClean="0">
                <a:sym typeface="+mn-ea"/>
              </a:rPr>
              <a:t>Programs</a:t>
            </a:r>
            <a:endParaRPr lang="en-US" altLang="zh-CN" sz="2000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50" y="4303238"/>
            <a:ext cx="1511407" cy="15114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775" y="6074410"/>
            <a:ext cx="3668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  <a:cs typeface="+mn-lt"/>
              </a:rPr>
              <a:t>------------</a:t>
            </a:r>
            <a:endParaRPr lang="en-US" altLang="zh-CN" sz="1400">
              <a:solidFill>
                <a:schemeClr val="tx1"/>
              </a:solidFill>
              <a:cs typeface="+mn-lt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cs typeface="+mn-lt"/>
              </a:rPr>
              <a:t>* F</a:t>
            </a:r>
            <a:r>
              <a:rPr lang="en-US" altLang="zh-CN" sz="1400" dirty="0" smtClean="0">
                <a:solidFill>
                  <a:schemeClr val="tx1"/>
                </a:solidFill>
                <a:cs typeface="+mn-lt"/>
                <a:sym typeface="+mn-ea"/>
              </a:rPr>
              <a:t>ollowing</a:t>
            </a:r>
            <a:r>
              <a:rPr lang="zh-CN" altLang="en-US" sz="1400">
                <a:solidFill>
                  <a:schemeClr val="tx1"/>
                </a:solidFill>
                <a:cs typeface="+mn-lt"/>
              </a:rPr>
              <a:t> </a:t>
            </a:r>
            <a:r>
              <a:rPr lang="en-US" altLang="zh-CN" sz="1400">
                <a:solidFill>
                  <a:schemeClr val="tx1"/>
                </a:solidFill>
                <a:cs typeface="+mn-lt"/>
              </a:rPr>
              <a:t>Xinyu Feng's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cs typeface="+mn-lt"/>
              </a:rPr>
              <a:t> 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cs typeface="+mn-lt"/>
                <a:hlinkClick r:id="rId2" tooltip=""/>
              </a:rPr>
              <a:t>teaching materials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cs typeface="+mn-lt"/>
              </a:rPr>
              <a:t>.</a:t>
            </a:r>
            <a:endParaRPr lang="zh-CN" altLang="en-US" sz="1400">
              <a:solidFill>
                <a:schemeClr val="bg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The Curry-Howard Correspondence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Formulas of constructive propositional logic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	(Prop)   p, q    ::=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 B 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dirty="0" smtClean="0">
                <a:sym typeface="Symbol" panose="05050102010706020507" pitchFamily="18" charset="2"/>
              </a:rPr>
              <a:t>p  q  |  p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 q</a:t>
            </a:r>
            <a:r>
              <a:rPr lang="en-US" altLang="zh-CN" dirty="0" smtClean="0">
                <a:sym typeface="Symbol" panose="05050102010706020507" pitchFamily="18" charset="2"/>
              </a:rPr>
              <a:t>  |  p  q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sz="2000" dirty="0" smtClean="0">
              <a:sym typeface="+mn-ea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 smtClean="0">
                <a:sym typeface="+mn-ea"/>
              </a:rPr>
              <a:t>Types of STLC(The Simply Typed Lambda-Calculus) </a:t>
            </a:r>
            <a:r>
              <a:rPr lang="en-US" altLang="zh-CN" sz="2000" dirty="0" smtClean="0">
                <a:sym typeface="Symbol" panose="05050102010706020507" pitchFamily="18" charset="2"/>
              </a:rPr>
              <a:t>with products and sums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/>
              <a:t>	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Types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  ,    ::= 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dirty="0">
                <a:sym typeface="Symbol" panose="05050102010706020507" pitchFamily="18" charset="2"/>
              </a:rPr>
              <a:t>  </a:t>
            </a:r>
            <a:r>
              <a:rPr lang="en-US" altLang="zh-CN" dirty="0" smtClean="0">
                <a:sym typeface="Symbol" panose="05050102010706020507" pitchFamily="18" charset="2"/>
              </a:rPr>
              <a:t>  |  </a:t>
            </a:r>
            <a:r>
              <a:rPr lang="en-US" altLang="zh-CN" dirty="0">
                <a:sym typeface="Symbol" panose="05050102010706020507" pitchFamily="18" charset="2"/>
              </a:rPr>
              <a:t>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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</a:t>
            </a:r>
            <a:r>
              <a:rPr lang="en-US" altLang="zh-CN" dirty="0" smtClean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ym typeface="Symbol" panose="05050102010706020507" pitchFamily="18" charset="2"/>
              </a:rPr>
              <a:t> </a:t>
            </a:r>
            <a:r>
              <a:rPr lang="en-US" altLang="zh-CN" dirty="0" smtClean="0">
                <a:sym typeface="Symbol" panose="05050102010706020507" pitchFamily="18" charset="2"/>
              </a:rPr>
              <a:t>+ </a:t>
            </a:r>
            <a:r>
              <a:rPr lang="en-US" altLang="zh-CN" dirty="0">
                <a:sym typeface="Symbol" panose="05050102010706020507" pitchFamily="18" charset="2"/>
              </a:rPr>
              <a:t>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8407400" cy="1325880"/>
          </a:xfrm>
        </p:spPr>
        <p:txBody>
          <a:bodyPr/>
          <a:p>
            <a:r>
              <a:rPr lang="zh-CN" altLang="en-US"/>
              <a:t>Coq</a:t>
            </a:r>
            <a:r>
              <a:rPr lang="en-US" altLang="zh-CN"/>
              <a:t>'s</a:t>
            </a:r>
            <a:r>
              <a:rPr lang="zh-CN" altLang="en-US"/>
              <a:t> </a:t>
            </a:r>
            <a:r>
              <a:rPr lang="en-US" altLang="zh-CN"/>
              <a:t>M</a:t>
            </a:r>
            <a:r>
              <a:rPr lang="zh-CN" altLang="en-US"/>
              <a:t>echanisms for </a:t>
            </a:r>
            <a:r>
              <a:rPr lang="en-US" altLang="zh-CN"/>
              <a:t>P</a:t>
            </a:r>
            <a:r>
              <a:rPr lang="zh-CN" altLang="en-US"/>
              <a:t>rogramming </a:t>
            </a:r>
            <a:r>
              <a:rPr lang="en-US" altLang="zh-CN"/>
              <a:t>and Proving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Programming:</a:t>
            </a:r>
            <a:endParaRPr lang="en-US" altLang="zh-CN"/>
          </a:p>
          <a:p>
            <a:pPr lvl="1"/>
            <a:r>
              <a:rPr lang="en-US" altLang="zh-CN"/>
              <a:t>inductive data types like nat or list,</a:t>
            </a:r>
            <a:endParaRPr lang="en-US" altLang="zh-CN"/>
          </a:p>
          <a:p>
            <a:pPr lvl="1"/>
            <a:r>
              <a:rPr lang="en-US" altLang="zh-CN"/>
              <a:t>functions over these types.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Proving:</a:t>
            </a:r>
            <a:endParaRPr lang="en-US" altLang="zh-CN"/>
          </a:p>
          <a:p>
            <a:pPr lvl="1"/>
            <a:r>
              <a:rPr lang="en-US" altLang="zh-CN"/>
              <a:t>using inductive propositions (like even),</a:t>
            </a:r>
            <a:endParaRPr lang="en-US" altLang="zh-CN"/>
          </a:p>
          <a:p>
            <a:pPr lvl="1"/>
            <a:r>
              <a:rPr lang="en-US" altLang="zh-CN"/>
              <a:t>implication,</a:t>
            </a:r>
            <a:endParaRPr lang="en-US" altLang="zh-CN"/>
          </a:p>
          <a:p>
            <a:pPr lvl="1"/>
            <a:r>
              <a:rPr lang="en-US" altLang="zh-CN"/>
              <a:t>universal quantification, and the like.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We have mostly treated these mechanisms as if they were quite separate.</a:t>
            </a:r>
            <a:endParaRPr lang="en-US" altLang="zh-CN"/>
          </a:p>
          <a:p>
            <a:pPr lvl="0"/>
            <a:r>
              <a:rPr lang="en-US" altLang="zh-CN"/>
              <a:t>But Coq's programming and proving facilities are closely related.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8363585" cy="1325880"/>
          </a:xfrm>
        </p:spPr>
        <p:txBody>
          <a:bodyPr/>
          <a:p>
            <a:r>
              <a:rPr lang="zh-CN" altLang="en-US">
                <a:sym typeface="+mn-ea"/>
              </a:rPr>
              <a:t>Coq</a:t>
            </a:r>
            <a:r>
              <a:rPr lang="en-US" altLang="zh-CN">
                <a:sym typeface="+mn-ea"/>
              </a:rPr>
              <a:t>'s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echanisms for 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rogramming </a:t>
            </a:r>
            <a:r>
              <a:rPr lang="en-US" altLang="zh-CN">
                <a:sym typeface="+mn-ea"/>
              </a:rPr>
              <a:t>and Proving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he keyword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Inductive </a:t>
            </a:r>
            <a:r>
              <a:rPr lang="zh-CN" altLang="en-US"/>
              <a:t>is used to </a:t>
            </a:r>
            <a:r>
              <a:rPr lang="zh-CN" altLang="en-US">
                <a:sym typeface="+mn-ea"/>
              </a:rPr>
              <a:t>declare </a:t>
            </a:r>
            <a:endParaRPr lang="zh-CN" altLang="en-US"/>
          </a:p>
          <a:p>
            <a:pPr lvl="1"/>
            <a:r>
              <a:rPr lang="zh-CN" altLang="en-US"/>
              <a:t>data types</a:t>
            </a:r>
            <a:endParaRPr lang="zh-CN" altLang="en-US"/>
          </a:p>
          <a:p>
            <a:pPr lvl="1"/>
            <a:r>
              <a:rPr lang="zh-CN" altLang="en-US"/>
              <a:t>propositions</a:t>
            </a:r>
            <a:r>
              <a:rPr lang="en-US" altLang="zh-CN"/>
              <a:t>.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→ is used to </a:t>
            </a:r>
            <a:r>
              <a:rPr lang="zh-CN" altLang="en-US">
                <a:sym typeface="+mn-ea"/>
              </a:rPr>
              <a:t>describe </a:t>
            </a:r>
            <a:endParaRPr lang="zh-CN" altLang="en-US"/>
          </a:p>
          <a:p>
            <a:pPr lvl="1"/>
            <a:r>
              <a:rPr lang="zh-CN" altLang="en-US"/>
              <a:t>the type of functions on data</a:t>
            </a:r>
            <a:r>
              <a:rPr lang="en-US" altLang="zh-CN"/>
              <a:t>,</a:t>
            </a:r>
            <a:endParaRPr lang="en-US" altLang="zh-CN"/>
          </a:p>
          <a:p>
            <a:pPr lvl="1"/>
            <a:r>
              <a:rPr lang="zh-CN" altLang="en-US"/>
              <a:t>logical implication.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I</a:t>
            </a:r>
            <a:r>
              <a:rPr lang="zh-CN" altLang="en-US"/>
              <a:t>s </a:t>
            </a:r>
            <a:r>
              <a:rPr lang="en-US" altLang="zh-CN"/>
              <a:t>t</a:t>
            </a:r>
            <a:r>
              <a:rPr lang="zh-CN" altLang="en-US">
                <a:sym typeface="+mn-ea"/>
              </a:rPr>
              <a:t>his</a:t>
            </a:r>
            <a:r>
              <a:rPr lang="zh-CN" altLang="en-US"/>
              <a:t> just a syntactic accident</a:t>
            </a:r>
            <a:r>
              <a:rPr lang="en-US" altLang="zh-CN"/>
              <a:t>?</a:t>
            </a:r>
            <a:endParaRPr lang="en-US" altLang="zh-CN"/>
          </a:p>
          <a:p>
            <a:pPr lvl="0"/>
            <a:r>
              <a:rPr lang="en-US" altLang="zh-CN"/>
              <a:t>No! In fact, programs and proofs in Coq are almost the same thing.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8030210" cy="1325880"/>
          </a:xfrm>
        </p:spPr>
        <p:txBody>
          <a:bodyPr/>
          <a:p>
            <a:r>
              <a:rPr lang="en-US" altLang="zh-CN"/>
              <a:t>P</a:t>
            </a:r>
            <a:r>
              <a:rPr lang="zh-CN" altLang="en-US"/>
              <a:t>roofs are </a:t>
            </a:r>
            <a:r>
              <a:rPr lang="en-US" altLang="zh-CN"/>
              <a:t>P</a:t>
            </a:r>
            <a:r>
              <a:rPr lang="zh-CN" altLang="en-US"/>
              <a:t>rograms that </a:t>
            </a:r>
            <a:r>
              <a:rPr lang="en-US" altLang="zh-CN"/>
              <a:t>M</a:t>
            </a:r>
            <a:r>
              <a:rPr lang="zh-CN" altLang="en-US"/>
              <a:t>anipulate </a:t>
            </a:r>
            <a:r>
              <a:rPr lang="en-US" altLang="zh-CN"/>
              <a:t>E</a:t>
            </a:r>
            <a:r>
              <a:rPr lang="zh-CN" altLang="en-US"/>
              <a:t>vidence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rovability in Coq is represented by concrete evidence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Proof of A → B will be an evidence transformer: a recipe for converting evidence for A into evidence for B.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Question: If evidence is data, what are propositions themselves?</a:t>
            </a:r>
            <a:endParaRPr lang="en-US" altLang="zh-CN"/>
          </a:p>
          <a:p>
            <a:r>
              <a:rPr lang="en-US" altLang="zh-CN"/>
              <a:t>Answer: They are types!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4424680"/>
            <a:ext cx="6877050" cy="1752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35885" y="5273040"/>
            <a:ext cx="336550" cy="29400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40785" y="4340225"/>
            <a:ext cx="137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has type</a:t>
            </a:r>
            <a:endParaRPr lang="en-US" altLang="zh-CN"/>
          </a:p>
          <a:p>
            <a:r>
              <a:rPr lang="en-US" altLang="zh-CN"/>
              <a:t>is a proof of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 flipV="1">
            <a:off x="2972435" y="4662805"/>
            <a:ext cx="768350" cy="75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" grpId="1" animBg="1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8030210" cy="1325880"/>
          </a:xfrm>
        </p:spPr>
        <p:txBody>
          <a:bodyPr/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roofs are 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rograms that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anipulate 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vidence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3025775"/>
            <a:ext cx="7886700" cy="958215"/>
          </a:xfrm>
        </p:spPr>
        <p:txBody>
          <a:bodyPr/>
          <a:p>
            <a:pPr marL="0" indent="0">
              <a:buNone/>
            </a:pPr>
            <a:r>
              <a:rPr lang="zh-CN" altLang="en-US"/>
              <a:t>This can be read "ev_SS is a constructor that takes two arguments — a number n and evidence for the proposition even n — and yields evidence for the proposition even (S (S n))."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825625"/>
            <a:ext cx="5010150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983990"/>
            <a:ext cx="6210300" cy="828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930775"/>
            <a:ext cx="5305425" cy="866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5907405"/>
            <a:ext cx="440055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Proof Scripts and Proof Objects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proof object -- a term whose type is the proposition being proved.</a:t>
            </a:r>
            <a:endParaRPr lang="en-US" altLang="zh-CN"/>
          </a:p>
          <a:p>
            <a:r>
              <a:rPr lang="en-US" altLang="zh-CN"/>
              <a:t>Following a proof script =&gt; (</a:t>
            </a:r>
            <a:r>
              <a:rPr lang="zh-CN" altLang="en-US">
                <a:sym typeface="+mn-ea"/>
              </a:rPr>
              <a:t>internally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constructing a proof object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zh-CN" altLang="en-US"/>
              <a:t>The tactics between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Proof </a:t>
            </a:r>
            <a:r>
              <a:rPr lang="zh-CN" altLang="en-US"/>
              <a:t>and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Qed </a:t>
            </a:r>
            <a:r>
              <a:rPr lang="zh-CN" altLang="en-US"/>
              <a:t>tell it how to build up a term of the required type.</a:t>
            </a:r>
            <a:endParaRPr lang="zh-CN" altLang="en-US"/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Show Proof </a:t>
            </a:r>
            <a:r>
              <a:rPr lang="zh-CN" altLang="en-US"/>
              <a:t>command display</a:t>
            </a:r>
            <a:r>
              <a:rPr lang="en-US" altLang="zh-CN"/>
              <a:t>s</a:t>
            </a:r>
            <a:r>
              <a:rPr lang="zh-CN" altLang="en-US"/>
              <a:t> the current state of the proof tree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3754120"/>
            <a:ext cx="341947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Proof Scripts and Proof Objects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Tactic proofs are not essential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In principle, we can always construct the required evidence by hand.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2927985"/>
            <a:ext cx="4333875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" y="3651250"/>
            <a:ext cx="76962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3166</Words>
  <Application>WPS 演示</Application>
  <PresentationFormat>宽屏</PresentationFormat>
  <Paragraphs>180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34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Symbol</vt:lpstr>
      <vt:lpstr>Times New Roman</vt:lpstr>
      <vt:lpstr>仿宋</vt:lpstr>
      <vt:lpstr>华文宋体</vt:lpstr>
      <vt:lpstr>华文彩云</vt:lpstr>
      <vt:lpstr>华文隶书</vt:lpstr>
      <vt:lpstr>文泉驿微米黑</vt:lpstr>
      <vt:lpstr>文鼎ＰＬ简报宋</vt:lpstr>
      <vt:lpstr>方正舒体</vt:lpstr>
      <vt:lpstr>Accanthis ADF Std No2</vt:lpstr>
      <vt:lpstr>Abyssinica SIL</vt:lpstr>
      <vt:lpstr>Adobe Garamond Pro</vt:lpstr>
      <vt:lpstr>Adobe Hebrew</vt:lpstr>
      <vt:lpstr>Adobe Naskh</vt:lpstr>
      <vt:lpstr>Adobe Myungjo Std</vt:lpstr>
      <vt:lpstr>Adobe 宋体 Std</vt:lpstr>
      <vt:lpstr>Amiri Quran</vt:lpstr>
      <vt:lpstr>Amiri Quran Colored</vt:lpstr>
      <vt:lpstr>Ani</vt:lpstr>
      <vt:lpstr>AR PL KaitiM Big5</vt:lpstr>
      <vt:lpstr>AR PL Mingti2L Big5</vt:lpstr>
      <vt:lpstr>Arial Rounded MT Bold</vt:lpstr>
      <vt:lpstr>Asana Math</vt:lpstr>
      <vt:lpstr>Arimo</vt:lpstr>
      <vt:lpstr>Baekmuk Batang</vt:lpstr>
      <vt:lpstr>Baekmuk Gulim</vt:lpstr>
      <vt:lpstr>Baekmuk Headline</vt:lpstr>
      <vt:lpstr>Bahnschrift</vt:lpstr>
      <vt:lpstr>Bauhaus 93</vt:lpstr>
      <vt:lpstr>Baskerville Old Face</vt:lpstr>
      <vt:lpstr>Bell MT</vt:lpstr>
      <vt:lpstr>Berenis ADF Pro</vt:lpstr>
      <vt:lpstr>Berenis ADF Pro SC</vt:lpstr>
      <vt:lpstr>Berlin Sans FB</vt:lpstr>
      <vt:lpstr>Berlin Sans FB Demi</vt:lpstr>
      <vt:lpstr>Bernard MT Condensed</vt:lpstr>
      <vt:lpstr>Birch Std</vt:lpstr>
      <vt:lpstr>Blackoak Std</vt:lpstr>
      <vt:lpstr>Blackadder ITC</vt:lpstr>
      <vt:lpstr>Bitstream Charter</vt:lpstr>
      <vt:lpstr>Gubbi</vt:lpstr>
      <vt:lpstr>Bold Oblique</vt:lpstr>
      <vt:lpstr>Book Antiqua</vt:lpstr>
      <vt:lpstr>Britannic Bold</vt:lpstr>
      <vt:lpstr>Broadway</vt:lpstr>
      <vt:lpstr>Brush Script MT</vt:lpstr>
      <vt:lpstr>Brush Script Std</vt:lpstr>
      <vt:lpstr>Cabin</vt:lpstr>
      <vt:lpstr>Californian FB</vt:lpstr>
      <vt:lpstr>Candara</vt:lpstr>
      <vt:lpstr>Castellar</vt:lpstr>
      <vt:lpstr>Century Gothic</vt:lpstr>
      <vt:lpstr>Century Schoolbook</vt:lpstr>
      <vt:lpstr>Century</vt:lpstr>
      <vt:lpstr>Charlemagne Std</vt:lpstr>
      <vt:lpstr>Chilanka</vt:lpstr>
      <vt:lpstr>Comic Sans MS</vt:lpstr>
      <vt:lpstr>Chiller</vt:lpstr>
      <vt:lpstr>Colonna MT</vt:lpstr>
      <vt:lpstr>Consolas</vt:lpstr>
      <vt:lpstr>Cooper Black</vt:lpstr>
      <vt:lpstr>Copperplate Gothic Bold</vt:lpstr>
      <vt:lpstr>Courier</vt:lpstr>
      <vt:lpstr>Courier 10 Pitch</vt:lpstr>
      <vt:lpstr>Courier New</vt:lpstr>
      <vt:lpstr>Cousine</vt:lpstr>
      <vt:lpstr>DejaVu Math TeX Gyre</vt:lpstr>
      <vt:lpstr>Droid Sans Fallback</vt:lpstr>
      <vt:lpstr>Dyuthi</vt:lpstr>
      <vt:lpstr>EB Garamond Initials Fill2</vt:lpstr>
      <vt:lpstr>Edwardian Script ITC</vt:lpstr>
      <vt:lpstr>Engravers MT</vt:lpstr>
      <vt:lpstr>Eras Bold ITC</vt:lpstr>
      <vt:lpstr>Franklin Gothic Demi Cond</vt:lpstr>
      <vt:lpstr>Franklin Gothic Heavy</vt:lpstr>
      <vt:lpstr>FreeMono</vt:lpstr>
      <vt:lpstr>OpenSymbol</vt:lpstr>
      <vt:lpstr>Open Sans Condensed</vt:lpstr>
      <vt:lpstr>Pagul</vt:lpstr>
      <vt:lpstr>Palace Script MT</vt:lpstr>
      <vt:lpstr>Perpetua Titling MT</vt:lpstr>
      <vt:lpstr>Pristina</vt:lpstr>
      <vt:lpstr>UnJamoSora</vt:lpstr>
      <vt:lpstr>UnPilgi</vt:lpstr>
      <vt:lpstr>UnPilgia</vt:lpstr>
      <vt:lpstr>UnPen</vt:lpstr>
      <vt:lpstr>UnJamoNovel</vt:lpstr>
      <vt:lpstr>UnShinmun</vt:lpstr>
      <vt:lpstr>Uroob</vt:lpstr>
      <vt:lpstr>URW Palladio L</vt:lpstr>
      <vt:lpstr>Wingdings 3</vt:lpstr>
      <vt:lpstr>Wingdings</vt:lpstr>
      <vt:lpstr>Wide Latin</vt:lpstr>
      <vt:lpstr>Webdings</vt:lpstr>
      <vt:lpstr>Waree</vt:lpstr>
      <vt:lpstr>Vladimir Script</vt:lpstr>
      <vt:lpstr>Vivaldi</vt:lpstr>
      <vt:lpstr>Yu Gothic</vt:lpstr>
      <vt:lpstr>Wingdings 2</vt:lpstr>
      <vt:lpstr>华文中宋</vt:lpstr>
      <vt:lpstr>华文楷体</vt:lpstr>
      <vt:lpstr>文泉驿等宽正黑</vt:lpstr>
      <vt:lpstr>华文新魏</vt:lpstr>
      <vt:lpstr>华文琥珀</vt:lpstr>
      <vt:lpstr>隶书</vt:lpstr>
      <vt:lpstr>Adobe Arabic</vt:lpstr>
      <vt:lpstr>Adobe Devanagari</vt:lpstr>
      <vt:lpstr>Adobe Gothic Std</vt:lpstr>
      <vt:lpstr>Chandas</vt:lpstr>
      <vt:lpstr>Comfortaa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tangruize</dc:creator>
  <cp:lastModifiedBy>tangruize</cp:lastModifiedBy>
  <cp:revision>99</cp:revision>
  <dcterms:created xsi:type="dcterms:W3CDTF">2019-07-02T14:58:19Z</dcterms:created>
  <dcterms:modified xsi:type="dcterms:W3CDTF">2019-07-02T14:58:19Z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