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80" r:id="rId2"/>
  </p:sldMasterIdLst>
  <p:notesMasterIdLst>
    <p:notesMasterId r:id="rId22"/>
  </p:notesMasterIdLst>
  <p:handoutMasterIdLst>
    <p:handoutMasterId r:id="rId23"/>
  </p:handoutMasterIdLst>
  <p:sldIdLst>
    <p:sldId id="554" r:id="rId3"/>
    <p:sldId id="655" r:id="rId4"/>
    <p:sldId id="656" r:id="rId5"/>
    <p:sldId id="670" r:id="rId6"/>
    <p:sldId id="657" r:id="rId7"/>
    <p:sldId id="658" r:id="rId8"/>
    <p:sldId id="659" r:id="rId9"/>
    <p:sldId id="660" r:id="rId10"/>
    <p:sldId id="661" r:id="rId11"/>
    <p:sldId id="662" r:id="rId12"/>
    <p:sldId id="671" r:id="rId13"/>
    <p:sldId id="663" r:id="rId14"/>
    <p:sldId id="664" r:id="rId15"/>
    <p:sldId id="672" r:id="rId16"/>
    <p:sldId id="665" r:id="rId17"/>
    <p:sldId id="666" r:id="rId18"/>
    <p:sldId id="667" r:id="rId19"/>
    <p:sldId id="668" r:id="rId20"/>
    <p:sldId id="669" r:id="rId21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正文" id="{684890A5-761F-4139-9A36-479BC44007BA}">
          <p14:sldIdLst>
            <p14:sldId id="554"/>
            <p14:sldId id="655"/>
            <p14:sldId id="656"/>
            <p14:sldId id="670"/>
            <p14:sldId id="657"/>
            <p14:sldId id="658"/>
            <p14:sldId id="659"/>
            <p14:sldId id="660"/>
            <p14:sldId id="661"/>
            <p14:sldId id="662"/>
            <p14:sldId id="671"/>
            <p14:sldId id="663"/>
            <p14:sldId id="664"/>
            <p14:sldId id="672"/>
            <p14:sldId id="665"/>
            <p14:sldId id="666"/>
            <p14:sldId id="667"/>
            <p14:sldId id="668"/>
            <p14:sldId id="6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4F47"/>
    <a:srgbClr val="7C1302"/>
    <a:srgbClr val="4F81BD"/>
    <a:srgbClr val="E6E6E6"/>
    <a:srgbClr val="0431EB"/>
    <a:srgbClr val="99CCFF"/>
    <a:srgbClr val="69B7A7"/>
    <a:srgbClr val="86B34E"/>
    <a:srgbClr val="797979"/>
    <a:srgbClr val="A2744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66" autoAdjust="0"/>
  </p:normalViewPr>
  <p:slideViewPr>
    <p:cSldViewPr>
      <p:cViewPr varScale="1">
        <p:scale>
          <a:sx n="89" d="100"/>
          <a:sy n="89" d="100"/>
        </p:scale>
        <p:origin x="128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472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3EC8D-7583-4284-A537-DAB3CE5650E5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0C732-8FF6-4C60-9A53-035D85741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659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6ED33-92F3-419A-83F1-939B2101925B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A2441-62E5-47DE-97D7-858DE2852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84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164388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pic>
        <p:nvPicPr>
          <p:cNvPr id="6" name="Picture 9" descr="back"/>
          <p:cNvPicPr>
            <a:picLocks noChangeAspect="1" noChangeArrowheads="1"/>
          </p:cNvPicPr>
          <p:nvPr/>
        </p:nvPicPr>
        <p:blipFill>
          <a:blip r:embed="rId2" cstate="print">
            <a:lum bright="-36000" contrast="30000"/>
          </a:blip>
          <a:srcRect/>
          <a:stretch>
            <a:fillRect/>
          </a:stretch>
        </p:blipFill>
        <p:spPr bwMode="auto">
          <a:xfrm>
            <a:off x="7235825" y="3068638"/>
            <a:ext cx="16573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1150" y="549275"/>
            <a:ext cx="6781800" cy="2133600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27088" y="2997200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2401B9-C353-496F-83CA-7763BB0F5079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2019/6/3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0A0D1C-E1A7-4173-A83B-BE0A151AD21D}" type="datetime1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AD8151-8E1F-45F1-AD37-ADD20CE3B571}" type="datetime1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216347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235"/>
            <a:ext cx="6400800" cy="273996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088825F0-E1E2-4D5D-A82F-05FCC4810083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2019/6/3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509" y="47667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02" y="501436"/>
            <a:ext cx="602938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5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Candara" panose="020E0502030303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D2B25160-6D74-44E6-9A57-FE09CF98F078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2019/6/3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ndara" panose="020E0502030303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25AAD66-C55A-4153-AC01-CF58499EEF39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2019/6/3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B6EA-C27F-4C6C-B3BE-8FA73B165B46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2019/6/3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0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0494-49F0-4E2C-974C-52997AD2B4FA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2019/6/3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8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BB93B621-1D18-4C12-9F5E-8634C31B582F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2019/6/3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72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70ABCB11-2F15-4514-AF3A-9B87F3D5E401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2019/6/3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9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E85D-FD67-433A-95A2-8B28BE35333E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2019/6/3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2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  <a:lvl2pPr>
              <a:defRPr>
                <a:latin typeface="+mj-lt"/>
                <a:ea typeface="黑体" panose="02010609060101010101" pitchFamily="49" charset="-122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2019/6/3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defRPr>
            </a:lvl1pPr>
          </a:lstStyle>
          <a:p>
            <a:pPr defTabSz="457200"/>
            <a:endParaRPr lang="zh-CN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872C-644B-41E6-B053-75DC9162E92F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2019/6/3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1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CC15-875C-45BB-B7D5-C1D356981074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2019/6/3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63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1FF3-01DA-4D1A-BD9C-EA8CED4F071D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2019/6/3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0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190F2F90-169B-4E3A-B641-F17EA8199ECB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2019/6/3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>
                <a:latin typeface="+mj-lt"/>
                <a:ea typeface="黑体" panose="02010609060101010101" pitchFamily="49" charset="-122"/>
              </a:defRPr>
            </a:lvl1pPr>
            <a:lvl2pPr>
              <a:defRPr sz="2400">
                <a:latin typeface="+mj-lt"/>
                <a:ea typeface="黑体" panose="02010609060101010101" pitchFamily="49" charset="-122"/>
              </a:defRPr>
            </a:lvl2pPr>
            <a:lvl3pPr>
              <a:defRPr sz="2000">
                <a:latin typeface="+mj-lt"/>
                <a:ea typeface="黑体" panose="02010609060101010101" pitchFamily="49" charset="-122"/>
              </a:defRPr>
            </a:lvl3pPr>
            <a:lvl4pPr>
              <a:defRPr sz="1800">
                <a:latin typeface="+mj-lt"/>
                <a:ea typeface="黑体" panose="02010609060101010101" pitchFamily="49" charset="-122"/>
              </a:defRPr>
            </a:lvl4pPr>
            <a:lvl5pPr>
              <a:defRPr sz="1800">
                <a:latin typeface="+mj-lt"/>
                <a:ea typeface="黑体" panose="020106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>
                <a:latin typeface="+mj-lt"/>
                <a:ea typeface="黑体" panose="02010609060101010101" pitchFamily="49" charset="-122"/>
              </a:defRPr>
            </a:lvl1pPr>
            <a:lvl2pPr>
              <a:defRPr sz="2400">
                <a:latin typeface="+mj-lt"/>
                <a:ea typeface="黑体" panose="02010609060101010101" pitchFamily="49" charset="-122"/>
              </a:defRPr>
            </a:lvl2pPr>
            <a:lvl3pPr>
              <a:defRPr sz="2000">
                <a:latin typeface="+mj-lt"/>
                <a:ea typeface="黑体" panose="02010609060101010101" pitchFamily="49" charset="-122"/>
              </a:defRPr>
            </a:lvl3pPr>
            <a:lvl4pPr>
              <a:defRPr sz="1800">
                <a:latin typeface="+mj-lt"/>
                <a:ea typeface="黑体" panose="02010609060101010101" pitchFamily="49" charset="-122"/>
              </a:defRPr>
            </a:lvl4pPr>
            <a:lvl5pPr>
              <a:defRPr sz="1800">
                <a:latin typeface="+mj-lt"/>
                <a:ea typeface="黑体" panose="020106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</a:lstStyle>
          <a:p>
            <a:fld id="{C359148F-DC7D-439C-B62C-FE0239F86848}" type="datetime1">
              <a:rPr lang="zh-CN" altLang="en-US" smtClean="0"/>
              <a:pPr/>
              <a:t>2019/6/3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</a:lstStyle>
          <a:p>
            <a:fld id="{11F96539-4944-4DB9-A30A-5120CF59C6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40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3200" b="1">
                <a:latin typeface="+mj-lt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j-lt"/>
                <a:ea typeface="黑体" panose="02010609060101010101" pitchFamily="49" charset="-122"/>
              </a:defRPr>
            </a:lvl1pPr>
            <a:lvl2pPr>
              <a:defRPr sz="2000">
                <a:latin typeface="+mj-lt"/>
                <a:ea typeface="黑体" panose="02010609060101010101" pitchFamily="49" charset="-122"/>
              </a:defRPr>
            </a:lvl2pPr>
            <a:lvl3pPr>
              <a:defRPr sz="1800">
                <a:latin typeface="+mj-lt"/>
                <a:ea typeface="黑体" panose="02010609060101010101" pitchFamily="49" charset="-122"/>
              </a:defRPr>
            </a:lvl3pPr>
            <a:lvl4pPr>
              <a:defRPr sz="1600">
                <a:latin typeface="+mj-lt"/>
                <a:ea typeface="黑体" panose="02010609060101010101" pitchFamily="49" charset="-122"/>
              </a:defRPr>
            </a:lvl4pPr>
            <a:lvl5pPr>
              <a:defRPr sz="1600">
                <a:latin typeface="+mj-lt"/>
                <a:ea typeface="黑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3200" b="1">
                <a:latin typeface="+mj-lt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j-lt"/>
                <a:ea typeface="黑体" panose="02010609060101010101" pitchFamily="49" charset="-122"/>
              </a:defRPr>
            </a:lvl1pPr>
            <a:lvl2pPr>
              <a:defRPr sz="2000">
                <a:latin typeface="+mj-lt"/>
                <a:ea typeface="黑体" panose="02010609060101010101" pitchFamily="49" charset="-122"/>
              </a:defRPr>
            </a:lvl2pPr>
            <a:lvl3pPr>
              <a:defRPr sz="1800">
                <a:latin typeface="+mj-lt"/>
                <a:ea typeface="黑体" panose="02010609060101010101" pitchFamily="49" charset="-122"/>
              </a:defRPr>
            </a:lvl3pPr>
            <a:lvl4pPr>
              <a:defRPr sz="1600">
                <a:latin typeface="+mj-lt"/>
                <a:ea typeface="黑体" panose="02010609060101010101" pitchFamily="49" charset="-122"/>
              </a:defRPr>
            </a:lvl4pPr>
            <a:lvl5pPr>
              <a:defRPr sz="1600">
                <a:latin typeface="+mj-lt"/>
                <a:ea typeface="黑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</a:lstStyle>
          <a:p>
            <a:fld id="{339FA0E4-3D0F-4EA1-8DE8-179E51BDCAD2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2019/6/3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</a:lstStyle>
          <a:p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7639B2-BE88-43E5-9A9C-229E66C79D12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2019/6/3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C3A42-B884-46E6-A801-778E9F6D22DF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2019/6/3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5ABD63-781D-406C-88DE-130EA30052E5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2019/6/3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4B75FE-CA53-4A07-A41E-E0F10CEDF23B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2019/6/3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7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defTabSz="457200"/>
            <a:fld id="{B521F525-9200-48C1-9F27-A5E1B65E7F78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2019/6/3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3884"/>
            <a:ext cx="2895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aseline="0">
                <a:latin typeface="Arial" panose="020B0604020202020204" pitchFamily="34" charset="0"/>
                <a:ea typeface="仿宋" panose="02010609060101010101" pitchFamily="49" charset="-122"/>
              </a:defRPr>
            </a:lvl1pPr>
          </a:lstStyle>
          <a:p>
            <a:pPr defTabSz="457200"/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defTabSz="457200"/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 defTabSz="457200"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1032" name="Picture 8" descr="nju01"/>
          <p:cNvPicPr>
            <a:picLocks noChangeAspect="1" noChangeArrowheads="1"/>
          </p:cNvPicPr>
          <p:nvPr/>
        </p:nvPicPr>
        <p:blipFill>
          <a:blip r:embed="rId13" cstate="print">
            <a:lum bright="12000" contrast="-18000"/>
          </a:blip>
          <a:srcRect/>
          <a:stretch>
            <a:fillRect/>
          </a:stretch>
        </p:blipFill>
        <p:spPr bwMode="auto">
          <a:xfrm>
            <a:off x="8032751" y="702970"/>
            <a:ext cx="608883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b="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AD447602-417E-4FA0-A768-0CCEDCC21470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2019/6/3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b="0" i="0" baseline="0" smtClean="0"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13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lang="en-US" altLang="en-US" sz="4800" b="1" kern="1200" baseline="0" dirty="0">
          <a:solidFill>
            <a:schemeClr val="accent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Candara" panose="020E0502030303020204" pitchFamily="34" charset="0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1975345" y="3717032"/>
            <a:ext cx="5104262" cy="1348348"/>
          </a:xfrm>
          <a:prstGeom prst="rect">
            <a:avLst/>
          </a:prstGeom>
        </p:spPr>
        <p:txBody>
          <a:bodyPr vert="horz" lIns="118872" tIns="0" rIns="45720" bIns="0" rtlCol="0" anchor="ctr">
            <a:no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130000"/>
              </a:lnSpc>
              <a:buClr>
                <a:srgbClr val="6076B4"/>
              </a:buClr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易星辰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>
              <a:lnSpc>
                <a:spcPct val="130000"/>
              </a:lnSpc>
              <a:buClr>
                <a:srgbClr val="6076B4"/>
              </a:buClr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2019.5.30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755576" y="1484784"/>
            <a:ext cx="7543800" cy="179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b="0" kern="0" dirty="0" smtClean="0">
                <a:solidFill>
                  <a:srgbClr val="7C1302"/>
                </a:solidFill>
                <a:latin typeface="Arial"/>
              </a:rPr>
              <a:t>Logic in Coq</a:t>
            </a:r>
            <a:endParaRPr lang="en-US" altLang="zh-CN" kern="0" dirty="0" smtClean="0">
              <a:solidFill>
                <a:srgbClr val="7C1302"/>
              </a:solidFill>
              <a:latin typeface="Arial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763688" y="3429000"/>
            <a:ext cx="6948772" cy="1033966"/>
          </a:xfrm>
          <a:prstGeom prst="rect">
            <a:avLst/>
          </a:prstGeom>
        </p:spPr>
        <p:txBody>
          <a:bodyPr vert="horz" lIns="118872" tIns="0" rIns="45720" bIns="0" rtlCol="0" anchor="ctr">
            <a:no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buClr>
                <a:srgbClr val="6076B4"/>
              </a:buClr>
            </a:pPr>
            <a:endParaRPr lang="zh-CN" altLang="en-US" sz="2800" b="1" dirty="0">
              <a:solidFill>
                <a:srgbClr val="7C130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11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691"/>
    </mc:Choice>
    <mc:Fallback xmlns="">
      <p:transition advTm="969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Existential </a:t>
            </a:r>
            <a:r>
              <a:rPr lang="en-US" altLang="zh-CN" dirty="0" smtClean="0"/>
              <a:t>Quantification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Prove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Specific choice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Use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Destruct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intros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2019/6/3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10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8DC"/>
              </a:clrFrom>
              <a:clrTo>
                <a:srgbClr val="FFF8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9552" y="2708920"/>
            <a:ext cx="4552752" cy="102029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8DC"/>
              </a:clrFrom>
              <a:clrTo>
                <a:srgbClr val="FFF8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88024" y="2708920"/>
            <a:ext cx="4753744" cy="187738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39552" y="3219068"/>
            <a:ext cx="792088" cy="209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8DC"/>
              </a:clrFrom>
              <a:clrTo>
                <a:srgbClr val="FFF8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00192" y="4186474"/>
            <a:ext cx="3736776" cy="119084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860032" y="3925094"/>
            <a:ext cx="1385493" cy="198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98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844F47"/>
                </a:solidFill>
              </a:rPr>
              <a:t>Application</a:t>
            </a:r>
            <a:endParaRPr lang="zh-CN" altLang="en-US" dirty="0">
              <a:solidFill>
                <a:srgbClr val="844F47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148F-DC7D-439C-B62C-FE0239F86848}" type="datetime1">
              <a:rPr lang="zh-CN" altLang="en-US" smtClean="0"/>
              <a:pPr/>
              <a:t>2019/6/3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539-4944-4DB9-A30A-5120CF59C63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0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Programming with propositions</a:t>
            </a:r>
            <a:endParaRPr lang="zh-CN" altLang="en-US" sz="36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Recursive function</a:t>
            </a:r>
          </a:p>
          <a:p>
            <a:pPr lvl="1"/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148F-DC7D-439C-B62C-FE0239F86848}" type="datetime1">
              <a:rPr lang="zh-CN" altLang="en-US" smtClean="0"/>
              <a:pPr/>
              <a:t>2019/6/3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539-4944-4DB9-A30A-5120CF59C630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8DC"/>
              </a:clrFrom>
              <a:clrTo>
                <a:srgbClr val="FFF8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600" y="2348880"/>
            <a:ext cx="4648200" cy="13430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8DC"/>
              </a:clrFrom>
              <a:clrTo>
                <a:srgbClr val="FFF8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600" y="3730526"/>
            <a:ext cx="4324350" cy="13906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8DC"/>
              </a:clrFrom>
              <a:clrTo>
                <a:srgbClr val="FFF8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14812" y="4920969"/>
            <a:ext cx="4791075" cy="8572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043608" y="4509120"/>
            <a:ext cx="5760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34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Apply Theorem to Arguments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Using theorem or lemma like a function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One way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2019/6/3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8DC"/>
              </a:clrFrom>
              <a:clrTo>
                <a:srgbClr val="FFF8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3843" y="2846467"/>
            <a:ext cx="4171950" cy="714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8DC"/>
              </a:clrFrom>
              <a:clrTo>
                <a:srgbClr val="FFF8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600" y="2348880"/>
            <a:ext cx="3686175" cy="5143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8DC"/>
              </a:clrFrom>
              <a:clrTo>
                <a:srgbClr val="FFF8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600" y="3902140"/>
            <a:ext cx="4486275" cy="2647950"/>
          </a:xfrm>
          <a:prstGeom prst="rect">
            <a:avLst/>
          </a:prstGeom>
        </p:spPr>
      </p:pic>
      <p:sp>
        <p:nvSpPr>
          <p:cNvPr id="11" name="内容占位符 7"/>
          <p:cNvSpPr txBox="1">
            <a:spLocks/>
          </p:cNvSpPr>
          <p:nvPr/>
        </p:nvSpPr>
        <p:spPr>
          <a:xfrm>
            <a:off x="4594400" y="3360817"/>
            <a:ext cx="4038600" cy="273247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smtClean="0"/>
              <a:t>A more elegant way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8DC"/>
              </a:clrFrom>
              <a:clrTo>
                <a:srgbClr val="FFF8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88024" y="3904713"/>
            <a:ext cx="40576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844F47"/>
                </a:solidFill>
              </a:rPr>
              <a:t>Coq vs. Set Theory</a:t>
            </a:r>
            <a:endParaRPr lang="zh-CN" altLang="en-US" dirty="0">
              <a:solidFill>
                <a:srgbClr val="844F47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2019/6/3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4530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Coq vs. Set Theory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Differences</a:t>
            </a:r>
          </a:p>
          <a:p>
            <a:pPr lvl="1"/>
            <a:r>
              <a:rPr lang="en-US" altLang="zh-CN" dirty="0" smtClean="0"/>
              <a:t>Functional Extensionality</a:t>
            </a:r>
          </a:p>
          <a:p>
            <a:pPr lvl="1"/>
            <a:r>
              <a:rPr lang="en-US" altLang="zh-CN" dirty="0" smtClean="0"/>
              <a:t>Propositions and Booleans</a:t>
            </a:r>
          </a:p>
          <a:p>
            <a:pPr lvl="1"/>
            <a:r>
              <a:rPr lang="en-US" altLang="zh-CN" dirty="0" smtClean="0"/>
              <a:t>Classical vs. Constructive Logic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2019/6/3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153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Functional </a:t>
            </a:r>
            <a:r>
              <a:rPr lang="en-US" altLang="zh-CN" dirty="0" smtClean="0"/>
              <a:t>Extensionality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Definition in mathematics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Not </a:t>
                </a:r>
                <a:r>
                  <a:rPr lang="en-US" altLang="zh-CN" dirty="0"/>
                  <a:t>a</a:t>
                </a:r>
                <a:r>
                  <a:rPr lang="en-US" altLang="zh-CN" dirty="0" smtClean="0"/>
                  <a:t>vailable in Coq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Axiom</a:t>
                </a:r>
              </a:p>
              <a:p>
                <a:pPr lvl="1"/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2019/6/3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8DC"/>
              </a:clrFrom>
              <a:clrTo>
                <a:srgbClr val="FFF8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600" y="3396225"/>
            <a:ext cx="4114800" cy="13620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8DC"/>
              </a:clrFrom>
              <a:clrTo>
                <a:srgbClr val="FFF8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600" y="5483284"/>
            <a:ext cx="47434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7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Propositions and </a:t>
            </a:r>
            <a:r>
              <a:rPr lang="en-US" altLang="zh-CN" dirty="0" smtClean="0"/>
              <a:t>Booleans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Similar in Logic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Difference</a:t>
            </a:r>
          </a:p>
          <a:p>
            <a:pPr lvl="1"/>
            <a:r>
              <a:rPr lang="en-US" altLang="zh-CN" dirty="0" smtClean="0"/>
              <a:t>Operation</a:t>
            </a:r>
            <a:endParaRPr lang="en-US" altLang="zh-CN" dirty="0"/>
          </a:p>
          <a:p>
            <a:pPr lvl="1"/>
            <a:r>
              <a:rPr lang="en-US" altLang="zh-CN" dirty="0" smtClean="0"/>
              <a:t>Negation</a:t>
            </a:r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2019/6/3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8DC"/>
              </a:clrFrom>
              <a:clrTo>
                <a:srgbClr val="FFF8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600" y="2348880"/>
            <a:ext cx="4105275" cy="533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8DC"/>
              </a:clrFrom>
              <a:clrTo>
                <a:srgbClr val="FFF8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600" y="2913227"/>
            <a:ext cx="4743450" cy="5619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8DC"/>
              </a:clrFrom>
              <a:clrTo>
                <a:srgbClr val="FFF8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600" y="3429000"/>
            <a:ext cx="4229100" cy="57150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3582894" y="4001403"/>
            <a:ext cx="4873811" cy="876300"/>
            <a:chOff x="2733675" y="4669166"/>
            <a:chExt cx="4873811" cy="87630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8DC"/>
                </a:clrFrom>
                <a:clrTo>
                  <a:srgbClr val="FFF8DC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3675" y="4669166"/>
              <a:ext cx="3676650" cy="876300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3024237" y="4950335"/>
              <a:ext cx="576064" cy="2334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794288" y="4724002"/>
              <a:ext cx="1813198" cy="6861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Type: Prop instead bool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8DC"/>
              </a:clrFrom>
              <a:clrTo>
                <a:srgbClr val="FFF8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600" y="5299888"/>
            <a:ext cx="4105275" cy="115944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>
            <a:clrChange>
              <a:clrFrom>
                <a:srgbClr val="FFF8DC"/>
              </a:clrFrom>
              <a:clrTo>
                <a:srgbClr val="FFF8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5261" y="4800934"/>
            <a:ext cx="4715167" cy="205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8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844F47"/>
                </a:solidFill>
              </a:rPr>
              <a:t>Classical vs. </a:t>
            </a:r>
            <a:r>
              <a:rPr lang="en-US" altLang="zh-CN" sz="3600" dirty="0" smtClean="0">
                <a:solidFill>
                  <a:srgbClr val="844F47"/>
                </a:solidFill>
              </a:rPr>
              <a:t>Constructive Logic</a:t>
            </a:r>
            <a:endParaRPr lang="zh-CN" altLang="en-US" sz="3600" dirty="0">
              <a:solidFill>
                <a:srgbClr val="844F4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Excluded middle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nary>
                      <m:naryPr>
                        <m:chr m:val="⋁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m:rPr>
                            <m:nor/>
                          </m:rPr>
                          <a:rPr lang="zh-CN" altLang="en-US" dirty="0"/>
                          <m:t> 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Can’t be proved in coq</a:t>
                </a:r>
              </a:p>
              <a:p>
                <a:pPr lvl="2"/>
                <a:r>
                  <a:rPr lang="en-US" altLang="zh-CN" dirty="0" smtClean="0">
                    <a:solidFill>
                      <a:srgbClr val="FF0000"/>
                    </a:solidFill>
                  </a:rPr>
                  <a:t>left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、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right</a:t>
                </a:r>
              </a:p>
              <a:p>
                <a:pPr lvl="2"/>
                <a:r>
                  <a:rPr lang="en-US" altLang="zh-CN" dirty="0" smtClean="0"/>
                  <a:t>P is an </a:t>
                </a:r>
                <a:r>
                  <a:rPr lang="en-US" altLang="zh-CN" dirty="0"/>
                  <a:t>arbitrary </a:t>
                </a:r>
                <a:r>
                  <a:rPr lang="en-US" altLang="zh-CN" dirty="0" smtClean="0"/>
                  <a:t>proposition.</a:t>
                </a:r>
              </a:p>
              <a:p>
                <a:r>
                  <a:rPr lang="en-US" altLang="zh-CN" dirty="0" smtClean="0"/>
                  <a:t>Classical and Constructive Logic</a:t>
                </a:r>
              </a:p>
              <a:p>
                <a:pPr lvl="1"/>
                <a:r>
                  <a:rPr lang="en-US" altLang="zh-CN" dirty="0"/>
                  <a:t>Classical logics</a:t>
                </a:r>
                <a:r>
                  <a:rPr lang="en-US" altLang="zh-CN" dirty="0" smtClean="0"/>
                  <a:t>: excluded </a:t>
                </a:r>
                <a:r>
                  <a:rPr lang="en-US" altLang="zh-CN" dirty="0"/>
                  <a:t>middle does hold for arbitrary propositions</a:t>
                </a:r>
              </a:p>
              <a:p>
                <a:pPr lvl="1"/>
                <a:r>
                  <a:rPr lang="en-US" altLang="zh-CN" dirty="0" smtClean="0"/>
                  <a:t>constructive logics: not </a:t>
                </a:r>
                <a:r>
                  <a:rPr lang="en-US" altLang="zh-CN" dirty="0"/>
                  <a:t>assume the excluded </a:t>
                </a:r>
                <a:r>
                  <a:rPr lang="en-US" altLang="zh-CN" dirty="0" smtClean="0"/>
                  <a:t>middle, every proof of existence is necessarily constructive.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2019/6/3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8DC"/>
              </a:clrFrom>
              <a:clrTo>
                <a:srgbClr val="FFF8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95936" y="2132856"/>
            <a:ext cx="43338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6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2019/6/3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标题 6"/>
          <p:cNvSpPr txBox="1">
            <a:spLocks/>
          </p:cNvSpPr>
          <p:nvPr/>
        </p:nvSpPr>
        <p:spPr>
          <a:xfrm>
            <a:off x="606683" y="2204864"/>
            <a:ext cx="7772400" cy="2505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zh-CN" altLang="en-US" sz="4300" b="1" kern="1200" baseline="0" dirty="0" smtClean="0">
                <a:solidFill>
                  <a:srgbClr val="57126C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dirty="0" smtClean="0">
                <a:solidFill>
                  <a:srgbClr val="844F47"/>
                </a:solidFill>
                <a:effectLst/>
              </a:rPr>
              <a:t>  Thanks 	</a:t>
            </a:r>
          </a:p>
          <a:p>
            <a:r>
              <a:rPr lang="en-US" altLang="zh-CN" sz="6600" dirty="0">
                <a:solidFill>
                  <a:srgbClr val="844F47"/>
                </a:solidFill>
                <a:effectLst/>
              </a:rPr>
              <a:t>	</a:t>
            </a:r>
            <a:r>
              <a:rPr lang="en-US" altLang="zh-CN" sz="6600" dirty="0" smtClean="0">
                <a:solidFill>
                  <a:srgbClr val="844F47"/>
                </a:solidFill>
                <a:effectLst/>
              </a:rPr>
              <a:t>	  &amp; Questions</a:t>
            </a:r>
            <a:endParaRPr lang="en-US" sz="6600" dirty="0">
              <a:solidFill>
                <a:srgbClr val="844F47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629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7C1302"/>
              </a:buClr>
              <a:buSzPct val="80000"/>
            </a:pPr>
            <a:r>
              <a:rPr lang="en-US" altLang="zh-CN" dirty="0" smtClean="0"/>
              <a:t>Logic in Coq</a:t>
            </a:r>
          </a:p>
          <a:p>
            <a:pPr lvl="1">
              <a:buClr>
                <a:srgbClr val="7C1302"/>
              </a:buClr>
              <a:buSzPct val="80000"/>
            </a:pPr>
            <a:r>
              <a:rPr lang="en-US" altLang="zh-CN" dirty="0" smtClean="0"/>
              <a:t>Logical Connectives</a:t>
            </a:r>
          </a:p>
          <a:p>
            <a:pPr lvl="2">
              <a:buClr>
                <a:srgbClr val="7C1302"/>
              </a:buClr>
              <a:buSzPct val="80000"/>
            </a:pPr>
            <a:r>
              <a:rPr lang="en-US" altLang="zh-CN" dirty="0" smtClean="0"/>
              <a:t>Conjunction, Disjunction</a:t>
            </a:r>
          </a:p>
          <a:p>
            <a:pPr lvl="2">
              <a:buClr>
                <a:srgbClr val="7C1302"/>
              </a:buClr>
              <a:buSzPct val="80000"/>
            </a:pPr>
            <a:r>
              <a:rPr lang="en-US" altLang="zh-CN" dirty="0" smtClean="0"/>
              <a:t>Falsehood and Negation, Truth</a:t>
            </a:r>
          </a:p>
          <a:p>
            <a:pPr lvl="2">
              <a:buClr>
                <a:srgbClr val="7C1302"/>
              </a:buClr>
              <a:buSzPct val="80000"/>
            </a:pPr>
            <a:r>
              <a:rPr lang="en-US" altLang="zh-CN" dirty="0" smtClean="0"/>
              <a:t>Logical Equivalence</a:t>
            </a:r>
          </a:p>
          <a:p>
            <a:pPr lvl="2">
              <a:buClr>
                <a:srgbClr val="7C1302"/>
              </a:buClr>
              <a:buSzPct val="80000"/>
            </a:pPr>
            <a:r>
              <a:rPr lang="en-US" altLang="zh-CN" dirty="0" smtClean="0"/>
              <a:t>Existential Quantification</a:t>
            </a:r>
            <a:endParaRPr lang="en-US" altLang="zh-CN" dirty="0"/>
          </a:p>
          <a:p>
            <a:pPr lvl="1">
              <a:buClr>
                <a:srgbClr val="7C1302"/>
              </a:buClr>
              <a:buSzPct val="80000"/>
            </a:pPr>
            <a:r>
              <a:rPr lang="en-US" altLang="zh-CN" dirty="0" smtClean="0"/>
              <a:t>Application</a:t>
            </a:r>
            <a:endParaRPr lang="en-US" altLang="zh-CN" dirty="0"/>
          </a:p>
          <a:p>
            <a:pPr lvl="2">
              <a:buClr>
                <a:srgbClr val="7C1302"/>
              </a:buClr>
              <a:buSzPct val="80000"/>
            </a:pPr>
            <a:r>
              <a:rPr lang="en-US" altLang="zh-CN" dirty="0" smtClean="0"/>
              <a:t>Programming with propositions</a:t>
            </a:r>
          </a:p>
          <a:p>
            <a:pPr lvl="2">
              <a:buClr>
                <a:srgbClr val="7C1302"/>
              </a:buClr>
              <a:buSzPct val="80000"/>
            </a:pPr>
            <a:r>
              <a:rPr lang="en-US" altLang="zh-CN" dirty="0" smtClean="0"/>
              <a:t>Apply theorems to arguments</a:t>
            </a:r>
          </a:p>
          <a:p>
            <a:pPr>
              <a:buClr>
                <a:srgbClr val="7C1302"/>
              </a:buClr>
              <a:buSzPct val="80000"/>
            </a:pPr>
            <a:r>
              <a:rPr lang="en-US" altLang="zh-CN" dirty="0" smtClean="0"/>
              <a:t>Coq vs. Set Theory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5160-6D74-44E6-9A57-FE09CF98F078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2019/6/3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89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Logic in Coq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Propositions</a:t>
            </a:r>
          </a:p>
          <a:p>
            <a:pPr lvl="1"/>
            <a:r>
              <a:rPr lang="en-US" altLang="zh-CN" dirty="0" smtClean="0"/>
              <a:t>Type: Prop</a:t>
            </a:r>
          </a:p>
          <a:p>
            <a:pPr marL="344487" lvl="1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First-Class Object</a:t>
            </a:r>
          </a:p>
          <a:p>
            <a:pPr lvl="2"/>
            <a:r>
              <a:rPr lang="en-US" altLang="zh-CN" dirty="0" smtClean="0"/>
              <a:t>Used in Theorem</a:t>
            </a:r>
          </a:p>
          <a:p>
            <a:pPr lvl="2"/>
            <a:r>
              <a:rPr lang="en-US" altLang="zh-CN" dirty="0" smtClean="0"/>
              <a:t>Used in Definition</a:t>
            </a:r>
          </a:p>
          <a:p>
            <a:pPr lvl="2"/>
            <a:r>
              <a:rPr lang="en-US" altLang="zh-CN" dirty="0" smtClean="0"/>
              <a:t>Parameterized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2019/6/3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606869" y="1817148"/>
            <a:ext cx="3933825" cy="1466850"/>
            <a:chOff x="4499992" y="1821867"/>
            <a:chExt cx="3933825" cy="1466850"/>
          </a:xfrm>
        </p:grpSpPr>
        <p:sp>
          <p:nvSpPr>
            <p:cNvPr id="10" name="矩形 9"/>
            <p:cNvSpPr/>
            <p:nvPr/>
          </p:nvSpPr>
          <p:spPr>
            <a:xfrm>
              <a:off x="5292080" y="2127120"/>
              <a:ext cx="491111" cy="2625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8DC"/>
                </a:clrFrom>
                <a:clrTo>
                  <a:srgbClr val="FFF8DC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499992" y="1821867"/>
              <a:ext cx="3933825" cy="1466850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5292080" y="2915394"/>
              <a:ext cx="491111" cy="2382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8DC"/>
              </a:clrFrom>
              <a:clrTo>
                <a:srgbClr val="FFF8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18856" y="3283998"/>
            <a:ext cx="2762250" cy="9620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8DC"/>
              </a:clrFrom>
              <a:clrTo>
                <a:srgbClr val="FFF8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18856" y="4144206"/>
            <a:ext cx="4038600" cy="9620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8DC"/>
              </a:clrFrom>
              <a:clrTo>
                <a:srgbClr val="FFF8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18856" y="5105108"/>
            <a:ext cx="43434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5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844F47"/>
                </a:solidFill>
              </a:rPr>
              <a:t>Logical </a:t>
            </a:r>
            <a:r>
              <a:rPr lang="en-US" altLang="zh-CN" dirty="0" smtClean="0">
                <a:solidFill>
                  <a:srgbClr val="844F47"/>
                </a:solidFill>
              </a:rPr>
              <a:t>Connectives</a:t>
            </a:r>
            <a:endParaRPr lang="zh-CN" altLang="en-US" dirty="0">
              <a:solidFill>
                <a:srgbClr val="844F47"/>
              </a:solidFill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2019/6/3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884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Conjunction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400" dirty="0" smtClean="0"/>
              <a:t>Prove conjunction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smtClean="0">
                <a:solidFill>
                  <a:srgbClr val="FF0000"/>
                </a:solidFill>
              </a:rPr>
              <a:t>split</a:t>
            </a:r>
          </a:p>
          <a:p>
            <a:pPr lvl="1"/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400" dirty="0" smtClean="0"/>
              <a:t>Conjunctive hypothesis</a:t>
            </a: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Destruct, intros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2019/6/3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03310" y="2708920"/>
            <a:ext cx="4144890" cy="1699479"/>
            <a:chOff x="518355" y="2163191"/>
            <a:chExt cx="4144890" cy="1699479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8DC"/>
                </a:clrFrom>
                <a:clrTo>
                  <a:srgbClr val="FFF8DC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8355" y="2163191"/>
              <a:ext cx="4144890" cy="346929"/>
            </a:xfrm>
            <a:prstGeom prst="rect">
              <a:avLst/>
            </a:prstGeom>
          </p:spPr>
        </p:pic>
        <p:grpSp>
          <p:nvGrpSpPr>
            <p:cNvPr id="19" name="组合 18"/>
            <p:cNvGrpSpPr/>
            <p:nvPr/>
          </p:nvGrpSpPr>
          <p:grpSpPr>
            <a:xfrm>
              <a:off x="518355" y="2510120"/>
              <a:ext cx="3257550" cy="1352550"/>
              <a:chOff x="518355" y="2510120"/>
              <a:chExt cx="3257550" cy="1352550"/>
            </a:xfrm>
          </p:grpSpPr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8DC"/>
                  </a:clrFrom>
                  <a:clrTo>
                    <a:srgbClr val="FFF8DC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18355" y="2510120"/>
                <a:ext cx="3257550" cy="1352550"/>
              </a:xfrm>
              <a:prstGeom prst="rect">
                <a:avLst/>
              </a:prstGeom>
            </p:spPr>
          </p:pic>
          <p:sp>
            <p:nvSpPr>
              <p:cNvPr id="11" name="矩形 10"/>
              <p:cNvSpPr/>
              <p:nvPr/>
            </p:nvSpPr>
            <p:spPr>
              <a:xfrm>
                <a:off x="570014" y="2759801"/>
                <a:ext cx="659156" cy="2631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8DC"/>
              </a:clrFrom>
              <a:clrTo>
                <a:srgbClr val="FFF8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94310" y="2667417"/>
            <a:ext cx="4552950" cy="23431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8DC"/>
              </a:clrFrom>
              <a:clrTo>
                <a:srgbClr val="FFF8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72100" y="4653136"/>
            <a:ext cx="4048125" cy="131445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788024" y="3685518"/>
            <a:ext cx="136815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46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Disjunction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400" dirty="0" smtClean="0"/>
              <a:t>Prove disjunction</a:t>
            </a: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left</a:t>
            </a:r>
            <a:r>
              <a:rPr lang="zh-CN" altLang="en-US" sz="20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dirty="0" smtClean="0">
                <a:solidFill>
                  <a:srgbClr val="FF0000"/>
                </a:solidFill>
              </a:rPr>
              <a:t>right</a:t>
            </a:r>
          </a:p>
          <a:p>
            <a:pPr lvl="1"/>
            <a:endParaRPr lang="zh-CN" altLang="en-US" sz="2000" dirty="0"/>
          </a:p>
        </p:txBody>
      </p:sp>
      <p:sp>
        <p:nvSpPr>
          <p:cNvPr id="15" name="内容占位符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400" dirty="0" smtClean="0"/>
              <a:t>Disjunction hypothesis</a:t>
            </a: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Intros</a:t>
            </a:r>
            <a:r>
              <a:rPr lang="zh-CN" altLang="en-US" sz="20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dirty="0" smtClean="0">
                <a:solidFill>
                  <a:srgbClr val="FF0000"/>
                </a:solidFill>
              </a:rPr>
              <a:t>destruct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2019/6/3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8DC"/>
              </a:clrFrom>
              <a:clrTo>
                <a:srgbClr val="FFF8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5172" y="4509120"/>
            <a:ext cx="3530628" cy="73958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8DC"/>
              </a:clrFrom>
              <a:clrTo>
                <a:srgbClr val="FFF8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2044" y="5283849"/>
            <a:ext cx="3473478" cy="1064027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750131" y="2528894"/>
            <a:ext cx="3817791" cy="1948572"/>
            <a:chOff x="826217" y="1719264"/>
            <a:chExt cx="3817791" cy="194857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8DC"/>
                </a:clrFrom>
                <a:clrTo>
                  <a:srgbClr val="FFF8DC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26217" y="1719264"/>
              <a:ext cx="3817791" cy="1948572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923027" y="2950234"/>
              <a:ext cx="119214" cy="1431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23027" y="3209192"/>
              <a:ext cx="119214" cy="1431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8DC"/>
              </a:clrFrom>
              <a:clrTo>
                <a:srgbClr val="FFF8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37883" y="2561720"/>
            <a:ext cx="4337446" cy="293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Falsehood and </a:t>
            </a:r>
            <a:r>
              <a:rPr lang="en-US" altLang="zh-CN" dirty="0" smtClean="0"/>
              <a:t>Negation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Principle of explosion</a:t>
                </a:r>
              </a:p>
              <a:p>
                <a:pPr lvl="1"/>
                <a:r>
                  <a:rPr lang="en-US" altLang="zh-CN" dirty="0" smtClean="0"/>
                  <a:t>Assert a contradictory hypothesis entail anything.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9" name="内容占位符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148F-DC7D-439C-B62C-FE0239F86848}" type="datetime1">
              <a:rPr lang="zh-CN" altLang="en-US" smtClean="0"/>
              <a:pPr/>
              <a:t>2019/6/3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539-4944-4DB9-A30A-5120CF59C630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8DC"/>
              </a:clrFrom>
              <a:clrTo>
                <a:srgbClr val="FFF8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9592" y="3212976"/>
            <a:ext cx="3495675" cy="3524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8DC"/>
              </a:clrFrom>
              <a:clrTo>
                <a:srgbClr val="FFF8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9592" y="3489079"/>
            <a:ext cx="3657600" cy="3619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8DC"/>
              </a:clrFrom>
              <a:clrTo>
                <a:srgbClr val="FFF8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560" y="3851029"/>
            <a:ext cx="5591175" cy="15716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8DC"/>
              </a:clrFrom>
              <a:clrTo>
                <a:srgbClr val="FFF8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16016" y="4270129"/>
            <a:ext cx="3781425" cy="15144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8DC"/>
              </a:clrFrom>
              <a:clrTo>
                <a:srgbClr val="FFF8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24642" y="4279654"/>
            <a:ext cx="4171950" cy="150495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55576" y="4869160"/>
            <a:ext cx="1909986" cy="263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12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Definition</a:t>
            </a:r>
          </a:p>
          <a:p>
            <a:endParaRPr lang="en-US" altLang="zh-CN" dirty="0"/>
          </a:p>
          <a:p>
            <a:r>
              <a:rPr lang="en-US" altLang="zh-CN" dirty="0" smtClean="0"/>
              <a:t>Used rarely</a:t>
            </a:r>
          </a:p>
          <a:p>
            <a:pPr lvl="1"/>
            <a:r>
              <a:rPr lang="en-US" altLang="zh-CN" dirty="0" smtClean="0"/>
              <a:t>Trivial to prove</a:t>
            </a:r>
          </a:p>
          <a:p>
            <a:pPr lvl="1"/>
            <a:r>
              <a:rPr lang="en-US" altLang="zh-CN" dirty="0" smtClean="0"/>
              <a:t>No useful information as a hypothesis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2019/6/3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8DC"/>
              </a:clrFrom>
              <a:clrTo>
                <a:srgbClr val="FFF8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600" y="2276872"/>
            <a:ext cx="29051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9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Logical Equivalence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Definition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r>
              <a:rPr lang="en-US" altLang="zh-CN" sz="2800" dirty="0" smtClean="0"/>
              <a:t> Prove and Use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Split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intros [A1 A2]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2019/6/3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99592" y="2343474"/>
            <a:ext cx="4962526" cy="712786"/>
            <a:chOff x="899591" y="2348881"/>
            <a:chExt cx="4962526" cy="71278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8DC"/>
                </a:clrFrom>
                <a:clrTo>
                  <a:srgbClr val="FFF8DC">
                    <a:alpha val="0"/>
                  </a:srgbClr>
                </a:clrTo>
              </a:clrChange>
            </a:blip>
            <a:srcRect b="55530"/>
            <a:stretch/>
          </p:blipFill>
          <p:spPr>
            <a:xfrm>
              <a:off x="899592" y="2348881"/>
              <a:ext cx="4962525" cy="36004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8DC"/>
                </a:clrFrom>
                <a:clrTo>
                  <a:srgbClr val="FFF8DC">
                    <a:alpha val="0"/>
                  </a:srgbClr>
                </a:clrTo>
              </a:clrChange>
            </a:blip>
            <a:srcRect t="53365" b="2165"/>
            <a:stretch/>
          </p:blipFill>
          <p:spPr>
            <a:xfrm>
              <a:off x="899591" y="2701627"/>
              <a:ext cx="4962525" cy="360040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932973" y="4307062"/>
            <a:ext cx="6687027" cy="2125180"/>
            <a:chOff x="4861098" y="3615221"/>
            <a:chExt cx="6687027" cy="2125180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8DC"/>
                </a:clrFrom>
                <a:clrTo>
                  <a:srgbClr val="FFF8DC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861098" y="3615221"/>
              <a:ext cx="3705225" cy="2114550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5940152" y="4637990"/>
              <a:ext cx="1047244" cy="2359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8DC"/>
                </a:clrFrom>
                <a:clrTo>
                  <a:srgbClr val="FFF8DC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500000" y="4178301"/>
              <a:ext cx="4048125" cy="1562100"/>
            </a:xfrm>
            <a:prstGeom prst="rect">
              <a:avLst/>
            </a:prstGeom>
          </p:spPr>
        </p:pic>
      </p:grpSp>
      <p:sp>
        <p:nvSpPr>
          <p:cNvPr id="23" name="矩形 22"/>
          <p:cNvSpPr/>
          <p:nvPr/>
        </p:nvSpPr>
        <p:spPr>
          <a:xfrm>
            <a:off x="982053" y="5565765"/>
            <a:ext cx="605207" cy="248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44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2_Network">
  <a:themeElements>
    <a:clrScheme name="2_Network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演示文稿8" id="{8A2D5980-3020-4C41-9741-2FE398250C2F}" vid="{C36A365D-96F6-44E1-8A83-89ED42EC6429}"/>
    </a:ext>
  </a:extLst>
</a:theme>
</file>

<file path=ppt/theme/theme2.xml><?xml version="1.0" encoding="utf-8"?>
<a:theme xmlns:a="http://schemas.openxmlformats.org/drawingml/2006/main" name="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自定义 1">
      <a:majorFont>
        <a:latin typeface="Candara"/>
        <a:ea typeface="黑体"/>
        <a:cs typeface=""/>
      </a:majorFont>
      <a:minorFont>
        <a:latin typeface="Candara"/>
        <a:ea typeface="华文细黑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8" id="{8A2D5980-3020-4C41-9741-2FE398250C2F}" vid="{81793D04-6198-47E9-8E06-CFDB47560A2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南京大学2.0</Template>
  <TotalTime>360</TotalTime>
  <Words>244</Words>
  <Application>Microsoft Office PowerPoint</Application>
  <PresentationFormat>全屏显示(4:3)</PresentationFormat>
  <Paragraphs>136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仿宋</vt:lpstr>
      <vt:lpstr>黑体</vt:lpstr>
      <vt:lpstr>华文细黑</vt:lpstr>
      <vt:lpstr>宋体</vt:lpstr>
      <vt:lpstr>Arial</vt:lpstr>
      <vt:lpstr>Calibri</vt:lpstr>
      <vt:lpstr>Cambria Math</vt:lpstr>
      <vt:lpstr>Candara</vt:lpstr>
      <vt:lpstr>Courier New</vt:lpstr>
      <vt:lpstr>Wingdings</vt:lpstr>
      <vt:lpstr>Wingdings 2</vt:lpstr>
      <vt:lpstr>2_Network</vt:lpstr>
      <vt:lpstr>mopec-2</vt:lpstr>
      <vt:lpstr>PowerPoint 演示文稿</vt:lpstr>
      <vt:lpstr>目录</vt:lpstr>
      <vt:lpstr>Logic in Coq</vt:lpstr>
      <vt:lpstr>Logical Connectives</vt:lpstr>
      <vt:lpstr>Conjunction</vt:lpstr>
      <vt:lpstr>Disjunction</vt:lpstr>
      <vt:lpstr>Falsehood and Negation</vt:lpstr>
      <vt:lpstr>True</vt:lpstr>
      <vt:lpstr>Logical Equivalence</vt:lpstr>
      <vt:lpstr>Existential Quantification</vt:lpstr>
      <vt:lpstr>Application</vt:lpstr>
      <vt:lpstr>Programming with propositions</vt:lpstr>
      <vt:lpstr>Apply Theorem to Arguments</vt:lpstr>
      <vt:lpstr>Coq vs. Set Theory</vt:lpstr>
      <vt:lpstr>Coq vs. Set Theory</vt:lpstr>
      <vt:lpstr>Functional Extensionality</vt:lpstr>
      <vt:lpstr>Propositions and Booleans</vt:lpstr>
      <vt:lpstr>Classical vs. Constructive Logic</vt:lpstr>
      <vt:lpstr>PowerPoint 演示文稿</vt:lpstr>
    </vt:vector>
  </TitlesOfParts>
  <Company>UQi.me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易 星辰</dc:creator>
  <cp:lastModifiedBy>易 星辰</cp:lastModifiedBy>
  <cp:revision>175</cp:revision>
  <cp:lastPrinted>2014-03-24T00:35:37Z</cp:lastPrinted>
  <dcterms:created xsi:type="dcterms:W3CDTF">2019-05-30T02:00:03Z</dcterms:created>
  <dcterms:modified xsi:type="dcterms:W3CDTF">2019-06-03T01:24:10Z</dcterms:modified>
</cp:coreProperties>
</file>