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80" r:id="rId1"/>
  </p:sldMasterIdLst>
  <p:notesMasterIdLst>
    <p:notesMasterId r:id="rId37"/>
  </p:notesMasterIdLst>
  <p:sldIdLst>
    <p:sldId id="256" r:id="rId2"/>
    <p:sldId id="272" r:id="rId3"/>
    <p:sldId id="273" r:id="rId4"/>
    <p:sldId id="270" r:id="rId5"/>
    <p:sldId id="258" r:id="rId6"/>
    <p:sldId id="260" r:id="rId7"/>
    <p:sldId id="263" r:id="rId8"/>
    <p:sldId id="259" r:id="rId9"/>
    <p:sldId id="261" r:id="rId10"/>
    <p:sldId id="264" r:id="rId11"/>
    <p:sldId id="265" r:id="rId12"/>
    <p:sldId id="267" r:id="rId13"/>
    <p:sldId id="268" r:id="rId14"/>
    <p:sldId id="269" r:id="rId15"/>
    <p:sldId id="266" r:id="rId16"/>
    <p:sldId id="271" r:id="rId17"/>
    <p:sldId id="274" r:id="rId18"/>
    <p:sldId id="275" r:id="rId19"/>
    <p:sldId id="294" r:id="rId20"/>
    <p:sldId id="280" r:id="rId21"/>
    <p:sldId id="278" r:id="rId22"/>
    <p:sldId id="276" r:id="rId23"/>
    <p:sldId id="277" r:id="rId24"/>
    <p:sldId id="284" r:id="rId25"/>
    <p:sldId id="281" r:id="rId26"/>
    <p:sldId id="287" r:id="rId27"/>
    <p:sldId id="288" r:id="rId28"/>
    <p:sldId id="282" r:id="rId29"/>
    <p:sldId id="283" r:id="rId30"/>
    <p:sldId id="293" r:id="rId31"/>
    <p:sldId id="290" r:id="rId32"/>
    <p:sldId id="289" r:id="rId33"/>
    <p:sldId id="292" r:id="rId34"/>
    <p:sldId id="285" r:id="rId35"/>
    <p:sldId id="291" r:id="rId36"/>
  </p:sldIdLst>
  <p:sldSz cx="9144000" cy="6858000" type="screen4x3"/>
  <p:notesSz cx="6858000" cy="9144000"/>
  <p:embeddedFontLst>
    <p:embeddedFont>
      <p:font typeface="Lucida Sans Unicode" pitchFamily="34" charset="0"/>
      <p:regular r:id="rId38"/>
    </p:embeddedFont>
    <p:embeddedFont>
      <p:font typeface="Wingdings 3" pitchFamily="18" charset="2"/>
      <p:regular r:id="rId39"/>
    </p:embeddedFont>
    <p:embeddedFont>
      <p:font typeface="cmsy10" pitchFamily="34" charset="0"/>
      <p:regular r:id="rId40"/>
    </p:embeddedFont>
    <p:embeddedFont>
      <p:font typeface="Verdana" pitchFamily="34" charset="0"/>
      <p:regular r:id="rId41"/>
      <p:bold r:id="rId42"/>
      <p:italic r:id="rId43"/>
      <p:boldItalic r:id="rId44"/>
    </p:embeddedFont>
    <p:embeddedFont>
      <p:font typeface="Calibri" pitchFamily="34" charset="0"/>
      <p:regular r:id="rId45"/>
      <p:bold r:id="rId46"/>
      <p:italic r:id="rId47"/>
      <p:boldItalic r:id="rId4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7AF169-64A9-41D5-AB18-09912E01573C}" type="datetimeFigureOut">
              <a:rPr lang="en-SG" smtClean="0"/>
              <a:t>8/12/2011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5BFA0-BE7E-4CCE-B5DB-A8B3241EB2A9}" type="slidenum">
              <a:rPr lang="en-SG" smtClean="0"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13CFACA-D052-40A1-A533-A9607E4EC993}" type="datetime1">
              <a:rPr lang="en-SG" smtClean="0"/>
              <a:t>8/12/2011</a:t>
            </a:fld>
            <a:endParaRPr lang="en-SG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SG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246EC13-0416-458E-A309-236C8317B1C6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F37A82-8E10-4E73-AE08-9BC7570B4BB4}" type="datetime1">
              <a:rPr lang="en-SG" smtClean="0"/>
              <a:t>8/12/2011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46EC13-0416-458E-A309-236C8317B1C6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703C9C-BE56-47C7-98AE-BF5E6A8E27E4}" type="datetime1">
              <a:rPr lang="en-SG" smtClean="0"/>
              <a:t>8/12/2011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46EC13-0416-458E-A309-236C8317B1C6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5D1BA5-556E-46FB-B8E9-D5C27F6A5779}" type="datetime1">
              <a:rPr lang="en-SG" smtClean="0"/>
              <a:t>8/12/2011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46EC13-0416-458E-A309-236C8317B1C6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6E6C3F-FD03-462E-B96F-7DA90C9DF4D5}" type="datetime1">
              <a:rPr lang="en-SG" smtClean="0"/>
              <a:t>8/12/2011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46EC13-0416-458E-A309-236C8317B1C6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66672F-E29C-496F-BEEB-3D86BEAD4852}" type="datetime1">
              <a:rPr lang="en-SG" smtClean="0"/>
              <a:t>8/12/2011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46EC13-0416-458E-A309-236C8317B1C6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5EDAEB-4BEE-423D-887D-3C43BDE544AC}" type="datetime1">
              <a:rPr lang="en-SG" smtClean="0"/>
              <a:t>8/12/2011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46EC13-0416-458E-A309-236C8317B1C6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BE74E8-A4FA-486F-AE7E-CB24FED307EC}" type="datetime1">
              <a:rPr lang="en-SG" smtClean="0"/>
              <a:t>8/12/2011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46EC13-0416-458E-A309-236C8317B1C6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34AFA1-DE02-4060-BA50-793C9E740B62}" type="datetime1">
              <a:rPr lang="en-SG" smtClean="0"/>
              <a:t>8/12/2011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46EC13-0416-458E-A309-236C8317B1C6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59CE380-F06C-412B-923E-BEF6821DBAB5}" type="datetime1">
              <a:rPr lang="en-SG" smtClean="0"/>
              <a:t>8/12/2011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46EC13-0416-458E-A309-236C8317B1C6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E10B053-221F-4FAE-8C26-300EB9E99C4B}" type="datetime1">
              <a:rPr lang="en-SG" smtClean="0"/>
              <a:t>8/12/2011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246EC13-0416-458E-A309-236C8317B1C6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0ECDB14-5EC1-4D32-877F-D1053301DB23}" type="datetime1">
              <a:rPr lang="en-SG" smtClean="0"/>
              <a:t>8/12/2011</a:t>
            </a:fld>
            <a:endParaRPr lang="en-SG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S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246EC13-0416-458E-A309-236C8317B1C6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381000"/>
            <a:ext cx="8496944" cy="17526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Teaching Experience:</a:t>
            </a:r>
            <a:br>
              <a:rPr lang="en-US" sz="3600" dirty="0" smtClean="0"/>
            </a:br>
            <a:r>
              <a:rPr lang="en-US" sz="3600" dirty="0" smtClean="0"/>
              <a:t>Logic and Formal Methods with Coq</a:t>
            </a:r>
            <a:endParaRPr lang="en-SG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11606"/>
            <a:ext cx="7772400" cy="1473578"/>
          </a:xfrm>
        </p:spPr>
        <p:txBody>
          <a:bodyPr>
            <a:normAutofit/>
          </a:bodyPr>
          <a:lstStyle/>
          <a:p>
            <a:r>
              <a:rPr lang="en-US" b="0" dirty="0" smtClean="0"/>
              <a:t>Martin </a:t>
            </a:r>
            <a:r>
              <a:rPr lang="en-US" b="0" dirty="0" err="1" smtClean="0"/>
              <a:t>Henz</a:t>
            </a:r>
            <a:r>
              <a:rPr lang="en-US" b="0" dirty="0" smtClean="0"/>
              <a:t> and </a:t>
            </a:r>
            <a:r>
              <a:rPr lang="en-US" b="1" dirty="0" smtClean="0"/>
              <a:t>Aquinas Hobor</a:t>
            </a:r>
          </a:p>
          <a:p>
            <a:r>
              <a:rPr lang="en-US" b="0" dirty="0" smtClean="0"/>
              <a:t>School of Computing</a:t>
            </a:r>
          </a:p>
          <a:p>
            <a:r>
              <a:rPr lang="en-US" b="0" dirty="0" smtClean="0"/>
              <a:t>National </a:t>
            </a:r>
            <a:r>
              <a:rPr lang="en-US" b="0" dirty="0" smtClean="0"/>
              <a:t>University of Singapore</a:t>
            </a:r>
            <a:endParaRPr lang="en-SG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about introducing tool support?</a:t>
            </a:r>
          </a:p>
          <a:p>
            <a:endParaRPr lang="en-US" dirty="0" smtClean="0"/>
          </a:p>
          <a:p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do?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EC13-0416-458E-A309-236C8317B1C6}" type="slidenum">
              <a:rPr lang="en-SG" smtClean="0"/>
              <a:pPr/>
              <a:t>10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about introducing tool support?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 smtClean="0"/>
              <a:t>can a tool help address some of our problems?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do?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EC13-0416-458E-A309-236C8317B1C6}" type="slidenum">
              <a:rPr lang="en-SG" smtClean="0"/>
              <a:pPr/>
              <a:t>11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partial win</a:t>
            </a:r>
          </a:p>
          <a:p>
            <a:endParaRPr lang="en-US" dirty="0" smtClean="0"/>
          </a:p>
          <a:p>
            <a:r>
              <a:rPr lang="en-US" dirty="0" smtClean="0"/>
              <a:t>Students often </a:t>
            </a:r>
            <a:r>
              <a:rPr lang="en-US" b="1" dirty="0" smtClean="0"/>
              <a:t>do not know</a:t>
            </a:r>
            <a:r>
              <a:rPr lang="en-US" dirty="0" smtClean="0"/>
              <a:t> when a proof is correct – tools help with this problem a lot</a:t>
            </a:r>
          </a:p>
          <a:p>
            <a:endParaRPr lang="en-US" dirty="0" smtClean="0"/>
          </a:p>
          <a:p>
            <a:r>
              <a:rPr lang="en-US" dirty="0" smtClean="0"/>
              <a:t>On the other hand, topic is still abstract</a:t>
            </a:r>
          </a:p>
          <a:p>
            <a:endParaRPr lang="en-US" dirty="0" smtClean="0"/>
          </a:p>
          <a:p>
            <a:r>
              <a:rPr lang="en-US" dirty="0" smtClean="0"/>
              <a:t>Also, the students now have to learn how to use the tool – makes their job harder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</a:t>
            </a:r>
            <a:r>
              <a:rPr lang="en-US" dirty="0" smtClean="0"/>
              <a:t>Hard and very </a:t>
            </a:r>
            <a:r>
              <a:rPr lang="en-US" dirty="0" smtClean="0"/>
              <a:t>abstract”</a:t>
            </a:r>
            <a:endParaRPr lang="en-SG" dirty="0"/>
          </a:p>
        </p:txBody>
      </p:sp>
      <p:pic>
        <p:nvPicPr>
          <p:cNvPr id="7170" name="Picture 2" descr="http://t0.gstatic.com/images?q=tbn:ANd9GcQMD3CyXJGAwj0NqWY4JdEF3ddSm6zVugXrEaVNhPI9gMP3ILhU1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4001932">
            <a:off x="3663663" y="1293853"/>
            <a:ext cx="938196" cy="866028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EC13-0416-458E-A309-236C8317B1C6}" type="slidenum">
              <a:rPr lang="en-SG" smtClean="0"/>
              <a:pPr/>
              <a:t>12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major win</a:t>
            </a:r>
          </a:p>
          <a:p>
            <a:endParaRPr lang="en-US" dirty="0" smtClean="0"/>
          </a:p>
          <a:p>
            <a:r>
              <a:rPr lang="en-US" dirty="0" smtClean="0"/>
              <a:t>Students in computer science enjoy using computers!</a:t>
            </a:r>
          </a:p>
          <a:p>
            <a:endParaRPr lang="en-US" dirty="0" smtClean="0"/>
          </a:p>
          <a:p>
            <a:r>
              <a:rPr lang="en-US" dirty="0" smtClean="0"/>
              <a:t>Some tools can be a lot of fun to use</a:t>
            </a:r>
          </a:p>
          <a:p>
            <a:endParaRPr lang="en-US" dirty="0" smtClean="0"/>
          </a:p>
          <a:p>
            <a:r>
              <a:rPr lang="en-SG" dirty="0" smtClean="0"/>
              <a:t>Building </a:t>
            </a:r>
            <a:r>
              <a:rPr lang="en-SG" dirty="0" smtClean="0"/>
              <a:t>[Coq] scripts is surprisingly addictive, in a videogame kind of way… [Xavier Leroy, 2005]</a:t>
            </a:r>
          </a:p>
          <a:p>
            <a:pPr>
              <a:buNone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smtClean="0"/>
              <a:t>Dry and </a:t>
            </a:r>
            <a:r>
              <a:rPr lang="en-US" dirty="0" smtClean="0"/>
              <a:t>boring”</a:t>
            </a:r>
            <a:endParaRPr lang="en-SG" dirty="0"/>
          </a:p>
        </p:txBody>
      </p:sp>
      <p:pic>
        <p:nvPicPr>
          <p:cNvPr id="4" name="Picture 2" descr="http://t0.gstatic.com/images?q=tbn:ANd9GcQMD3CyXJGAwj0NqWY4JdEF3ddSm6zVugXrEaVNhPI9gMP3ILhU1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63663" y="1293853"/>
            <a:ext cx="938196" cy="866028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EC13-0416-458E-A309-236C8317B1C6}" type="slidenum">
              <a:rPr lang="en-SG" smtClean="0"/>
              <a:pPr/>
              <a:t>13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partial win</a:t>
            </a:r>
          </a:p>
          <a:p>
            <a:endParaRPr lang="en-US" dirty="0" smtClean="0"/>
          </a:p>
          <a:p>
            <a:r>
              <a:rPr lang="en-US" dirty="0" smtClean="0"/>
              <a:t>Students appreciate getting hands on a tool</a:t>
            </a:r>
          </a:p>
          <a:p>
            <a:endParaRPr lang="en-US" dirty="0" smtClean="0"/>
          </a:p>
          <a:p>
            <a:r>
              <a:rPr lang="en-US" dirty="0" smtClean="0"/>
              <a:t>We can bring up success stories for that tool</a:t>
            </a:r>
          </a:p>
          <a:p>
            <a:endParaRPr lang="en-US" dirty="0" smtClean="0"/>
          </a:p>
          <a:p>
            <a:r>
              <a:rPr lang="en-US" dirty="0" smtClean="0"/>
              <a:t>But we have found that it is not enough – we adjust by trying to bring up other example applications as we go through the curriculum </a:t>
            </a: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smtClean="0"/>
              <a:t>Removed from </a:t>
            </a:r>
            <a:r>
              <a:rPr lang="en-US" dirty="0" smtClean="0"/>
              <a:t>applications”</a:t>
            </a:r>
            <a:endParaRPr lang="en-SG" dirty="0"/>
          </a:p>
        </p:txBody>
      </p:sp>
      <p:pic>
        <p:nvPicPr>
          <p:cNvPr id="4" name="Picture 2" descr="http://t0.gstatic.com/images?q=tbn:ANd9GcQMD3CyXJGAwj0NqWY4JdEF3ddSm6zVugXrEaVNhPI9gMP3ILhU1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4001932">
            <a:off x="3663663" y="1293853"/>
            <a:ext cx="938196" cy="866028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EC13-0416-458E-A309-236C8317B1C6}" type="slidenum">
              <a:rPr lang="en-SG" smtClean="0"/>
              <a:pPr/>
              <a:t>14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lots of tools out there: SAT solvers, model checkers, proof assistants, program verifiers, …</a:t>
            </a:r>
          </a:p>
          <a:p>
            <a:endParaRPr lang="en-US" dirty="0" smtClean="0"/>
          </a:p>
          <a:p>
            <a:r>
              <a:rPr lang="en-US" dirty="0" smtClean="0"/>
              <a:t>There is a cost to learn each tool</a:t>
            </a:r>
          </a:p>
          <a:p>
            <a:endParaRPr lang="en-US" dirty="0" smtClean="0"/>
          </a:p>
          <a:p>
            <a:r>
              <a:rPr lang="en-US" dirty="0" smtClean="0"/>
              <a:t>Breadth vs. Depth tradeoff</a:t>
            </a:r>
          </a:p>
          <a:p>
            <a:endParaRPr lang="en-US" dirty="0" smtClean="0"/>
          </a:p>
          <a:p>
            <a:r>
              <a:rPr lang="en-US" dirty="0" smtClean="0"/>
              <a:t>Coq is useful for almost the entire course</a:t>
            </a: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Coq</a:t>
            </a:r>
            <a:endParaRPr lang="en-SG" dirty="0"/>
          </a:p>
        </p:txBody>
      </p:sp>
      <p:pic>
        <p:nvPicPr>
          <p:cNvPr id="8194" name="Picture 2" descr="http://t0.gstatic.com/images?q=tbn:ANd9GcQknVcgaM8cPle2ErFZrjnw9so1vPS7a_WLJCke4ZfzFhSuqCWX7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0232" y="2636912"/>
            <a:ext cx="1981200" cy="230505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EC13-0416-458E-A309-236C8317B1C6}" type="slidenum">
              <a:rPr lang="en-SG" smtClean="0"/>
              <a:pPr/>
              <a:t>15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See our paper!</a:t>
            </a:r>
          </a:p>
          <a:p>
            <a:endParaRPr lang="en-US" dirty="0" smtClean="0"/>
          </a:p>
          <a:p>
            <a:r>
              <a:rPr lang="en-US" dirty="0" smtClean="0"/>
              <a:t>We have also produced a (very much in progress, alpha) series of lecture notes (~80 pages) on the basic topics we cover: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www.comp.nus.edu.sg/~henz/cs3234</a:t>
            </a:r>
          </a:p>
          <a:p>
            <a:endParaRPr lang="en-US" dirty="0" smtClean="0"/>
          </a:p>
          <a:p>
            <a:r>
              <a:rPr lang="en-US" dirty="0" smtClean="0"/>
              <a:t>For the rest of this talk I am going to cover a few highlights, lowlights, and options we have explored.</a:t>
            </a: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Integrating Coq into the Curriculum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EC13-0416-458E-A309-236C8317B1C6}" type="slidenum">
              <a:rPr lang="en-SG" smtClean="0"/>
              <a:pPr/>
              <a:t>16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Start with something that may be more familiar: syllogisms</a:t>
            </a:r>
          </a:p>
          <a:p>
            <a:endParaRPr lang="en-US" dirty="0" smtClean="0"/>
          </a:p>
          <a:p>
            <a:r>
              <a:rPr lang="en-US" dirty="0" smtClean="0"/>
              <a:t>Syntax vs. semantics, proof theory (natural deduction), semantic arguments (models)</a:t>
            </a:r>
          </a:p>
          <a:p>
            <a:endParaRPr lang="en-US" dirty="0" smtClean="0"/>
          </a:p>
          <a:p>
            <a:r>
              <a:rPr lang="en-US" dirty="0" smtClean="0"/>
              <a:t>Introduce Coq</a:t>
            </a:r>
          </a:p>
          <a:p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Notation</a:t>
            </a:r>
            <a:r>
              <a:rPr lang="en-US" dirty="0" smtClean="0"/>
              <a:t> you can write things like,</a:t>
            </a:r>
            <a:r>
              <a:rPr lang="en-SG" dirty="0" smtClean="0"/>
              <a:t/>
            </a:r>
            <a:br>
              <a:rPr lang="en-SG" dirty="0" smtClean="0"/>
            </a:br>
            <a:r>
              <a:rPr lang="en-SG" dirty="0" smtClean="0">
                <a:latin typeface="Courier New" pitchFamily="49" charset="0"/>
                <a:cs typeface="Courier New" pitchFamily="49" charset="0"/>
              </a:rPr>
              <a:t>All Greeks are humans.</a:t>
            </a:r>
            <a:r>
              <a:rPr lang="en-SG" dirty="0" smtClean="0"/>
              <a:t/>
            </a:r>
            <a:br>
              <a:rPr lang="en-SG" dirty="0" smtClean="0"/>
            </a:br>
            <a:r>
              <a:rPr lang="en-SG" dirty="0" smtClean="0"/>
              <a:t>in Coq!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Topic 1: Aristotelian (Term) Logic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EC13-0416-458E-A309-236C8317B1C6}" type="slidenum">
              <a:rPr lang="en-SG" smtClean="0"/>
              <a:pPr/>
              <a:t>17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 is naive set theory (Venn diagrams)</a:t>
            </a:r>
          </a:p>
          <a:p>
            <a:endParaRPr lang="en-US" dirty="0" smtClean="0"/>
          </a:p>
          <a:p>
            <a:r>
              <a:rPr lang="en-US" dirty="0" smtClean="0"/>
              <a:t>Good puzzles from Lewis Carroll:</a:t>
            </a:r>
            <a:endParaRPr lang="en-SG" dirty="0" smtClean="0"/>
          </a:p>
          <a:p>
            <a:pPr marL="850392" lvl="1" indent="-457200">
              <a:buFont typeface="+mj-lt"/>
              <a:buAutoNum type="arabicPeriod"/>
            </a:pPr>
            <a:endParaRPr lang="en-US" dirty="0" smtClean="0"/>
          </a:p>
          <a:p>
            <a:pPr marL="594360" indent="-457200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Topic 1</a:t>
            </a:r>
            <a:r>
              <a:rPr lang="en-US" dirty="0" smtClean="0"/>
              <a:t>: Aristotelian (Term) Logic</a:t>
            </a:r>
            <a:endParaRPr lang="en-SG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EC13-0416-458E-A309-236C8317B1C6}" type="slidenum">
              <a:rPr lang="en-SG" smtClean="0"/>
              <a:pPr/>
              <a:t>18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 is naive set theory (Venn diagrams)</a:t>
            </a:r>
          </a:p>
          <a:p>
            <a:endParaRPr lang="en-US" dirty="0" smtClean="0"/>
          </a:p>
          <a:p>
            <a:r>
              <a:rPr lang="en-US" dirty="0" smtClean="0"/>
              <a:t>Good puzzles from Lewis Carroll:</a:t>
            </a:r>
            <a:endParaRPr lang="en-SG" dirty="0" smtClean="0"/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No ducks waltz.</a:t>
            </a:r>
          </a:p>
          <a:p>
            <a:pPr marL="594360" indent="-457200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Topic 1</a:t>
            </a:r>
            <a:r>
              <a:rPr lang="en-US" dirty="0" smtClean="0"/>
              <a:t>: Aristotelian (Term) Logic</a:t>
            </a:r>
            <a:endParaRPr lang="en-SG" dirty="0"/>
          </a:p>
        </p:txBody>
      </p:sp>
      <p:pic>
        <p:nvPicPr>
          <p:cNvPr id="31756" name="Picture 12" descr="http://t2.gstatic.com/images?q=tbn:ANd9GcTzL7XWcH8LYHMZ9-yXdjHa_hhG4wXxQLYaGK-3Y19MukzcVTNj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4581128"/>
            <a:ext cx="2552700" cy="1790701"/>
          </a:xfrm>
          <a:prstGeom prst="rect">
            <a:avLst/>
          </a:prstGeom>
          <a:noFill/>
        </p:spPr>
      </p:pic>
      <p:sp>
        <p:nvSpPr>
          <p:cNvPr id="10" name="Oval 9"/>
          <p:cNvSpPr/>
          <p:nvPr/>
        </p:nvSpPr>
        <p:spPr>
          <a:xfrm>
            <a:off x="6300192" y="4365104"/>
            <a:ext cx="2448272" cy="23488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120680" y="4437112"/>
            <a:ext cx="2699792" cy="220486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EC13-0416-458E-A309-236C8317B1C6}" type="slidenum">
              <a:rPr lang="en-SG" smtClean="0"/>
              <a:pPr/>
              <a:t>19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WARNING</a:t>
            </a:r>
            <a:endParaRPr lang="en-SG" dirty="0"/>
          </a:p>
        </p:txBody>
      </p:sp>
      <p:pic>
        <p:nvPicPr>
          <p:cNvPr id="2050" name="Picture 2" descr="http://t3.gstatic.com/images?q=tbn:ANd9GcQpWx0fl8SYVRhsWJMTssvaPjJ3JLYDzQCTAC97MSZ1wc_lCKwN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2276872"/>
            <a:ext cx="2343150" cy="1952625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EC13-0416-458E-A309-236C8317B1C6}" type="slidenum">
              <a:rPr lang="en-SG" smtClean="0"/>
              <a:pPr/>
              <a:t>2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27992"/>
          </a:xfrm>
        </p:spPr>
        <p:txBody>
          <a:bodyPr>
            <a:normAutofit/>
          </a:bodyPr>
          <a:lstStyle/>
          <a:p>
            <a:r>
              <a:rPr lang="en-US" dirty="0" smtClean="0"/>
              <a:t>Semantics is naive set theory (Venn diagrams)</a:t>
            </a:r>
          </a:p>
          <a:p>
            <a:endParaRPr lang="en-US" dirty="0" smtClean="0"/>
          </a:p>
          <a:p>
            <a:r>
              <a:rPr lang="en-US" dirty="0" smtClean="0"/>
              <a:t>Good puzzles from Lewis Carroll:</a:t>
            </a:r>
            <a:endParaRPr lang="en-SG" dirty="0" smtClean="0"/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No ducks waltz.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No officers ever decline to waltz.</a:t>
            </a:r>
          </a:p>
          <a:p>
            <a:pPr marL="594360" indent="-457200">
              <a:buNone/>
            </a:pPr>
            <a:endParaRPr lang="en-US" dirty="0" smtClean="0"/>
          </a:p>
          <a:p>
            <a:pPr marL="594360" indent="-457200">
              <a:buNone/>
            </a:pPr>
            <a:endParaRPr lang="en-US" dirty="0" smtClean="0"/>
          </a:p>
          <a:p>
            <a:pPr marL="594360" indent="-457200">
              <a:buNone/>
            </a:pPr>
            <a:endParaRPr lang="en-US" dirty="0" smtClean="0"/>
          </a:p>
          <a:p>
            <a:pPr marL="594360" indent="-457200">
              <a:buNone/>
            </a:pPr>
            <a:endParaRPr lang="en-US" dirty="0" smtClean="0"/>
          </a:p>
          <a:p>
            <a:pPr marL="594360" indent="-457200">
              <a:buNone/>
            </a:pPr>
            <a:r>
              <a:rPr lang="en-US" dirty="0" smtClean="0"/>
              <a:t>                       </a:t>
            </a:r>
            <a:r>
              <a:rPr lang="en-US" sz="4400" dirty="0" smtClean="0">
                <a:latin typeface="cmsy10"/>
              </a:rPr>
              <a:t>½</a:t>
            </a:r>
            <a:endParaRPr lang="en-US" sz="4400" dirty="0" smtClean="0">
              <a:latin typeface="cmsy1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Topic 1</a:t>
            </a:r>
            <a:r>
              <a:rPr lang="en-US" dirty="0" smtClean="0"/>
              <a:t>: Aristotelian (Term) Logic</a:t>
            </a:r>
            <a:endParaRPr lang="en-SG" dirty="0"/>
          </a:p>
        </p:txBody>
      </p:sp>
      <p:pic>
        <p:nvPicPr>
          <p:cNvPr id="31746" name="Picture 2" descr="http://t3.gstatic.com/images?q=tbn:ANd9GcRWqdIwYak_XWuW8VS0P2Tj-J85mWIsqm0g-AU2RGqnjaobfuEV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4941168"/>
            <a:ext cx="2838450" cy="1609726"/>
          </a:xfrm>
          <a:prstGeom prst="rect">
            <a:avLst/>
          </a:prstGeom>
          <a:noFill/>
        </p:spPr>
      </p:pic>
      <p:pic>
        <p:nvPicPr>
          <p:cNvPr id="31750" name="Picture 6" descr="http://t3.gstatic.com/images?q=tbn:ANd9GcT3I3lfb2neDrgycKaU5OsXYVLyzBx1P5f_Bjl7WVHaZ-4NWua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4773884"/>
            <a:ext cx="2419350" cy="1895476"/>
          </a:xfrm>
          <a:prstGeom prst="rect">
            <a:avLst/>
          </a:prstGeom>
          <a:noFill/>
        </p:spPr>
      </p:pic>
      <p:pic>
        <p:nvPicPr>
          <p:cNvPr id="31756" name="Picture 12" descr="http://t2.gstatic.com/images?q=tbn:ANd9GcTzL7XWcH8LYHMZ9-yXdjHa_hhG4wXxQLYaGK-3Y19MukzcVTNj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4" y="4581128"/>
            <a:ext cx="2552700" cy="1790701"/>
          </a:xfrm>
          <a:prstGeom prst="rect">
            <a:avLst/>
          </a:prstGeom>
          <a:noFill/>
        </p:spPr>
      </p:pic>
      <p:sp>
        <p:nvSpPr>
          <p:cNvPr id="10" name="Oval 9"/>
          <p:cNvSpPr/>
          <p:nvPr/>
        </p:nvSpPr>
        <p:spPr>
          <a:xfrm>
            <a:off x="6300192" y="4365104"/>
            <a:ext cx="2448272" cy="23488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120680" y="4437112"/>
            <a:ext cx="2699792" cy="220486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EC13-0416-458E-A309-236C8317B1C6}" type="slidenum">
              <a:rPr lang="en-SG" smtClean="0"/>
              <a:pPr/>
              <a:t>20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55984"/>
          </a:xfrm>
        </p:spPr>
        <p:txBody>
          <a:bodyPr/>
          <a:lstStyle/>
          <a:p>
            <a:r>
              <a:rPr lang="en-US" dirty="0" smtClean="0"/>
              <a:t>Semantics is naive set theory (Venn diagrams)</a:t>
            </a:r>
          </a:p>
          <a:p>
            <a:endParaRPr lang="en-US" dirty="0" smtClean="0"/>
          </a:p>
          <a:p>
            <a:r>
              <a:rPr lang="en-US" dirty="0" smtClean="0"/>
              <a:t>Good puzzles from Lewis Carroll:</a:t>
            </a:r>
            <a:endParaRPr lang="en-SG" dirty="0" smtClean="0"/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No ducks waltz.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No officers ever decline to waltz.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All my poultry are ducks.</a:t>
            </a:r>
          </a:p>
          <a:p>
            <a:pPr marL="594360" indent="-457200">
              <a:buNone/>
            </a:pPr>
            <a:endParaRPr lang="en-US" dirty="0" smtClean="0"/>
          </a:p>
          <a:p>
            <a:pPr marL="594360" indent="-457200">
              <a:buNone/>
            </a:pPr>
            <a:endParaRPr lang="en-US" dirty="0" smtClean="0"/>
          </a:p>
          <a:p>
            <a:pPr marL="594360" indent="-457200">
              <a:buNone/>
            </a:pPr>
            <a:endParaRPr lang="en-US" dirty="0" smtClean="0"/>
          </a:p>
          <a:p>
            <a:pPr marL="594360" indent="-457200">
              <a:buNone/>
            </a:pPr>
            <a:r>
              <a:rPr lang="en-US" dirty="0" smtClean="0"/>
              <a:t>                       </a:t>
            </a:r>
            <a:r>
              <a:rPr lang="en-US" sz="4000" dirty="0" smtClean="0">
                <a:latin typeface="cmsy10"/>
              </a:rPr>
              <a:t>½</a:t>
            </a:r>
            <a:endParaRPr lang="en-US" sz="4000" dirty="0" smtClean="0">
              <a:latin typeface="cmsy1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Topic 1</a:t>
            </a:r>
            <a:r>
              <a:rPr lang="en-US" dirty="0" smtClean="0"/>
              <a:t>: Aristotelian (Term) Logic</a:t>
            </a:r>
            <a:endParaRPr lang="en-SG" dirty="0"/>
          </a:p>
        </p:txBody>
      </p:sp>
      <p:pic>
        <p:nvPicPr>
          <p:cNvPr id="31748" name="Picture 4" descr="http://t1.gstatic.com/images?q=tbn:ANd9GcTn1ju4S-BYrUKjE69SItGGm-dXVJqCRDO0tCFmOtluYd9hWLQ1x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89129" y="2348880"/>
            <a:ext cx="2619375" cy="1743076"/>
          </a:xfrm>
          <a:prstGeom prst="rect">
            <a:avLst/>
          </a:prstGeom>
          <a:noFill/>
        </p:spPr>
      </p:pic>
      <p:pic>
        <p:nvPicPr>
          <p:cNvPr id="31756" name="Picture 12" descr="http://t2.gstatic.com/images?q=tbn:ANd9GcTzL7XWcH8LYHMZ9-yXdjHa_hhG4wXxQLYaGK-3Y19MukzcVTNj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4581128"/>
            <a:ext cx="2552700" cy="1790701"/>
          </a:xfrm>
          <a:prstGeom prst="rect">
            <a:avLst/>
          </a:prstGeom>
          <a:noFill/>
        </p:spPr>
      </p:pic>
      <p:sp>
        <p:nvSpPr>
          <p:cNvPr id="10" name="Oval 9"/>
          <p:cNvSpPr/>
          <p:nvPr/>
        </p:nvSpPr>
        <p:spPr>
          <a:xfrm>
            <a:off x="6300192" y="4365104"/>
            <a:ext cx="2448272" cy="23488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120680" y="4437112"/>
            <a:ext cx="2699792" cy="220486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http://t3.gstatic.com/images?q=tbn:ANd9GcRWqdIwYak_XWuW8VS0P2Tj-J85mWIsqm0g-AU2RGqnjaobfuEV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4941168"/>
            <a:ext cx="2838450" cy="1609726"/>
          </a:xfrm>
          <a:prstGeom prst="rect">
            <a:avLst/>
          </a:prstGeom>
          <a:noFill/>
        </p:spPr>
      </p:pic>
      <p:pic>
        <p:nvPicPr>
          <p:cNvPr id="13" name="Picture 6" descr="http://t3.gstatic.com/images?q=tbn:ANd9GcT3I3lfb2neDrgycKaU5OsXYVLyzBx1P5f_Bjl7WVHaZ-4NWuaT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35896" y="4773884"/>
            <a:ext cx="2419350" cy="1895476"/>
          </a:xfrm>
          <a:prstGeom prst="rect">
            <a:avLst/>
          </a:prstGeom>
          <a:noFill/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EC13-0416-458E-A309-236C8317B1C6}" type="slidenum">
              <a:rPr lang="en-SG" smtClean="0"/>
              <a:pPr/>
              <a:t>21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44016"/>
          </a:xfrm>
        </p:spPr>
        <p:txBody>
          <a:bodyPr/>
          <a:lstStyle/>
          <a:p>
            <a:r>
              <a:rPr lang="en-US" dirty="0" smtClean="0"/>
              <a:t>Semantics is naive set theory (Venn diagrams)</a:t>
            </a:r>
          </a:p>
          <a:p>
            <a:endParaRPr lang="en-US" dirty="0" smtClean="0"/>
          </a:p>
          <a:p>
            <a:r>
              <a:rPr lang="en-US" dirty="0" smtClean="0"/>
              <a:t>Good puzzles from Lewis Carroll:</a:t>
            </a:r>
            <a:endParaRPr lang="en-SG" dirty="0" smtClean="0"/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No ducks waltz.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No officers ever decline to waltz.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All my poultry are ducks.</a:t>
            </a:r>
          </a:p>
          <a:p>
            <a:pPr marL="594360" indent="-457200"/>
            <a:endParaRPr lang="en-US" dirty="0" smtClean="0"/>
          </a:p>
          <a:p>
            <a:pPr marL="594360" indent="-457200"/>
            <a:r>
              <a:rPr lang="en-US" dirty="0" smtClean="0"/>
              <a:t>It should be obvious that:</a:t>
            </a:r>
          </a:p>
          <a:p>
            <a:pPr marL="850392" lvl="1" indent="-457200">
              <a:buNone/>
            </a:pPr>
            <a:r>
              <a:rPr lang="en-US" dirty="0" smtClean="0"/>
              <a:t> </a:t>
            </a:r>
            <a:r>
              <a:rPr lang="en-US" dirty="0" smtClean="0"/>
              <a:t>    No officers are my poultry.</a:t>
            </a:r>
          </a:p>
          <a:p>
            <a:pPr marL="850392" lvl="1" indent="-457200">
              <a:buNone/>
            </a:pPr>
            <a:endParaRPr lang="en-US" dirty="0" smtClean="0"/>
          </a:p>
          <a:p>
            <a:pPr marL="850392" lvl="1" indent="-457200">
              <a:buNone/>
            </a:pPr>
            <a:r>
              <a:rPr lang="en-US" dirty="0" smtClean="0"/>
              <a:t>                                    </a:t>
            </a:r>
            <a:r>
              <a:rPr lang="en-US" sz="4400" dirty="0" smtClean="0">
                <a:latin typeface="cmsy10"/>
              </a:rPr>
              <a:t>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Topic 1</a:t>
            </a:r>
            <a:r>
              <a:rPr lang="en-US" dirty="0" smtClean="0"/>
              <a:t>: Aristotelian (Term) Logic</a:t>
            </a:r>
            <a:endParaRPr lang="en-SG" dirty="0"/>
          </a:p>
        </p:txBody>
      </p:sp>
      <p:pic>
        <p:nvPicPr>
          <p:cNvPr id="4" name="Picture 4" descr="http://t1.gstatic.com/images?q=tbn:ANd9GcTn1ju4S-BYrUKjE69SItGGm-dXVJqCRDO0tCFmOtluYd9hWLQ1x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5114924"/>
            <a:ext cx="2619375" cy="1743076"/>
          </a:xfrm>
          <a:prstGeom prst="rect">
            <a:avLst/>
          </a:prstGeom>
          <a:noFill/>
        </p:spPr>
      </p:pic>
      <p:pic>
        <p:nvPicPr>
          <p:cNvPr id="5" name="Picture 2" descr="http://t3.gstatic.com/images?q=tbn:ANd9GcRWqdIwYak_XWuW8VS0P2Tj-J85mWIsqm0g-AU2RGqnjaobfuEV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5248274"/>
            <a:ext cx="2838450" cy="1609726"/>
          </a:xfrm>
          <a:prstGeom prst="rect">
            <a:avLst/>
          </a:prstGeom>
          <a:noFill/>
        </p:spPr>
      </p:pic>
      <p:cxnSp>
        <p:nvCxnSpPr>
          <p:cNvPr id="9" name="Straight Connector 8"/>
          <p:cNvCxnSpPr/>
          <p:nvPr/>
        </p:nvCxnSpPr>
        <p:spPr>
          <a:xfrm flipH="1">
            <a:off x="4283968" y="5805264"/>
            <a:ext cx="288032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EC13-0416-458E-A309-236C8317B1C6}" type="slidenum">
              <a:rPr lang="en-SG" smtClean="0"/>
              <a:pPr/>
              <a:t>22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find it useful to cover propositional logic in Coq </a:t>
            </a:r>
            <a:r>
              <a:rPr lang="en-US" b="1" dirty="0" smtClean="0"/>
              <a:t>twice</a:t>
            </a:r>
          </a:p>
          <a:p>
            <a:endParaRPr lang="en-US" b="1" dirty="0" smtClean="0"/>
          </a:p>
          <a:p>
            <a:r>
              <a:rPr lang="en-US" dirty="0" smtClean="0"/>
              <a:t>We first cover it encoded as a </a:t>
            </a:r>
            <a:r>
              <a:rPr lang="en-US" dirty="0" err="1" smtClean="0"/>
              <a:t>datatype</a:t>
            </a:r>
            <a:endParaRPr lang="en-US" dirty="0" smtClean="0"/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Inductive Formula : Type :=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AndForm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: Formula -&gt; Formula -&gt; Formula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endParaRPr lang="en-US" dirty="0" smtClean="0"/>
          </a:p>
          <a:p>
            <a:r>
              <a:rPr lang="en-US" dirty="0" smtClean="0"/>
              <a:t>We provide a module signature with the axioms of propositional logic</a:t>
            </a: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Topic 2: Object vs. Meta logic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EC13-0416-458E-A309-236C8317B1C6}" type="slidenum">
              <a:rPr lang="en-SG" smtClean="0"/>
              <a:pPr/>
              <a:t>23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them prove simple facts via those axioms (in a module </a:t>
            </a:r>
            <a:r>
              <a:rPr lang="en-US" dirty="0" err="1" smtClean="0"/>
              <a:t>functor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r>
              <a:rPr lang="en-US" dirty="0" smtClean="0"/>
              <a:t>We point out that the tactics they have been using (e.g.,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r>
              <a:rPr lang="en-US" dirty="0" smtClean="0"/>
              <a:t>) are similar to axioms in the module signature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conj_i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We find this approach helps students understand the distinction between object logic and meta logic.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Topic 2: Object vs. Meta logic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EC13-0416-458E-A309-236C8317B1C6}" type="slidenum">
              <a:rPr lang="en-SG" smtClean="0"/>
              <a:pPr/>
              <a:t>24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Teaching with Coq becomes a bit entwined with teaching Coq.</a:t>
            </a:r>
          </a:p>
          <a:p>
            <a:endParaRPr lang="en-US" dirty="0" smtClean="0"/>
          </a:p>
          <a:p>
            <a:r>
              <a:rPr lang="en-US" dirty="0" smtClean="0"/>
              <a:t>To a typical third-year undergraduate student, Coq is remarkably close to voodoo.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Poor error messages don’t help matters…</a:t>
            </a:r>
          </a:p>
          <a:p>
            <a:endParaRPr lang="en-US" dirty="0" smtClean="0"/>
          </a:p>
          <a:p>
            <a:r>
              <a:rPr lang="en-US" dirty="0" smtClean="0"/>
              <a:t>This tends to cause undue hacking, etc.</a:t>
            </a:r>
          </a:p>
          <a:p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3: Explaining Coq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EC13-0416-458E-A309-236C8317B1C6}" type="slidenum">
              <a:rPr lang="en-SG" smtClean="0"/>
              <a:pPr/>
              <a:t>25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3: Explaining Coq</a:t>
            </a:r>
            <a:endParaRPr lang="en-SG" dirty="0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88" y="2852936"/>
            <a:ext cx="903922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r>
              <a:rPr lang="en-US" dirty="0" smtClean="0"/>
              <a:t>We have found the following form of diagram useful when explaining tactics to students: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EC13-0416-458E-A309-236C8317B1C6}" type="slidenum">
              <a:rPr lang="en-SG" smtClean="0"/>
              <a:pPr/>
              <a:t>26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extremely useful to demonstrate binder management via Coq.</a:t>
            </a:r>
          </a:p>
          <a:p>
            <a:endParaRPr lang="en-US" dirty="0" smtClean="0"/>
          </a:p>
          <a:p>
            <a:r>
              <a:rPr lang="en-US" dirty="0" smtClean="0"/>
              <a:t>That is, use “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rewrite</a:t>
            </a:r>
            <a:r>
              <a:rPr lang="en-US" dirty="0" smtClean="0"/>
              <a:t>” tactic to show Coq handles variable capture, etc.</a:t>
            </a:r>
          </a:p>
          <a:p>
            <a:endParaRPr lang="en-US" dirty="0" smtClean="0"/>
          </a:p>
          <a:p>
            <a:r>
              <a:rPr lang="en-US" dirty="0" smtClean="0"/>
              <a:t>Paper proofs improved once they could try such things out in the theorem </a:t>
            </a:r>
            <a:r>
              <a:rPr lang="en-US" dirty="0" err="1" smtClean="0"/>
              <a:t>prover</a:t>
            </a:r>
            <a:r>
              <a:rPr lang="en-US" dirty="0" smtClean="0"/>
              <a:t>.</a:t>
            </a: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4: Predicate Logic</a:t>
            </a:r>
            <a:endParaRPr lang="en-SG" dirty="0"/>
          </a:p>
        </p:txBody>
      </p:sp>
      <p:pic>
        <p:nvPicPr>
          <p:cNvPr id="4" name="Picture 2" descr="http://t0.gstatic.com/images?q=tbn:ANd9GcQMD3CyXJGAwj0NqWY4JdEF3ddSm6zVugXrEaVNhPI9gMP3ILhU1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2236" y="4941168"/>
            <a:ext cx="938196" cy="866028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EC13-0416-458E-A309-236C8317B1C6}" type="slidenum">
              <a:rPr lang="en-SG" smtClean="0"/>
              <a:pPr/>
              <a:t>27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Students usually have a very hard time understanding induction on paper.</a:t>
            </a:r>
          </a:p>
          <a:p>
            <a:endParaRPr lang="en-US" dirty="0" smtClean="0"/>
          </a:p>
          <a:p>
            <a:r>
              <a:rPr lang="en-US" dirty="0" smtClean="0"/>
              <a:t>Coq handles induction beautifully.</a:t>
            </a:r>
          </a:p>
          <a:p>
            <a:endParaRPr lang="en-US" dirty="0" smtClean="0"/>
          </a:p>
          <a:p>
            <a:r>
              <a:rPr lang="en-US" dirty="0" smtClean="0"/>
              <a:t>We saw a significant increase in comprehension vs. prior years in understanding induction.</a:t>
            </a:r>
          </a:p>
          <a:p>
            <a:endParaRPr lang="en-US" dirty="0" smtClean="0"/>
          </a:p>
          <a:p>
            <a:r>
              <a:rPr lang="en-US" dirty="0" smtClean="0"/>
              <a:t>Their paper proofs improved a lot as a result!</a:t>
            </a: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5: Induction</a:t>
            </a:r>
            <a:endParaRPr lang="en-SG" dirty="0"/>
          </a:p>
        </p:txBody>
      </p:sp>
      <p:pic>
        <p:nvPicPr>
          <p:cNvPr id="4" name="Picture 2" descr="http://t0.gstatic.com/images?q=tbn:ANd9GcQm90XnBw_9nATL6EOwDgjxMv-F7csuM7JfvUIATi9tuy72mfI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79222" y="1556792"/>
            <a:ext cx="737194" cy="737194"/>
          </a:xfrm>
          <a:prstGeom prst="rect">
            <a:avLst/>
          </a:prstGeom>
          <a:noFill/>
        </p:spPr>
      </p:pic>
      <p:pic>
        <p:nvPicPr>
          <p:cNvPr id="5" name="Picture 2" descr="http://t0.gstatic.com/images?q=tbn:ANd9GcQMD3CyXJGAwj0NqWY4JdEF3ddSm6zVugXrEaVNhPI9gMP3ILhU1Q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8264" y="4221088"/>
            <a:ext cx="938196" cy="866028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EC13-0416-458E-A309-236C8317B1C6}" type="slidenum">
              <a:rPr lang="en-SG" smtClean="0"/>
              <a:pPr/>
              <a:t>28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Coq does not directly support natural deduction proofs in modal logic.</a:t>
            </a:r>
          </a:p>
          <a:p>
            <a:endParaRPr lang="en-US" dirty="0" smtClean="0"/>
          </a:p>
          <a:p>
            <a:r>
              <a:rPr lang="en-US" dirty="0" smtClean="0"/>
              <a:t>Best [de Wind ‘01].  Still not much fun.</a:t>
            </a:r>
          </a:p>
          <a:p>
            <a:endParaRPr lang="en-US" dirty="0" smtClean="0"/>
          </a:p>
          <a:p>
            <a:r>
              <a:rPr lang="en-US" dirty="0" smtClean="0"/>
              <a:t>Semantic style: use modal operators to express theorems, but often have to unfold definitions to prove them.</a:t>
            </a: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6: Modal Logic</a:t>
            </a:r>
            <a:endParaRPr lang="en-SG" dirty="0"/>
          </a:p>
        </p:txBody>
      </p:sp>
      <p:pic>
        <p:nvPicPr>
          <p:cNvPr id="5" name="Picture 2" descr="http://t0.gstatic.com/images?q=tbn:ANd9GcQm90XnBw_9nATL6EOwDgjxMv-F7csuM7JfvUIATi9tuy72mfI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79222" y="1556792"/>
            <a:ext cx="737194" cy="737194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EC13-0416-458E-A309-236C8317B1C6}" type="slidenum">
              <a:rPr lang="en-SG" smtClean="0"/>
              <a:pPr/>
              <a:t>29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4000" dirty="0" smtClean="0"/>
              <a:t>YOU ARE ABOUT</a:t>
            </a:r>
            <a:br>
              <a:rPr lang="en-US" sz="4000" dirty="0" smtClean="0"/>
            </a:br>
            <a:r>
              <a:rPr lang="en-US" sz="4000" dirty="0" smtClean="0"/>
              <a:t>TO HEAR THE LEAST TECHNICAL TALK </a:t>
            </a:r>
            <a:br>
              <a:rPr lang="en-US" sz="4000" dirty="0" smtClean="0"/>
            </a:br>
            <a:r>
              <a:rPr lang="en-US" sz="4000" dirty="0" smtClean="0"/>
              <a:t>AT CPP / APLAS 2011</a:t>
            </a:r>
            <a:endParaRPr lang="en-SG" sz="4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WARNING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EC13-0416-458E-A309-236C8317B1C6}" type="slidenum">
              <a:rPr lang="en-SG" smtClean="0"/>
              <a:pPr/>
              <a:t>3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did get some benefits from using Coq.</a:t>
            </a:r>
          </a:p>
          <a:p>
            <a:endParaRPr lang="en-US" dirty="0" smtClean="0"/>
          </a:p>
          <a:p>
            <a:r>
              <a:rPr lang="en-US" dirty="0" smtClean="0"/>
              <a:t>We covered a kind of higher-order multimodal logic.</a:t>
            </a:r>
          </a:p>
          <a:p>
            <a:endParaRPr lang="en-US" dirty="0" smtClean="0"/>
          </a:p>
          <a:p>
            <a:r>
              <a:rPr lang="en-US" dirty="0" smtClean="0"/>
              <a:t>One benefit was that we were able to investigate correspondence theory in Coq.</a:t>
            </a: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6: Modal Logic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EC13-0416-458E-A309-236C8317B1C6}" type="slidenum">
              <a:rPr lang="en-SG" smtClean="0"/>
              <a:pPr/>
              <a:t>30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00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Concrete program verification in Coq is</a:t>
            </a:r>
            <a:br>
              <a:rPr lang="en-US" dirty="0" smtClean="0"/>
            </a:br>
            <a:r>
              <a:rPr lang="en-US" dirty="0" smtClean="0"/>
              <a:t>extremely painful.</a:t>
            </a:r>
          </a:p>
          <a:p>
            <a:endParaRPr lang="en-US" dirty="0" smtClean="0"/>
          </a:p>
          <a:p>
            <a:r>
              <a:rPr lang="en-US" dirty="0" smtClean="0"/>
              <a:t>Maybe better tactics would help, or some other clever tricks… not sure.</a:t>
            </a:r>
          </a:p>
          <a:p>
            <a:endParaRPr lang="en-US" dirty="0" smtClean="0"/>
          </a:p>
          <a:p>
            <a:r>
              <a:rPr lang="en-US" dirty="0" smtClean="0"/>
              <a:t>We had to assign virtually all of the concrete verifications by hand.</a:t>
            </a:r>
          </a:p>
          <a:p>
            <a:endParaRPr lang="en-US" dirty="0" smtClean="0"/>
          </a:p>
          <a:p>
            <a:r>
              <a:rPr lang="en-US" dirty="0" smtClean="0"/>
              <a:t>Instructors used Coq to debug </a:t>
            </a:r>
            <a:r>
              <a:rPr lang="en-US" dirty="0" err="1" smtClean="0"/>
              <a:t>Huth</a:t>
            </a:r>
            <a:r>
              <a:rPr lang="en-US" dirty="0" smtClean="0"/>
              <a:t> &amp; Ryan.</a:t>
            </a:r>
          </a:p>
          <a:p>
            <a:endParaRPr lang="en-US" dirty="0" smtClean="0"/>
          </a:p>
          <a:p>
            <a:r>
              <a:rPr lang="en-US" dirty="0" smtClean="0"/>
              <a:t>Maybe it would be valuable to add a second tool.</a:t>
            </a: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7: Hoare Logic</a:t>
            </a:r>
            <a:endParaRPr lang="en-SG" dirty="0"/>
          </a:p>
        </p:txBody>
      </p:sp>
      <p:pic>
        <p:nvPicPr>
          <p:cNvPr id="4" name="Picture 2" descr="http://t0.gstatic.com/images?q=tbn:ANd9GcQm90XnBw_9nATL6EOwDgjxMv-F7csuM7JfvUIATi9tuy72mfI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8" y="1556792"/>
            <a:ext cx="737194" cy="737194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EC13-0416-458E-A309-236C8317B1C6}" type="slidenum">
              <a:rPr lang="en-SG" smtClean="0"/>
              <a:pPr/>
              <a:t>31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had more success on the semantic side of Hoare logic – usually ignored in courses.</a:t>
            </a:r>
          </a:p>
          <a:p>
            <a:endParaRPr lang="en-US" dirty="0" smtClean="0"/>
          </a:p>
          <a:p>
            <a:r>
              <a:rPr lang="en-US" dirty="0" smtClean="0"/>
              <a:t>Used a “dynamic logic” approach to define the Hoare </a:t>
            </a:r>
            <a:r>
              <a:rPr lang="en-US" dirty="0" err="1" smtClean="0"/>
              <a:t>tuple</a:t>
            </a:r>
            <a:r>
              <a:rPr lang="en-US" dirty="0" smtClean="0"/>
              <a:t> via modal logic.</a:t>
            </a:r>
          </a:p>
          <a:p>
            <a:endParaRPr lang="en-US" dirty="0" smtClean="0"/>
          </a:p>
          <a:p>
            <a:r>
              <a:rPr lang="en-US" dirty="0" smtClean="0"/>
              <a:t>If you set things up just right, the students can prove the soundness of a simple Hoare logic (both partial and total) in Coq!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7: Hoare Logic</a:t>
            </a:r>
            <a:endParaRPr lang="en-SG" dirty="0"/>
          </a:p>
        </p:txBody>
      </p:sp>
      <p:pic>
        <p:nvPicPr>
          <p:cNvPr id="4" name="Picture 2" descr="http://t0.gstatic.com/images?q=tbn:ANd9GcQMD3CyXJGAwj0NqWY4JdEF3ddSm6zVugXrEaVNhPI9gMP3ILhU1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8304" y="5155260"/>
            <a:ext cx="938196" cy="866028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EC13-0416-458E-A309-236C8317B1C6}" type="slidenum">
              <a:rPr lang="en-SG" smtClean="0"/>
              <a:pPr/>
              <a:t>32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Custom tactics: we tried it, most of the time we avoid it now.</a:t>
            </a:r>
          </a:p>
          <a:p>
            <a:endParaRPr lang="en-US" dirty="0" smtClean="0"/>
          </a:p>
          <a:p>
            <a:r>
              <a:rPr lang="en-US" dirty="0" smtClean="0"/>
              <a:t>Homework: we try to assign some of the same problems </a:t>
            </a:r>
            <a:r>
              <a:rPr lang="en-US" dirty="0" smtClean="0"/>
              <a:t>both </a:t>
            </a:r>
            <a:r>
              <a:rPr lang="en-US" dirty="0" smtClean="0"/>
              <a:t>in Coq and on Paper.</a:t>
            </a:r>
          </a:p>
          <a:p>
            <a:endParaRPr lang="en-US" dirty="0" smtClean="0"/>
          </a:p>
          <a:p>
            <a:r>
              <a:rPr lang="en-US" dirty="0" smtClean="0"/>
              <a:t>Applications: we discuss several (sports tournament scheduling, network security analysis, etc.).</a:t>
            </a:r>
          </a:p>
          <a:p>
            <a:endParaRPr lang="en-US" dirty="0" smtClean="0"/>
          </a:p>
          <a:p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8: Odds and Ends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EC13-0416-458E-A309-236C8317B1C6}" type="slidenum">
              <a:rPr lang="en-SG" smtClean="0"/>
              <a:pPr/>
              <a:t>33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Takes significant experimentation to find the right definitions.</a:t>
            </a:r>
          </a:p>
          <a:p>
            <a:endParaRPr lang="en-US" dirty="0" smtClean="0"/>
          </a:p>
          <a:p>
            <a:r>
              <a:rPr lang="en-US" dirty="0" smtClean="0"/>
              <a:t>Running this course took a lot of time.  Hopefully as the notes become more polished this will be reduced.</a:t>
            </a:r>
          </a:p>
          <a:p>
            <a:endParaRPr lang="en-US" dirty="0" smtClean="0"/>
          </a:p>
          <a:p>
            <a:r>
              <a:rPr lang="en-US" dirty="0" smtClean="0"/>
              <a:t>Cheating: it’s an issue.  Our final exams are done in the lab and are 40% in Coq.</a:t>
            </a:r>
          </a:p>
          <a:p>
            <a:endParaRPr lang="en-US" dirty="0" smtClean="0"/>
          </a:p>
          <a:p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8: Odds and Ends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EC13-0416-458E-A309-236C8317B1C6}" type="slidenum">
              <a:rPr lang="en-SG" smtClean="0"/>
              <a:pPr/>
              <a:t>34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SG" dirty="0" smtClean="0"/>
              <a:t>  “</a:t>
            </a:r>
            <a:r>
              <a:rPr lang="en-SG" dirty="0" smtClean="0"/>
              <a:t>I would like to thank you </a:t>
            </a:r>
            <a:r>
              <a:rPr lang="en-SG" dirty="0" smtClean="0"/>
              <a:t>for the Automated Theorem </a:t>
            </a:r>
            <a:r>
              <a:rPr lang="en-SG" dirty="0" err="1" smtClean="0"/>
              <a:t>Prover</a:t>
            </a:r>
            <a:r>
              <a:rPr lang="en-SG" dirty="0" smtClean="0"/>
              <a:t> (Coq) you taught in CS5209 course. It makes life </a:t>
            </a:r>
            <a:r>
              <a:rPr lang="en-SG" dirty="0" smtClean="0"/>
              <a:t>easy while </a:t>
            </a:r>
            <a:r>
              <a:rPr lang="en-SG" dirty="0" smtClean="0"/>
              <a:t>trying to prove theorem as compared to paper part. </a:t>
            </a:r>
            <a:r>
              <a:rPr lang="en-SG" b="1" dirty="0" smtClean="0"/>
              <a:t>In addition to this it saves </a:t>
            </a:r>
            <a:r>
              <a:rPr lang="en-SG" b="1" dirty="0" smtClean="0"/>
              <a:t>life of </a:t>
            </a:r>
            <a:r>
              <a:rPr lang="en-SG" b="1" dirty="0" smtClean="0"/>
              <a:t>student in Final exam.</a:t>
            </a:r>
            <a:r>
              <a:rPr lang="en-SG" dirty="0" smtClean="0"/>
              <a:t> In the beginning for the course I hated Coq a lot, but </a:t>
            </a:r>
            <a:r>
              <a:rPr lang="en-SG" dirty="0" smtClean="0"/>
              <a:t>slowly I </a:t>
            </a:r>
            <a:r>
              <a:rPr lang="en-SG" dirty="0" smtClean="0"/>
              <a:t>start liking it as I understood the way tactic works and how to use them. Now it </a:t>
            </a:r>
            <a:r>
              <a:rPr lang="en-SG" dirty="0" smtClean="0"/>
              <a:t>has become </a:t>
            </a:r>
            <a:r>
              <a:rPr lang="en-SG" dirty="0" smtClean="0"/>
              <a:t>most </a:t>
            </a:r>
            <a:r>
              <a:rPr lang="en-SG" dirty="0" err="1" smtClean="0"/>
              <a:t>favorite</a:t>
            </a:r>
            <a:r>
              <a:rPr lang="en-SG" dirty="0" smtClean="0"/>
              <a:t> </a:t>
            </a:r>
            <a:r>
              <a:rPr lang="en-SG" dirty="0" smtClean="0"/>
              <a:t>and interesting part of mine in this course.” (2009/2010)</a:t>
            </a: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final quote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EC13-0416-458E-A309-236C8317B1C6}" type="slidenum">
              <a:rPr lang="en-SG" smtClean="0"/>
              <a:pPr/>
              <a:t>35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Propositional Logic</a:t>
            </a:r>
          </a:p>
          <a:p>
            <a:endParaRPr lang="en-US" dirty="0" smtClean="0"/>
          </a:p>
          <a:p>
            <a:r>
              <a:rPr lang="en-US" dirty="0" smtClean="0"/>
              <a:t>Predicate Logic</a:t>
            </a:r>
          </a:p>
          <a:p>
            <a:endParaRPr lang="en-US" dirty="0" smtClean="0"/>
          </a:p>
          <a:p>
            <a:r>
              <a:rPr lang="en-US" dirty="0" smtClean="0"/>
              <a:t>Induction</a:t>
            </a:r>
          </a:p>
          <a:p>
            <a:endParaRPr lang="en-US" dirty="0" smtClean="0"/>
          </a:p>
          <a:p>
            <a:r>
              <a:rPr lang="en-US" dirty="0" smtClean="0"/>
              <a:t>Modal Logic</a:t>
            </a:r>
          </a:p>
          <a:p>
            <a:endParaRPr lang="en-US" dirty="0" smtClean="0"/>
          </a:p>
          <a:p>
            <a:r>
              <a:rPr lang="en-US" dirty="0" smtClean="0"/>
              <a:t>Hoare Logic</a:t>
            </a: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Introductory Logic </a:t>
            </a:r>
            <a:br>
              <a:rPr lang="en-US" dirty="0" smtClean="0"/>
            </a:br>
            <a:r>
              <a:rPr lang="en-US" dirty="0" smtClean="0"/>
              <a:t>(At NUS </a:t>
            </a:r>
            <a:r>
              <a:rPr lang="en-US" dirty="0" err="1" smtClean="0"/>
              <a:t>SoC</a:t>
            </a:r>
            <a:r>
              <a:rPr lang="en-US" dirty="0" smtClean="0"/>
              <a:t>: CS3234 &amp; CS5209)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EC13-0416-458E-A309-236C8317B1C6}" type="slidenum">
              <a:rPr lang="en-SG" smtClean="0"/>
              <a:pPr/>
              <a:t>4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teaching logic hard?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EC13-0416-458E-A309-236C8317B1C6}" type="slidenum">
              <a:rPr lang="en-SG" smtClean="0"/>
              <a:pPr/>
              <a:t>5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What do the students say?</a:t>
            </a:r>
            <a:endParaRPr lang="en-SG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teaching logic hard?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EC13-0416-458E-A309-236C8317B1C6}" type="slidenum">
              <a:rPr lang="en-SG" smtClean="0"/>
              <a:pPr/>
              <a:t>6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What </a:t>
            </a:r>
            <a:r>
              <a:rPr lang="en-US" sz="3600" dirty="0" smtClean="0"/>
              <a:t>do the students say?</a:t>
            </a:r>
            <a:endParaRPr lang="en-SG" sz="3600" dirty="0" smtClean="0"/>
          </a:p>
          <a:p>
            <a:endParaRPr lang="en-US" dirty="0" smtClean="0"/>
          </a:p>
          <a:p>
            <a:r>
              <a:rPr lang="en-US" dirty="0" smtClean="0"/>
              <a:t>Hard and very abstract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teaching logic hard?</a:t>
            </a:r>
            <a:endParaRPr lang="en-SG" dirty="0"/>
          </a:p>
        </p:txBody>
      </p:sp>
      <p:pic>
        <p:nvPicPr>
          <p:cNvPr id="11266" name="Picture 2" descr="http://t0.gstatic.com/images?q=tbn:ANd9GcQm90XnBw_9nATL6EOwDgjxMv-F7csuM7JfvUIATi9tuy72mfI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91190" y="2996952"/>
            <a:ext cx="737194" cy="737194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EC13-0416-458E-A309-236C8317B1C6}" type="slidenum">
              <a:rPr lang="en-SG" smtClean="0"/>
              <a:pPr/>
              <a:t>7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What </a:t>
            </a:r>
            <a:r>
              <a:rPr lang="en-US" sz="3600" dirty="0" smtClean="0"/>
              <a:t>do the students say?</a:t>
            </a:r>
            <a:endParaRPr lang="en-SG" sz="3600" dirty="0" smtClean="0"/>
          </a:p>
          <a:p>
            <a:endParaRPr lang="en-US" dirty="0" smtClean="0"/>
          </a:p>
          <a:p>
            <a:r>
              <a:rPr lang="en-US" dirty="0" smtClean="0"/>
              <a:t>Hard and very abstract</a:t>
            </a:r>
          </a:p>
          <a:p>
            <a:endParaRPr lang="en-US" dirty="0" smtClean="0"/>
          </a:p>
          <a:p>
            <a:r>
              <a:rPr lang="en-US" dirty="0" smtClean="0"/>
              <a:t>Dry </a:t>
            </a:r>
            <a:r>
              <a:rPr lang="en-US" dirty="0" smtClean="0"/>
              <a:t>and </a:t>
            </a:r>
            <a:r>
              <a:rPr lang="en-US" dirty="0" smtClean="0"/>
              <a:t>boring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teaching logic hard?</a:t>
            </a:r>
            <a:endParaRPr lang="en-SG" dirty="0"/>
          </a:p>
        </p:txBody>
      </p:sp>
      <p:pic>
        <p:nvPicPr>
          <p:cNvPr id="6" name="Picture 2" descr="http://t0.gstatic.com/images?q=tbn:ANd9GcQm90XnBw_9nATL6EOwDgjxMv-F7csuM7JfvUIATi9tuy72mfI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91190" y="2996952"/>
            <a:ext cx="737194" cy="737194"/>
          </a:xfrm>
          <a:prstGeom prst="rect">
            <a:avLst/>
          </a:prstGeom>
          <a:noFill/>
        </p:spPr>
      </p:pic>
      <p:pic>
        <p:nvPicPr>
          <p:cNvPr id="7" name="Picture 2" descr="http://t0.gstatic.com/images?q=tbn:ANd9GcQm90XnBw_9nATL6EOwDgjxMv-F7csuM7JfvUIATi9tuy72mfI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8304" y="3861048"/>
            <a:ext cx="737194" cy="737194"/>
          </a:xfrm>
          <a:prstGeom prst="rect">
            <a:avLst/>
          </a:prstGeom>
          <a:noFill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EC13-0416-458E-A309-236C8317B1C6}" type="slidenum">
              <a:rPr lang="en-SG" smtClean="0"/>
              <a:pPr/>
              <a:t>8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What </a:t>
            </a:r>
            <a:r>
              <a:rPr lang="en-US" sz="3600" dirty="0" smtClean="0"/>
              <a:t>do the students say?</a:t>
            </a:r>
            <a:endParaRPr lang="en-SG" sz="3600" dirty="0" smtClean="0"/>
          </a:p>
          <a:p>
            <a:endParaRPr lang="en-US" dirty="0" smtClean="0"/>
          </a:p>
          <a:p>
            <a:r>
              <a:rPr lang="en-US" dirty="0" smtClean="0"/>
              <a:t>Hard and very abstract</a:t>
            </a:r>
          </a:p>
          <a:p>
            <a:endParaRPr lang="en-US" dirty="0" smtClean="0"/>
          </a:p>
          <a:p>
            <a:r>
              <a:rPr lang="en-US" dirty="0" smtClean="0"/>
              <a:t>Dry </a:t>
            </a:r>
            <a:r>
              <a:rPr lang="en-US" dirty="0" smtClean="0"/>
              <a:t>and </a:t>
            </a:r>
            <a:r>
              <a:rPr lang="en-US" dirty="0" smtClean="0"/>
              <a:t>boring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Removed from applications</a:t>
            </a:r>
            <a:endParaRPr lang="en-S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teaching logic hard?</a:t>
            </a:r>
            <a:endParaRPr lang="en-SG" dirty="0"/>
          </a:p>
        </p:txBody>
      </p:sp>
      <p:pic>
        <p:nvPicPr>
          <p:cNvPr id="5" name="Picture 2" descr="http://t0.gstatic.com/images?q=tbn:ANd9GcQm90XnBw_9nATL6EOwDgjxMv-F7csuM7JfvUIATi9tuy72mfI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91190" y="2996952"/>
            <a:ext cx="737194" cy="737194"/>
          </a:xfrm>
          <a:prstGeom prst="rect">
            <a:avLst/>
          </a:prstGeom>
          <a:noFill/>
        </p:spPr>
      </p:pic>
      <p:pic>
        <p:nvPicPr>
          <p:cNvPr id="6" name="Picture 2" descr="http://t0.gstatic.com/images?q=tbn:ANd9GcQm90XnBw_9nATL6EOwDgjxMv-F7csuM7JfvUIATi9tuy72mfI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8304" y="3861048"/>
            <a:ext cx="737194" cy="737194"/>
          </a:xfrm>
          <a:prstGeom prst="rect">
            <a:avLst/>
          </a:prstGeom>
          <a:noFill/>
        </p:spPr>
      </p:pic>
      <p:pic>
        <p:nvPicPr>
          <p:cNvPr id="7" name="Picture 2" descr="http://t0.gstatic.com/images?q=tbn:ANd9GcQm90XnBw_9nATL6EOwDgjxMv-F7csuM7JfvUIATi9tuy72mfI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8304" y="4708030"/>
            <a:ext cx="737194" cy="737194"/>
          </a:xfrm>
          <a:prstGeom prst="rect">
            <a:avLst/>
          </a:prstGeom>
          <a:noFill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EC13-0416-458E-A309-236C8317B1C6}" type="slidenum">
              <a:rPr lang="en-SG" smtClean="0"/>
              <a:pPr/>
              <a:t>9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4322</TotalTime>
  <Words>1292</Words>
  <Application>Microsoft Office PowerPoint</Application>
  <PresentationFormat>On-screen Show (4:3)</PresentationFormat>
  <Paragraphs>255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Lucida Sans Unicode</vt:lpstr>
      <vt:lpstr>Wingdings 3</vt:lpstr>
      <vt:lpstr>Courier New</vt:lpstr>
      <vt:lpstr>cmsy10</vt:lpstr>
      <vt:lpstr>Verdana</vt:lpstr>
      <vt:lpstr>Wingdings 2</vt:lpstr>
      <vt:lpstr>Calibri</vt:lpstr>
      <vt:lpstr>Concourse</vt:lpstr>
      <vt:lpstr>Teaching Experience: Logic and Formal Methods with Coq</vt:lpstr>
      <vt:lpstr>WARNING</vt:lpstr>
      <vt:lpstr>WARNING</vt:lpstr>
      <vt:lpstr>Introductory Logic  (At NUS SoC: CS3234 &amp; CS5209)</vt:lpstr>
      <vt:lpstr>Why is teaching logic hard?</vt:lpstr>
      <vt:lpstr>Why is teaching logic hard?</vt:lpstr>
      <vt:lpstr>Why is teaching logic hard?</vt:lpstr>
      <vt:lpstr>Why is teaching logic hard?</vt:lpstr>
      <vt:lpstr>Why is teaching logic hard?</vt:lpstr>
      <vt:lpstr>What can we do?</vt:lpstr>
      <vt:lpstr>What can we do?</vt:lpstr>
      <vt:lpstr>“Hard and very abstract”</vt:lpstr>
      <vt:lpstr>“Dry and boring”</vt:lpstr>
      <vt:lpstr>“Removed from applications”</vt:lpstr>
      <vt:lpstr>Selecting Coq</vt:lpstr>
      <vt:lpstr>Integrating Coq into the Curriculum</vt:lpstr>
      <vt:lpstr>Topic 1: Aristotelian (Term) Logic</vt:lpstr>
      <vt:lpstr>Topic 1: Aristotelian (Term) Logic</vt:lpstr>
      <vt:lpstr>Topic 1: Aristotelian (Term) Logic</vt:lpstr>
      <vt:lpstr>Topic 1: Aristotelian (Term) Logic</vt:lpstr>
      <vt:lpstr>Topic 1: Aristotelian (Term) Logic</vt:lpstr>
      <vt:lpstr>Topic 1: Aristotelian (Term) Logic</vt:lpstr>
      <vt:lpstr>Topic 2: Object vs. Meta logic</vt:lpstr>
      <vt:lpstr>Topic 2: Object vs. Meta logic</vt:lpstr>
      <vt:lpstr>Topic 3: Explaining Coq</vt:lpstr>
      <vt:lpstr>Topic 3: Explaining Coq</vt:lpstr>
      <vt:lpstr>Topic 4: Predicate Logic</vt:lpstr>
      <vt:lpstr>Topic 5: Induction</vt:lpstr>
      <vt:lpstr>Topic 6: Modal Logic</vt:lpstr>
      <vt:lpstr>Topic 6: Modal Logic</vt:lpstr>
      <vt:lpstr>Topic 7: Hoare Logic</vt:lpstr>
      <vt:lpstr>Topic 7: Hoare Logic</vt:lpstr>
      <vt:lpstr>Topic 8: Odds and Ends</vt:lpstr>
      <vt:lpstr>Topic 8: Odds and Ends</vt:lpstr>
      <vt:lpstr>A final quote</vt:lpstr>
    </vt:vector>
  </TitlesOfParts>
  <Company>National University of Singapore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Experience: Logic and Formal Methods with Coq</dc:title>
  <dc:creator>hobor</dc:creator>
  <cp:lastModifiedBy>hobor</cp:lastModifiedBy>
  <cp:revision>27</cp:revision>
  <dcterms:created xsi:type="dcterms:W3CDTF">2011-12-05T06:16:14Z</dcterms:created>
  <dcterms:modified xsi:type="dcterms:W3CDTF">2011-12-08T14:43:26Z</dcterms:modified>
</cp:coreProperties>
</file>