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95" r:id="rId5"/>
    <p:sldId id="281" r:id="rId6"/>
    <p:sldId id="305" r:id="rId7"/>
    <p:sldId id="306" r:id="rId8"/>
    <p:sldId id="307" r:id="rId9"/>
    <p:sldId id="283" r:id="rId10"/>
    <p:sldId id="308" r:id="rId11"/>
    <p:sldId id="309" r:id="rId12"/>
    <p:sldId id="310" r:id="rId13"/>
    <p:sldId id="311" r:id="rId14"/>
    <p:sldId id="312" r:id="rId15"/>
    <p:sldId id="313" r:id="rId16"/>
    <p:sldId id="292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47"/>
    <a:srgbClr val="002B41"/>
    <a:srgbClr val="F1F1F1"/>
    <a:srgbClr val="ED4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542" y="-154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3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1710527"/>
            <a:ext cx="5989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2019</a:t>
            </a:r>
          </a:p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基础学习报告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8003" y="4150979"/>
            <a:ext cx="83572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谷晓松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811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TACTICS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5533" y="1720157"/>
            <a:ext cx="5466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rewrite</a:t>
            </a:r>
            <a:r>
              <a:rPr lang="zh-CN" altLang="en-US" dirty="0" smtClean="0"/>
              <a:t>：利用已知的条件或结论来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重写待证明的结论，从而化简。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已知</a:t>
            </a:r>
            <a:r>
              <a:rPr lang="zh-CN" altLang="en-US" dirty="0" smtClean="0"/>
              <a:t>的条件或结论常常是等式的形式，</a:t>
            </a:r>
            <a:r>
              <a:rPr lang="en-US" altLang="zh-CN" dirty="0" smtClean="0"/>
              <a:t>coq</a:t>
            </a:r>
            <a:r>
              <a:rPr lang="zh-CN" altLang="en-US" dirty="0" smtClean="0"/>
              <a:t>可以扫描待证明的结论，匹配已知的等式，将等式的左边替换为右边或者相反。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ewrite</a:t>
            </a:r>
            <a:r>
              <a:rPr lang="zh-CN" altLang="en-US" dirty="0" smtClean="0"/>
              <a:t>的箭头标明了重写的方向。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169" name="Picture 1" descr="C:\Users\15150\AppData\Roaming\Tencent\Users\2784139316\QQ\WinTemp\RichOle\MG1[VV0H2{IQKXXZK~W[6{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3" y="1471612"/>
            <a:ext cx="43624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15150\AppData\Roaming\Tencent\Users\2784139316\QQ\WinTemp\RichOle\2(Y]95[$LKLF)(YMS~5H_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85" y="2875748"/>
            <a:ext cx="55816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8045" y="5580531"/>
            <a:ext cx="132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8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811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TACTICS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5533" y="1720157"/>
            <a:ext cx="546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rewrite</a:t>
            </a:r>
            <a:r>
              <a:rPr lang="zh-CN" altLang="en-US" dirty="0" smtClean="0"/>
              <a:t>重写已知的条件。注意</a:t>
            </a:r>
            <a:r>
              <a:rPr lang="en-US" altLang="zh-CN" dirty="0" smtClean="0"/>
              <a:t>rewrite</a:t>
            </a:r>
            <a:r>
              <a:rPr lang="zh-CN" altLang="en-US" dirty="0" smtClean="0"/>
              <a:t>的自动匹配可能与想要的不一致，因此可能需要使用一些方法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引导</a:t>
            </a:r>
            <a:r>
              <a:rPr lang="en-US" altLang="zh-CN" dirty="0" smtClean="0"/>
              <a:t>”coq</a:t>
            </a:r>
            <a:r>
              <a:rPr lang="zh-CN" altLang="en-US" dirty="0" smtClean="0"/>
              <a:t>进行匹配。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8193" name="Picture 1" descr="C:\Users\15150\AppData\Roaming\Tencent\Users\2784139316\QQ\WinTemp\RichOle\F(`B]U9[_D49Z1{K1AI63}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3" y="3420102"/>
            <a:ext cx="43815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15150\AppData\Roaming\Tencent\Users\2784139316\QQ\WinTemp\RichOle\]81UWCD[_]C[951URRZF_2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3" y="1801640"/>
            <a:ext cx="4933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1315" y="5797815"/>
            <a:ext cx="117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5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811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TACTICS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533" y="1453457"/>
            <a:ext cx="5466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当使用</a:t>
            </a:r>
            <a:r>
              <a:rPr lang="en-US" altLang="zh-CN" dirty="0" err="1" smtClean="0"/>
              <a:t>simpl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coq</a:t>
            </a:r>
            <a:r>
              <a:rPr lang="zh-CN" altLang="en-US" dirty="0" smtClean="0"/>
              <a:t>会尝试化简</a:t>
            </a:r>
            <a:r>
              <a:rPr lang="en-US" altLang="zh-CN" dirty="0" smtClean="0"/>
              <a:t>(n+1) </a:t>
            </a:r>
            <a:r>
              <a:rPr lang="zh-CN" altLang="en-US" dirty="0" smtClean="0"/>
              <a:t>。根据之前自然数加法的定义，</a:t>
            </a:r>
            <a:r>
              <a:rPr lang="en-US" altLang="zh-CN" dirty="0" smtClean="0"/>
              <a:t>coq</a:t>
            </a:r>
            <a:r>
              <a:rPr lang="zh-CN" altLang="en-US" dirty="0" smtClean="0"/>
              <a:t>会对加法的第一个参数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进行模式匹配。但是，由于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的值未知，可能是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zh-CN" altLang="en-US" dirty="0"/>
              <a:t>也</a:t>
            </a:r>
            <a:r>
              <a:rPr lang="zh-CN" altLang="en-US" dirty="0" smtClean="0"/>
              <a:t>可能是</a:t>
            </a:r>
            <a:endParaRPr lang="en-US" altLang="zh-CN" dirty="0"/>
          </a:p>
          <a:p>
            <a:r>
              <a:rPr lang="en-US" altLang="zh-CN" dirty="0" smtClean="0"/>
              <a:t>S n’</a:t>
            </a:r>
            <a:r>
              <a:rPr lang="zh-CN" altLang="en-US" dirty="0" smtClean="0"/>
              <a:t>，这种情况下</a:t>
            </a:r>
            <a:r>
              <a:rPr lang="en-US" altLang="zh-CN" dirty="0" err="1" smtClean="0"/>
              <a:t>simpl</a:t>
            </a:r>
            <a:r>
              <a:rPr lang="zh-CN" altLang="en-US" dirty="0" smtClean="0"/>
              <a:t>不能化简。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自然，需要讨论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的取值。需要</a:t>
            </a:r>
            <a:r>
              <a:rPr lang="en-US" altLang="zh-CN" dirty="0" smtClean="0"/>
              <a:t>Coq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case analysis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:destruct</a:t>
            </a:r>
          </a:p>
          <a:p>
            <a:endParaRPr lang="en-US" altLang="zh-CN" dirty="0"/>
          </a:p>
          <a:p>
            <a:r>
              <a:rPr lang="en-US" altLang="zh-CN" dirty="0" smtClean="0"/>
              <a:t>d</a:t>
            </a:r>
            <a:r>
              <a:rPr lang="en-US" altLang="zh-CN" dirty="0"/>
              <a:t>e</a:t>
            </a:r>
            <a:r>
              <a:rPr lang="en-US" altLang="zh-CN" dirty="0" smtClean="0"/>
              <a:t>struct</a:t>
            </a:r>
            <a:r>
              <a:rPr lang="zh-CN" altLang="en-US" dirty="0" smtClean="0"/>
              <a:t>将目标分为两部分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</a:t>
            </a:r>
            <a:r>
              <a:rPr lang="en-US" altLang="zh-CN" dirty="0" smtClean="0"/>
              <a:t>n=0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n=S n’ </a:t>
            </a:r>
            <a:r>
              <a:rPr lang="zh-CN" altLang="en-US" dirty="0" smtClean="0"/>
              <a:t>时分别讨论</a:t>
            </a:r>
            <a:r>
              <a:rPr lang="zh-CN" altLang="en-US" dirty="0"/>
              <a:t>。</a:t>
            </a:r>
            <a:r>
              <a:rPr lang="zh-CN" altLang="en-US" dirty="0" smtClean="0"/>
              <a:t>每一部分都相当于将一个等式</a:t>
            </a:r>
            <a:r>
              <a:rPr lang="en-US" altLang="zh-CN" dirty="0" smtClean="0"/>
              <a:t>(n</a:t>
            </a:r>
            <a:r>
              <a:rPr lang="zh-CN" altLang="en-US" dirty="0" smtClean="0"/>
              <a:t>的某个取值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作为条件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这个等式名称为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。中括号中给出了每个等式的参数，以</a:t>
            </a:r>
            <a:r>
              <a:rPr lang="en-US" altLang="zh-CN" dirty="0" smtClean="0"/>
              <a:t>|</a:t>
            </a:r>
            <a:r>
              <a:rPr lang="zh-CN" altLang="en-US" dirty="0" smtClean="0"/>
              <a:t>分隔。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coq</a:t>
            </a:r>
            <a:r>
              <a:rPr lang="zh-CN" altLang="en-US" dirty="0" smtClean="0"/>
              <a:t>中称为</a:t>
            </a:r>
            <a:r>
              <a:rPr lang="en-US" altLang="zh-CN" dirty="0" smtClean="0"/>
              <a:t>bullets</a:t>
            </a:r>
            <a:r>
              <a:rPr lang="zh-CN" altLang="en-US" dirty="0" smtClean="0"/>
              <a:t>。它们指示划分的小目标。</a:t>
            </a:r>
            <a:r>
              <a:rPr lang="en-US" altLang="zh-CN" dirty="0" smtClean="0"/>
              <a:t>-</a:t>
            </a:r>
            <a:r>
              <a:rPr lang="zh-CN" altLang="en-US" dirty="0" smtClean="0"/>
              <a:t>之后是这个小目标的证明。</a:t>
            </a:r>
            <a:r>
              <a:rPr lang="en-US" altLang="zh-CN" dirty="0" smtClean="0"/>
              <a:t>+ * () 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bullets</a:t>
            </a:r>
            <a:r>
              <a:rPr lang="zh-CN" altLang="en-US" dirty="0" smtClean="0"/>
              <a:t>的符号。这样可以使证明更加清晰，但仅仅是写法。不使用</a:t>
            </a:r>
            <a:r>
              <a:rPr lang="en-US" altLang="zh-CN" dirty="0" smtClean="0"/>
              <a:t>bullets</a:t>
            </a:r>
            <a:r>
              <a:rPr lang="zh-CN" altLang="en-US" dirty="0" smtClean="0"/>
              <a:t>不影响</a:t>
            </a:r>
            <a:r>
              <a:rPr lang="en-US" altLang="zh-CN" dirty="0" smtClean="0"/>
              <a:t>coq</a:t>
            </a:r>
            <a:r>
              <a:rPr lang="zh-CN" altLang="en-US" dirty="0" smtClean="0"/>
              <a:t>证明。</a:t>
            </a:r>
            <a:endParaRPr lang="en-US" altLang="zh-CN" dirty="0" smtClean="0"/>
          </a:p>
        </p:txBody>
      </p:sp>
      <p:pic>
        <p:nvPicPr>
          <p:cNvPr id="9217" name="Picture 1" descr="C:\Users\15150\AppData\Roaming\Tencent\Users\2784139316\QQ\WinTemp\RichOle\47HEE0TIC0TL$FYX@N_4@@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8357"/>
            <a:ext cx="49720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15150\AppData\Roaming\Tencent\Users\2784139316\QQ\WinTemp\RichOle\R1`JK7}PXB]8BN8DMCC_OI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670300"/>
            <a:ext cx="52578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811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TACTICS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2979" y="204331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bool </a:t>
            </a:r>
            <a:r>
              <a:rPr lang="zh-CN" altLang="en-US" dirty="0" smtClean="0"/>
              <a:t>与运算的交换律。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0242" name="Picture 2" descr="C:\Users\15150\AppData\Roaming\Tencent\Users\2784139316\QQ\WinTemp\RichOle\64KKB8$U~CDXQ~~Y08ZENW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3" y="1211410"/>
            <a:ext cx="5901342" cy="491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811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TACTICS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0595" y="1177704"/>
            <a:ext cx="297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</a:t>
            </a:r>
            <a:r>
              <a:rPr lang="en-US" altLang="zh-CN" dirty="0" smtClean="0"/>
              <a:t> </a:t>
            </a:r>
            <a:r>
              <a:rPr lang="zh-CN" altLang="en-US" dirty="0" smtClean="0"/>
              <a:t>无法化简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destruct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n=0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OK</a:t>
            </a:r>
            <a:r>
              <a:rPr lang="zh-CN" altLang="en-US" dirty="0" smtClean="0"/>
              <a:t>。但是当</a:t>
            </a:r>
            <a:r>
              <a:rPr lang="en-US" altLang="zh-CN" dirty="0" smtClean="0"/>
              <a:t>n=S n’</a:t>
            </a:r>
            <a:r>
              <a:rPr lang="zh-CN" altLang="en-US" dirty="0" smtClean="0"/>
              <a:t>时，又需要讨论</a:t>
            </a:r>
            <a:r>
              <a:rPr lang="en-US" altLang="zh-CN" dirty="0" smtClean="0"/>
              <a:t>n’</a:t>
            </a:r>
            <a:r>
              <a:rPr lang="zh-CN" altLang="en-US" dirty="0" smtClean="0"/>
              <a:t>的情况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因此无法解决。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1265" name="Picture 1" descr="C:\Users\15150\AppData\Roaming\Tencent\Users\2784139316\QQ\WinTemp\RichOle\PO_1`KF`9L~W[{SD]]~2%(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0" y="1090610"/>
            <a:ext cx="43719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15150\AppData\Roaming\Tencent\Users\2784139316\QQ\WinTemp\RichOle\UR{6I64[$84MOXCTEF~_8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0" y="1824035"/>
            <a:ext cx="3619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15150\AppData\Roaming\Tencent\Users\2784139316\QQ\WinTemp\RichOle\JI{R_P`~UBBO{_[GMLSLL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0" y="3327400"/>
            <a:ext cx="58388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811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TACTICS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3224" y="1139872"/>
            <a:ext cx="2971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解决方法在于使用数学归纳法。 关键字</a:t>
            </a:r>
            <a:r>
              <a:rPr lang="en-US" altLang="zh-CN" dirty="0" smtClean="0"/>
              <a:t>:Induction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Induction n as [ |n’ </a:t>
            </a:r>
            <a:r>
              <a:rPr lang="en-US" altLang="zh-CN" dirty="0" err="1" smtClean="0"/>
              <a:t>IHn</a:t>
            </a:r>
            <a:r>
              <a:rPr lang="en-US" altLang="zh-CN" dirty="0" smtClean="0"/>
              <a:t>’]</a:t>
            </a:r>
          </a:p>
          <a:p>
            <a:endParaRPr lang="en-US" altLang="zh-CN" dirty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进行归纳。</a:t>
            </a:r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smtClean="0"/>
              <a:t>destruct</a:t>
            </a:r>
            <a:r>
              <a:rPr lang="zh-CN" altLang="en-US" dirty="0" smtClean="0"/>
              <a:t>。分为两部分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n=0</a:t>
            </a:r>
            <a:r>
              <a:rPr lang="zh-CN" altLang="en-US" dirty="0" smtClean="0"/>
              <a:t>时，使用</a:t>
            </a:r>
            <a:r>
              <a:rPr lang="en-US" altLang="zh-CN" dirty="0" smtClean="0"/>
              <a:t>reflexivity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n=S n’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IHn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：给出归纳假设的名称</a:t>
            </a:r>
            <a:r>
              <a:rPr lang="en-US" altLang="zh-CN" dirty="0" smtClean="0"/>
              <a:t>: n’ = n’ + 0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原式</a:t>
            </a:r>
            <a:r>
              <a:rPr lang="en-US" altLang="zh-CN" dirty="0" smtClean="0"/>
              <a:t>S</a:t>
            </a:r>
            <a:r>
              <a:rPr lang="zh-CN" altLang="en-US" dirty="0"/>
              <a:t> </a:t>
            </a:r>
            <a:r>
              <a:rPr lang="en-US" altLang="zh-CN" dirty="0" smtClean="0"/>
              <a:t>n’ = S n’ + 0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 :</a:t>
            </a:r>
            <a:r>
              <a:rPr lang="zh-CN" altLang="en-US" dirty="0"/>
              <a:t> </a:t>
            </a:r>
            <a:r>
              <a:rPr lang="en-US" altLang="zh-CN" dirty="0" smtClean="0"/>
              <a:t>S n’ = S (n’ + 0)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ewrite : S n’ = S n’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eflexivity : </a:t>
            </a:r>
            <a:r>
              <a:rPr lang="zh-CN" altLang="en-US" dirty="0" smtClean="0"/>
              <a:t>证明结束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2289" name="Picture 1" descr="C:\Users\15150\AppData\Roaming\Tencent\Users\2784139316\QQ\WinTemp\RichOle\QUEQI2_@M%~RFR92K@A3_1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0" y="1195058"/>
            <a:ext cx="72771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33" y="3436012"/>
            <a:ext cx="2960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证明演示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55080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证明演示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5" y="3915115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6976" y="1380715"/>
            <a:ext cx="2654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2728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8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19785" y="173615"/>
            <a:ext cx="2354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endParaRPr lang="zh-CN" altLang="en-US" sz="3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065" y="1859915"/>
            <a:ext cx="83508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COQ</a:t>
            </a:r>
            <a:r>
              <a:rPr lang="zh-CN" altLang="en-US" dirty="0" smtClean="0">
                <a:latin typeface="+mn-ea"/>
              </a:rPr>
              <a:t>是一个证明辅助工具：将逻辑证明中固定的，有规律的部分自动化。完成证明需要依赖用户的引导。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COQ</a:t>
            </a:r>
            <a:r>
              <a:rPr lang="zh-CN" altLang="en-US" dirty="0" smtClean="0">
                <a:latin typeface="+mn-ea"/>
              </a:rPr>
              <a:t>自</a:t>
            </a:r>
            <a:r>
              <a:rPr lang="en-US" altLang="zh-CN" dirty="0" smtClean="0">
                <a:latin typeface="+mn-ea"/>
              </a:rPr>
              <a:t>1983</a:t>
            </a:r>
            <a:r>
              <a:rPr lang="zh-CN" altLang="en-US" dirty="0" smtClean="0">
                <a:latin typeface="+mn-ea"/>
              </a:rPr>
              <a:t>年开始开发，近年来得到学界与工业界的广泛关注。</a:t>
            </a:r>
            <a:r>
              <a:rPr lang="en-US" altLang="zh-CN" dirty="0" smtClean="0">
                <a:latin typeface="+mn-ea"/>
              </a:rPr>
              <a:t>COQ</a:t>
            </a:r>
            <a:r>
              <a:rPr lang="zh-CN" altLang="en-US" dirty="0" smtClean="0">
                <a:latin typeface="+mn-ea"/>
              </a:rPr>
              <a:t>已经帮助研究人员在计算机科学与数学中取得巨大成就。比如数学中的四色猜想在</a:t>
            </a:r>
            <a:r>
              <a:rPr lang="en-US" altLang="zh-CN" dirty="0" smtClean="0">
                <a:latin typeface="+mn-ea"/>
              </a:rPr>
              <a:t>2004</a:t>
            </a:r>
            <a:r>
              <a:rPr lang="zh-CN" altLang="en-US" dirty="0" smtClean="0">
                <a:latin typeface="+mn-ea"/>
              </a:rPr>
              <a:t>年使用</a:t>
            </a:r>
            <a:r>
              <a:rPr lang="en-US" altLang="zh-CN" dirty="0" smtClean="0">
                <a:latin typeface="+mn-ea"/>
              </a:rPr>
              <a:t>coq</a:t>
            </a:r>
            <a:r>
              <a:rPr lang="zh-CN" altLang="en-US" dirty="0" smtClean="0">
                <a:latin typeface="+mn-ea"/>
              </a:rPr>
              <a:t>得到了证明。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COQ</a:t>
            </a:r>
            <a:r>
              <a:rPr lang="zh-CN" altLang="en-US" dirty="0" smtClean="0">
                <a:latin typeface="+mn-ea"/>
              </a:rPr>
              <a:t>主要包括两部分：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内置</a:t>
            </a:r>
            <a:r>
              <a:rPr lang="zh-CN" altLang="en-US" dirty="0" smtClean="0">
                <a:latin typeface="+mn-ea"/>
              </a:rPr>
              <a:t>的函数式编程语言</a:t>
            </a:r>
            <a:r>
              <a:rPr lang="en-US" altLang="zh-CN" dirty="0" smtClean="0">
                <a:latin typeface="+mn-ea"/>
              </a:rPr>
              <a:t>:</a:t>
            </a:r>
            <a:r>
              <a:rPr lang="en-US" altLang="zh-CN" dirty="0" err="1" smtClean="0">
                <a:latin typeface="+mn-ea"/>
              </a:rPr>
              <a:t>Gallina</a:t>
            </a:r>
            <a:r>
              <a:rPr lang="zh-CN" altLang="en-US" dirty="0" smtClean="0">
                <a:latin typeface="+mn-ea"/>
              </a:rPr>
              <a:t>。用来编写定义，算法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一</a:t>
            </a:r>
            <a:r>
              <a:rPr lang="zh-CN" altLang="en-US" dirty="0" smtClean="0">
                <a:latin typeface="+mn-ea"/>
              </a:rPr>
              <a:t>套表达与证明逻辑命题的工具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称为</a:t>
            </a:r>
            <a:r>
              <a:rPr lang="en-US" altLang="zh-CN" dirty="0" smtClean="0">
                <a:latin typeface="+mn-ea"/>
              </a:rPr>
              <a:t>tactics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以下内容均来自</a:t>
            </a:r>
            <a:r>
              <a:rPr lang="en-US" altLang="zh-CN" dirty="0" smtClean="0">
                <a:latin typeface="+mn-ea"/>
              </a:rPr>
              <a:t>coq</a:t>
            </a:r>
            <a:r>
              <a:rPr lang="zh-CN" altLang="en-US" dirty="0" smtClean="0">
                <a:latin typeface="+mn-ea"/>
              </a:rPr>
              <a:t>教材 </a:t>
            </a:r>
            <a:r>
              <a:rPr lang="en-US" altLang="zh-CN" dirty="0" smtClean="0">
                <a:latin typeface="+mn-ea"/>
              </a:rPr>
              <a:t>Software Foundations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295" y="202825"/>
            <a:ext cx="23541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9905" y="1198075"/>
            <a:ext cx="8923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类型定义</a:t>
            </a:r>
            <a:r>
              <a:rPr lang="en-US" altLang="zh-CN" dirty="0" smtClean="0">
                <a:latin typeface="+mn-ea"/>
              </a:rPr>
              <a:t>:Inductive  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无递归函数的定义</a:t>
            </a:r>
            <a:r>
              <a:rPr lang="en-US" altLang="zh-CN" dirty="0" smtClean="0">
                <a:latin typeface="+mn-ea"/>
              </a:rPr>
              <a:t>: Definition 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1026" name="Picture 2" descr="C:\Users\15150\AppData\Roaming\Tencent\Users\2784139316\QQ\WinTemp\RichOle\VOQ9D9QK]A8M)9}D761~1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86" y="907764"/>
            <a:ext cx="6957995" cy="15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5150\AppData\Roaming\Tencent\Users\2784139316\QQ\WinTemp\RichOle\0L{Q)JLEB]IOTQ0JNCVKG1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34" y="2366690"/>
            <a:ext cx="5453448" cy="418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295" y="202825"/>
            <a:ext cx="23541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5075" y="1584960"/>
            <a:ext cx="8923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自然数的定义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Check</a:t>
            </a:r>
            <a:r>
              <a:rPr lang="zh-CN" altLang="en-US" dirty="0" smtClean="0">
                <a:latin typeface="+mn-ea"/>
              </a:rPr>
              <a:t>关键字：查看类型 </a:t>
            </a:r>
            <a:endParaRPr lang="zh-CN" altLang="en-US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递归函数的定义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C:\Users\15150\AppData\Roaming\Tencent\Users\2784139316\QQ\WinTemp\RichOle\O{}AOP~2U9O1J3AXK2CM()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08" y="1167896"/>
            <a:ext cx="36004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15150\AppData\Roaming\Tencent\Users\2784139316\QQ\WinTemp\RichOle\Q4M{L5R8X@Z}59D{T7[6(_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45" y="2614229"/>
            <a:ext cx="32289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15150\AppData\Roaming\Tencent\Users\2784139316\QQ\WinTemp\RichOle\CI2JZ2T(S@RQOKL$N{6ZW`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45" y="3900368"/>
            <a:ext cx="55435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295" y="202825"/>
            <a:ext cx="2354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2978" y="1177553"/>
            <a:ext cx="9302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自然数乘法的定义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关键字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Example Theorem Lemma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效果相同。表示一个需要证明的命题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Proof: 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表示证明开始。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prstClr val="black"/>
                </a:solidFill>
                <a:latin typeface="+mn-ea"/>
              </a:rPr>
              <a:t>Qed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: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表示证明结束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之间是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tactics</a:t>
            </a: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15150\AppData\Roaming\Tencent\Users\2784139316\QQ\WinTemp\RichOle\O(ZCQI%)}{TE2W9%$51GC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20" y="1528158"/>
            <a:ext cx="6668025" cy="280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295" y="202825"/>
            <a:ext cx="2354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</a:t>
            </a:r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2978" y="1177553"/>
            <a:ext cx="9302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关键字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Notation</a:t>
            </a:r>
          </a:p>
        </p:txBody>
      </p:sp>
      <p:pic>
        <p:nvPicPr>
          <p:cNvPr id="5121" name="Picture 1" descr="C:\Users\15150\AppData\Roaming\Tencent\Users\2784139316\QQ\WinTemp\RichOle\FHUOA[FWUL~PY6BUI@6IWV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77" y="2462444"/>
            <a:ext cx="6376279" cy="23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811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TACTICS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884" y="2450636"/>
            <a:ext cx="7935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Intros </a:t>
            </a:r>
            <a:r>
              <a:rPr lang="zh-CN" altLang="en-US" dirty="0"/>
              <a:t>将一个变量</a:t>
            </a:r>
            <a:r>
              <a:rPr lang="en-US" altLang="zh-CN" dirty="0"/>
              <a:t>”</a:t>
            </a:r>
            <a:r>
              <a:rPr lang="zh-CN" altLang="en-US" dirty="0"/>
              <a:t>实例化</a:t>
            </a:r>
            <a:r>
              <a:rPr lang="en-US" altLang="zh-CN" dirty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simpl</a:t>
            </a:r>
            <a:r>
              <a:rPr lang="en-US" altLang="zh-CN" dirty="0" smtClean="0"/>
              <a:t>  </a:t>
            </a:r>
            <a:r>
              <a:rPr lang="zh-CN" altLang="en-US" dirty="0" smtClean="0"/>
              <a:t>对命题中的部分进行化简。</a:t>
            </a:r>
            <a:endParaRPr lang="en-US" altLang="zh-CN" dirty="0" smtClean="0"/>
          </a:p>
          <a:p>
            <a:r>
              <a:rPr lang="zh-CN" altLang="en-US" dirty="0" smtClean="0"/>
              <a:t>化简的根据是类型或者函数的定义。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eflexivity </a:t>
            </a:r>
            <a:r>
              <a:rPr lang="zh-CN" altLang="en-US" dirty="0" smtClean="0"/>
              <a:t>检查等式两边是否相等。若相等，则证明完毕。</a:t>
            </a:r>
            <a:endParaRPr lang="en-US" altLang="zh-CN" dirty="0" smtClean="0"/>
          </a:p>
          <a:p>
            <a:r>
              <a:rPr lang="en-US" altLang="zh-CN" dirty="0" smtClean="0"/>
              <a:t>reflexivity</a:t>
            </a:r>
            <a:r>
              <a:rPr lang="zh-CN" altLang="en-US" dirty="0" smtClean="0"/>
              <a:t>本身也会对等式进行化简，而且比</a:t>
            </a:r>
            <a:r>
              <a:rPr lang="en-US" altLang="zh-CN" dirty="0" err="1" smtClean="0"/>
              <a:t>simpl</a:t>
            </a:r>
            <a:r>
              <a:rPr lang="zh-CN" altLang="en-US" dirty="0" smtClean="0"/>
              <a:t>更加强大。</a:t>
            </a:r>
            <a:endParaRPr lang="en-US" altLang="zh-CN" dirty="0" smtClean="0"/>
          </a:p>
          <a:p>
            <a:r>
              <a:rPr lang="zh-CN" altLang="en-US" dirty="0" smtClean="0"/>
              <a:t>比如，</a:t>
            </a:r>
            <a:r>
              <a:rPr lang="en-US" altLang="zh-CN" dirty="0" smtClean="0"/>
              <a:t>reflexivity</a:t>
            </a:r>
            <a:r>
              <a:rPr lang="zh-CN" altLang="en-US" dirty="0" smtClean="0"/>
              <a:t>会使用定义中的右部的值替换左部的值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COQ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146" name="Picture 2" descr="C:\Users\15150\AppData\Roaming\Tencent\Users\2784139316\QQ\WinTemp\RichOle\Z`)K5KJCCW`(7@%7M[@Y2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2" y="1034215"/>
            <a:ext cx="4953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5150\AppData\Roaming\Tencent\Users\2784139316\QQ\WinTemp\RichOle\CI2JZ2T(S@RQOKL$N{6ZW`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83" y="1034215"/>
            <a:ext cx="55435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729</Words>
  <Application>Microsoft Office PowerPoint</Application>
  <PresentationFormat>自定义</PresentationFormat>
  <Paragraphs>159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Albert Gabriel</cp:lastModifiedBy>
  <cp:revision>296</cp:revision>
  <dcterms:created xsi:type="dcterms:W3CDTF">2016-12-09T01:44:00Z</dcterms:created>
  <dcterms:modified xsi:type="dcterms:W3CDTF">2019-05-09T09:16:27Z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