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20"/>
  </p:notesMasterIdLst>
  <p:handoutMasterIdLst>
    <p:handoutMasterId r:id="rId21"/>
  </p:handoutMasterIdLst>
  <p:sldIdLst>
    <p:sldId id="554" r:id="rId3"/>
    <p:sldId id="1059" r:id="rId4"/>
    <p:sldId id="1060" r:id="rId5"/>
    <p:sldId id="1076" r:id="rId6"/>
    <p:sldId id="1077" r:id="rId7"/>
    <p:sldId id="1078" r:id="rId8"/>
    <p:sldId id="1079" r:id="rId9"/>
    <p:sldId id="1080" r:id="rId10"/>
    <p:sldId id="1081" r:id="rId11"/>
    <p:sldId id="1082" r:id="rId12"/>
    <p:sldId id="1083" r:id="rId13"/>
    <p:sldId id="1086" r:id="rId14"/>
    <p:sldId id="1084" r:id="rId15"/>
    <p:sldId id="1085" r:id="rId16"/>
    <p:sldId id="1087" r:id="rId17"/>
    <p:sldId id="1088" r:id="rId18"/>
    <p:sldId id="895" r:id="rId19"/>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gxin wei" initials="hw" lastIdx="13" clrIdx="0"/>
  <p:cmAuthor id="2" name="xhdn" initials="x" lastIdx="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6699FF"/>
    <a:srgbClr val="99CCFF"/>
    <a:srgbClr val="57126C"/>
    <a:srgbClr val="63A725"/>
    <a:srgbClr val="D1E4FB"/>
    <a:srgbClr val="E8F1FD"/>
    <a:srgbClr val="FAD2F0"/>
    <a:srgbClr val="FFFFFF"/>
    <a:srgbClr val="FCD0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62454" autoAdjust="0"/>
  </p:normalViewPr>
  <p:slideViewPr>
    <p:cSldViewPr>
      <p:cViewPr varScale="1">
        <p:scale>
          <a:sx n="45" d="100"/>
          <a:sy n="45" d="100"/>
        </p:scale>
        <p:origin x="1926" y="54"/>
      </p:cViewPr>
      <p:guideLst>
        <p:guide orient="horz" pos="2168"/>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58" d="100"/>
          <a:sy n="58" d="100"/>
        </p:scale>
        <p:origin x="2472"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t>2019/7/22</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t>2019/7/22</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大家好今天讨论的内容是归纳法则这一章</a:t>
            </a:r>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请注意，使用 </a:t>
            </a:r>
            <a:r>
              <a:rPr lang="en-US" altLang="zh-CN" dirty="0" smtClean="0"/>
              <a:t>induction </a:t>
            </a:r>
            <a:r>
              <a:rPr lang="zh-CN" altLang="en-US" dirty="0" smtClean="0"/>
              <a:t>后 </a:t>
            </a:r>
            <a:r>
              <a:rPr lang="en-US" altLang="zh-CN" dirty="0" smtClean="0"/>
              <a:t>m </a:t>
            </a:r>
            <a:r>
              <a:rPr lang="zh-CN" altLang="en-US" dirty="0" smtClean="0"/>
              <a:t>在目标中仍然是绑定的， 也即，归纳证明的陈述是以 </a:t>
            </a:r>
            <a:r>
              <a:rPr lang="zh-CN" altLang="en-US" dirty="0" smtClean="0">
                <a:effectLst/>
              </a:rPr>
              <a:t>∀</a:t>
            </a:r>
            <a:r>
              <a:rPr lang="zh-CN" altLang="en-US" dirty="0" smtClean="0"/>
              <a:t> </a:t>
            </a:r>
            <a:r>
              <a:rPr lang="en-US" altLang="zh-CN" dirty="0" smtClean="0"/>
              <a:t>m </a:t>
            </a:r>
            <a:r>
              <a:rPr lang="zh-CN" altLang="en-US" dirty="0" smtClean="0"/>
              <a:t>开始的。 </a:t>
            </a:r>
          </a:p>
          <a:p>
            <a:r>
              <a:rPr lang="zh-CN" altLang="en-US" dirty="0" smtClean="0"/>
              <a:t>如果我们对目标中其他量词</a:t>
            </a:r>
            <a:r>
              <a:rPr lang="zh-CN" altLang="en-US" b="1" dirty="0" smtClean="0"/>
              <a:t>后</a:t>
            </a:r>
            <a:r>
              <a:rPr lang="zh-CN" altLang="en-US" dirty="0" smtClean="0"/>
              <a:t>的量化变量使用 </a:t>
            </a:r>
            <a:r>
              <a:rPr lang="en-US" altLang="zh-CN" dirty="0" smtClean="0"/>
              <a:t>induction</a:t>
            </a:r>
            <a:r>
              <a:rPr lang="zh-CN" altLang="en-US" dirty="0" smtClean="0"/>
              <a:t>，那么它会自动 引入全部被量词绑定的变量到上下文中。 </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10</a:t>
            </a:fld>
            <a:endParaRPr lang="zh-CN" altLang="en-US"/>
          </a:p>
        </p:txBody>
      </p:sp>
    </p:spTree>
    <p:extLst>
      <p:ext uri="{BB962C8B-B14F-4D97-AF65-F5344CB8AC3E}">
        <p14:creationId xmlns:p14="http://schemas.microsoft.com/office/powerpoint/2010/main" val="1478120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之前讨论了</a:t>
            </a:r>
            <a:r>
              <a:rPr lang="en-US" altLang="zh-CN" dirty="0" smtClean="0"/>
              <a:t>Coq </a:t>
            </a:r>
            <a:r>
              <a:rPr lang="zh-CN" altLang="en-US" dirty="0" smtClean="0"/>
              <a:t>为归纳定义的</a:t>
            </a:r>
            <a:r>
              <a:rPr lang="zh-CN" altLang="en-US" b="1" dirty="0" smtClean="0"/>
              <a:t>集合</a:t>
            </a:r>
            <a:r>
              <a:rPr lang="zh-CN" altLang="en-US" dirty="0" smtClean="0"/>
              <a:t>生成的归纳法则。 像 </a:t>
            </a:r>
            <a:r>
              <a:rPr lang="en-US" altLang="zh-CN" dirty="0" smtClean="0"/>
              <a:t>even </a:t>
            </a:r>
            <a:r>
              <a:rPr lang="zh-CN" altLang="en-US" dirty="0" smtClean="0"/>
              <a:t>这样的归纳定义</a:t>
            </a:r>
            <a:r>
              <a:rPr lang="zh-CN" altLang="en-US" b="1" dirty="0" smtClean="0"/>
              <a:t>命题</a:t>
            </a:r>
            <a:r>
              <a:rPr lang="zh-CN" altLang="en-US" dirty="0" smtClean="0"/>
              <a:t>的归纳法则会复杂一点。就全部归纳法则来说，我们想要 通过使用 </a:t>
            </a:r>
            <a:r>
              <a:rPr lang="en-US" altLang="zh-CN" dirty="0" smtClean="0"/>
              <a:t>even </a:t>
            </a:r>
            <a:r>
              <a:rPr lang="zh-CN" altLang="en-US" dirty="0" smtClean="0"/>
              <a:t>的归纳法则并归纳地考虑 </a:t>
            </a:r>
            <a:r>
              <a:rPr lang="en-US" altLang="zh-CN" dirty="0" smtClean="0"/>
              <a:t>even </a:t>
            </a:r>
            <a:r>
              <a:rPr lang="zh-CN" altLang="en-US" dirty="0" smtClean="0"/>
              <a:t>中所有可能的形式来证明一些东西。 然而，直观地讲，我们想要证明的东西并不是关于</a:t>
            </a:r>
            <a:r>
              <a:rPr lang="zh-CN" altLang="en-US" b="1" dirty="0" smtClean="0"/>
              <a:t>证据</a:t>
            </a:r>
            <a:r>
              <a:rPr lang="zh-CN" altLang="en-US" dirty="0" smtClean="0"/>
              <a:t>的陈述，而是关于 </a:t>
            </a:r>
            <a:r>
              <a:rPr lang="zh-CN" altLang="en-US" b="1" dirty="0" smtClean="0"/>
              <a:t>自然数</a:t>
            </a:r>
            <a:r>
              <a:rPr lang="zh-CN" altLang="en-US" dirty="0" smtClean="0"/>
              <a:t>的陈述：因此，我们想要让归纳法则允许通过对证据进行归纳来 证明关于数字的性质。你可能会期待这样的归纳法则</a:t>
            </a:r>
            <a:r>
              <a:rPr lang="en-US" altLang="zh-CN" dirty="0" smtClean="0"/>
              <a:t>….</a:t>
            </a:r>
          </a:p>
          <a:p>
            <a:endParaRPr lang="en-US" altLang="zh-CN" dirty="0" smtClean="0"/>
          </a:p>
          <a:p>
            <a:r>
              <a:rPr lang="zh-CN" altLang="en-US" dirty="0" smtClean="0"/>
              <a:t>由于 </a:t>
            </a:r>
            <a:r>
              <a:rPr lang="en-US" altLang="zh-CN" dirty="0" smtClean="0"/>
              <a:t>even </a:t>
            </a:r>
            <a:r>
              <a:rPr lang="zh-CN" altLang="en-US" dirty="0" smtClean="0"/>
              <a:t>被自然数 </a:t>
            </a:r>
            <a:r>
              <a:rPr lang="en-US" altLang="zh-CN" dirty="0" smtClean="0"/>
              <a:t>n </a:t>
            </a:r>
            <a:r>
              <a:rPr lang="zh-CN" altLang="en-US" dirty="0" smtClean="0"/>
              <a:t>所索引（任何 </a:t>
            </a:r>
            <a:r>
              <a:rPr lang="en-US" altLang="zh-CN" dirty="0" smtClean="0"/>
              <a:t>even </a:t>
            </a:r>
            <a:r>
              <a:rPr lang="zh-CN" altLang="en-US" dirty="0" smtClean="0"/>
              <a:t>对象 </a:t>
            </a:r>
            <a:r>
              <a:rPr lang="en-US" altLang="zh-CN" dirty="0" smtClean="0"/>
              <a:t>E </a:t>
            </a:r>
            <a:r>
              <a:rPr lang="zh-CN" altLang="en-US" dirty="0" smtClean="0"/>
              <a:t>都是某个自然数 </a:t>
            </a:r>
            <a:r>
              <a:rPr lang="en-US" altLang="zh-CN" dirty="0" smtClean="0"/>
              <a:t>n </a:t>
            </a:r>
            <a:r>
              <a:rPr lang="zh-CN" altLang="en-US" dirty="0" smtClean="0"/>
              <a:t>是偶数的证据），且命题 </a:t>
            </a:r>
            <a:r>
              <a:rPr lang="en-US" altLang="zh-CN" dirty="0" smtClean="0"/>
              <a:t>P </a:t>
            </a:r>
            <a:r>
              <a:rPr lang="zh-CN" altLang="en-US" dirty="0" smtClean="0"/>
              <a:t>同时被 </a:t>
            </a:r>
            <a:r>
              <a:rPr lang="en-US" altLang="zh-CN" dirty="0" smtClean="0"/>
              <a:t>n </a:t>
            </a:r>
            <a:r>
              <a:rPr lang="zh-CN" altLang="en-US" dirty="0" smtClean="0"/>
              <a:t>和 </a:t>
            </a:r>
            <a:r>
              <a:rPr lang="en-US" altLang="zh-CN" dirty="0" smtClean="0"/>
              <a:t>E </a:t>
            </a:r>
            <a:r>
              <a:rPr lang="zh-CN" altLang="en-US" dirty="0" smtClean="0"/>
              <a:t>所参数化</a:t>
            </a:r>
            <a:r>
              <a:rPr lang="en-US" altLang="zh-CN" dirty="0" smtClean="0"/>
              <a:t>——</a:t>
            </a:r>
            <a:r>
              <a:rPr lang="zh-CN" altLang="en-US" dirty="0" smtClean="0"/>
              <a:t>因此，被用于证明断言的归纳法则同时涉及到一个偶数和这个数是偶数的证据。 </a:t>
            </a:r>
            <a:endParaRPr lang="en-US" altLang="zh-CN" dirty="0" smtClean="0"/>
          </a:p>
          <a:p>
            <a:endParaRPr lang="en-US" altLang="zh-CN" dirty="0" smtClean="0"/>
          </a:p>
          <a:p>
            <a:r>
              <a:rPr lang="zh-CN" altLang="en-US" dirty="0" smtClean="0"/>
              <a:t>由于有两种方法来给出偶数性质的证据（因为 </a:t>
            </a:r>
            <a:r>
              <a:rPr lang="en-US" altLang="zh-CN" dirty="0" smtClean="0"/>
              <a:t>even </a:t>
            </a:r>
            <a:r>
              <a:rPr lang="zh-CN" altLang="en-US" dirty="0" smtClean="0"/>
              <a:t>有两个构造子），我们应用归纳法则生成 了两个子目标： </a:t>
            </a:r>
          </a:p>
          <a:p>
            <a:r>
              <a:rPr lang="zh-CN" altLang="en-US" dirty="0" smtClean="0"/>
              <a:t>须证明 </a:t>
            </a:r>
            <a:r>
              <a:rPr lang="en-US" altLang="zh-CN" dirty="0" smtClean="0"/>
              <a:t>P </a:t>
            </a:r>
            <a:r>
              <a:rPr lang="zh-CN" altLang="en-US" dirty="0" smtClean="0"/>
              <a:t>对 </a:t>
            </a:r>
            <a:r>
              <a:rPr lang="en-US" altLang="zh-CN" dirty="0" smtClean="0"/>
              <a:t>0 </a:t>
            </a:r>
            <a:r>
              <a:rPr lang="zh-CN" altLang="en-US" dirty="0" smtClean="0"/>
              <a:t>和 </a:t>
            </a:r>
            <a:r>
              <a:rPr lang="en-US" altLang="zh-CN" dirty="0" smtClean="0"/>
              <a:t>ev_0 </a:t>
            </a:r>
            <a:r>
              <a:rPr lang="zh-CN" altLang="en-US" dirty="0" smtClean="0"/>
              <a:t>成立。 </a:t>
            </a:r>
          </a:p>
          <a:p>
            <a:r>
              <a:rPr lang="zh-CN" altLang="en-US" dirty="0" smtClean="0"/>
              <a:t>须证明，当 </a:t>
            </a:r>
            <a:r>
              <a:rPr lang="en-US" altLang="zh-CN" dirty="0" smtClean="0"/>
              <a:t>n </a:t>
            </a:r>
            <a:r>
              <a:rPr lang="zh-CN" altLang="en-US" dirty="0" smtClean="0"/>
              <a:t>是一个自然数且 </a:t>
            </a:r>
            <a:r>
              <a:rPr lang="en-US" altLang="zh-CN" dirty="0" smtClean="0"/>
              <a:t>E </a:t>
            </a:r>
            <a:r>
              <a:rPr lang="zh-CN" altLang="en-US" dirty="0" smtClean="0"/>
              <a:t>是其偶数性质的证据，如果 </a:t>
            </a:r>
            <a:r>
              <a:rPr lang="en-US" altLang="zh-CN" dirty="0" smtClean="0"/>
              <a:t>P </a:t>
            </a:r>
            <a:r>
              <a:rPr lang="zh-CN" altLang="en-US" dirty="0" smtClean="0"/>
              <a:t>对 </a:t>
            </a:r>
            <a:r>
              <a:rPr lang="en-US" altLang="zh-CN" dirty="0" smtClean="0"/>
              <a:t>n </a:t>
            </a:r>
            <a:r>
              <a:rPr lang="zh-CN" altLang="en-US" dirty="0" smtClean="0"/>
              <a:t>和 </a:t>
            </a:r>
            <a:r>
              <a:rPr lang="en-US" altLang="zh-CN" dirty="0" smtClean="0"/>
              <a:t>E </a:t>
            </a:r>
            <a:r>
              <a:rPr lang="zh-CN" altLang="en-US" dirty="0" smtClean="0"/>
              <a:t>成立，那么它也对 </a:t>
            </a:r>
            <a:r>
              <a:rPr lang="en-US" altLang="zh-CN" dirty="0" smtClean="0"/>
              <a:t>S (S n) </a:t>
            </a:r>
            <a:r>
              <a:rPr lang="zh-CN" altLang="en-US" dirty="0" smtClean="0"/>
              <a:t>和 </a:t>
            </a:r>
            <a:r>
              <a:rPr lang="en-US" altLang="zh-CN" dirty="0" err="1" smtClean="0"/>
              <a:t>ev_SS</a:t>
            </a:r>
            <a:r>
              <a:rPr lang="en-US" altLang="zh-CN" dirty="0" smtClean="0"/>
              <a:t> n E </a:t>
            </a:r>
            <a:r>
              <a:rPr lang="zh-CN" altLang="en-US" dirty="0" smtClean="0"/>
              <a:t>成立。 </a:t>
            </a:r>
          </a:p>
          <a:p>
            <a:r>
              <a:rPr lang="zh-CN" altLang="en-US" dirty="0" smtClean="0"/>
              <a:t>如果这些子目标可以被证明，那么归纳法则告诉我们 </a:t>
            </a:r>
            <a:r>
              <a:rPr lang="en-US" altLang="zh-CN" dirty="0" smtClean="0"/>
              <a:t>P </a:t>
            </a:r>
            <a:r>
              <a:rPr lang="zh-CN" altLang="en-US" dirty="0" smtClean="0"/>
              <a:t>对所有的偶数 </a:t>
            </a:r>
            <a:r>
              <a:rPr lang="en-US" altLang="zh-CN" dirty="0" smtClean="0"/>
              <a:t>n </a:t>
            </a:r>
            <a:r>
              <a:rPr lang="zh-CN" altLang="en-US" dirty="0" smtClean="0"/>
              <a:t>和它们的偶数性质 </a:t>
            </a:r>
            <a:r>
              <a:rPr lang="en-US" altLang="zh-CN" dirty="0" smtClean="0"/>
              <a:t>E </a:t>
            </a:r>
            <a:r>
              <a:rPr lang="zh-CN" altLang="en-US" dirty="0" smtClean="0"/>
              <a:t>成立。 </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2AA2441-62E5-47DE-97D7-858DE28521CF}" type="slidenum">
              <a:rPr lang="zh-CN" altLang="en-US" smtClean="0"/>
              <a:t>11</a:t>
            </a:fld>
            <a:endParaRPr lang="zh-CN" altLang="en-US"/>
          </a:p>
        </p:txBody>
      </p:sp>
    </p:spTree>
    <p:extLst>
      <p:ext uri="{BB962C8B-B14F-4D97-AF65-F5344CB8AC3E}">
        <p14:creationId xmlns:p14="http://schemas.microsoft.com/office/powerpoint/2010/main" val="308461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这比我们通常需要的或想要的更灵活一点：它为我们提供了一种方式证明逻辑断言， 其断言涉及到一些关于偶数的证据的性质，然而我们真正想要的是证明某些</a:t>
            </a:r>
            <a:r>
              <a:rPr lang="zh-CN" altLang="en-US" b="1" dirty="0" smtClean="0"/>
              <a:t>自然数</a:t>
            </a:r>
            <a:r>
              <a:rPr lang="zh-CN" altLang="en-US" dirty="0" smtClean="0"/>
              <a:t> 是偶数这样的性质</a:t>
            </a:r>
            <a:r>
              <a:rPr lang="en-US" altLang="zh-CN" dirty="0" smtClean="0"/>
              <a:t>——</a:t>
            </a:r>
            <a:r>
              <a:rPr lang="zh-CN" altLang="en-US" dirty="0" smtClean="0"/>
              <a:t>我们感兴趣的是关于自然数的断言，而非关于证据。如果对于命题 </a:t>
            </a:r>
            <a:r>
              <a:rPr lang="en-US" altLang="zh-CN" dirty="0" smtClean="0"/>
              <a:t>P </a:t>
            </a:r>
            <a:r>
              <a:rPr lang="zh-CN" altLang="en-US" dirty="0" smtClean="0"/>
              <a:t>的归纳法则仅仅被 </a:t>
            </a:r>
            <a:r>
              <a:rPr lang="en-US" altLang="zh-CN" dirty="0" smtClean="0"/>
              <a:t>n </a:t>
            </a:r>
            <a:r>
              <a:rPr lang="zh-CN" altLang="en-US" dirty="0" smtClean="0"/>
              <a:t>所参数化，且其结论是 </a:t>
            </a:r>
            <a:r>
              <a:rPr lang="en-US" altLang="zh-CN" dirty="0" smtClean="0"/>
              <a:t>P </a:t>
            </a:r>
            <a:r>
              <a:rPr lang="zh-CN" altLang="en-US" dirty="0" smtClean="0"/>
              <a:t>对所有偶数 </a:t>
            </a:r>
            <a:r>
              <a:rPr lang="en-US" altLang="zh-CN" dirty="0" smtClean="0"/>
              <a:t>n </a:t>
            </a:r>
            <a:r>
              <a:rPr lang="zh-CN" altLang="en-US" dirty="0" smtClean="0"/>
              <a:t>成立，那会方便许多：</a:t>
            </a:r>
            <a:endParaRPr lang="en-US" altLang="zh-CN" dirty="0" smtClean="0"/>
          </a:p>
          <a:p>
            <a:r>
              <a:rPr lang="zh-CN" altLang="en-US" dirty="0" smtClean="0"/>
              <a:t>所以</a:t>
            </a:r>
            <a:r>
              <a:rPr lang="en-US" altLang="zh-CN" dirty="0" smtClean="0"/>
              <a:t>Coq </a:t>
            </a:r>
            <a:r>
              <a:rPr lang="zh-CN" altLang="en-US" dirty="0" smtClean="0"/>
              <a:t>实际上为 </a:t>
            </a:r>
            <a:r>
              <a:rPr lang="en-US" altLang="zh-CN" dirty="0" smtClean="0"/>
              <a:t>even </a:t>
            </a:r>
            <a:r>
              <a:rPr lang="zh-CN" altLang="en-US" dirty="0" smtClean="0"/>
              <a:t>生成了简化过的归纳法则： </a:t>
            </a:r>
            <a:endParaRPr lang="en-US" altLang="zh-CN" dirty="0" smtClean="0"/>
          </a:p>
          <a:p>
            <a:r>
              <a:rPr lang="en-US" altLang="zh-CN" dirty="0" smtClean="0"/>
              <a:t>Coq </a:t>
            </a:r>
            <a:r>
              <a:rPr lang="zh-CN" altLang="en-US" dirty="0" smtClean="0"/>
              <a:t>丢弃了命题 </a:t>
            </a:r>
            <a:r>
              <a:rPr lang="en-US" altLang="zh-CN" dirty="0" smtClean="0"/>
              <a:t>P </a:t>
            </a:r>
            <a:r>
              <a:rPr lang="zh-CN" altLang="en-US" dirty="0" smtClean="0"/>
              <a:t>参数中的证据项 </a:t>
            </a:r>
            <a:r>
              <a:rPr lang="en-US" altLang="zh-CN" dirty="0" smtClean="0"/>
              <a:t>E</a:t>
            </a:r>
            <a:r>
              <a:rPr lang="zh-CN" altLang="en-US" dirty="0" smtClean="0"/>
              <a:t>。 </a:t>
            </a:r>
          </a:p>
          <a:p>
            <a:r>
              <a:rPr lang="zh-CN" altLang="en-US" dirty="0" smtClean="0"/>
              <a:t>若用自然语言来表述 </a:t>
            </a:r>
            <a:r>
              <a:rPr lang="en-US" altLang="zh-CN" dirty="0" err="1" smtClean="0"/>
              <a:t>ev_ind</a:t>
            </a:r>
            <a:r>
              <a:rPr lang="zh-CN" altLang="en-US" dirty="0" smtClean="0"/>
              <a:t>，则是说： </a:t>
            </a:r>
          </a:p>
          <a:p>
            <a:r>
              <a:rPr lang="zh-CN" altLang="en-US" dirty="0" smtClean="0"/>
              <a:t>假设，</a:t>
            </a:r>
            <a:r>
              <a:rPr lang="en-US" altLang="zh-CN" dirty="0" smtClean="0"/>
              <a:t>P </a:t>
            </a:r>
            <a:r>
              <a:rPr lang="zh-CN" altLang="en-US" dirty="0" smtClean="0"/>
              <a:t>是关于自然数的一个性质（也即，</a:t>
            </a:r>
            <a:r>
              <a:rPr lang="en-US" altLang="zh-CN" dirty="0" smtClean="0"/>
              <a:t>P n </a:t>
            </a:r>
            <a:r>
              <a:rPr lang="zh-CN" altLang="en-US" dirty="0" smtClean="0"/>
              <a:t>是一个在全体 </a:t>
            </a:r>
            <a:r>
              <a:rPr lang="en-US" altLang="zh-CN" dirty="0" smtClean="0"/>
              <a:t>n </a:t>
            </a:r>
            <a:r>
              <a:rPr lang="zh-CN" altLang="en-US" dirty="0" smtClean="0"/>
              <a:t>上的 </a:t>
            </a:r>
            <a:r>
              <a:rPr lang="en-US" altLang="zh-CN" dirty="0" smtClean="0"/>
              <a:t>Prop</a:t>
            </a:r>
            <a:r>
              <a:rPr lang="zh-CN" altLang="en-US" dirty="0" smtClean="0"/>
              <a:t>）。 为了证明当 </a:t>
            </a:r>
            <a:r>
              <a:rPr lang="en-US" altLang="zh-CN" dirty="0" smtClean="0"/>
              <a:t>n </a:t>
            </a:r>
            <a:r>
              <a:rPr lang="zh-CN" altLang="en-US" dirty="0" smtClean="0"/>
              <a:t>是偶数时 </a:t>
            </a:r>
            <a:r>
              <a:rPr lang="en-US" altLang="zh-CN" dirty="0" smtClean="0"/>
              <a:t>P n </a:t>
            </a:r>
            <a:r>
              <a:rPr lang="zh-CN" altLang="en-US" dirty="0" smtClean="0"/>
              <a:t>成立，需要证明： </a:t>
            </a:r>
          </a:p>
          <a:p>
            <a:pPr lvl="1"/>
            <a:r>
              <a:rPr lang="en-US" altLang="zh-CN" dirty="0" smtClean="0"/>
              <a:t>P </a:t>
            </a:r>
            <a:r>
              <a:rPr lang="zh-CN" altLang="en-US" dirty="0" smtClean="0"/>
              <a:t>对 </a:t>
            </a:r>
            <a:r>
              <a:rPr lang="en-US" altLang="zh-CN" dirty="0" smtClean="0"/>
              <a:t>0 </a:t>
            </a:r>
            <a:r>
              <a:rPr lang="zh-CN" altLang="en-US" dirty="0" smtClean="0"/>
              <a:t>成立， </a:t>
            </a:r>
          </a:p>
          <a:p>
            <a:pPr lvl="1"/>
            <a:r>
              <a:rPr lang="zh-CN" altLang="en-US" dirty="0" smtClean="0"/>
              <a:t>对任意 </a:t>
            </a:r>
            <a:r>
              <a:rPr lang="en-US" altLang="zh-CN" dirty="0" smtClean="0"/>
              <a:t>n</a:t>
            </a:r>
            <a:r>
              <a:rPr lang="zh-CN" altLang="en-US" dirty="0" smtClean="0"/>
              <a:t>，如果 </a:t>
            </a:r>
            <a:r>
              <a:rPr lang="en-US" altLang="zh-CN" dirty="0" smtClean="0"/>
              <a:t>n </a:t>
            </a:r>
            <a:r>
              <a:rPr lang="zh-CN" altLang="en-US" dirty="0" smtClean="0"/>
              <a:t>是偶数且 </a:t>
            </a:r>
            <a:r>
              <a:rPr lang="en-US" altLang="zh-CN" dirty="0" smtClean="0"/>
              <a:t>P </a:t>
            </a:r>
            <a:r>
              <a:rPr lang="zh-CN" altLang="en-US" dirty="0" smtClean="0"/>
              <a:t>对 </a:t>
            </a:r>
            <a:r>
              <a:rPr lang="en-US" altLang="zh-CN" dirty="0" smtClean="0"/>
              <a:t>n </a:t>
            </a:r>
            <a:r>
              <a:rPr lang="zh-CN" altLang="en-US" dirty="0" smtClean="0"/>
              <a:t>成立，那么 </a:t>
            </a:r>
            <a:r>
              <a:rPr lang="en-US" altLang="zh-CN" dirty="0" smtClean="0"/>
              <a:t>P </a:t>
            </a:r>
            <a:r>
              <a:rPr lang="zh-CN" altLang="en-US" dirty="0" smtClean="0"/>
              <a:t>对 </a:t>
            </a:r>
            <a:r>
              <a:rPr lang="en-US" altLang="zh-CN" dirty="0" smtClean="0"/>
              <a:t>S (S n) </a:t>
            </a:r>
            <a:r>
              <a:rPr lang="zh-CN" altLang="en-US" dirty="0" smtClean="0"/>
              <a:t>成立。 </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12</a:t>
            </a:fld>
            <a:endParaRPr lang="zh-CN" altLang="en-US"/>
          </a:p>
        </p:txBody>
      </p:sp>
    </p:spTree>
    <p:extLst>
      <p:ext uri="{BB962C8B-B14F-4D97-AF65-F5344CB8AC3E}">
        <p14:creationId xmlns:p14="http://schemas.microsoft.com/office/powerpoint/2010/main" val="483480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a:t>
            </a:r>
            <a:r>
              <a:rPr lang="en-US" altLang="zh-CN" dirty="0" smtClean="0"/>
              <a:t>Coq</a:t>
            </a:r>
            <a:r>
              <a:rPr lang="zh-CN" altLang="en-US" dirty="0" smtClean="0"/>
              <a:t>展示</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13</a:t>
            </a:fld>
            <a:endParaRPr lang="zh-CN" altLang="en-US"/>
          </a:p>
        </p:txBody>
      </p:sp>
    </p:spTree>
    <p:extLst>
      <p:ext uri="{BB962C8B-B14F-4D97-AF65-F5344CB8AC3E}">
        <p14:creationId xmlns:p14="http://schemas.microsoft.com/office/powerpoint/2010/main" val="65983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Inductive </a:t>
            </a:r>
            <a:r>
              <a:rPr lang="zh-CN" altLang="en-US" dirty="0" smtClean="0"/>
              <a:t>定义的具体形式会影响到 </a:t>
            </a:r>
            <a:r>
              <a:rPr lang="en-US" altLang="zh-CN" dirty="0" smtClean="0"/>
              <a:t>Coq </a:t>
            </a:r>
            <a:r>
              <a:rPr lang="zh-CN" altLang="en-US" dirty="0" smtClean="0"/>
              <a:t>生成的归纳法则。 </a:t>
            </a:r>
            <a:endParaRPr lang="en-US" altLang="zh-CN" dirty="0" smtClean="0"/>
          </a:p>
          <a:p>
            <a:r>
              <a:rPr lang="zh-CN" altLang="en-US" dirty="0" smtClean="0"/>
              <a:t>比如在前几章中，我们这样定义 ≤：</a:t>
            </a:r>
            <a:endParaRPr lang="en-US" altLang="zh-CN" dirty="0" smtClean="0"/>
          </a:p>
          <a:p>
            <a:r>
              <a:rPr lang="zh-CN" altLang="en-US" dirty="0" smtClean="0"/>
              <a:t>这个定义其实可以被稍微简化一点，通过观察到左侧的参数 </a:t>
            </a:r>
            <a:r>
              <a:rPr lang="en-US" altLang="zh-CN" dirty="0" smtClean="0"/>
              <a:t>n </a:t>
            </a:r>
            <a:r>
              <a:rPr lang="zh-CN" altLang="en-US" dirty="0" smtClean="0"/>
              <a:t>在定义中始终是相同的，我们可把它变成整体定义中的一个“一般参数”，而非每个构造子的参数。</a:t>
            </a:r>
            <a:endParaRPr lang="en-US" altLang="zh-CN" dirty="0" smtClean="0"/>
          </a:p>
          <a:p>
            <a:r>
              <a:rPr lang="zh-CN" altLang="en-US" dirty="0" smtClean="0"/>
              <a:t>尽管第二个看起来不那么对称了，但它却更好一点，因为它会生成更简单的归纳法则。</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14</a:t>
            </a:fld>
            <a:endParaRPr lang="zh-CN" altLang="en-US"/>
          </a:p>
        </p:txBody>
      </p:sp>
    </p:spTree>
    <p:extLst>
      <p:ext uri="{BB962C8B-B14F-4D97-AF65-F5344CB8AC3E}">
        <p14:creationId xmlns:p14="http://schemas.microsoft.com/office/powerpoint/2010/main" val="2422949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在这一章的最后给出了两个</a:t>
            </a:r>
            <a:r>
              <a:rPr lang="zh-CN" altLang="en-US" dirty="0" smtClean="0"/>
              <a:t>非形式化的归纳证明模板，一份用于归纳证明</a:t>
            </a:r>
            <a:r>
              <a:rPr lang="zh-CN" altLang="en-US" b="1" dirty="0" smtClean="0"/>
              <a:t>数据</a:t>
            </a:r>
            <a:r>
              <a:rPr lang="zh-CN" altLang="en-US" dirty="0" smtClean="0"/>
              <a:t>（也即，</a:t>
            </a:r>
            <a:r>
              <a:rPr lang="en-US" altLang="zh-CN" dirty="0" smtClean="0"/>
              <a:t>Type </a:t>
            </a:r>
            <a:r>
              <a:rPr lang="zh-CN" altLang="en-US" dirty="0" smtClean="0"/>
              <a:t>中我们进行归纳的东西）， 另一份用于归纳证明</a:t>
            </a:r>
            <a:r>
              <a:rPr lang="zh-CN" altLang="en-US" b="1" dirty="0" smtClean="0"/>
              <a:t>证据</a:t>
            </a:r>
            <a:r>
              <a:rPr lang="zh-CN" altLang="en-US" dirty="0" smtClean="0"/>
              <a:t>（也即，</a:t>
            </a:r>
            <a:r>
              <a:rPr lang="en-US" altLang="zh-CN" dirty="0" smtClean="0"/>
              <a:t>Prop </a:t>
            </a:r>
            <a:r>
              <a:rPr lang="zh-CN" altLang="en-US" dirty="0" smtClean="0"/>
              <a:t>中归纳定义的东西）。 </a:t>
            </a:r>
            <a:endParaRPr lang="en-US" altLang="zh-CN" b="1" dirty="0" smtClean="0"/>
          </a:p>
          <a:p>
            <a:endParaRPr lang="en-US" altLang="zh-CN" b="1" dirty="0" smtClean="0"/>
          </a:p>
          <a:p>
            <a:r>
              <a:rPr lang="zh-CN" altLang="en-US" b="1" dirty="0" smtClean="0"/>
              <a:t>定理</a:t>
            </a:r>
            <a:r>
              <a:rPr lang="zh-CN" altLang="en-US" dirty="0" smtClean="0"/>
              <a:t>： </a:t>
            </a:r>
            <a:r>
              <a:rPr lang="en-US" altLang="zh-CN" dirty="0" smtClean="0"/>
              <a:t>&lt;</a:t>
            </a:r>
            <a:r>
              <a:rPr lang="zh-CN" altLang="en-US" dirty="0" smtClean="0"/>
              <a:t>有形如“</a:t>
            </a:r>
            <a:r>
              <a:rPr lang="en-US" altLang="zh-CN" dirty="0" smtClean="0"/>
              <a:t>For all n:S, P(n)”</a:t>
            </a:r>
            <a:r>
              <a:rPr lang="zh-CN" altLang="en-US" dirty="0" smtClean="0"/>
              <a:t>的全称量化命题，其中 </a:t>
            </a:r>
            <a:r>
              <a:rPr lang="en-US" altLang="zh-CN" dirty="0" smtClean="0"/>
              <a:t>S </a:t>
            </a:r>
            <a:r>
              <a:rPr lang="zh-CN" altLang="en-US" dirty="0" smtClean="0"/>
              <a:t>是某个归纳定义的集合。</a:t>
            </a:r>
            <a:r>
              <a:rPr lang="en-US" altLang="zh-CN" dirty="0" smtClean="0"/>
              <a:t>&gt; </a:t>
            </a:r>
          </a:p>
          <a:p>
            <a:r>
              <a:rPr lang="zh-CN" altLang="en-US" b="1" dirty="0" smtClean="0"/>
              <a:t>证明</a:t>
            </a:r>
            <a:r>
              <a:rPr lang="zh-CN" altLang="en-US" dirty="0" smtClean="0"/>
              <a:t>： 对 </a:t>
            </a:r>
            <a:r>
              <a:rPr lang="en-US" altLang="zh-CN" dirty="0" smtClean="0"/>
              <a:t>n </a:t>
            </a:r>
            <a:r>
              <a:rPr lang="zh-CN" altLang="en-US" dirty="0" smtClean="0"/>
              <a:t>进行归纳。 </a:t>
            </a:r>
          </a:p>
          <a:p>
            <a:r>
              <a:rPr lang="en-US" altLang="zh-CN" dirty="0" smtClean="0"/>
              <a:t>&lt;S </a:t>
            </a:r>
            <a:r>
              <a:rPr lang="zh-CN" altLang="en-US" dirty="0" smtClean="0"/>
              <a:t>中的每个构造子 </a:t>
            </a:r>
            <a:r>
              <a:rPr lang="en-US" altLang="zh-CN" dirty="0" smtClean="0"/>
              <a:t>c </a:t>
            </a:r>
            <a:r>
              <a:rPr lang="zh-CN" altLang="en-US" dirty="0" smtClean="0"/>
              <a:t>的情形</a:t>
            </a:r>
            <a:r>
              <a:rPr lang="en-US" altLang="zh-CN" dirty="0" smtClean="0"/>
              <a:t>……&gt; </a:t>
            </a:r>
          </a:p>
          <a:p>
            <a:pPr lvl="1"/>
            <a:r>
              <a:rPr lang="zh-CN" altLang="en-US" dirty="0" smtClean="0"/>
              <a:t>假设 </a:t>
            </a:r>
            <a:r>
              <a:rPr lang="en-US" altLang="zh-CN" dirty="0" smtClean="0"/>
              <a:t>n = c a</a:t>
            </a:r>
            <a:r>
              <a:rPr lang="en-US" altLang="zh-CN" baseline="-25000" dirty="0" smtClean="0"/>
              <a:t>1</a:t>
            </a:r>
            <a:r>
              <a:rPr lang="en-US" altLang="zh-CN" dirty="0" smtClean="0"/>
              <a:t> ... </a:t>
            </a:r>
            <a:r>
              <a:rPr lang="en-US" altLang="zh-CN" dirty="0" err="1" smtClean="0"/>
              <a:t>ak</a:t>
            </a:r>
            <a:r>
              <a:rPr lang="zh-CN" altLang="en-US" dirty="0" smtClean="0"/>
              <a:t>，其中 </a:t>
            </a:r>
            <a:r>
              <a:rPr lang="en-US" altLang="zh-CN" dirty="0" smtClean="0"/>
              <a:t>&lt;…… </a:t>
            </a:r>
            <a:r>
              <a:rPr lang="zh-CN" altLang="en-US" dirty="0" smtClean="0"/>
              <a:t>这里我们为每个具有类型 </a:t>
            </a:r>
            <a:r>
              <a:rPr lang="en-US" altLang="zh-CN" dirty="0" smtClean="0"/>
              <a:t>S </a:t>
            </a:r>
            <a:r>
              <a:rPr lang="zh-CN" altLang="en-US" dirty="0" smtClean="0"/>
              <a:t>的 </a:t>
            </a:r>
            <a:r>
              <a:rPr lang="en-US" altLang="zh-CN" dirty="0" smtClean="0"/>
              <a:t>a </a:t>
            </a:r>
            <a:r>
              <a:rPr lang="zh-CN" altLang="en-US" dirty="0" smtClean="0"/>
              <a:t>陈述其归纳假设（</a:t>
            </a:r>
            <a:r>
              <a:rPr lang="en-US" altLang="zh-CN" dirty="0" smtClean="0"/>
              <a:t>IH</a:t>
            </a:r>
            <a:r>
              <a:rPr lang="zh-CN" altLang="en-US" dirty="0" smtClean="0"/>
              <a:t>）</a:t>
            </a:r>
            <a:r>
              <a:rPr lang="en-US" altLang="zh-CN" dirty="0" smtClean="0"/>
              <a:t>&gt; </a:t>
            </a:r>
            <a:r>
              <a:rPr lang="zh-CN" altLang="en-US" dirty="0" smtClean="0"/>
              <a:t>。 我们需要证明 </a:t>
            </a:r>
            <a:r>
              <a:rPr lang="en-US" altLang="zh-CN" dirty="0" smtClean="0"/>
              <a:t>&lt;…… </a:t>
            </a:r>
            <a:r>
              <a:rPr lang="zh-CN" altLang="en-US" dirty="0" smtClean="0"/>
              <a:t>我们在这里重新陈述 </a:t>
            </a:r>
            <a:r>
              <a:rPr lang="en-US" altLang="zh-CN" dirty="0" smtClean="0"/>
              <a:t>P(c a</a:t>
            </a:r>
            <a:r>
              <a:rPr lang="en-US" altLang="zh-CN" baseline="-25000" dirty="0" smtClean="0"/>
              <a:t>1</a:t>
            </a:r>
            <a:r>
              <a:rPr lang="en-US" altLang="zh-CN" dirty="0" smtClean="0"/>
              <a:t> ... </a:t>
            </a:r>
            <a:r>
              <a:rPr lang="en-US" altLang="zh-CN" dirty="0" err="1" smtClean="0"/>
              <a:t>ak</a:t>
            </a:r>
            <a:r>
              <a:rPr lang="en-US" altLang="zh-CN" dirty="0" smtClean="0"/>
              <a:t>)&gt;</a:t>
            </a:r>
            <a:r>
              <a:rPr lang="zh-CN" altLang="en-US" dirty="0" smtClean="0"/>
              <a:t>。 </a:t>
            </a:r>
          </a:p>
          <a:p>
            <a:pPr lvl="1"/>
            <a:r>
              <a:rPr lang="en-US" altLang="zh-CN" dirty="0" smtClean="0"/>
              <a:t>&lt;</a:t>
            </a:r>
            <a:r>
              <a:rPr lang="zh-CN" altLang="en-US" dirty="0" smtClean="0"/>
              <a:t>继续并证明 </a:t>
            </a:r>
            <a:r>
              <a:rPr lang="en-US" altLang="zh-CN" dirty="0" smtClean="0"/>
              <a:t>P(n) </a:t>
            </a:r>
            <a:r>
              <a:rPr lang="zh-CN" altLang="en-US" dirty="0" smtClean="0"/>
              <a:t>来完成这个情形</a:t>
            </a:r>
            <a:r>
              <a:rPr lang="en-US" altLang="zh-CN" dirty="0" smtClean="0"/>
              <a:t>……&gt; </a:t>
            </a:r>
          </a:p>
          <a:p>
            <a:pPr lvl="1"/>
            <a:r>
              <a:rPr lang="en-US" altLang="zh-CN" dirty="0" smtClean="0"/>
              <a:t>&lt;</a:t>
            </a:r>
            <a:r>
              <a:rPr lang="zh-CN" altLang="en-US" dirty="0" smtClean="0"/>
              <a:t>其他情形以此类推</a:t>
            </a:r>
            <a:r>
              <a:rPr lang="en-US" altLang="zh-CN" dirty="0" smtClean="0"/>
              <a:t>……&gt; ☐ </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15</a:t>
            </a:fld>
            <a:endParaRPr lang="zh-CN" altLang="en-US"/>
          </a:p>
        </p:txBody>
      </p:sp>
    </p:spTree>
    <p:extLst>
      <p:ext uri="{BB962C8B-B14F-4D97-AF65-F5344CB8AC3E}">
        <p14:creationId xmlns:p14="http://schemas.microsoft.com/office/powerpoint/2010/main" val="759880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定理</a:t>
            </a:r>
            <a:r>
              <a:rPr lang="en-US" altLang="zh-CN" dirty="0" smtClean="0"/>
              <a:t>: &lt;</a:t>
            </a:r>
            <a:r>
              <a:rPr lang="zh-CN" altLang="en-US" dirty="0" smtClean="0"/>
              <a:t>有形如“</a:t>
            </a:r>
            <a:r>
              <a:rPr lang="en-US" altLang="zh-CN" dirty="0" smtClean="0"/>
              <a:t>Q → P”</a:t>
            </a:r>
            <a:r>
              <a:rPr lang="zh-CN" altLang="en-US" dirty="0" smtClean="0"/>
              <a:t>的命题，其中 </a:t>
            </a:r>
            <a:r>
              <a:rPr lang="en-US" altLang="zh-CN" dirty="0" smtClean="0"/>
              <a:t>Q </a:t>
            </a:r>
            <a:r>
              <a:rPr lang="zh-CN" altLang="en-US" dirty="0" smtClean="0"/>
              <a:t>是某个归纳定义的命题 （更一般地，“对任意 </a:t>
            </a:r>
            <a:r>
              <a:rPr lang="en-US" altLang="zh-CN" dirty="0" smtClean="0"/>
              <a:t>x y z</a:t>
            </a:r>
            <a:r>
              <a:rPr lang="zh-CN" altLang="en-US" dirty="0" smtClean="0"/>
              <a:t>，</a:t>
            </a:r>
            <a:r>
              <a:rPr lang="en-US" altLang="zh-CN" dirty="0" smtClean="0"/>
              <a:t>Q x y z → P x y z”</a:t>
            </a:r>
            <a:r>
              <a:rPr lang="zh-CN" altLang="en-US" dirty="0" smtClean="0"/>
              <a:t>）</a:t>
            </a:r>
            <a:r>
              <a:rPr lang="en-US" altLang="zh-CN" dirty="0" smtClean="0"/>
              <a:t>&gt; </a:t>
            </a:r>
          </a:p>
          <a:p>
            <a:r>
              <a:rPr lang="zh-CN" altLang="en-US" b="1" dirty="0" smtClean="0"/>
              <a:t>证明</a:t>
            </a:r>
            <a:r>
              <a:rPr lang="en-US" altLang="zh-CN" dirty="0" smtClean="0"/>
              <a:t>: </a:t>
            </a:r>
            <a:r>
              <a:rPr lang="zh-CN" altLang="en-US" dirty="0" smtClean="0"/>
              <a:t>对 </a:t>
            </a:r>
            <a:r>
              <a:rPr lang="en-US" altLang="zh-CN" dirty="0" smtClean="0"/>
              <a:t>Q </a:t>
            </a:r>
            <a:r>
              <a:rPr lang="zh-CN" altLang="en-US" dirty="0" smtClean="0"/>
              <a:t>的导出式进行归纳。</a:t>
            </a:r>
            <a:r>
              <a:rPr lang="en-US" altLang="zh-CN" dirty="0" smtClean="0"/>
              <a:t>&lt;</a:t>
            </a:r>
            <a:r>
              <a:rPr lang="zh-CN" altLang="en-US" dirty="0" smtClean="0"/>
              <a:t>或者，更一般地，“假设给定 </a:t>
            </a:r>
            <a:r>
              <a:rPr lang="en-US" altLang="zh-CN" dirty="0" smtClean="0"/>
              <a:t>x</a:t>
            </a:r>
            <a:r>
              <a:rPr lang="zh-CN" altLang="en-US" dirty="0" smtClean="0"/>
              <a:t>，</a:t>
            </a:r>
            <a:r>
              <a:rPr lang="en-US" altLang="zh-CN" dirty="0" smtClean="0"/>
              <a:t>y </a:t>
            </a:r>
            <a:r>
              <a:rPr lang="zh-CN" altLang="en-US" dirty="0" smtClean="0"/>
              <a:t>和 </a:t>
            </a:r>
            <a:r>
              <a:rPr lang="en-US" altLang="zh-CN" dirty="0" smtClean="0"/>
              <a:t>z</a:t>
            </a:r>
            <a:r>
              <a:rPr lang="zh-CN" altLang="en-US" dirty="0" smtClean="0"/>
              <a:t>。通过对 </a:t>
            </a:r>
            <a:r>
              <a:rPr lang="en-US" altLang="zh-CN" dirty="0" smtClean="0"/>
              <a:t>Q x y z </a:t>
            </a:r>
            <a:r>
              <a:rPr lang="zh-CN" altLang="en-US" dirty="0" smtClean="0"/>
              <a:t>的导出式进行归纳，我们证明 </a:t>
            </a:r>
            <a:r>
              <a:rPr lang="en-US" altLang="zh-CN" dirty="0" smtClean="0"/>
              <a:t>Q x y z </a:t>
            </a:r>
            <a:r>
              <a:rPr lang="zh-CN" altLang="en-US" dirty="0" smtClean="0"/>
              <a:t>蕴含 </a:t>
            </a:r>
            <a:r>
              <a:rPr lang="en-US" altLang="zh-CN" dirty="0" smtClean="0"/>
              <a:t>P x y z”……&gt; </a:t>
            </a:r>
          </a:p>
          <a:p>
            <a:r>
              <a:rPr lang="en-US" altLang="zh-CN" dirty="0" smtClean="0"/>
              <a:t>&lt;Q </a:t>
            </a:r>
            <a:r>
              <a:rPr lang="zh-CN" altLang="en-US" dirty="0" smtClean="0"/>
              <a:t>中的每个构造子 </a:t>
            </a:r>
            <a:r>
              <a:rPr lang="en-US" altLang="zh-CN" dirty="0" smtClean="0"/>
              <a:t>c </a:t>
            </a:r>
            <a:r>
              <a:rPr lang="zh-CN" altLang="en-US" dirty="0" smtClean="0"/>
              <a:t>的情形</a:t>
            </a:r>
            <a:r>
              <a:rPr lang="en-US" altLang="zh-CN" dirty="0" smtClean="0"/>
              <a:t>……&gt; </a:t>
            </a:r>
          </a:p>
          <a:p>
            <a:pPr lvl="1"/>
            <a:r>
              <a:rPr lang="zh-CN" altLang="en-US" dirty="0" smtClean="0"/>
              <a:t>假设被用于证明 </a:t>
            </a:r>
            <a:r>
              <a:rPr lang="en-US" altLang="zh-CN" dirty="0" smtClean="0"/>
              <a:t>Q </a:t>
            </a:r>
            <a:r>
              <a:rPr lang="zh-CN" altLang="en-US" dirty="0" smtClean="0"/>
              <a:t>的最终规则是 </a:t>
            </a:r>
            <a:r>
              <a:rPr lang="en-US" altLang="zh-CN" dirty="0" smtClean="0"/>
              <a:t>c</a:t>
            </a:r>
            <a:r>
              <a:rPr lang="zh-CN" altLang="en-US" dirty="0" smtClean="0"/>
              <a:t>。那么</a:t>
            </a:r>
            <a:r>
              <a:rPr lang="en-US" altLang="zh-CN" dirty="0" smtClean="0"/>
              <a:t>&lt;……</a:t>
            </a:r>
            <a:r>
              <a:rPr lang="zh-CN" altLang="en-US" dirty="0" smtClean="0"/>
              <a:t>我们在这里陈述所有 </a:t>
            </a:r>
            <a:r>
              <a:rPr lang="en-US" altLang="zh-CN" dirty="0" smtClean="0"/>
              <a:t>a </a:t>
            </a:r>
            <a:r>
              <a:rPr lang="zh-CN" altLang="en-US" dirty="0" smtClean="0"/>
              <a:t>的类型， 从构造子的定义中得到的任何等式，以及每个具有类型 </a:t>
            </a:r>
            <a:r>
              <a:rPr lang="en-US" altLang="zh-CN" dirty="0" smtClean="0"/>
              <a:t>Q </a:t>
            </a:r>
            <a:r>
              <a:rPr lang="zh-CN" altLang="en-US" dirty="0" smtClean="0"/>
              <a:t>的 </a:t>
            </a:r>
            <a:r>
              <a:rPr lang="en-US" altLang="zh-CN" dirty="0" smtClean="0"/>
              <a:t>a </a:t>
            </a:r>
            <a:r>
              <a:rPr lang="zh-CN" altLang="en-US" dirty="0" smtClean="0"/>
              <a:t>的归纳假设</a:t>
            </a:r>
            <a:r>
              <a:rPr lang="en-US" altLang="zh-CN" dirty="0" smtClean="0"/>
              <a:t>&gt;</a:t>
            </a:r>
            <a:r>
              <a:rPr lang="zh-CN" altLang="en-US" dirty="0" smtClean="0"/>
              <a:t>。 我们需要证明</a:t>
            </a:r>
            <a:r>
              <a:rPr lang="en-US" altLang="zh-CN" dirty="0" smtClean="0"/>
              <a:t>&lt;……</a:t>
            </a:r>
            <a:r>
              <a:rPr lang="zh-CN" altLang="en-US" dirty="0" smtClean="0"/>
              <a:t>我们在这里重新陈述 </a:t>
            </a:r>
            <a:r>
              <a:rPr lang="en-US" altLang="zh-CN" dirty="0" smtClean="0"/>
              <a:t>P&gt;</a:t>
            </a:r>
            <a:r>
              <a:rPr lang="zh-CN" altLang="en-US" dirty="0" smtClean="0"/>
              <a:t>。 </a:t>
            </a:r>
          </a:p>
          <a:p>
            <a:pPr lvl="1"/>
            <a:r>
              <a:rPr lang="en-US" altLang="zh-CN" dirty="0" smtClean="0"/>
              <a:t>&lt;</a:t>
            </a:r>
            <a:r>
              <a:rPr lang="zh-CN" altLang="en-US" dirty="0" smtClean="0"/>
              <a:t>继续并证明 </a:t>
            </a:r>
            <a:r>
              <a:rPr lang="en-US" altLang="zh-CN" dirty="0" smtClean="0"/>
              <a:t>P </a:t>
            </a:r>
            <a:r>
              <a:rPr lang="zh-CN" altLang="en-US" dirty="0" smtClean="0"/>
              <a:t>来完成这个情形</a:t>
            </a:r>
            <a:r>
              <a:rPr lang="en-US" altLang="zh-CN" dirty="0" smtClean="0"/>
              <a:t>……&gt; </a:t>
            </a:r>
          </a:p>
          <a:p>
            <a:pPr lvl="1"/>
            <a:r>
              <a:rPr lang="en-US" altLang="zh-CN" dirty="0" smtClean="0"/>
              <a:t>&lt;</a:t>
            </a:r>
            <a:r>
              <a:rPr lang="zh-CN" altLang="en-US" dirty="0" smtClean="0"/>
              <a:t>其他情形以此类推</a:t>
            </a:r>
            <a:r>
              <a:rPr lang="en-US" altLang="zh-CN" dirty="0" smtClean="0"/>
              <a:t>……&gt; ☐ </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16</a:t>
            </a:fld>
            <a:endParaRPr lang="zh-CN" altLang="en-US"/>
          </a:p>
        </p:txBody>
      </p:sp>
    </p:spTree>
    <p:extLst>
      <p:ext uri="{BB962C8B-B14F-4D97-AF65-F5344CB8AC3E}">
        <p14:creationId xmlns:p14="http://schemas.microsoft.com/office/powerpoint/2010/main" val="358214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这是今天要讲的主要内容</a:t>
            </a:r>
            <a:endParaRPr lang="en-US" altLang="zh-CN" dirty="0" smtClean="0"/>
          </a:p>
          <a:p>
            <a:r>
              <a:rPr lang="zh-CN" altLang="en-US" dirty="0" smtClean="0"/>
              <a:t>首先是对于使用</a:t>
            </a:r>
            <a:r>
              <a:rPr lang="en-US" altLang="zh-CN" dirty="0" smtClean="0"/>
              <a:t>inductive</a:t>
            </a:r>
            <a:r>
              <a:rPr lang="zh-CN" altLang="en-US" dirty="0" smtClean="0"/>
              <a:t>定义的数据类型，他们的归纳法则的介绍</a:t>
            </a:r>
            <a:endParaRPr lang="en-US" altLang="zh-CN" dirty="0" smtClean="0"/>
          </a:p>
          <a:p>
            <a:r>
              <a:rPr lang="zh-CN" altLang="en-US" dirty="0" smtClean="0"/>
              <a:t>包括基础的归纳定义数据类型的归纳法则，归纳定义的多态数据结构的归纳法则，还会介绍归纳假设的定义以及</a:t>
            </a:r>
            <a:r>
              <a:rPr lang="en-US" altLang="zh-CN" dirty="0" smtClean="0"/>
              <a:t>induction</a:t>
            </a:r>
            <a:r>
              <a:rPr lang="zh-CN" altLang="en-US" dirty="0" smtClean="0"/>
              <a:t>策略更底层的实现方式。</a:t>
            </a:r>
            <a:endParaRPr lang="en-US" altLang="zh-CN" dirty="0" smtClean="0"/>
          </a:p>
          <a:p>
            <a:r>
              <a:rPr lang="zh-CN" altLang="en-US" dirty="0" smtClean="0"/>
              <a:t>然后是归纳定义命题的归纳法则。</a:t>
            </a:r>
            <a:endParaRPr lang="en-US" altLang="zh-CN" dirty="0" smtClean="0"/>
          </a:p>
          <a:p>
            <a:r>
              <a:rPr lang="zh-CN" altLang="en-US" dirty="0" smtClean="0"/>
              <a:t>最后这一章给出了归纳证明的两个非形式化证明的模板，一个是对归纳定义的集合进行归纳，另一个是对归纳定义的命题进行归纳。</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2</a:t>
            </a:fld>
            <a:endParaRPr lang="zh-CN" altLang="en-US"/>
          </a:p>
        </p:txBody>
      </p:sp>
    </p:spTree>
    <p:extLst>
      <p:ext uri="{BB962C8B-B14F-4D97-AF65-F5344CB8AC3E}">
        <p14:creationId xmlns:p14="http://schemas.microsoft.com/office/powerpoint/2010/main" val="8620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每当我们使用 </a:t>
            </a:r>
            <a:r>
              <a:rPr lang="en-US" altLang="zh-CN" dirty="0" smtClean="0"/>
              <a:t>Inductive </a:t>
            </a:r>
            <a:r>
              <a:rPr lang="zh-CN" altLang="en-US" dirty="0" smtClean="0"/>
              <a:t>来声明数据类型时，</a:t>
            </a:r>
            <a:r>
              <a:rPr lang="en-US" altLang="zh-CN" dirty="0" smtClean="0"/>
              <a:t>Coq </a:t>
            </a:r>
            <a:r>
              <a:rPr lang="zh-CN" altLang="en-US" dirty="0" smtClean="0"/>
              <a:t>就会自动为该类型生成 </a:t>
            </a:r>
            <a:r>
              <a:rPr lang="zh-CN" altLang="en-US" b="1" dirty="0" smtClean="0"/>
              <a:t>归纳法则</a:t>
            </a:r>
            <a:r>
              <a:rPr lang="zh-CN" altLang="en-US" dirty="0" smtClean="0"/>
              <a:t>。这个归纳法则也是定理：如果 </a:t>
            </a:r>
            <a:r>
              <a:rPr lang="en-US" altLang="zh-CN" dirty="0" smtClean="0"/>
              <a:t>t </a:t>
            </a:r>
            <a:r>
              <a:rPr lang="zh-CN" altLang="en-US" dirty="0" smtClean="0"/>
              <a:t>是归纳定义的，那么对应的 归纳法则被称作 </a:t>
            </a:r>
            <a:r>
              <a:rPr lang="en-US" altLang="zh-CN" dirty="0" err="1" smtClean="0"/>
              <a:t>t_ind</a:t>
            </a:r>
            <a:r>
              <a:rPr lang="zh-CN" altLang="en-US" dirty="0" smtClean="0"/>
              <a:t>。这是自然数的归纳法则： 对于任意的参数为</a:t>
            </a:r>
            <a:r>
              <a:rPr lang="en-US" altLang="zh-CN" dirty="0" smtClean="0"/>
              <a:t>n</a:t>
            </a:r>
            <a:r>
              <a:rPr lang="zh-CN" altLang="en-US" dirty="0" smtClean="0"/>
              <a:t>的命题</a:t>
            </a:r>
            <a:r>
              <a:rPr lang="en-US" altLang="zh-CN" dirty="0" smtClean="0"/>
              <a:t>p</a:t>
            </a:r>
            <a:r>
              <a:rPr lang="zh-CN" altLang="en-US" dirty="0" smtClean="0"/>
              <a:t>，要证明其对所有自然数</a:t>
            </a:r>
            <a:r>
              <a:rPr lang="en-US" altLang="zh-CN" dirty="0" smtClean="0"/>
              <a:t>n</a:t>
            </a:r>
            <a:r>
              <a:rPr lang="zh-CN" altLang="en-US" dirty="0" smtClean="0"/>
              <a:t>都成立，需要满足两个条件，一是对于</a:t>
            </a:r>
            <a:r>
              <a:rPr lang="en-US" altLang="zh-CN" dirty="0" smtClean="0"/>
              <a:t>0</a:t>
            </a:r>
            <a:r>
              <a:rPr lang="zh-CN" altLang="en-US" dirty="0" smtClean="0"/>
              <a:t>是成立的，二是对于</a:t>
            </a:r>
            <a:r>
              <a:rPr lang="en-US" altLang="zh-CN" dirty="0" smtClean="0"/>
              <a:t>n P</a:t>
            </a:r>
            <a:r>
              <a:rPr lang="zh-CN" altLang="en-US" dirty="0" smtClean="0"/>
              <a:t>成立蕴含了对于</a:t>
            </a:r>
            <a:r>
              <a:rPr lang="en-US" altLang="zh-CN" dirty="0" smtClean="0"/>
              <a:t>S(n) P</a:t>
            </a:r>
            <a:r>
              <a:rPr lang="zh-CN" altLang="en-US" dirty="0" smtClean="0"/>
              <a:t>成立</a:t>
            </a:r>
            <a:r>
              <a:rPr lang="en-US" altLang="zh-CN" dirty="0" smtClean="0"/>
              <a:t>.</a:t>
            </a:r>
          </a:p>
          <a:p>
            <a:r>
              <a:rPr lang="en-US" altLang="zh-CN" dirty="0" smtClean="0"/>
              <a:t>Induction</a:t>
            </a:r>
            <a:r>
              <a:rPr lang="zh-CN" altLang="en-US" dirty="0" smtClean="0"/>
              <a:t>策略的本质就是利用归纳法则，执行 </a:t>
            </a:r>
            <a:r>
              <a:rPr lang="en-US" altLang="zh-CN" dirty="0" smtClean="0"/>
              <a:t>apply </a:t>
            </a:r>
            <a:r>
              <a:rPr lang="zh-CN" altLang="en-US" dirty="0" smtClean="0"/>
              <a:t>归纳法则等策略。 为了清楚地理解这一点，我们使用两种方法证明</a:t>
            </a:r>
            <a:r>
              <a:rPr lang="en-US" altLang="zh-CN" dirty="0" smtClean="0"/>
              <a:t>n * 0 = 0</a:t>
            </a:r>
            <a:r>
              <a:rPr lang="zh-CN" altLang="en-US" dirty="0" smtClean="0"/>
              <a:t>这个命题。上面是使用</a:t>
            </a:r>
            <a:r>
              <a:rPr lang="en-US" altLang="zh-CN" dirty="0" smtClean="0"/>
              <a:t>apply</a:t>
            </a:r>
            <a:r>
              <a:rPr lang="en-US" altLang="zh-CN" baseline="0" dirty="0" smtClean="0"/>
              <a:t> </a:t>
            </a:r>
            <a:r>
              <a:rPr lang="en-US" altLang="zh-CN" baseline="0" dirty="0" err="1" smtClean="0"/>
              <a:t>nat_ind</a:t>
            </a:r>
            <a:r>
              <a:rPr lang="zh-CN" altLang="en-US" dirty="0" smtClean="0"/>
              <a:t>，下面是使用</a:t>
            </a:r>
            <a:r>
              <a:rPr lang="en-US" altLang="zh-CN" dirty="0" smtClean="0"/>
              <a:t>induction</a:t>
            </a:r>
            <a:r>
              <a:rPr lang="zh-CN" altLang="en-US" dirty="0" smtClean="0"/>
              <a:t>策略，这两个证明基本相同，但是有几点区别。 </a:t>
            </a:r>
          </a:p>
          <a:p>
            <a:r>
              <a:rPr lang="zh-CN" altLang="en-US" dirty="0" smtClean="0"/>
              <a:t>首先，在证明的归纳步骤（</a:t>
            </a:r>
            <a:r>
              <a:rPr lang="en-US" altLang="zh-CN" dirty="0" smtClean="0"/>
              <a:t>“S” </a:t>
            </a:r>
            <a:r>
              <a:rPr lang="zh-CN" altLang="en-US" dirty="0" smtClean="0"/>
              <a:t>情形）中，必须要手动管理变量名（也就是 </a:t>
            </a:r>
            <a:r>
              <a:rPr lang="en-US" altLang="zh-CN" dirty="0" smtClean="0"/>
              <a:t>intros</a:t>
            </a:r>
            <a:r>
              <a:rPr lang="zh-CN" altLang="en-US" dirty="0" smtClean="0"/>
              <a:t>）， 而 </a:t>
            </a:r>
            <a:r>
              <a:rPr lang="en-US" altLang="zh-CN" dirty="0" smtClean="0"/>
              <a:t>induction </a:t>
            </a:r>
            <a:r>
              <a:rPr lang="zh-CN" altLang="en-US" dirty="0" smtClean="0"/>
              <a:t>会自动完成这些。 </a:t>
            </a:r>
          </a:p>
          <a:p>
            <a:r>
              <a:rPr lang="zh-CN" altLang="en-US" dirty="0" smtClean="0"/>
              <a:t>其次，在应用归纳法则之前我们没有在上下文中引入 </a:t>
            </a:r>
            <a:r>
              <a:rPr lang="en-US" altLang="zh-CN" dirty="0" smtClean="0"/>
              <a:t>n —— </a:t>
            </a:r>
            <a:r>
              <a:rPr lang="en-US" altLang="zh-CN" dirty="0" err="1" smtClean="0"/>
              <a:t>nat_ind</a:t>
            </a:r>
            <a:r>
              <a:rPr lang="zh-CN" altLang="en-US" dirty="0" smtClean="0"/>
              <a:t>的结论 是一个带有量词的公式，</a:t>
            </a:r>
            <a:r>
              <a:rPr lang="en-US" altLang="zh-CN" dirty="0" smtClean="0"/>
              <a:t>apply </a:t>
            </a:r>
            <a:r>
              <a:rPr lang="zh-CN" altLang="en-US" dirty="0" smtClean="0"/>
              <a:t>需要这个结论精确地匹配当前证明目标状态，包括其中的量词。 相反，</a:t>
            </a:r>
            <a:r>
              <a:rPr lang="en-US" altLang="zh-CN" dirty="0" smtClean="0"/>
              <a:t>induction </a:t>
            </a:r>
            <a:r>
              <a:rPr lang="zh-CN" altLang="en-US" dirty="0" smtClean="0"/>
              <a:t>策略对于上下文中的变量或目标中由量词引入的变量都适用。 </a:t>
            </a:r>
          </a:p>
          <a:p>
            <a:r>
              <a:rPr lang="zh-CN" altLang="en-US" dirty="0" smtClean="0"/>
              <a:t>相比于直接使用 </a:t>
            </a:r>
            <a:r>
              <a:rPr lang="en-US" altLang="zh-CN" dirty="0" err="1" smtClean="0"/>
              <a:t>nat_ind</a:t>
            </a:r>
            <a:r>
              <a:rPr lang="en-US" altLang="zh-CN" dirty="0" smtClean="0"/>
              <a:t> </a:t>
            </a:r>
            <a:r>
              <a:rPr lang="zh-CN" altLang="en-US" dirty="0" smtClean="0"/>
              <a:t>这样的归纳法则，在实践中使用 </a:t>
            </a:r>
            <a:r>
              <a:rPr lang="en-US" altLang="zh-CN" dirty="0" smtClean="0"/>
              <a:t>induction </a:t>
            </a:r>
            <a:r>
              <a:rPr lang="zh-CN" altLang="en-US" dirty="0" smtClean="0"/>
              <a:t>更加方便，但其实我们在做的其实就是应用 </a:t>
            </a:r>
            <a:r>
              <a:rPr lang="en-US" altLang="zh-CN" dirty="0" err="1" smtClean="0"/>
              <a:t>nat_ind</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3</a:t>
            </a:fld>
            <a:endParaRPr lang="zh-CN" altLang="en-US"/>
          </a:p>
        </p:txBody>
      </p:sp>
    </p:spTree>
    <p:extLst>
      <p:ext uri="{BB962C8B-B14F-4D97-AF65-F5344CB8AC3E}">
        <p14:creationId xmlns:p14="http://schemas.microsoft.com/office/powerpoint/2010/main" val="170139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Coq </a:t>
            </a:r>
            <a:r>
              <a:rPr lang="zh-CN" altLang="en-US" dirty="0" smtClean="0"/>
              <a:t>为每一个 </a:t>
            </a:r>
            <a:r>
              <a:rPr lang="en-US" altLang="zh-CN" dirty="0" smtClean="0"/>
              <a:t>Inductive </a:t>
            </a:r>
            <a:r>
              <a:rPr lang="zh-CN" altLang="en-US" dirty="0" smtClean="0"/>
              <a:t>定义的数据类型生成了归纳法则，包括那些非递归的。 尽管我们不需要归纳，便可证明非递归数据类型的性质，但归纳原理仍可用来证明其性质。 </a:t>
            </a:r>
          </a:p>
          <a:p>
            <a:r>
              <a:rPr lang="zh-CN" altLang="en-US" dirty="0" smtClean="0"/>
              <a:t>这些生成的原则都具有类似的模式。如果我们定义了类型 </a:t>
            </a:r>
            <a:r>
              <a:rPr lang="en-US" altLang="zh-CN" dirty="0" smtClean="0"/>
              <a:t>t </a:t>
            </a:r>
            <a:r>
              <a:rPr lang="zh-CN" altLang="en-US" dirty="0" smtClean="0"/>
              <a:t>及其构造子 </a:t>
            </a:r>
            <a:r>
              <a:rPr lang="en-US" altLang="zh-CN" dirty="0" smtClean="0"/>
              <a:t>c</a:t>
            </a:r>
            <a:r>
              <a:rPr lang="en-US" altLang="zh-CN" baseline="-25000" dirty="0" smtClean="0"/>
              <a:t>1</a:t>
            </a:r>
            <a:r>
              <a:rPr lang="zh-CN" altLang="en-US" dirty="0" smtClean="0"/>
              <a:t> </a:t>
            </a:r>
            <a:r>
              <a:rPr lang="en-US" altLang="zh-CN" dirty="0" smtClean="0"/>
              <a:t>... </a:t>
            </a:r>
            <a:r>
              <a:rPr lang="en-US" altLang="zh-CN" dirty="0" err="1" smtClean="0"/>
              <a:t>cn</a:t>
            </a:r>
            <a:r>
              <a:rPr lang="zh-CN" altLang="en-US" dirty="0" smtClean="0"/>
              <a:t>， </a:t>
            </a:r>
            <a:r>
              <a:rPr lang="en-US" altLang="zh-CN" dirty="0" smtClean="0"/>
              <a:t>Coq </a:t>
            </a:r>
            <a:r>
              <a:rPr lang="zh-CN" altLang="en-US" dirty="0" smtClean="0"/>
              <a:t>会生成形如下文的定理： </a:t>
            </a:r>
            <a:endParaRPr lang="en-US" altLang="zh-CN" dirty="0" smtClean="0"/>
          </a:p>
          <a:p>
            <a:r>
              <a:rPr lang="zh-CN" altLang="en-US" dirty="0" smtClean="0"/>
              <a:t>每个情形具体的形状取决于对应构造子的参数</a:t>
            </a:r>
            <a:r>
              <a:rPr lang="en-US" altLang="zh-CN" dirty="0" smtClean="0"/>
              <a:t>,</a:t>
            </a:r>
          </a:p>
          <a:p>
            <a:r>
              <a:rPr lang="zh-CN" altLang="en-US" dirty="0" smtClean="0"/>
              <a:t>我们先看几个例子，首先是两个无参数构造子的例子：</a:t>
            </a:r>
            <a:endParaRPr lang="en-US" altLang="zh-CN" dirty="0" smtClean="0"/>
          </a:p>
          <a:p>
            <a:r>
              <a:rPr lang="en-US" altLang="zh-CN" dirty="0" err="1" smtClean="0"/>
              <a:t>Yesno</a:t>
            </a:r>
            <a:endParaRPr lang="en-US" altLang="zh-CN" dirty="0" smtClean="0"/>
          </a:p>
          <a:p>
            <a:r>
              <a:rPr lang="en-US" altLang="zh-CN" dirty="0" err="1" smtClean="0"/>
              <a:t>rgb</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4</a:t>
            </a:fld>
            <a:endParaRPr lang="zh-CN" altLang="en-US"/>
          </a:p>
        </p:txBody>
      </p:sp>
    </p:spTree>
    <p:extLst>
      <p:ext uri="{BB962C8B-B14F-4D97-AF65-F5344CB8AC3E}">
        <p14:creationId xmlns:p14="http://schemas.microsoft.com/office/powerpoint/2010/main" val="4095887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下面这两个例子有某个构造子调用了多个参数</a:t>
            </a:r>
            <a:endParaRPr lang="en-US" altLang="zh-CN" dirty="0" smtClean="0"/>
          </a:p>
          <a:p>
            <a:r>
              <a:rPr lang="zh-CN" altLang="en-US" dirty="0" smtClean="0"/>
              <a:t>这两个定义唯一的区别就是参数的位置</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5</a:t>
            </a:fld>
            <a:endParaRPr lang="zh-CN" altLang="en-US"/>
          </a:p>
        </p:txBody>
      </p:sp>
    </p:spTree>
    <p:extLst>
      <p:ext uri="{BB962C8B-B14F-4D97-AF65-F5344CB8AC3E}">
        <p14:creationId xmlns:p14="http://schemas.microsoft.com/office/powerpoint/2010/main" val="1950022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对于这些例子，我们可以总结出一般的规则： </a:t>
            </a:r>
          </a:p>
          <a:p>
            <a:r>
              <a:rPr lang="zh-CN" altLang="en-US" dirty="0" smtClean="0"/>
              <a:t>类型定义给定了若干构造子；每个对应于归纳法则中的一个语句。 </a:t>
            </a:r>
          </a:p>
          <a:p>
            <a:r>
              <a:rPr lang="zh-CN" altLang="en-US" dirty="0" smtClean="0"/>
              <a:t>每个构造子 </a:t>
            </a:r>
            <a:r>
              <a:rPr lang="en-US" altLang="zh-CN" dirty="0" smtClean="0"/>
              <a:t>c </a:t>
            </a:r>
            <a:r>
              <a:rPr lang="zh-CN" altLang="en-US" dirty="0" smtClean="0"/>
              <a:t>有参数类型 </a:t>
            </a:r>
            <a:r>
              <a:rPr lang="en-US" altLang="zh-CN" dirty="0" smtClean="0"/>
              <a:t>a</a:t>
            </a:r>
            <a:r>
              <a:rPr lang="en-US" altLang="zh-CN" baseline="-25000" dirty="0" smtClean="0"/>
              <a:t>1</a:t>
            </a:r>
            <a:r>
              <a:rPr lang="zh-CN" altLang="en-US" dirty="0" smtClean="0"/>
              <a:t> </a:t>
            </a:r>
            <a:r>
              <a:rPr lang="en-US" altLang="zh-CN" dirty="0" smtClean="0"/>
              <a:t>... an</a:t>
            </a:r>
            <a:r>
              <a:rPr lang="zh-CN" altLang="en-US" dirty="0" smtClean="0"/>
              <a:t>。 </a:t>
            </a:r>
          </a:p>
          <a:p>
            <a:r>
              <a:rPr lang="zh-CN" altLang="en-US" dirty="0" smtClean="0"/>
              <a:t>每个 </a:t>
            </a:r>
            <a:r>
              <a:rPr lang="en-US" altLang="zh-CN" dirty="0" err="1" smtClean="0"/>
              <a:t>ai</a:t>
            </a:r>
            <a:r>
              <a:rPr lang="en-US" altLang="zh-CN" dirty="0" smtClean="0"/>
              <a:t> </a:t>
            </a:r>
            <a:r>
              <a:rPr lang="zh-CN" altLang="en-US" dirty="0" smtClean="0"/>
              <a:t>要么是 </a:t>
            </a:r>
            <a:r>
              <a:rPr lang="en-US" altLang="zh-CN" dirty="0" smtClean="0"/>
              <a:t>t</a:t>
            </a:r>
            <a:r>
              <a:rPr lang="zh-CN" altLang="en-US" dirty="0" smtClean="0"/>
              <a:t>（我们定义的数据类型），要么是其他的类型 </a:t>
            </a:r>
            <a:r>
              <a:rPr lang="en-US" altLang="zh-CN" dirty="0" smtClean="0"/>
              <a:t>s</a:t>
            </a:r>
            <a:r>
              <a:rPr lang="zh-CN" altLang="en-US" dirty="0" smtClean="0"/>
              <a:t>。 </a:t>
            </a:r>
          </a:p>
          <a:p>
            <a:r>
              <a:rPr lang="zh-CN" altLang="en-US" dirty="0" smtClean="0"/>
              <a:t>对应的归纳法则情形则是： </a:t>
            </a:r>
          </a:p>
          <a:p>
            <a:pPr lvl="1"/>
            <a:r>
              <a:rPr lang="zh-CN" altLang="en-US" dirty="0" smtClean="0"/>
              <a:t>“对于所有的类型为 </a:t>
            </a:r>
            <a:r>
              <a:rPr lang="en-US" altLang="zh-CN" dirty="0" smtClean="0"/>
              <a:t>a</a:t>
            </a:r>
            <a:r>
              <a:rPr lang="en-US" altLang="zh-CN" baseline="-25000" dirty="0" smtClean="0"/>
              <a:t>1</a:t>
            </a:r>
            <a:r>
              <a:rPr lang="en-US" altLang="zh-CN" dirty="0" smtClean="0"/>
              <a:t>...an </a:t>
            </a:r>
            <a:r>
              <a:rPr lang="zh-CN" altLang="en-US" dirty="0" smtClean="0"/>
              <a:t>的值 </a:t>
            </a:r>
            <a:r>
              <a:rPr lang="en-US" altLang="zh-CN" dirty="0" smtClean="0"/>
              <a:t>x</a:t>
            </a:r>
            <a:r>
              <a:rPr lang="en-US" altLang="zh-CN" baseline="-25000" dirty="0" smtClean="0"/>
              <a:t>1</a:t>
            </a:r>
            <a:r>
              <a:rPr lang="en-US" altLang="zh-CN" dirty="0" smtClean="0"/>
              <a:t>...</a:t>
            </a:r>
            <a:r>
              <a:rPr lang="en-US" altLang="zh-CN" dirty="0" err="1" smtClean="0"/>
              <a:t>xn</a:t>
            </a:r>
            <a:r>
              <a:rPr lang="zh-CN" altLang="en-US" dirty="0" smtClean="0"/>
              <a:t>，如果 </a:t>
            </a:r>
            <a:r>
              <a:rPr lang="en-US" altLang="zh-CN" dirty="0" smtClean="0"/>
              <a:t>P </a:t>
            </a:r>
            <a:r>
              <a:rPr lang="zh-CN" altLang="en-US" dirty="0" smtClean="0"/>
              <a:t>对每个 归纳的参数（每个具有类型 </a:t>
            </a:r>
            <a:r>
              <a:rPr lang="en-US" altLang="zh-CN" dirty="0" smtClean="0"/>
              <a:t>t </a:t>
            </a:r>
            <a:r>
              <a:rPr lang="zh-CN" altLang="en-US" dirty="0" smtClean="0"/>
              <a:t>的 </a:t>
            </a:r>
            <a:r>
              <a:rPr lang="en-US" altLang="zh-CN" dirty="0" smtClean="0"/>
              <a:t>xi</a:t>
            </a:r>
            <a:r>
              <a:rPr lang="zh-CN" altLang="en-US" dirty="0" smtClean="0"/>
              <a:t>）都成立，那么 </a:t>
            </a:r>
            <a:r>
              <a:rPr lang="en-US" altLang="zh-CN" dirty="0" smtClean="0"/>
              <a:t>P </a:t>
            </a:r>
            <a:r>
              <a:rPr lang="zh-CN" altLang="en-US" dirty="0" smtClean="0"/>
              <a:t>对于 </a:t>
            </a:r>
            <a:r>
              <a:rPr lang="en-US" altLang="zh-CN" dirty="0" smtClean="0"/>
              <a:t>c x</a:t>
            </a:r>
            <a:r>
              <a:rPr lang="en-US" altLang="zh-CN" baseline="-25000" dirty="0" smtClean="0"/>
              <a:t>1</a:t>
            </a:r>
            <a:r>
              <a:rPr lang="zh-CN" altLang="en-US" dirty="0" smtClean="0"/>
              <a:t> </a:t>
            </a:r>
            <a:r>
              <a:rPr lang="en-US" altLang="zh-CN" dirty="0" smtClean="0"/>
              <a:t>... </a:t>
            </a:r>
            <a:r>
              <a:rPr lang="en-US" altLang="zh-CN" dirty="0" err="1" smtClean="0"/>
              <a:t>xn</a:t>
            </a:r>
            <a:r>
              <a:rPr lang="en-US" altLang="zh-CN" dirty="0" smtClean="0"/>
              <a:t> </a:t>
            </a:r>
            <a:r>
              <a:rPr lang="zh-CN" altLang="en-US" dirty="0" smtClean="0"/>
              <a:t>成立”。 </a:t>
            </a:r>
          </a:p>
          <a:p>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6</a:t>
            </a:fld>
            <a:endParaRPr lang="zh-CN" altLang="en-US"/>
          </a:p>
        </p:txBody>
      </p:sp>
    </p:spTree>
    <p:extLst>
      <p:ext uri="{BB962C8B-B14F-4D97-AF65-F5344CB8AC3E}">
        <p14:creationId xmlns:p14="http://schemas.microsoft.com/office/powerpoint/2010/main" val="227962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多态数据结构会是怎样呢？ </a:t>
            </a:r>
            <a:endParaRPr lang="en-US" altLang="zh-CN" dirty="0" smtClean="0"/>
          </a:p>
          <a:p>
            <a:r>
              <a:rPr lang="zh-CN" altLang="en-US" dirty="0" smtClean="0"/>
              <a:t>归纳定义的多态列表同 </a:t>
            </a:r>
            <a:r>
              <a:rPr lang="en-US" altLang="zh-CN" dirty="0" err="1" smtClean="0"/>
              <a:t>natlist</a:t>
            </a:r>
            <a:r>
              <a:rPr lang="en-US" altLang="zh-CN" dirty="0" smtClean="0"/>
              <a:t> </a:t>
            </a:r>
            <a:r>
              <a:rPr lang="zh-CN" altLang="en-US" dirty="0" smtClean="0"/>
              <a:t>是十分相似的。主要的区别是，这里全部的定义是由集合 </a:t>
            </a:r>
            <a:r>
              <a:rPr lang="en-US" altLang="zh-CN" dirty="0" smtClean="0"/>
              <a:t>X </a:t>
            </a:r>
            <a:r>
              <a:rPr lang="zh-CN" altLang="en-US" dirty="0" smtClean="0"/>
              <a:t>所</a:t>
            </a:r>
            <a:r>
              <a:rPr lang="zh-CN" altLang="en-US" b="1" dirty="0" smtClean="0"/>
              <a:t>参数化</a:t>
            </a:r>
            <a:r>
              <a:rPr lang="zh-CN" altLang="en-US" dirty="0" smtClean="0"/>
              <a:t>的： 也即，我们定义了</a:t>
            </a:r>
            <a:r>
              <a:rPr lang="zh-CN" altLang="en-US" b="1" dirty="0" smtClean="0"/>
              <a:t>一族</a:t>
            </a:r>
            <a:r>
              <a:rPr lang="zh-CN" altLang="en-US" dirty="0" smtClean="0"/>
              <a:t>归纳类型 </a:t>
            </a:r>
            <a:r>
              <a:rPr lang="en-US" altLang="zh-CN" dirty="0" smtClean="0"/>
              <a:t>list X</a:t>
            </a:r>
            <a:r>
              <a:rPr lang="zh-CN" altLang="en-US" dirty="0" smtClean="0"/>
              <a:t>，对于每个 </a:t>
            </a:r>
            <a:r>
              <a:rPr lang="en-US" altLang="zh-CN" dirty="0" smtClean="0"/>
              <a:t>X </a:t>
            </a:r>
            <a:r>
              <a:rPr lang="zh-CN" altLang="en-US" dirty="0" smtClean="0"/>
              <a:t>有其对应的类型在此族中。 （请注意，当 </a:t>
            </a:r>
            <a:r>
              <a:rPr lang="en-US" altLang="zh-CN" dirty="0" smtClean="0"/>
              <a:t>list </a:t>
            </a:r>
            <a:r>
              <a:rPr lang="zh-CN" altLang="en-US" dirty="0" smtClean="0"/>
              <a:t>出现在声明体中时，它总是被应用参数 </a:t>
            </a:r>
            <a:r>
              <a:rPr lang="en-US" altLang="zh-CN" dirty="0" smtClean="0"/>
              <a:t>X</a:t>
            </a:r>
            <a:r>
              <a:rPr lang="zh-CN" altLang="en-US" dirty="0" smtClean="0"/>
              <a:t>。） 归纳法则同样被 </a:t>
            </a:r>
            <a:r>
              <a:rPr lang="en-US" altLang="zh-CN" dirty="0" smtClean="0"/>
              <a:t>X </a:t>
            </a:r>
            <a:r>
              <a:rPr lang="zh-CN" altLang="en-US" dirty="0" smtClean="0"/>
              <a:t>所参数化： </a:t>
            </a:r>
            <a:endParaRPr lang="en-US" altLang="zh-CN" dirty="0" smtClean="0"/>
          </a:p>
          <a:p>
            <a:r>
              <a:rPr lang="zh-CN" altLang="en-US" dirty="0" smtClean="0"/>
              <a:t>请注意归纳法则的</a:t>
            </a:r>
            <a:r>
              <a:rPr lang="zh-CN" altLang="en-US" b="1" dirty="0" smtClean="0"/>
              <a:t>所有部分</a:t>
            </a:r>
            <a:r>
              <a:rPr lang="zh-CN" altLang="en-US" dirty="0" smtClean="0"/>
              <a:t>都被 </a:t>
            </a:r>
            <a:r>
              <a:rPr lang="en-US" altLang="zh-CN" dirty="0" smtClean="0"/>
              <a:t>X </a:t>
            </a:r>
            <a:r>
              <a:rPr lang="zh-CN" altLang="en-US" dirty="0" smtClean="0"/>
              <a:t>所参数化。也即，</a:t>
            </a:r>
            <a:r>
              <a:rPr lang="en-US" altLang="zh-CN" dirty="0" err="1" smtClean="0"/>
              <a:t>list_ind</a:t>
            </a:r>
            <a:r>
              <a:rPr lang="en-US" altLang="zh-CN" dirty="0" smtClean="0"/>
              <a:t> </a:t>
            </a:r>
            <a:r>
              <a:rPr lang="zh-CN" altLang="en-US" dirty="0" smtClean="0"/>
              <a:t>可认为是一个 多态函数，当被应用类型 </a:t>
            </a:r>
            <a:r>
              <a:rPr lang="en-US" altLang="zh-CN" dirty="0" smtClean="0"/>
              <a:t>X </a:t>
            </a:r>
            <a:r>
              <a:rPr lang="zh-CN" altLang="en-US" dirty="0" smtClean="0"/>
              <a:t>时，返回特化在类型 </a:t>
            </a:r>
            <a:r>
              <a:rPr lang="en-US" altLang="zh-CN" dirty="0" smtClean="0"/>
              <a:t>list X </a:t>
            </a:r>
            <a:r>
              <a:rPr lang="zh-CN" altLang="en-US" dirty="0" smtClean="0"/>
              <a:t>上的归纳法则。 </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7</a:t>
            </a:fld>
            <a:endParaRPr lang="zh-CN" altLang="en-US"/>
          </a:p>
        </p:txBody>
      </p:sp>
    </p:spTree>
    <p:extLst>
      <p:ext uri="{BB962C8B-B14F-4D97-AF65-F5344CB8AC3E}">
        <p14:creationId xmlns:p14="http://schemas.microsoft.com/office/powerpoint/2010/main" val="772024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数的归纳法则是对由数字 </a:t>
            </a:r>
            <a:r>
              <a:rPr lang="en-US" altLang="zh-CN" dirty="0" smtClean="0"/>
              <a:t>n </a:t>
            </a:r>
            <a:r>
              <a:rPr lang="zh-CN" altLang="en-US" dirty="0" smtClean="0"/>
              <a:t>索引的所有命题 </a:t>
            </a:r>
            <a:r>
              <a:rPr lang="en-US" altLang="zh-CN" dirty="0" smtClean="0"/>
              <a:t>P</a:t>
            </a:r>
            <a:r>
              <a:rPr lang="zh-CN" altLang="en-US" dirty="0" smtClean="0"/>
              <a:t>都成立的泛化陈述。每次使用这个原理，我们将 </a:t>
            </a:r>
            <a:r>
              <a:rPr lang="en-US" altLang="zh-CN" dirty="0" smtClean="0"/>
              <a:t>P </a:t>
            </a:r>
            <a:r>
              <a:rPr lang="zh-CN" altLang="en-US" dirty="0" smtClean="0"/>
              <a:t>特化为一个类型为 </a:t>
            </a:r>
            <a:r>
              <a:rPr lang="en-US" altLang="zh-CN" dirty="0" err="1" smtClean="0"/>
              <a:t>nat</a:t>
            </a:r>
            <a:r>
              <a:rPr lang="en-US" altLang="zh-CN" dirty="0" smtClean="0"/>
              <a:t> → Prop </a:t>
            </a:r>
            <a:r>
              <a:rPr lang="zh-CN" altLang="en-US" dirty="0" smtClean="0"/>
              <a:t>的表达式。</a:t>
            </a:r>
            <a:endParaRPr lang="en-US" altLang="zh-CN" dirty="0" smtClean="0"/>
          </a:p>
          <a:p>
            <a:r>
              <a:rPr lang="zh-CN" altLang="en-US" dirty="0" smtClean="0"/>
              <a:t>通过命名这个表达式，我们可以让归纳证明更加明确。</a:t>
            </a:r>
            <a:endParaRPr lang="en-US" altLang="zh-CN" dirty="0" smtClean="0"/>
          </a:p>
          <a:p>
            <a:endParaRPr lang="en-US" altLang="zh-CN" dirty="0" smtClean="0"/>
          </a:p>
          <a:p>
            <a:r>
              <a:rPr lang="zh-CN" altLang="en-US" dirty="0" smtClean="0"/>
              <a:t>如果对 </a:t>
            </a:r>
            <a:r>
              <a:rPr lang="en-US" altLang="zh-CN" dirty="0" smtClean="0"/>
              <a:t>n </a:t>
            </a:r>
            <a:r>
              <a:rPr lang="zh-CN" altLang="en-US" dirty="0" smtClean="0"/>
              <a:t>归纳来证明 </a:t>
            </a:r>
            <a:r>
              <a:rPr lang="zh-CN" altLang="en-US" dirty="0" smtClean="0">
                <a:effectLst/>
              </a:rPr>
              <a:t>∀</a:t>
            </a:r>
            <a:r>
              <a:rPr lang="zh-CN" altLang="en-US" dirty="0" smtClean="0"/>
              <a:t> </a:t>
            </a:r>
            <a:r>
              <a:rPr lang="en-US" altLang="zh-CN" dirty="0" smtClean="0"/>
              <a:t>n, P_m0r n</a:t>
            </a:r>
            <a:r>
              <a:rPr lang="zh-CN" altLang="en-US" dirty="0" smtClean="0"/>
              <a:t>（使用 </a:t>
            </a:r>
            <a:r>
              <a:rPr lang="en-US" altLang="zh-CN" dirty="0" smtClean="0"/>
              <a:t>induction </a:t>
            </a:r>
            <a:r>
              <a:rPr lang="zh-CN" altLang="en-US" dirty="0" smtClean="0"/>
              <a:t>或 </a:t>
            </a:r>
            <a:r>
              <a:rPr lang="en-US" altLang="zh-CN" dirty="0" smtClean="0"/>
              <a:t>apply </a:t>
            </a:r>
            <a:r>
              <a:rPr lang="en-US" altLang="zh-CN" dirty="0" err="1" smtClean="0"/>
              <a:t>nat_ind</a:t>
            </a:r>
            <a:r>
              <a:rPr lang="zh-CN" altLang="en-US" dirty="0" smtClean="0"/>
              <a:t>），可以看到第一个子目标要求我们证明 </a:t>
            </a:r>
            <a:r>
              <a:rPr lang="en-US" altLang="zh-CN" dirty="0" smtClean="0"/>
              <a:t>P_m0r 0 </a:t>
            </a:r>
            <a:r>
              <a:rPr lang="zh-CN" altLang="en-US" dirty="0" smtClean="0"/>
              <a:t>（“</a:t>
            </a:r>
            <a:r>
              <a:rPr lang="en-US" altLang="zh-CN" dirty="0" smtClean="0"/>
              <a:t>P </a:t>
            </a:r>
            <a:r>
              <a:rPr lang="zh-CN" altLang="en-US" dirty="0" smtClean="0"/>
              <a:t>对零成立”），而第二个子目标要求我们证明 </a:t>
            </a:r>
            <a:r>
              <a:rPr lang="zh-CN" altLang="en-US" dirty="0" smtClean="0">
                <a:effectLst/>
              </a:rPr>
              <a:t>∀</a:t>
            </a:r>
            <a:r>
              <a:rPr lang="zh-CN" altLang="en-US" dirty="0" smtClean="0"/>
              <a:t> </a:t>
            </a:r>
            <a:r>
              <a:rPr lang="en-US" altLang="zh-CN" dirty="0" smtClean="0"/>
              <a:t>n', P_m0r n' → P_m0r (S n') </a:t>
            </a:r>
            <a:r>
              <a:rPr lang="zh-CN" altLang="en-US" dirty="0" smtClean="0"/>
              <a:t>（也即，“</a:t>
            </a:r>
            <a:r>
              <a:rPr lang="en-US" altLang="zh-CN" dirty="0" smtClean="0"/>
              <a:t>P </a:t>
            </a:r>
            <a:r>
              <a:rPr lang="zh-CN" altLang="en-US" dirty="0" smtClean="0"/>
              <a:t>对 </a:t>
            </a:r>
            <a:r>
              <a:rPr lang="en-US" altLang="zh-CN" dirty="0" smtClean="0"/>
              <a:t>S n' </a:t>
            </a:r>
            <a:r>
              <a:rPr lang="zh-CN" altLang="en-US" dirty="0" smtClean="0"/>
              <a:t>成立仅当其对 </a:t>
            </a:r>
            <a:r>
              <a:rPr lang="en-US" altLang="zh-CN" dirty="0" smtClean="0"/>
              <a:t>n' </a:t>
            </a:r>
            <a:r>
              <a:rPr lang="zh-CN" altLang="en-US" dirty="0" smtClean="0"/>
              <a:t>成立”，或者说，“</a:t>
            </a:r>
            <a:r>
              <a:rPr lang="en-US" altLang="zh-CN" dirty="0" smtClean="0"/>
              <a:t>P </a:t>
            </a:r>
            <a:r>
              <a:rPr lang="zh-CN" altLang="en-US" dirty="0" smtClean="0"/>
              <a:t>被 </a:t>
            </a:r>
            <a:r>
              <a:rPr lang="en-US" altLang="zh-CN" dirty="0" smtClean="0"/>
              <a:t>S </a:t>
            </a:r>
            <a:r>
              <a:rPr lang="zh-CN" altLang="en-US" dirty="0" smtClean="0"/>
              <a:t>保持”）。 </a:t>
            </a:r>
            <a:r>
              <a:rPr lang="zh-CN" altLang="en-US" b="1" dirty="0" smtClean="0"/>
              <a:t>归纳假设</a:t>
            </a:r>
            <a:r>
              <a:rPr lang="zh-CN" altLang="en-US" dirty="0" smtClean="0"/>
              <a:t>是后一个蕴含式中的前提部分，即假设 </a:t>
            </a:r>
            <a:r>
              <a:rPr lang="en-US" altLang="zh-CN" dirty="0" smtClean="0"/>
              <a:t>P </a:t>
            </a:r>
            <a:r>
              <a:rPr lang="zh-CN" altLang="en-US" dirty="0" smtClean="0"/>
              <a:t>对 </a:t>
            </a:r>
            <a:r>
              <a:rPr lang="en-US" altLang="zh-CN" dirty="0" smtClean="0"/>
              <a:t>n' </a:t>
            </a:r>
            <a:r>
              <a:rPr lang="zh-CN" altLang="en-US" dirty="0" smtClean="0"/>
              <a:t>成立，这是我们在证明 </a:t>
            </a:r>
            <a:r>
              <a:rPr lang="en-US" altLang="zh-CN" dirty="0" smtClean="0"/>
              <a:t>P </a:t>
            </a:r>
            <a:r>
              <a:rPr lang="zh-CN" altLang="en-US" dirty="0" smtClean="0"/>
              <a:t>对 </a:t>
            </a:r>
            <a:r>
              <a:rPr lang="en-US" altLang="zh-CN" dirty="0" smtClean="0"/>
              <a:t>S n' </a:t>
            </a:r>
            <a:r>
              <a:rPr lang="zh-CN" altLang="en-US" dirty="0" smtClean="0"/>
              <a:t>的过程中允许使用的。 </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8</a:t>
            </a:fld>
            <a:endParaRPr lang="zh-CN" altLang="en-US"/>
          </a:p>
        </p:txBody>
      </p:sp>
    </p:spTree>
    <p:extLst>
      <p:ext uri="{BB962C8B-B14F-4D97-AF65-F5344CB8AC3E}">
        <p14:creationId xmlns:p14="http://schemas.microsoft.com/office/powerpoint/2010/main" val="48043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我们再回过头来看看</a:t>
            </a:r>
            <a:r>
              <a:rPr lang="en-US" altLang="zh-CN" dirty="0" smtClean="0"/>
              <a:t>induction</a:t>
            </a:r>
            <a:r>
              <a:rPr lang="zh-CN" altLang="en-US" dirty="0" smtClean="0"/>
              <a:t>策略，</a:t>
            </a:r>
            <a:r>
              <a:rPr lang="en-US" altLang="zh-CN" dirty="0" smtClean="0"/>
              <a:t>induction </a:t>
            </a:r>
            <a:r>
              <a:rPr lang="zh-CN" altLang="en-US" dirty="0" smtClean="0"/>
              <a:t>策略事实上为我们做了更多低层次的工作。 </a:t>
            </a:r>
          </a:p>
          <a:p>
            <a:r>
              <a:rPr lang="zh-CN" altLang="en-US" dirty="0" smtClean="0"/>
              <a:t>回忆一下自然数归纳法则的非形式化陈述：</a:t>
            </a:r>
            <a:endParaRPr lang="en-US" altLang="zh-CN" dirty="0" smtClean="0"/>
          </a:p>
          <a:p>
            <a:r>
              <a:rPr lang="zh-CN" altLang="en-US" dirty="0" smtClean="0"/>
              <a:t>如果 </a:t>
            </a:r>
            <a:r>
              <a:rPr lang="en-US" altLang="zh-CN" dirty="0" smtClean="0"/>
              <a:t>P n </a:t>
            </a:r>
            <a:r>
              <a:rPr lang="zh-CN" altLang="en-US" dirty="0" smtClean="0"/>
              <a:t>是某个涉及到数字 </a:t>
            </a:r>
            <a:r>
              <a:rPr lang="en-US" altLang="zh-CN" dirty="0" smtClean="0"/>
              <a:t>n </a:t>
            </a:r>
            <a:r>
              <a:rPr lang="zh-CN" altLang="en-US" dirty="0" smtClean="0"/>
              <a:t>的命题，我们想要证明 </a:t>
            </a:r>
            <a:r>
              <a:rPr lang="en-US" altLang="zh-CN" dirty="0" smtClean="0"/>
              <a:t>P </a:t>
            </a:r>
            <a:r>
              <a:rPr lang="zh-CN" altLang="en-US" dirty="0" smtClean="0"/>
              <a:t>对于</a:t>
            </a:r>
            <a:r>
              <a:rPr lang="zh-CN" altLang="en-US" b="1" dirty="0" smtClean="0"/>
              <a:t>所有</a:t>
            </a:r>
            <a:r>
              <a:rPr lang="zh-CN" altLang="en-US" dirty="0" smtClean="0"/>
              <a:t>数字 </a:t>
            </a:r>
            <a:r>
              <a:rPr lang="en-US" altLang="zh-CN" dirty="0" smtClean="0"/>
              <a:t>n </a:t>
            </a:r>
            <a:r>
              <a:rPr lang="zh-CN" altLang="en-US" dirty="0" smtClean="0"/>
              <a:t>都成立，我们以如下方式推理：</a:t>
            </a:r>
            <a:endParaRPr lang="en-US" altLang="zh-CN" dirty="0" smtClean="0"/>
          </a:p>
          <a:p>
            <a:r>
              <a:rPr lang="en-US" altLang="zh-CN" dirty="0" smtClean="0"/>
              <a:t>	</a:t>
            </a:r>
            <a:r>
              <a:rPr lang="zh-CN" altLang="en-US" dirty="0" smtClean="0"/>
              <a:t>证明 </a:t>
            </a:r>
            <a:r>
              <a:rPr lang="en-US" altLang="zh-CN" dirty="0" smtClean="0"/>
              <a:t>P 0 </a:t>
            </a:r>
            <a:r>
              <a:rPr lang="zh-CN" altLang="en-US" dirty="0" smtClean="0"/>
              <a:t>成立 </a:t>
            </a:r>
          </a:p>
          <a:p>
            <a:r>
              <a:rPr lang="en-US" altLang="zh-CN" dirty="0" smtClean="0"/>
              <a:t>	</a:t>
            </a:r>
            <a:r>
              <a:rPr lang="zh-CN" altLang="en-US" dirty="0" smtClean="0"/>
              <a:t>证明如果 </a:t>
            </a:r>
            <a:r>
              <a:rPr lang="en-US" altLang="zh-CN" dirty="0" smtClean="0"/>
              <a:t>P n' </a:t>
            </a:r>
            <a:r>
              <a:rPr lang="zh-CN" altLang="en-US" dirty="0" smtClean="0"/>
              <a:t>成立，那么 </a:t>
            </a:r>
            <a:r>
              <a:rPr lang="en-US" altLang="zh-CN" dirty="0" smtClean="0"/>
              <a:t>P (S n') </a:t>
            </a:r>
            <a:r>
              <a:rPr lang="zh-CN" altLang="en-US" dirty="0" smtClean="0"/>
              <a:t>成立 </a:t>
            </a:r>
          </a:p>
          <a:p>
            <a:r>
              <a:rPr lang="en-US" altLang="zh-CN" dirty="0" smtClean="0"/>
              <a:t>	</a:t>
            </a:r>
            <a:r>
              <a:rPr lang="zh-CN" altLang="en-US" dirty="0" smtClean="0"/>
              <a:t>得出结论 </a:t>
            </a:r>
            <a:r>
              <a:rPr lang="en-US" altLang="zh-CN" dirty="0" smtClean="0"/>
              <a:t>P n </a:t>
            </a:r>
            <a:r>
              <a:rPr lang="zh-CN" altLang="en-US" dirty="0" smtClean="0"/>
              <a:t>对所有 </a:t>
            </a:r>
            <a:r>
              <a:rPr lang="en-US" altLang="zh-CN" dirty="0" smtClean="0"/>
              <a:t>n </a:t>
            </a:r>
            <a:r>
              <a:rPr lang="zh-CN" altLang="en-US" dirty="0" smtClean="0"/>
              <a:t>成立。</a:t>
            </a:r>
            <a:endParaRPr lang="en-US" altLang="zh-CN" dirty="0" smtClean="0"/>
          </a:p>
          <a:p>
            <a:r>
              <a:rPr lang="zh-CN" altLang="en-US" dirty="0" smtClean="0"/>
              <a:t> </a:t>
            </a:r>
          </a:p>
          <a:p>
            <a:r>
              <a:rPr lang="zh-CN" altLang="en-US" dirty="0" smtClean="0"/>
              <a:t>当以 </a:t>
            </a:r>
            <a:r>
              <a:rPr lang="en-US" altLang="zh-CN" dirty="0" smtClean="0"/>
              <a:t>intros n </a:t>
            </a:r>
            <a:r>
              <a:rPr lang="zh-CN" altLang="en-US" dirty="0" smtClean="0"/>
              <a:t>和 </a:t>
            </a:r>
            <a:r>
              <a:rPr lang="en-US" altLang="zh-CN" dirty="0" smtClean="0"/>
              <a:t>induction n </a:t>
            </a:r>
            <a:r>
              <a:rPr lang="zh-CN" altLang="en-US" dirty="0" smtClean="0"/>
              <a:t>开始一个证明时，我们首先在告诉 </a:t>
            </a:r>
            <a:r>
              <a:rPr lang="en-US" altLang="zh-CN" dirty="0" smtClean="0"/>
              <a:t>Coq </a:t>
            </a:r>
            <a:r>
              <a:rPr lang="zh-CN" altLang="en-US" dirty="0" smtClean="0"/>
              <a:t>考虑一个</a:t>
            </a:r>
            <a:r>
              <a:rPr lang="zh-CN" altLang="en-US" b="1" dirty="0" smtClean="0"/>
              <a:t>特殊的</a:t>
            </a:r>
            <a:r>
              <a:rPr lang="zh-CN" altLang="en-US" dirty="0" smtClean="0"/>
              <a:t> </a:t>
            </a:r>
            <a:r>
              <a:rPr lang="en-US" altLang="zh-CN" dirty="0" smtClean="0"/>
              <a:t>n</a:t>
            </a:r>
            <a:r>
              <a:rPr lang="zh-CN" altLang="en-US" dirty="0" smtClean="0"/>
              <a:t>（通过引入到上下文中），然后告诉它证明一些关于 </a:t>
            </a:r>
            <a:r>
              <a:rPr lang="zh-CN" altLang="en-US" b="1" dirty="0" smtClean="0"/>
              <a:t>全体</a:t>
            </a:r>
            <a:r>
              <a:rPr lang="zh-CN" altLang="en-US" dirty="0" smtClean="0"/>
              <a:t>数字的性质（通过使用归纳）。 在这种情况下，</a:t>
            </a:r>
            <a:r>
              <a:rPr lang="en-US" altLang="zh-CN" dirty="0" smtClean="0"/>
              <a:t>Coq </a:t>
            </a:r>
            <a:r>
              <a:rPr lang="zh-CN" altLang="en-US" dirty="0" smtClean="0"/>
              <a:t>事实上在内部“二次一般化（</a:t>
            </a:r>
            <a:r>
              <a:rPr lang="en-US" altLang="zh-CN" dirty="0" smtClean="0"/>
              <a:t>re-generalize</a:t>
            </a:r>
            <a:r>
              <a:rPr lang="zh-CN" altLang="en-US" dirty="0" smtClean="0"/>
              <a:t>）”了我们归纳的变量。</a:t>
            </a:r>
            <a:endParaRPr lang="en-US" altLang="zh-CN" dirty="0" smtClean="0"/>
          </a:p>
          <a:p>
            <a:endParaRPr lang="en-US" altLang="zh-CN" dirty="0" smtClean="0"/>
          </a:p>
          <a:p>
            <a:r>
              <a:rPr lang="zh-CN" altLang="en-US" dirty="0" smtClean="0"/>
              <a:t>对目标中含有量词的变量应用 </a:t>
            </a:r>
            <a:r>
              <a:rPr lang="en-US" altLang="zh-CN" dirty="0" smtClean="0"/>
              <a:t>induction </a:t>
            </a:r>
            <a:r>
              <a:rPr lang="zh-CN" altLang="en-US" dirty="0" smtClean="0"/>
              <a:t>同样可以工作。 </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t>9</a:t>
            </a:fld>
            <a:endParaRPr lang="zh-CN" altLang="en-US"/>
          </a:p>
        </p:txBody>
      </p:sp>
    </p:spTree>
    <p:extLst>
      <p:ext uri="{BB962C8B-B14F-4D97-AF65-F5344CB8AC3E}">
        <p14:creationId xmlns:p14="http://schemas.microsoft.com/office/powerpoint/2010/main" val="1675795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anose="05000000000000000000"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r>
              <a:rPr kumimoji="1" lang="en-US" altLang="zh-CN" dirty="0" smtClean="0">
                <a:solidFill>
                  <a:prstClr val="black">
                    <a:lumMod val="65000"/>
                    <a:lumOff val="35000"/>
                  </a:prstClr>
                </a:solidFill>
                <a:ea typeface="宋体" panose="02010600030101010101" pitchFamily="2" charset="-122"/>
              </a:rPr>
              <a:t>2018.4.11</a:t>
            </a:r>
            <a:endParaRPr kumimoji="1" lang="zh-CN" altLang="en-US" dirty="0">
              <a:solidFill>
                <a:prstClr val="black">
                  <a:lumMod val="65000"/>
                  <a:lumOff val="35000"/>
                </a:prstClr>
              </a:solidFill>
              <a:ea typeface="宋体" panose="02010600030101010101" pitchFamily="2" charset="-122"/>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panose="02010600030101010101" pitchFamily="2" charset="-122"/>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p:txBody>
          <a:bodyPr/>
          <a:lstStyle>
            <a:lvl1pPr>
              <a:defRPr/>
            </a:lvl1pPr>
          </a:lstStyle>
          <a:p>
            <a:fld id="{5F4FBBCF-6140-4F34-B704-0B80CB6EFB2C}" type="datetime4">
              <a:rPr lang="en-US" altLang="zh-CN" smtClean="0"/>
              <a:t>July 22, 2019</a:t>
            </a:fld>
            <a:endParaRPr lang="zh-CN" altLang="en-US"/>
          </a:p>
        </p:txBody>
      </p:sp>
      <p:sp>
        <p:nvSpPr>
          <p:cNvPr id="5" name="Rectangle 6"/>
          <p:cNvSpPr>
            <a:spLocks noGrp="1" noChangeArrowheads="1"/>
          </p:cNvSpPr>
          <p:nvPr>
            <p:ph type="ftr" sz="quarter" idx="11"/>
          </p:nvPr>
        </p:nvSpPr>
        <p:spPr/>
        <p:txBody>
          <a:bodyPr/>
          <a:lstStyle>
            <a:lvl1pPr>
              <a:defRPr/>
            </a:lvl1pPr>
          </a:lstStyle>
          <a:p>
            <a:endParaRPr lang="zh-CN" altLang="en-US"/>
          </a:p>
        </p:txBody>
      </p:sp>
      <p:sp>
        <p:nvSpPr>
          <p:cNvPr id="6" name="Rectangle 7"/>
          <p:cNvSpPr>
            <a:spLocks noGrp="1" noChangeArrowheads="1"/>
          </p:cNvSpPr>
          <p:nvPr>
            <p:ph type="sldNum" sz="quarter" idx="12"/>
          </p:nvPr>
        </p:nvSpPr>
        <p:spPr/>
        <p:txBody>
          <a:bodyPr/>
          <a:lstStyle>
            <a:lvl1pPr>
              <a:defRPr/>
            </a:lvl1pPr>
          </a:lstStyle>
          <a:p>
            <a:fld id="{11F96539-4944-4DB9-A30A-5120CF59C63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p:txBody>
          <a:bodyPr/>
          <a:lstStyle>
            <a:lvl1pPr>
              <a:defRPr/>
            </a:lvl1pPr>
          </a:lstStyle>
          <a:p>
            <a:fld id="{5361CD0A-BE88-46E0-824D-35AE91BA901F}" type="datetime4">
              <a:rPr lang="en-US" altLang="zh-CN" smtClean="0"/>
              <a:t>July 22, 2019</a:t>
            </a:fld>
            <a:endParaRPr lang="zh-CN" altLang="en-US"/>
          </a:p>
        </p:txBody>
      </p:sp>
      <p:sp>
        <p:nvSpPr>
          <p:cNvPr id="5" name="Rectangle 6"/>
          <p:cNvSpPr>
            <a:spLocks noGrp="1" noChangeArrowheads="1"/>
          </p:cNvSpPr>
          <p:nvPr>
            <p:ph type="ftr" sz="quarter" idx="11"/>
          </p:nvPr>
        </p:nvSpPr>
        <p:spPr/>
        <p:txBody>
          <a:bodyPr/>
          <a:lstStyle>
            <a:lvl1pPr>
              <a:defRPr/>
            </a:lvl1pPr>
          </a:lstStyle>
          <a:p>
            <a:endParaRPr lang="zh-CN" altLang="en-US"/>
          </a:p>
        </p:txBody>
      </p:sp>
      <p:sp>
        <p:nvSpPr>
          <p:cNvPr id="6" name="Rectangle 7"/>
          <p:cNvSpPr>
            <a:spLocks noGrp="1" noChangeArrowheads="1"/>
          </p:cNvSpPr>
          <p:nvPr>
            <p:ph type="sldNum" sz="quarter" idx="12"/>
          </p:nvPr>
        </p:nvSpPr>
        <p:spPr/>
        <p:txBody>
          <a:bodyPr/>
          <a:lstStyle>
            <a:lvl1pPr>
              <a:defRPr/>
            </a:lvl1pPr>
          </a:lstStyle>
          <a:p>
            <a:fld id="{11F96539-4944-4DB9-A30A-5120CF59C63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7242C8D7-F16C-4A07-AD4C-2183EC0DD23F}"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a:solidFill>
                <a:prstClr val="black"/>
              </a:solidFill>
            </a:endParaRPr>
          </a:p>
        </p:txBody>
      </p:sp>
      <p:pic>
        <p:nvPicPr>
          <p:cNvPr id="10" name="Picture 6" descr="tow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3733" y="287612"/>
            <a:ext cx="2016350"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331" y="332656"/>
            <a:ext cx="602938" cy="70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anose="020B0604020202020204"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3C63B0A8-0064-42A6-A2E2-F026499EA14E}"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6472576"/>
            <a:ext cx="288000" cy="340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9E0173A4-4731-41A4-A6DA-1B1984AC4955}"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4C4E20B1-EE8A-46DE-B089-DB6EFA376C30}"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A373CF48-7F3B-40E8-AECF-1B7E940CAC28}"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57AD0F80-D245-447C-A5A9-F5531DFB0AAC}"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CDD33EBD-0B71-4B64-A382-5C26F609CB63}"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BB454F7-EBE6-4661-8A28-16F391A63639}"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mj-lt"/>
                <a:ea typeface="黑体" panose="02010609060101010101" pitchFamily="49" charset="-122"/>
              </a:defRPr>
            </a:lvl1pPr>
            <a:lvl2pPr>
              <a:defRPr>
                <a:latin typeface="+mj-lt"/>
                <a:ea typeface="黑体" panose="02010609060101010101" pitchFamily="49" charset="-122"/>
              </a:defRPr>
            </a:lvl2pPr>
            <a:lvl3pPr marL="1036320" indent="-342900">
              <a:buClr>
                <a:srgbClr val="920BCF"/>
              </a:buClr>
              <a:buFont typeface="Wingdings" panose="05000000000000000000" pitchFamily="2" charset="2"/>
              <a:buChar char="n"/>
              <a:defRPr>
                <a:latin typeface="+mj-lt"/>
              </a:defRPr>
            </a:lvl3pPr>
            <a:lvl4pPr>
              <a:buClr>
                <a:srgbClr val="B507B5"/>
              </a:buCl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p:txBody>
          <a:bodyPr/>
          <a:lstStyle>
            <a:lvl1pPr>
              <a:defRPr/>
            </a:lvl1pPr>
          </a:lstStyle>
          <a:p>
            <a:r>
              <a:rPr kumimoji="1" lang="en-US" altLang="zh-CN" dirty="0" smtClean="0">
                <a:solidFill>
                  <a:prstClr val="black">
                    <a:lumMod val="65000"/>
                    <a:lumOff val="35000"/>
                  </a:prstClr>
                </a:solidFill>
                <a:ea typeface="宋体" panose="02010600030101010101" pitchFamily="2" charset="-122"/>
              </a:rPr>
              <a:t>2018.4.11</a:t>
            </a:r>
            <a:endParaRPr kumimoji="1" lang="zh-CN" altLang="en-US" dirty="0">
              <a:solidFill>
                <a:prstClr val="black">
                  <a:lumMod val="65000"/>
                  <a:lumOff val="35000"/>
                </a:prstClr>
              </a:solidFill>
              <a:ea typeface="宋体" panose="02010600030101010101" pitchFamily="2" charset="-122"/>
            </a:endParaRPr>
          </a:p>
        </p:txBody>
      </p:sp>
      <p:sp>
        <p:nvSpPr>
          <p:cNvPr id="5" name="Rectangle 6"/>
          <p:cNvSpPr>
            <a:spLocks noGrp="1" noChangeArrowheads="1"/>
          </p:cNvSpPr>
          <p:nvPr>
            <p:ph type="ftr" sz="quarter" idx="11"/>
          </p:nvPr>
        </p:nvSpPr>
        <p:spPr>
          <a:noFill/>
          <a:ln w="9525">
            <a:noFill/>
            <a:miter lim="800000"/>
          </a:ln>
          <a:effectLst/>
        </p:spPr>
        <p:txBody>
          <a:bodyPr vert="horz" wrap="square" lIns="91440" tIns="45720" rIns="91440" bIns="45720" numCol="1" anchor="t" anchorCtr="0" compatLnSpc="1"/>
          <a:lstStyle>
            <a:lvl1pPr>
              <a:defRPr kumimoji="1" lang="en-US" altLang="zh-CN" smtClean="0">
                <a:solidFill>
                  <a:prstClr val="black">
                    <a:lumMod val="65000"/>
                    <a:lumOff val="35000"/>
                  </a:prstClr>
                </a:solidFill>
              </a:defRPr>
            </a:lvl1pPr>
          </a:lstStyle>
          <a:p>
            <a:pPr defTabSz="457200"/>
            <a:endParaRPr lang="zh-CN" altLang="en-US"/>
          </a:p>
        </p:txBody>
      </p:sp>
      <p:sp>
        <p:nvSpPr>
          <p:cNvPr id="6"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panose="02010600030101010101" pitchFamily="2" charset="-122"/>
              </a:rPr>
              <a:t>‹#›</a:t>
            </a:fld>
            <a:endParaRPr kumimoji="1" lang="zh-CN" altLang="en-US">
              <a:solidFill>
                <a:prstClr val="black">
                  <a:lumMod val="65000"/>
                  <a:lumOff val="35000"/>
                </a:prstClr>
              </a:solidFill>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4716B69-E583-4C5A-81AE-FC7DCB18649B}"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FA9DF7D-C2F7-4EE9-8B9D-3853EB106E16}"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F735098-0B1F-49F0-9C79-A55BCAB13311}"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p:txBody>
          <a:bodyPr/>
          <a:lstStyle>
            <a:lvl1pPr>
              <a:defRPr/>
            </a:lvl1pPr>
          </a:lstStyle>
          <a:p>
            <a:fld id="{97BBADC1-3F56-49A4-B55D-9737B2C3720F}" type="datetime4">
              <a:rPr kumimoji="1" lang="en-US" altLang="zh-CN" smtClean="0">
                <a:solidFill>
                  <a:prstClr val="black">
                    <a:lumMod val="65000"/>
                    <a:lumOff val="35000"/>
                  </a:prstClr>
                </a:solidFill>
                <a:ea typeface="宋体" panose="02010600030101010101" pitchFamily="2" charset="-122"/>
              </a:rPr>
              <a:t>July 22, 2019</a:t>
            </a:fld>
            <a:endParaRPr kumimoji="1" lang="zh-CN" altLang="en-US">
              <a:solidFill>
                <a:prstClr val="black">
                  <a:lumMod val="65000"/>
                  <a:lumOff val="35000"/>
                </a:prstClr>
              </a:solidFill>
              <a:ea typeface="宋体" panose="02010600030101010101" pitchFamily="2" charset="-122"/>
            </a:endParaRPr>
          </a:p>
        </p:txBody>
      </p:sp>
      <p:sp>
        <p:nvSpPr>
          <p:cNvPr id="5"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panose="02010600030101010101" pitchFamily="2" charset="-122"/>
            </a:endParaRPr>
          </a:p>
        </p:txBody>
      </p:sp>
      <p:sp>
        <p:nvSpPr>
          <p:cNvPr id="6"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panose="02010600030101010101" pitchFamily="2" charset="-122"/>
              </a:rPr>
              <a:t>‹#›</a:t>
            </a:fld>
            <a:endParaRPr kumimoji="1" lang="zh-CN" altLang="en-US">
              <a:solidFill>
                <a:prstClr val="black">
                  <a:lumMod val="65000"/>
                  <a:lumOff val="35000"/>
                </a:prstClr>
              </a:solidFill>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p:txBody>
          <a:bodyPr/>
          <a:lstStyle>
            <a:lvl1pPr>
              <a:defRPr/>
            </a:lvl1pPr>
          </a:lstStyle>
          <a:p>
            <a:fld id="{25D677E9-E279-4680-B081-AE76912FE034}" type="datetime4">
              <a:rPr lang="en-US" altLang="zh-CN" smtClean="0"/>
              <a:t>July 22, 2019</a:t>
            </a:fld>
            <a:endParaRPr lang="zh-CN" altLang="en-US"/>
          </a:p>
        </p:txBody>
      </p:sp>
      <p:sp>
        <p:nvSpPr>
          <p:cNvPr id="6" name="Rectangle 6"/>
          <p:cNvSpPr>
            <a:spLocks noGrp="1" noChangeArrowheads="1"/>
          </p:cNvSpPr>
          <p:nvPr>
            <p:ph type="ftr" sz="quarter" idx="11"/>
          </p:nvPr>
        </p:nvSpPr>
        <p:spPr/>
        <p:txBody>
          <a:bodyPr/>
          <a:lstStyle>
            <a:lvl1pPr>
              <a:defRPr/>
            </a:lvl1pPr>
          </a:lstStyle>
          <a:p>
            <a:endParaRPr lang="zh-CN" altLang="en-US"/>
          </a:p>
        </p:txBody>
      </p:sp>
      <p:sp>
        <p:nvSpPr>
          <p:cNvPr id="7" name="Rectangle 7"/>
          <p:cNvSpPr>
            <a:spLocks noGrp="1" noChangeArrowheads="1"/>
          </p:cNvSpPr>
          <p:nvPr>
            <p:ph type="sldNum" sz="quarter" idx="12"/>
          </p:nvPr>
        </p:nvSpPr>
        <p:spPr/>
        <p:txBody>
          <a:bodyPr/>
          <a:lstStyle>
            <a:lvl1pPr>
              <a:defRPr/>
            </a:lvl1pPr>
          </a:lstStyle>
          <a:p>
            <a:fld id="{11F96539-4944-4DB9-A30A-5120CF59C630}"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p:txBody>
          <a:bodyPr/>
          <a:lstStyle>
            <a:lvl1pPr>
              <a:defRPr/>
            </a:lvl1pPr>
          </a:lstStyle>
          <a:p>
            <a:fld id="{FB886EFB-6699-45F8-83C3-A8EC54C54436}" type="datetime4">
              <a:rPr kumimoji="1" lang="en-US" altLang="zh-CN" smtClean="0">
                <a:solidFill>
                  <a:prstClr val="black">
                    <a:lumMod val="65000"/>
                    <a:lumOff val="35000"/>
                  </a:prstClr>
                </a:solidFill>
                <a:ea typeface="宋体" panose="02010600030101010101" pitchFamily="2" charset="-122"/>
              </a:rPr>
              <a:t>July 22, 2019</a:t>
            </a:fld>
            <a:endParaRPr kumimoji="1" lang="zh-CN" altLang="en-US">
              <a:solidFill>
                <a:prstClr val="black">
                  <a:lumMod val="65000"/>
                  <a:lumOff val="35000"/>
                </a:prstClr>
              </a:solidFill>
              <a:ea typeface="宋体" panose="02010600030101010101" pitchFamily="2" charset="-122"/>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panose="02010600030101010101" pitchFamily="2" charset="-122"/>
            </a:endParaRPr>
          </a:p>
        </p:txBody>
      </p:sp>
      <p:sp>
        <p:nvSpPr>
          <p:cNvPr id="9"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panose="02010600030101010101" pitchFamily="2" charset="-122"/>
              </a:rPr>
              <a:t>‹#›</a:t>
            </a:fld>
            <a:endParaRPr kumimoji="1" lang="zh-CN" altLang="en-US">
              <a:solidFill>
                <a:prstClr val="black">
                  <a:lumMod val="65000"/>
                  <a:lumOff val="35000"/>
                </a:prstClr>
              </a:solidFill>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r>
              <a:rPr kumimoji="1" lang="en-US" altLang="zh-CN" dirty="0" smtClean="0">
                <a:solidFill>
                  <a:prstClr val="black">
                    <a:lumMod val="65000"/>
                    <a:lumOff val="35000"/>
                  </a:prstClr>
                </a:solidFill>
                <a:ea typeface="宋体" panose="02010600030101010101" pitchFamily="2" charset="-122"/>
              </a:rPr>
              <a:t>2018.4.11</a:t>
            </a:r>
            <a:endParaRPr kumimoji="1" lang="zh-CN" altLang="en-US" dirty="0">
              <a:solidFill>
                <a:prstClr val="black">
                  <a:lumMod val="65000"/>
                  <a:lumOff val="35000"/>
                </a:prstClr>
              </a:solidFill>
              <a:ea typeface="宋体" panose="02010600030101010101" pitchFamily="2" charset="-122"/>
            </a:endParaRPr>
          </a:p>
        </p:txBody>
      </p:sp>
      <p:sp>
        <p:nvSpPr>
          <p:cNvPr id="4"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panose="02010600030101010101" pitchFamily="2" charset="-122"/>
            </a:endParaRPr>
          </a:p>
        </p:txBody>
      </p:sp>
      <p:sp>
        <p:nvSpPr>
          <p:cNvPr id="5"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panose="02010600030101010101" pitchFamily="2" charset="-122"/>
              </a:rPr>
              <a:t>‹#›</a:t>
            </a:fld>
            <a:endParaRPr kumimoji="1" lang="zh-CN" altLang="en-US">
              <a:solidFill>
                <a:prstClr val="black">
                  <a:lumMod val="65000"/>
                  <a:lumOff val="35000"/>
                </a:prstClr>
              </a:solidFill>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r>
              <a:rPr kumimoji="1" lang="en-US" altLang="zh-CN" dirty="0" smtClean="0">
                <a:solidFill>
                  <a:prstClr val="black">
                    <a:lumMod val="65000"/>
                    <a:lumOff val="35000"/>
                  </a:prstClr>
                </a:solidFill>
                <a:ea typeface="宋体" panose="02010600030101010101" pitchFamily="2" charset="-122"/>
              </a:rPr>
              <a:t>2018.4.11</a:t>
            </a:r>
            <a:endParaRPr kumimoji="1" lang="zh-CN" altLang="en-US" dirty="0">
              <a:solidFill>
                <a:prstClr val="black">
                  <a:lumMod val="65000"/>
                  <a:lumOff val="35000"/>
                </a:prstClr>
              </a:solidFill>
              <a:ea typeface="宋体" panose="02010600030101010101" pitchFamily="2" charset="-122"/>
            </a:endParaRPr>
          </a:p>
        </p:txBody>
      </p:sp>
      <p:sp>
        <p:nvSpPr>
          <p:cNvPr id="3"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panose="02010600030101010101" pitchFamily="2" charset="-122"/>
            </a:endParaRPr>
          </a:p>
        </p:txBody>
      </p:sp>
      <p:sp>
        <p:nvSpPr>
          <p:cNvPr id="4"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panose="02010600030101010101" pitchFamily="2" charset="-122"/>
              </a:rPr>
              <a:t>‹#›</a:t>
            </a:fld>
            <a:endParaRPr kumimoji="1" lang="zh-CN" altLang="en-US">
              <a:solidFill>
                <a:prstClr val="black">
                  <a:lumMod val="65000"/>
                  <a:lumOff val="35000"/>
                </a:prstClr>
              </a:solidFill>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fld id="{1CEF5DC4-B62C-4398-BD5C-40F628795F23}" type="datetime4">
              <a:rPr kumimoji="1" lang="en-US" altLang="zh-CN" smtClean="0">
                <a:solidFill>
                  <a:prstClr val="black">
                    <a:lumMod val="65000"/>
                    <a:lumOff val="35000"/>
                  </a:prstClr>
                </a:solidFill>
                <a:ea typeface="宋体" panose="02010600030101010101" pitchFamily="2" charset="-122"/>
              </a:rPr>
              <a:t>July 22, 2019</a:t>
            </a:fld>
            <a:endParaRPr kumimoji="1" lang="zh-CN" altLang="en-US">
              <a:solidFill>
                <a:prstClr val="black">
                  <a:lumMod val="65000"/>
                  <a:lumOff val="35000"/>
                </a:prstClr>
              </a:solidFill>
              <a:ea typeface="宋体" panose="02010600030101010101" pitchFamily="2" charset="-122"/>
            </a:endParaRPr>
          </a:p>
        </p:txBody>
      </p:sp>
      <p:sp>
        <p:nvSpPr>
          <p:cNvPr id="6"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panose="02010600030101010101" pitchFamily="2" charset="-122"/>
            </a:endParaRPr>
          </a:p>
        </p:txBody>
      </p:sp>
      <p:sp>
        <p:nvSpPr>
          <p:cNvPr id="7"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p:txBody>
          <a:bodyPr/>
          <a:lstStyle>
            <a:lvl1pPr>
              <a:defRPr/>
            </a:lvl1pPr>
          </a:lstStyle>
          <a:p>
            <a:fld id="{C4AF8388-AC33-48F2-9E4C-CA522109DF5D}" type="datetime4">
              <a:rPr kumimoji="1" lang="en-US" altLang="zh-CN" smtClean="0">
                <a:solidFill>
                  <a:prstClr val="black">
                    <a:lumMod val="65000"/>
                    <a:lumOff val="35000"/>
                  </a:prstClr>
                </a:solidFill>
                <a:ea typeface="宋体" panose="02010600030101010101" pitchFamily="2" charset="-122"/>
              </a:rPr>
              <a:t>July 22, 2019</a:t>
            </a:fld>
            <a:endParaRPr kumimoji="1" lang="zh-CN" altLang="en-US">
              <a:solidFill>
                <a:prstClr val="black">
                  <a:lumMod val="65000"/>
                  <a:lumOff val="35000"/>
                </a:prstClr>
              </a:solidFill>
              <a:ea typeface="宋体" panose="02010600030101010101" pitchFamily="2" charset="-122"/>
            </a:endParaRPr>
          </a:p>
        </p:txBody>
      </p:sp>
      <p:sp>
        <p:nvSpPr>
          <p:cNvPr id="6"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panose="02010600030101010101" pitchFamily="2" charset="-122"/>
            </a:endParaRPr>
          </a:p>
        </p:txBody>
      </p:sp>
      <p:sp>
        <p:nvSpPr>
          <p:cNvPr id="7" name="Rectangle 7"/>
          <p:cNvSpPr>
            <a:spLocks noGrp="1" noChangeArrowheads="1"/>
          </p:cNvSpPr>
          <p:nvPr>
            <p:ph type="sldNum" sz="quarter" idx="12"/>
          </p:nvPr>
        </p:nvSpPr>
        <p:spPr/>
        <p:txBody>
          <a:bodyPr/>
          <a:lstStyle>
            <a:lvl1pPr>
              <a:defRPr/>
            </a:lvl1pPr>
          </a:lstStyle>
          <a:p>
            <a:fld id="{71F1F346-3964-904C-8DB0-057A2D699FB9}" type="slidenum">
              <a:rPr kumimoji="1" lang="zh-CN" altLang="en-US" smtClean="0">
                <a:solidFill>
                  <a:prstClr val="black">
                    <a:lumMod val="65000"/>
                    <a:lumOff val="35000"/>
                  </a:prstClr>
                </a:solidFill>
                <a:ea typeface="宋体" panose="02010600030101010101" pitchFamily="2" charset="-122"/>
              </a:rPr>
              <a:t>‹#›</a:t>
            </a:fld>
            <a:endParaRPr kumimoji="1" lang="zh-CN" altLang="en-US">
              <a:solidFill>
                <a:prstClr val="black">
                  <a:lumMod val="65000"/>
                  <a:lumOff val="35000"/>
                </a:prstClr>
              </a:solidFill>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ln>
        </p:spPr>
        <p:txBody>
          <a:bodyPr vert="horz" wrap="square" lIns="91440" tIns="45720" rIns="91440" bIns="45720" numCol="1" anchor="b" anchorCtr="0" compatLnSpc="1"/>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defTabSz="457200"/>
            <a:r>
              <a:rPr kumimoji="1" lang="en-US" altLang="zh-CN" dirty="0" smtClean="0">
                <a:solidFill>
                  <a:prstClr val="black">
                    <a:lumMod val="65000"/>
                    <a:lumOff val="35000"/>
                  </a:prstClr>
                </a:solidFill>
              </a:rPr>
              <a:t>2018.4.11</a:t>
            </a:r>
            <a:endParaRPr kumimoji="1" lang="zh-CN" altLang="en-US" dirty="0">
              <a:solidFill>
                <a:prstClr val="black">
                  <a:lumMod val="65000"/>
                  <a:lumOff val="35000"/>
                </a:prstClr>
              </a:solidFill>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ln>
          <a:effectLst/>
        </p:spPr>
        <p:txBody>
          <a:bodyPr vert="horz" wrap="square" lIns="91440" tIns="45720" rIns="91440" bIns="45720" numCol="1" anchor="t" anchorCtr="0" compatLnSpc="1"/>
          <a:lstStyle>
            <a:lvl1pPr algn="ctr">
              <a:defRPr sz="1000" baseline="0">
                <a:latin typeface="Arial" panose="020B0604020202020204" pitchFamily="34" charset="0"/>
                <a:ea typeface="Cambria" panose="02040503050406030204" charset="0"/>
              </a:defRPr>
            </a:lvl1pPr>
          </a:lstStyle>
          <a:p>
            <a:pPr defTabSz="457200"/>
            <a:endParaRPr kumimoji="1" lang="zh-CN" altLang="en-US">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panose="02010600030101010101" pitchFamily="2" charset="-122"/>
              </a:rPr>
              <a:t>‹#›</a:t>
            </a:fld>
            <a:endParaRPr kumimoji="1" lang="zh-CN" altLang="en-US">
              <a:solidFill>
                <a:prstClr val="black">
                  <a:lumMod val="65000"/>
                  <a:lumOff val="35000"/>
                </a:prstClr>
              </a:solidFill>
              <a:ea typeface="宋体" panose="02010600030101010101" pitchFamily="2" charset="-122"/>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rgbClr val="57126C"/>
          </a:solidFill>
          <a:latin typeface="+mj-lt"/>
          <a:ea typeface="+mj-ea"/>
          <a:cs typeface="+mj-cs"/>
        </a:defRPr>
      </a:lvl1pPr>
      <a:lvl2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57126C"/>
        </a:buClr>
        <a:buSzPct val="70000"/>
        <a:buFont typeface="Wingdings" panose="05000000000000000000" pitchFamily="2" charset="2"/>
        <a:buChar char="n"/>
        <a:defRPr sz="3000" b="0">
          <a:solidFill>
            <a:schemeClr val="tx1"/>
          </a:solidFill>
          <a:latin typeface="+mn-lt"/>
          <a:ea typeface="+mn-ea"/>
          <a:cs typeface="+mn-cs"/>
        </a:defRPr>
      </a:lvl1pPr>
      <a:lvl2pPr marL="801370" indent="-457200" algn="l" rtl="0" eaLnBrk="1" fontAlgn="base" hangingPunct="1">
        <a:spcBef>
          <a:spcPct val="20000"/>
        </a:spcBef>
        <a:spcAft>
          <a:spcPct val="0"/>
        </a:spcAft>
        <a:buClr>
          <a:srgbClr val="7030A0"/>
        </a:buClr>
        <a:buSzPct val="70000"/>
        <a:buFont typeface="Wingdings" panose="05000000000000000000" pitchFamily="2" charset="2"/>
        <a:buChar char="n"/>
        <a:defRPr sz="24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0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16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12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F3F3F3AB-2E40-4C37-8711-45F4C0163D50}" type="datetime4">
              <a:rPr lang="en-US" altLang="zh-CN" smtClean="0">
                <a:solidFill>
                  <a:prstClr val="black">
                    <a:lumMod val="65000"/>
                    <a:lumOff val="35000"/>
                  </a:prstClr>
                </a:solidFill>
              </a:rPr>
              <a:t>July 22, 2019</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t>‹#›</a:t>
            </a:fld>
            <a:endParaRPr lang="zh-CN" altLang="en-US">
              <a:solidFill>
                <a:prstClr val="black">
                  <a:lumMod val="65000"/>
                  <a:lumOff val="3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ts val="5800"/>
        </a:lnSpc>
        <a:spcBef>
          <a:spcPct val="0"/>
        </a:spcBef>
        <a:buNone/>
        <a:defRPr lang="zh-CN" altLang="en-US" sz="4300" b="1" kern="1200" baseline="0" dirty="0" smtClean="0">
          <a:solidFill>
            <a:srgbClr val="57126C"/>
          </a:solidFill>
          <a:effectLst>
            <a:outerShdw blurRad="63500" dist="38100" dir="5400000" algn="t" rotWithShape="0">
              <a:prstClr val="black">
                <a:alpha val="25000"/>
              </a:prstClr>
            </a:outerShdw>
          </a:effectLst>
          <a:latin typeface="+mj-lt"/>
          <a:ea typeface="+mj-ea"/>
          <a:cs typeface="+mj-cs"/>
        </a:defRPr>
      </a:lvl1pPr>
    </p:titleStyle>
    <p:bodyStyle>
      <a:lvl1pPr marL="457200" indent="-457200" algn="l" defTabSz="914400" rtl="0" eaLnBrk="1" latinLnBrk="0" hangingPunct="1">
        <a:spcBef>
          <a:spcPct val="20000"/>
        </a:spcBef>
        <a:buClr>
          <a:srgbClr val="57126C"/>
        </a:buClr>
        <a:buSzPct val="70000"/>
        <a:buFont typeface="Wingdings" panose="05000000000000000000" pitchFamily="2" charset="2"/>
        <a:buChar char="n"/>
        <a:defRPr sz="3000" b="1" kern="1200" baseline="0">
          <a:solidFill>
            <a:schemeClr val="tx1">
              <a:lumMod val="75000"/>
              <a:lumOff val="25000"/>
            </a:schemeClr>
          </a:solidFill>
          <a:latin typeface="宋体" panose="02010600030101010101" pitchFamily="2" charset="-122"/>
          <a:ea typeface="宋体" panose="02010600030101010101" pitchFamily="2" charset="-122"/>
          <a:cs typeface="+mn-cs"/>
        </a:defRPr>
      </a:lvl1pPr>
      <a:lvl2pPr marL="800100" indent="-342900" algn="l" defTabSz="914400" rtl="0" eaLnBrk="1" latinLnBrk="0" hangingPunct="1">
        <a:spcBef>
          <a:spcPct val="20000"/>
        </a:spcBef>
        <a:buClr>
          <a:srgbClr val="7030A0"/>
        </a:buClr>
        <a:buSzPct val="70000"/>
        <a:buFont typeface="Wingdings" panose="05000000000000000000" pitchFamily="2" charset="2"/>
        <a:buChar char="n"/>
        <a:defRPr sz="2400" kern="1200" baseline="0">
          <a:solidFill>
            <a:schemeClr val="tx1">
              <a:lumMod val="75000"/>
              <a:lumOff val="25000"/>
            </a:schemeClr>
          </a:solidFill>
          <a:latin typeface="宋体" panose="02010600030101010101" pitchFamily="2" charset="-122"/>
          <a:ea typeface="宋体" panose="02010600030101010101" pitchFamily="2" charset="-122"/>
          <a:cs typeface="+mn-cs"/>
        </a:defRPr>
      </a:lvl2pPr>
      <a:lvl3pPr marL="1257300" indent="-342900" algn="l" defTabSz="914400" rtl="0" eaLnBrk="1" latinLnBrk="0" hangingPunct="1">
        <a:spcBef>
          <a:spcPct val="20000"/>
        </a:spcBef>
        <a:buClr>
          <a:schemeClr val="accent3"/>
        </a:buClr>
        <a:buSzPct val="70000"/>
        <a:buFont typeface="Wingdings" panose="05000000000000000000" pitchFamily="2" charset="2"/>
        <a:buChar char="l"/>
        <a:defRPr sz="2000" kern="1200" baseline="0">
          <a:solidFill>
            <a:schemeClr val="tx1">
              <a:lumMod val="75000"/>
              <a:lumOff val="25000"/>
            </a:schemeClr>
          </a:solidFill>
          <a:latin typeface="宋体" panose="02010600030101010101" pitchFamily="2" charset="-122"/>
          <a:ea typeface="宋体" panose="02010600030101010101" pitchFamily="2" charset="-122"/>
          <a:cs typeface="+mn-cs"/>
        </a:defRPr>
      </a:lvl3pPr>
      <a:lvl4pPr marL="1657350" indent="-285750" algn="l" defTabSz="914400" rtl="0" eaLnBrk="1" latinLnBrk="0" hangingPunct="1">
        <a:spcBef>
          <a:spcPct val="20000"/>
        </a:spcBef>
        <a:buFont typeface="Wingdings" panose="05000000000000000000" pitchFamily="2" charset="2"/>
        <a:buChar char="n"/>
        <a:defRPr sz="1600" kern="1200" baseline="0">
          <a:solidFill>
            <a:schemeClr val="tx1">
              <a:lumMod val="75000"/>
              <a:lumOff val="25000"/>
            </a:schemeClr>
          </a:solidFill>
          <a:latin typeface="宋体" panose="02010600030101010101" pitchFamily="2" charset="-122"/>
          <a:ea typeface="宋体" panose="02010600030101010101" pitchFamily="2" charset="-122"/>
          <a:cs typeface="+mn-cs"/>
        </a:defRPr>
      </a:lvl4pPr>
      <a:lvl5pPr marL="2114550" indent="-285750" algn="l" defTabSz="914400" rtl="0" eaLnBrk="1" latinLnBrk="0" hangingPunct="1">
        <a:spcBef>
          <a:spcPct val="20000"/>
        </a:spcBef>
        <a:buFont typeface="Wingdings" panose="05000000000000000000" pitchFamily="2" charset="2"/>
        <a:buChar char="n"/>
        <a:defRPr sz="1600" kern="1200" baseline="0">
          <a:solidFill>
            <a:schemeClr val="tx1">
              <a:lumMod val="75000"/>
              <a:lumOff val="25000"/>
            </a:schemeClr>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145415" y="1746885"/>
            <a:ext cx="9522460" cy="1799590"/>
          </a:xfrm>
          <a:prstGeom prst="rect">
            <a:avLst/>
          </a:prstGeom>
          <a:noFill/>
          <a:ln w="9525">
            <a:noFill/>
            <a:miter lim="800000"/>
          </a:ln>
        </p:spPr>
        <p:txBody>
          <a:bodyPr vert="horz" wrap="square" lIns="91440" tIns="45720" rIns="91440" bIns="45720" numCol="1" anchor="b" anchorCtr="0" compatLnSpc="1"/>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9pPr>
          </a:lstStyle>
          <a:p>
            <a:pPr algn="ctr">
              <a:lnSpc>
                <a:spcPct val="120000"/>
              </a:lnSpc>
              <a:spcAft>
                <a:spcPts val="0"/>
              </a:spcAft>
              <a:defRPr/>
            </a:pPr>
            <a:endParaRPr lang="en-US" altLang="zh-CN" sz="3600" kern="0" dirty="0" smtClean="0">
              <a:solidFill>
                <a:srgbClr val="57126C"/>
              </a:solidFill>
              <a:latin typeface="Arial" panose="020B0604020202020204"/>
            </a:endParaRPr>
          </a:p>
        </p:txBody>
      </p:sp>
      <p:sp>
        <p:nvSpPr>
          <p:cNvPr id="8" name="标题 1"/>
          <p:cNvSpPr txBox="1"/>
          <p:nvPr/>
        </p:nvSpPr>
        <p:spPr bwMode="auto">
          <a:xfrm>
            <a:off x="692709" y="3104639"/>
            <a:ext cx="7543800" cy="648072"/>
          </a:xfrm>
          <a:prstGeom prst="rect">
            <a:avLst/>
          </a:prstGeom>
          <a:noFill/>
          <a:ln w="9525">
            <a:noFill/>
            <a:miter lim="800000"/>
          </a:ln>
        </p:spPr>
        <p:txBody>
          <a:bodyPr vert="horz" wrap="square" lIns="91440" tIns="45720" rIns="91440" bIns="45720" numCol="1" anchor="b" anchorCtr="0" compatLnSpc="1"/>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300" b="1">
                <a:solidFill>
                  <a:schemeClr val="tx2"/>
                </a:solidFill>
                <a:latin typeface="Arial" panose="020B0604020202020204" pitchFamily="34" charset="0"/>
                <a:ea typeface="宋体" panose="02010600030101010101" pitchFamily="2" charset="-122"/>
              </a:defRPr>
            </a:lvl9pPr>
          </a:lstStyle>
          <a:p>
            <a:pPr algn="ctr" fontAlgn="auto">
              <a:lnSpc>
                <a:spcPct val="150000"/>
              </a:lnSpc>
            </a:pPr>
            <a:r>
              <a:rPr lang="en-US" sz="2400" dirty="0">
                <a:solidFill>
                  <a:schemeClr val="tx1">
                    <a:lumMod val="50000"/>
                  </a:schemeClr>
                </a:solidFill>
                <a:latin typeface="Cambria" panose="02040503050406030204" charset="0"/>
                <a:ea typeface="楷体" panose="02010609060101010101" charset="-122"/>
                <a:cs typeface="Cambria" panose="02040503050406030204" charset="0"/>
                <a:sym typeface="+mn-ea"/>
              </a:rPr>
              <a:t> </a:t>
            </a:r>
            <a:r>
              <a:rPr lang="en-US" sz="2400" dirty="0">
                <a:solidFill>
                  <a:schemeClr val="tx1">
                    <a:lumMod val="50000"/>
                  </a:schemeClr>
                </a:solidFill>
                <a:latin typeface="Cambria" panose="02040503050406030204" charset="0"/>
                <a:ea typeface="楷体" panose="02010609060101010101" charset="-122"/>
                <a:sym typeface="+mn-ea"/>
              </a:rPr>
              <a:t>  </a:t>
            </a:r>
            <a:endParaRPr kumimoji="0" lang="zh-CN" altLang="en-US" sz="2400" b="0" i="0" u="none" strike="noStrike" kern="0" cap="none" spc="0" normalizeH="0" baseline="0" noProof="0">
              <a:ln>
                <a:noFill/>
              </a:ln>
              <a:solidFill>
                <a:srgbClr val="7C1302"/>
              </a:solidFill>
              <a:effectLst/>
              <a:uLnTx/>
              <a:uFillTx/>
              <a:latin typeface="Arial" panose="020B0604020202020204"/>
              <a:ea typeface="黑体" panose="02010609060101010101" pitchFamily="49" charset="-122"/>
            </a:endParaRPr>
          </a:p>
        </p:txBody>
      </p:sp>
      <p:sp>
        <p:nvSpPr>
          <p:cNvPr id="3" name="文本框 2"/>
          <p:cNvSpPr txBox="1"/>
          <p:nvPr>
            <p:custDataLst>
              <p:tags r:id="rId1"/>
            </p:custDataLst>
          </p:nvPr>
        </p:nvSpPr>
        <p:spPr>
          <a:xfrm>
            <a:off x="154389" y="3134761"/>
            <a:ext cx="8620439" cy="1866734"/>
          </a:xfrm>
          <a:prstGeom prst="rect">
            <a:avLst/>
          </a:prstGeom>
        </p:spPr>
        <p:txBody>
          <a:bodyPr vert="horz" lIns="68580" tIns="34290" rIns="68580" bIns="34290" rtlCol="0">
            <a:no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endParaRPr lang="zh-CN" altLang="en-US" sz="2000" dirty="0">
              <a:solidFill>
                <a:schemeClr val="tx1">
                  <a:lumMod val="50000"/>
                </a:schemeClr>
              </a:solidFill>
              <a:latin typeface="宋体" panose="02010600030101010101" pitchFamily="2" charset="-122"/>
              <a:ea typeface="宋体" panose="02010600030101010101" pitchFamily="2" charset="-122"/>
              <a:sym typeface="+mn-ea"/>
            </a:endParaRPr>
          </a:p>
          <a:p>
            <a:pPr algn="ctr"/>
            <a:endParaRPr lang="zh-CN" altLang="en-US" sz="2000" dirty="0">
              <a:solidFill>
                <a:schemeClr val="tx1">
                  <a:lumMod val="50000"/>
                </a:schemeClr>
              </a:solidFill>
              <a:sym typeface="+mn-ea"/>
            </a:endParaRPr>
          </a:p>
          <a:p>
            <a:pPr algn="ctr"/>
            <a:r>
              <a:rPr lang="zh-CN" altLang="en-US" sz="2000" dirty="0" smtClean="0">
                <a:solidFill>
                  <a:schemeClr val="tx1">
                    <a:lumMod val="50000"/>
                  </a:schemeClr>
                </a:solidFill>
                <a:latin typeface="宋体" panose="02010600030101010101" pitchFamily="2" charset="-122"/>
                <a:ea typeface="宋体" panose="02010600030101010101" pitchFamily="2" charset="-122"/>
                <a:sym typeface="+mn-ea"/>
              </a:rPr>
              <a:t>纪业</a:t>
            </a:r>
            <a:endParaRPr lang="en-US" altLang="zh-CN" sz="2000" dirty="0" smtClean="0">
              <a:solidFill>
                <a:schemeClr val="tx1">
                  <a:lumMod val="50000"/>
                </a:schemeClr>
              </a:solidFill>
              <a:latin typeface="宋体" panose="02010600030101010101" pitchFamily="2" charset="-122"/>
              <a:ea typeface="宋体" panose="02010600030101010101" pitchFamily="2" charset="-122"/>
              <a:sym typeface="+mn-ea"/>
            </a:endParaRPr>
          </a:p>
          <a:p>
            <a:pPr algn="ctr"/>
            <a:endParaRPr lang="en-US" altLang="zh-CN" sz="2000" dirty="0" smtClean="0">
              <a:solidFill>
                <a:schemeClr val="tx1">
                  <a:lumMod val="50000"/>
                </a:schemeClr>
              </a:solidFill>
              <a:latin typeface="+mn-lt"/>
              <a:ea typeface="+mn-ea"/>
              <a:sym typeface="+mn-ea"/>
            </a:endParaRPr>
          </a:p>
          <a:p>
            <a:pPr algn="ctr"/>
            <a:r>
              <a:rPr lang="en-US" altLang="zh-CN" sz="2000" dirty="0" smtClean="0">
                <a:solidFill>
                  <a:schemeClr val="tx1">
                    <a:lumMod val="50000"/>
                  </a:schemeClr>
                </a:solidFill>
                <a:latin typeface="+mn-lt"/>
                <a:ea typeface="+mn-ea"/>
                <a:sym typeface="+mn-ea"/>
              </a:rPr>
              <a:t>2019.7.25</a:t>
            </a:r>
            <a:endParaRPr lang="en-US" altLang="zh-CN" sz="2000" dirty="0">
              <a:solidFill>
                <a:schemeClr val="tx1">
                  <a:lumMod val="50000"/>
                </a:schemeClr>
              </a:solidFill>
              <a:latin typeface="+mn-lt"/>
              <a:ea typeface="+mn-ea"/>
              <a:sym typeface="+mn-ea"/>
            </a:endParaRPr>
          </a:p>
        </p:txBody>
      </p:sp>
      <p:sp>
        <p:nvSpPr>
          <p:cNvPr id="2" name="文本框 1"/>
          <p:cNvSpPr txBox="1"/>
          <p:nvPr>
            <p:custDataLst>
              <p:tags r:id="rId2"/>
            </p:custDataLst>
          </p:nvPr>
        </p:nvSpPr>
        <p:spPr>
          <a:xfrm>
            <a:off x="240985" y="1818088"/>
            <a:ext cx="8447246" cy="1277303"/>
          </a:xfrm>
          <a:prstGeom prst="rect">
            <a:avLst/>
          </a:prstGeom>
        </p:spPr>
        <p:txBody>
          <a:bodyPr vert="horz" lIns="68580" tIns="34290" rIns="68580" bIns="34290" rtlCol="0" anchor="b">
            <a:normAutofit fontScale="97500"/>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a:r>
              <a:rPr lang="en-US" altLang="zh-CN" sz="4000" b="1" dirty="0" smtClean="0">
                <a:solidFill>
                  <a:schemeClr val="tx1"/>
                </a:solidFill>
                <a:latin typeface="Arial" panose="020B0604020202020204" pitchFamily="34" charset="0"/>
                <a:cs typeface="Arial" panose="020B0604020202020204" pitchFamily="34" charset="0"/>
              </a:rPr>
              <a:t>Induction Principles</a:t>
            </a:r>
            <a:endParaRPr lang="zh-CN" altLang="en-US" sz="4000" b="1"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9691">
        <p:fade/>
      </p:transition>
    </mc:Choice>
    <mc:Fallback xmlns="">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More on the induction Tactic</a:t>
            </a:r>
            <a:endParaRPr lang="zh-CN" altLang="en-US" dirty="0"/>
          </a:p>
        </p:txBody>
      </p:sp>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10</a:t>
            </a:fld>
            <a:endParaRPr kumimoji="1" lang="zh-CN" altLang="en-US">
              <a:solidFill>
                <a:prstClr val="black">
                  <a:lumMod val="65000"/>
                  <a:lumOff val="35000"/>
                </a:prstClr>
              </a:solidFill>
              <a:ea typeface="宋体" panose="02010600030101010101" pitchFamily="2" charset="-122"/>
            </a:endParaRPr>
          </a:p>
        </p:txBody>
      </p:sp>
      <p:pic>
        <p:nvPicPr>
          <p:cNvPr id="7" name="图片 6"/>
          <p:cNvPicPr>
            <a:picLocks noChangeAspect="1"/>
          </p:cNvPicPr>
          <p:nvPr/>
        </p:nvPicPr>
        <p:blipFill rotWithShape="1">
          <a:blip r:embed="rId3"/>
          <a:srcRect b="41202"/>
          <a:stretch/>
        </p:blipFill>
        <p:spPr>
          <a:xfrm>
            <a:off x="457200" y="1909626"/>
            <a:ext cx="6528801" cy="898441"/>
          </a:xfrm>
          <a:prstGeom prst="rect">
            <a:avLst/>
          </a:prstGeom>
        </p:spPr>
      </p:pic>
      <p:pic>
        <p:nvPicPr>
          <p:cNvPr id="8" name="图片 7"/>
          <p:cNvPicPr>
            <a:picLocks noChangeAspect="1"/>
          </p:cNvPicPr>
          <p:nvPr/>
        </p:nvPicPr>
        <p:blipFill>
          <a:blip r:embed="rId4"/>
          <a:stretch>
            <a:fillRect/>
          </a:stretch>
        </p:blipFill>
        <p:spPr>
          <a:xfrm>
            <a:off x="4045880" y="2799922"/>
            <a:ext cx="4620270" cy="1000265"/>
          </a:xfrm>
          <a:prstGeom prst="rect">
            <a:avLst/>
          </a:prstGeom>
        </p:spPr>
      </p:pic>
      <p:pic>
        <p:nvPicPr>
          <p:cNvPr id="9" name="图片 8"/>
          <p:cNvPicPr>
            <a:picLocks noChangeAspect="1"/>
          </p:cNvPicPr>
          <p:nvPr/>
        </p:nvPicPr>
        <p:blipFill>
          <a:blip r:embed="rId5"/>
          <a:stretch>
            <a:fillRect/>
          </a:stretch>
        </p:blipFill>
        <p:spPr>
          <a:xfrm>
            <a:off x="4045044" y="5080751"/>
            <a:ext cx="4601217" cy="1228896"/>
          </a:xfrm>
          <a:prstGeom prst="rect">
            <a:avLst/>
          </a:prstGeom>
        </p:spPr>
      </p:pic>
      <p:pic>
        <p:nvPicPr>
          <p:cNvPr id="10" name="图片 9"/>
          <p:cNvPicPr>
            <a:picLocks noChangeAspect="1"/>
          </p:cNvPicPr>
          <p:nvPr/>
        </p:nvPicPr>
        <p:blipFill>
          <a:blip r:embed="rId6"/>
          <a:stretch>
            <a:fillRect/>
          </a:stretch>
        </p:blipFill>
        <p:spPr>
          <a:xfrm>
            <a:off x="399296" y="4061434"/>
            <a:ext cx="6582694" cy="1019317"/>
          </a:xfrm>
          <a:prstGeom prst="rect">
            <a:avLst/>
          </a:prstGeom>
        </p:spPr>
      </p:pic>
      <p:sp>
        <p:nvSpPr>
          <p:cNvPr id="11" name="文本框 10"/>
          <p:cNvSpPr txBox="1"/>
          <p:nvPr/>
        </p:nvSpPr>
        <p:spPr>
          <a:xfrm>
            <a:off x="1129312" y="5177153"/>
            <a:ext cx="2592288" cy="1200329"/>
          </a:xfrm>
          <a:prstGeom prst="rect">
            <a:avLst/>
          </a:prstGeom>
          <a:noFill/>
        </p:spPr>
        <p:txBody>
          <a:bodyPr wrap="square" rtlCol="0">
            <a:spAutoFit/>
          </a:bodyPr>
          <a:lstStyle/>
          <a:p>
            <a:r>
              <a:rPr lang="en-US" altLang="zh-CN" dirty="0" smtClean="0">
                <a:solidFill>
                  <a:srgbClr val="FF0000"/>
                </a:solidFill>
              </a:rPr>
              <a:t>automatically </a:t>
            </a:r>
            <a:r>
              <a:rPr lang="en-US" altLang="zh-CN" dirty="0">
                <a:solidFill>
                  <a:srgbClr val="FF0000"/>
                </a:solidFill>
              </a:rPr>
              <a:t>introduce the variables bound by these quantifiers into the </a:t>
            </a:r>
            <a:r>
              <a:rPr lang="en-US" altLang="zh-CN" dirty="0" smtClean="0">
                <a:solidFill>
                  <a:srgbClr val="FF0000"/>
                </a:solidFill>
              </a:rPr>
              <a:t>context!</a:t>
            </a:r>
            <a:endParaRPr lang="zh-CN" altLang="en-US" dirty="0">
              <a:solidFill>
                <a:srgbClr val="FF0000"/>
              </a:solidFill>
            </a:endParaRPr>
          </a:p>
        </p:txBody>
      </p:sp>
      <p:sp>
        <p:nvSpPr>
          <p:cNvPr id="12" name="矩形 11"/>
          <p:cNvSpPr/>
          <p:nvPr/>
        </p:nvSpPr>
        <p:spPr>
          <a:xfrm>
            <a:off x="683568" y="2541028"/>
            <a:ext cx="2550905" cy="315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73295" y="4861913"/>
            <a:ext cx="2661178" cy="315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518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Induction Principles in Prop</a:t>
            </a:r>
            <a:endParaRPr lang="zh-CN" altLang="en-US" dirty="0"/>
          </a:p>
        </p:txBody>
      </p:sp>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11</a:t>
            </a:fld>
            <a:endParaRPr kumimoji="1" lang="zh-CN" altLang="en-US">
              <a:solidFill>
                <a:prstClr val="black">
                  <a:lumMod val="65000"/>
                  <a:lumOff val="35000"/>
                </a:prstClr>
              </a:solidFill>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825720" y="1602738"/>
            <a:ext cx="6516009" cy="1019317"/>
          </a:xfrm>
          <a:prstGeom prst="rect">
            <a:avLst/>
          </a:prstGeom>
        </p:spPr>
      </p:pic>
      <p:grpSp>
        <p:nvGrpSpPr>
          <p:cNvPr id="20" name="组合 19"/>
          <p:cNvGrpSpPr/>
          <p:nvPr/>
        </p:nvGrpSpPr>
        <p:grpSpPr>
          <a:xfrm>
            <a:off x="792148" y="2864103"/>
            <a:ext cx="5825220" cy="1956272"/>
            <a:chOff x="792148" y="2864103"/>
            <a:chExt cx="5825220" cy="1956272"/>
          </a:xfrm>
        </p:grpSpPr>
        <p:sp>
          <p:nvSpPr>
            <p:cNvPr id="16" name="圆角矩形 15"/>
            <p:cNvSpPr/>
            <p:nvPr/>
          </p:nvSpPr>
          <p:spPr>
            <a:xfrm>
              <a:off x="792148" y="2864103"/>
              <a:ext cx="5825220" cy="19562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889888" y="3012096"/>
              <a:ext cx="5127247" cy="1749119"/>
            </a:xfrm>
            <a:prstGeom prst="rect">
              <a:avLst/>
            </a:prstGeom>
          </p:spPr>
        </p:pic>
      </p:grpSp>
      <p:pic>
        <p:nvPicPr>
          <p:cNvPr id="18" name="图片 17"/>
          <p:cNvPicPr>
            <a:picLocks noChangeAspect="1"/>
          </p:cNvPicPr>
          <p:nvPr/>
        </p:nvPicPr>
        <p:blipFill>
          <a:blip r:embed="rId5"/>
          <a:stretch>
            <a:fillRect/>
          </a:stretch>
        </p:blipFill>
        <p:spPr>
          <a:xfrm>
            <a:off x="349732" y="5033281"/>
            <a:ext cx="8792802" cy="1238423"/>
          </a:xfrm>
          <a:prstGeom prst="rect">
            <a:avLst/>
          </a:prstGeom>
        </p:spPr>
      </p:pic>
    </p:spTree>
    <p:extLst>
      <p:ext uri="{BB962C8B-B14F-4D97-AF65-F5344CB8AC3E}">
        <p14:creationId xmlns:p14="http://schemas.microsoft.com/office/powerpoint/2010/main" val="31586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Induction Principles in Prop</a:t>
            </a:r>
            <a:endParaRPr lang="zh-CN" altLang="en-US" dirty="0"/>
          </a:p>
        </p:txBody>
      </p:sp>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12</a:t>
            </a:fld>
            <a:endParaRPr kumimoji="1" lang="zh-CN" altLang="en-US">
              <a:solidFill>
                <a:prstClr val="black">
                  <a:lumMod val="65000"/>
                  <a:lumOff val="35000"/>
                </a:prstClr>
              </a:solidFill>
              <a:ea typeface="宋体" panose="02010600030101010101" pitchFamily="2" charset="-122"/>
            </a:endParaRPr>
          </a:p>
        </p:txBody>
      </p:sp>
      <p:grpSp>
        <p:nvGrpSpPr>
          <p:cNvPr id="7" name="组合 6"/>
          <p:cNvGrpSpPr/>
          <p:nvPr/>
        </p:nvGrpSpPr>
        <p:grpSpPr>
          <a:xfrm>
            <a:off x="3458419" y="3599112"/>
            <a:ext cx="2592288" cy="1220876"/>
            <a:chOff x="6094512" y="4809354"/>
            <a:chExt cx="2592288" cy="1220876"/>
          </a:xfrm>
        </p:grpSpPr>
        <p:pic>
          <p:nvPicPr>
            <p:cNvPr id="8" name="图片 7"/>
            <p:cNvPicPr>
              <a:picLocks noChangeAspect="1"/>
            </p:cNvPicPr>
            <p:nvPr/>
          </p:nvPicPr>
          <p:blipFill>
            <a:blip r:embed="rId3"/>
            <a:stretch>
              <a:fillRect/>
            </a:stretch>
          </p:blipFill>
          <p:spPr>
            <a:xfrm>
              <a:off x="6177477" y="4809354"/>
              <a:ext cx="2276933" cy="1104426"/>
            </a:xfrm>
            <a:prstGeom prst="rect">
              <a:avLst/>
            </a:prstGeom>
          </p:spPr>
        </p:pic>
        <p:sp>
          <p:nvSpPr>
            <p:cNvPr id="9" name="圆角矩形 8"/>
            <p:cNvSpPr/>
            <p:nvPr/>
          </p:nvSpPr>
          <p:spPr>
            <a:xfrm>
              <a:off x="6094512" y="4817751"/>
              <a:ext cx="2592288" cy="12124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727980" y="1494847"/>
            <a:ext cx="5825220" cy="1956272"/>
            <a:chOff x="792148" y="2864103"/>
            <a:chExt cx="5825220" cy="1956272"/>
          </a:xfrm>
        </p:grpSpPr>
        <p:sp>
          <p:nvSpPr>
            <p:cNvPr id="11" name="圆角矩形 10"/>
            <p:cNvSpPr/>
            <p:nvPr/>
          </p:nvSpPr>
          <p:spPr>
            <a:xfrm>
              <a:off x="792148" y="2864103"/>
              <a:ext cx="5825220" cy="19562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stretch>
              <a:fillRect/>
            </a:stretch>
          </p:blipFill>
          <p:spPr>
            <a:xfrm>
              <a:off x="889888" y="3012096"/>
              <a:ext cx="5127247" cy="1749119"/>
            </a:xfrm>
            <a:prstGeom prst="rect">
              <a:avLst/>
            </a:prstGeom>
          </p:spPr>
        </p:pic>
      </p:grpSp>
      <p:pic>
        <p:nvPicPr>
          <p:cNvPr id="13" name="图片 12"/>
          <p:cNvPicPr>
            <a:picLocks noChangeAspect="1"/>
          </p:cNvPicPr>
          <p:nvPr/>
        </p:nvPicPr>
        <p:blipFill>
          <a:blip r:embed="rId5"/>
          <a:stretch>
            <a:fillRect/>
          </a:stretch>
        </p:blipFill>
        <p:spPr>
          <a:xfrm>
            <a:off x="595265" y="5021314"/>
            <a:ext cx="6020640" cy="1076475"/>
          </a:xfrm>
          <a:prstGeom prst="rect">
            <a:avLst/>
          </a:prstGeom>
        </p:spPr>
      </p:pic>
      <p:cxnSp>
        <p:nvCxnSpPr>
          <p:cNvPr id="15" name="直接箭头连接符 14"/>
          <p:cNvCxnSpPr/>
          <p:nvPr/>
        </p:nvCxnSpPr>
        <p:spPr>
          <a:xfrm>
            <a:off x="3389343" y="3391959"/>
            <a:ext cx="1" cy="16024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7" name="图片 16"/>
          <p:cNvPicPr>
            <a:picLocks noChangeAspect="1"/>
          </p:cNvPicPr>
          <p:nvPr/>
        </p:nvPicPr>
        <p:blipFill>
          <a:blip r:embed="rId6"/>
          <a:stretch>
            <a:fillRect/>
          </a:stretch>
        </p:blipFill>
        <p:spPr>
          <a:xfrm>
            <a:off x="733643" y="5079633"/>
            <a:ext cx="6546706" cy="856245"/>
          </a:xfrm>
          <a:prstGeom prst="rect">
            <a:avLst/>
          </a:prstGeom>
        </p:spPr>
      </p:pic>
    </p:spTree>
    <p:extLst>
      <p:ext uri="{BB962C8B-B14F-4D97-AF65-F5344CB8AC3E}">
        <p14:creationId xmlns:p14="http://schemas.microsoft.com/office/powerpoint/2010/main" val="397812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Induction Principles in Prop</a:t>
            </a:r>
            <a:endParaRPr lang="zh-CN" altLang="en-US" dirty="0"/>
          </a:p>
        </p:txBody>
      </p:sp>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13</a:t>
            </a:fld>
            <a:endParaRPr kumimoji="1" lang="zh-CN" altLang="en-US">
              <a:solidFill>
                <a:prstClr val="black">
                  <a:lumMod val="65000"/>
                  <a:lumOff val="35000"/>
                </a:prstClr>
              </a:solidFill>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2269375" y="1868762"/>
            <a:ext cx="3732752" cy="2448272"/>
          </a:xfrm>
          <a:prstGeom prst="rect">
            <a:avLst/>
          </a:prstGeom>
        </p:spPr>
      </p:pic>
      <p:sp>
        <p:nvSpPr>
          <p:cNvPr id="9" name="文本框 8"/>
          <p:cNvSpPr txBox="1"/>
          <p:nvPr/>
        </p:nvSpPr>
        <p:spPr>
          <a:xfrm>
            <a:off x="2933480" y="4444992"/>
            <a:ext cx="3277040" cy="646331"/>
          </a:xfrm>
          <a:prstGeom prst="rect">
            <a:avLst/>
          </a:prstGeom>
          <a:noFill/>
        </p:spPr>
        <p:txBody>
          <a:bodyPr wrap="square" rtlCol="0">
            <a:spAutoFit/>
          </a:bodyPr>
          <a:lstStyle/>
          <a:p>
            <a:r>
              <a:rPr lang="en-US" altLang="zh-CN" sz="3600" b="1" dirty="0" smtClean="0">
                <a:latin typeface="宋体" panose="02010600030101010101" pitchFamily="2" charset="-122"/>
                <a:ea typeface="宋体" panose="02010600030101010101" pitchFamily="2" charset="-122"/>
              </a:rPr>
              <a:t>Coq</a:t>
            </a:r>
            <a:r>
              <a:rPr lang="zh-CN" altLang="en-US" sz="3600" b="1" dirty="0" smtClean="0">
                <a:latin typeface="宋体" panose="02010600030101010101" pitchFamily="2" charset="-122"/>
                <a:ea typeface="宋体" panose="02010600030101010101" pitchFamily="2" charset="-122"/>
              </a:rPr>
              <a:t>演示</a:t>
            </a:r>
            <a:endParaRPr lang="zh-CN" altLang="en-US" sz="36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2675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14</a:t>
            </a:fld>
            <a:endParaRPr kumimoji="1" lang="zh-CN" altLang="en-US">
              <a:solidFill>
                <a:prstClr val="black">
                  <a:lumMod val="65000"/>
                  <a:lumOff val="35000"/>
                </a:prstClr>
              </a:solidFill>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631338" y="976445"/>
            <a:ext cx="4372585" cy="1228896"/>
          </a:xfrm>
          <a:prstGeom prst="rect">
            <a:avLst/>
          </a:prstGeom>
        </p:spPr>
      </p:pic>
      <p:pic>
        <p:nvPicPr>
          <p:cNvPr id="8" name="图片 7"/>
          <p:cNvPicPr>
            <a:picLocks noChangeAspect="1"/>
          </p:cNvPicPr>
          <p:nvPr/>
        </p:nvPicPr>
        <p:blipFill>
          <a:blip r:embed="rId4"/>
          <a:stretch>
            <a:fillRect/>
          </a:stretch>
        </p:blipFill>
        <p:spPr>
          <a:xfrm>
            <a:off x="653550" y="3673852"/>
            <a:ext cx="4124901" cy="1228896"/>
          </a:xfrm>
          <a:prstGeom prst="rect">
            <a:avLst/>
          </a:prstGeom>
        </p:spPr>
      </p:pic>
      <p:pic>
        <p:nvPicPr>
          <p:cNvPr id="9" name="图片 8"/>
          <p:cNvPicPr>
            <a:picLocks noChangeAspect="1"/>
          </p:cNvPicPr>
          <p:nvPr/>
        </p:nvPicPr>
        <p:blipFill>
          <a:blip r:embed="rId5"/>
          <a:stretch>
            <a:fillRect/>
          </a:stretch>
        </p:blipFill>
        <p:spPr>
          <a:xfrm>
            <a:off x="5171882" y="1444840"/>
            <a:ext cx="1381318" cy="247685"/>
          </a:xfrm>
          <a:prstGeom prst="rect">
            <a:avLst/>
          </a:prstGeom>
        </p:spPr>
      </p:pic>
      <p:pic>
        <p:nvPicPr>
          <p:cNvPr id="10" name="图片 9"/>
          <p:cNvPicPr>
            <a:picLocks noChangeAspect="1"/>
          </p:cNvPicPr>
          <p:nvPr/>
        </p:nvPicPr>
        <p:blipFill>
          <a:blip r:embed="rId5"/>
          <a:stretch>
            <a:fillRect/>
          </a:stretch>
        </p:blipFill>
        <p:spPr>
          <a:xfrm>
            <a:off x="5171882" y="3928565"/>
            <a:ext cx="1381318" cy="247685"/>
          </a:xfrm>
          <a:prstGeom prst="rect">
            <a:avLst/>
          </a:prstGeom>
        </p:spPr>
      </p:pic>
      <p:sp>
        <p:nvSpPr>
          <p:cNvPr id="11" name="右箭头 10"/>
          <p:cNvSpPr/>
          <p:nvPr/>
        </p:nvSpPr>
        <p:spPr>
          <a:xfrm>
            <a:off x="4858469" y="1710930"/>
            <a:ext cx="2008144" cy="90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右箭头 11"/>
          <p:cNvSpPr/>
          <p:nvPr/>
        </p:nvSpPr>
        <p:spPr>
          <a:xfrm>
            <a:off x="4858469" y="4242918"/>
            <a:ext cx="2008144" cy="90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pic>
        <p:nvPicPr>
          <p:cNvPr id="13" name="图片 12"/>
          <p:cNvPicPr>
            <a:picLocks noChangeAspect="1"/>
          </p:cNvPicPr>
          <p:nvPr/>
        </p:nvPicPr>
        <p:blipFill>
          <a:blip r:embed="rId6"/>
          <a:stretch>
            <a:fillRect/>
          </a:stretch>
        </p:blipFill>
        <p:spPr>
          <a:xfrm>
            <a:off x="2796802" y="4969146"/>
            <a:ext cx="5572903" cy="1047896"/>
          </a:xfrm>
          <a:prstGeom prst="rect">
            <a:avLst/>
          </a:prstGeom>
        </p:spPr>
      </p:pic>
      <p:pic>
        <p:nvPicPr>
          <p:cNvPr id="14" name="图片 13"/>
          <p:cNvPicPr>
            <a:picLocks noChangeAspect="1"/>
          </p:cNvPicPr>
          <p:nvPr/>
        </p:nvPicPr>
        <p:blipFill>
          <a:blip r:embed="rId7"/>
          <a:stretch>
            <a:fillRect/>
          </a:stretch>
        </p:blipFill>
        <p:spPr>
          <a:xfrm>
            <a:off x="2796802" y="2369166"/>
            <a:ext cx="6173061" cy="1028844"/>
          </a:xfrm>
          <a:prstGeom prst="rect">
            <a:avLst/>
          </a:prstGeom>
        </p:spPr>
      </p:pic>
    </p:spTree>
    <p:extLst>
      <p:ext uri="{BB962C8B-B14F-4D97-AF65-F5344CB8AC3E}">
        <p14:creationId xmlns:p14="http://schemas.microsoft.com/office/powerpoint/2010/main" val="252949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819" y="803104"/>
            <a:ext cx="7543800" cy="1295400"/>
          </a:xfrm>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sz="2800" dirty="0" smtClean="0"/>
              <a:t>Induction </a:t>
            </a:r>
            <a:r>
              <a:rPr lang="en-US" altLang="zh-CN" sz="2800" dirty="0"/>
              <a:t>Over an Inductively Defined Set</a:t>
            </a:r>
            <a:r>
              <a:rPr lang="en-US" altLang="zh-CN" dirty="0"/>
              <a:t/>
            </a:r>
            <a:br>
              <a:rPr lang="en-US" altLang="zh-CN" dirty="0"/>
            </a:br>
            <a:endParaRPr lang="zh-CN" altLang="en-US" dirty="0"/>
          </a:p>
        </p:txBody>
      </p:sp>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15</a:t>
            </a:fld>
            <a:endParaRPr kumimoji="1" lang="zh-CN" altLang="en-US">
              <a:solidFill>
                <a:prstClr val="black">
                  <a:lumMod val="65000"/>
                  <a:lumOff val="35000"/>
                </a:prstClr>
              </a:solidFill>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406819" y="1926998"/>
            <a:ext cx="8247117" cy="3594498"/>
          </a:xfrm>
          <a:prstGeom prst="rect">
            <a:avLst/>
          </a:prstGeom>
        </p:spPr>
      </p:pic>
    </p:spTree>
    <p:extLst>
      <p:ext uri="{BB962C8B-B14F-4D97-AF65-F5344CB8AC3E}">
        <p14:creationId xmlns:p14="http://schemas.microsoft.com/office/powerpoint/2010/main" val="1170807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16</a:t>
            </a:fld>
            <a:endParaRPr kumimoji="1" lang="zh-CN" altLang="en-US">
              <a:solidFill>
                <a:prstClr val="black">
                  <a:lumMod val="65000"/>
                  <a:lumOff val="35000"/>
                </a:prstClr>
              </a:solidFill>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408912" y="1772816"/>
            <a:ext cx="8207219" cy="4206869"/>
          </a:xfrm>
          <a:prstGeom prst="rect">
            <a:avLst/>
          </a:prstGeom>
        </p:spPr>
      </p:pic>
      <p:sp>
        <p:nvSpPr>
          <p:cNvPr id="8" name="标题 1"/>
          <p:cNvSpPr>
            <a:spLocks noGrp="1"/>
          </p:cNvSpPr>
          <p:nvPr>
            <p:ph type="title"/>
          </p:nvPr>
        </p:nvSpPr>
        <p:spPr>
          <a:xfrm>
            <a:off x="422554" y="764007"/>
            <a:ext cx="7543800" cy="1295400"/>
          </a:xfrm>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sz="2400" dirty="0" smtClean="0"/>
              <a:t>Induction </a:t>
            </a:r>
            <a:r>
              <a:rPr lang="en-US" altLang="zh-CN" sz="2400" dirty="0"/>
              <a:t>Over an Inductively Defined </a:t>
            </a:r>
            <a:r>
              <a:rPr lang="en-US" altLang="zh-CN" sz="2400" dirty="0" smtClean="0"/>
              <a:t>Proposition</a:t>
            </a:r>
            <a:r>
              <a:rPr lang="en-US" altLang="zh-CN" dirty="0"/>
              <a:t/>
            </a:r>
            <a:br>
              <a:rPr lang="en-US" altLang="zh-CN" dirty="0"/>
            </a:br>
            <a:endParaRPr lang="zh-CN" altLang="en-US" dirty="0"/>
          </a:p>
        </p:txBody>
      </p:sp>
    </p:spTree>
    <p:extLst>
      <p:ext uri="{BB962C8B-B14F-4D97-AF65-F5344CB8AC3E}">
        <p14:creationId xmlns:p14="http://schemas.microsoft.com/office/powerpoint/2010/main" val="586459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p:nvPr/>
        </p:nvSpPr>
        <p:spPr>
          <a:xfrm>
            <a:off x="3200400" y="2969419"/>
            <a:ext cx="2500630" cy="783590"/>
          </a:xfrm>
          <a:prstGeom prst="rect">
            <a:avLst/>
          </a:prstGeom>
          <a:noFill/>
          <a:ln w="9525">
            <a:noFill/>
            <a:miter/>
          </a:ln>
        </p:spPr>
        <p:txBody>
          <a:bodyPr wrap="none">
            <a:spAutoFit/>
          </a:bodyPr>
          <a:lstStyle/>
          <a:p>
            <a:pPr lvl="0" eaLnBrk="1" hangingPunct="1"/>
            <a:r>
              <a:rPr lang="en-US" altLang="zh-CN" sz="4500" dirty="0">
                <a:solidFill>
                  <a:srgbClr val="C00000"/>
                </a:solidFill>
                <a:latin typeface="Arial" panose="020B0604020202020204" pitchFamily="34" charset="0"/>
                <a:ea typeface="Kozuka Gothic Pr6N B" pitchFamily="34" charset="-128"/>
              </a:rPr>
              <a:t>THANKS</a:t>
            </a:r>
          </a:p>
        </p:txBody>
      </p:sp>
      <p:sp>
        <p:nvSpPr>
          <p:cNvPr id="3" name="空心弧 2"/>
          <p:cNvSpPr/>
          <p:nvPr/>
        </p:nvSpPr>
        <p:spPr bwMode="auto">
          <a:xfrm rot="7086271">
            <a:off x="4913948" y="2789873"/>
            <a:ext cx="1112044" cy="1112044"/>
          </a:xfrm>
          <a:prstGeom prst="blockArc">
            <a:avLst>
              <a:gd name="adj1" fmla="val 5502533"/>
              <a:gd name="adj2" fmla="val 1980318"/>
              <a:gd name="adj3" fmla="val 1053"/>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 name="TextBox 8"/>
          <p:cNvSpPr txBox="1">
            <a:spLocks noChangeArrowheads="1"/>
          </p:cNvSpPr>
          <p:nvPr/>
        </p:nvSpPr>
        <p:spPr bwMode="auto">
          <a:xfrm>
            <a:off x="3311366" y="3602831"/>
            <a:ext cx="164401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dist" defTabSz="914400" rtl="0" eaLnBrk="1" latinLnBrk="0" hangingPunct="1">
              <a:spcBef>
                <a:spcPts val="0"/>
              </a:spcBef>
              <a:spcAft>
                <a:spcPts val="0"/>
              </a:spcAft>
              <a:buClrTx/>
              <a:buSzTx/>
              <a:buFontTx/>
              <a:buNone/>
              <a:defRPr/>
            </a:pPr>
            <a:r>
              <a:rPr kumimoji="0" lang="zh-CN" altLang="en-US" sz="1350" b="0" i="0" u="none" strike="noStrike" kern="1200" cap="none" spc="0" normalizeH="0" baseline="0" noProof="0" dirty="0" smtClean="0">
                <a:ln>
                  <a:noFill/>
                </a:ln>
                <a:solidFill>
                  <a:schemeClr val="tx1">
                    <a:lumMod val="75000"/>
                    <a:lumOff val="25000"/>
                  </a:schemeClr>
                </a:solidFill>
                <a:effectLst/>
                <a:uLnTx/>
                <a:uFillTx/>
                <a:latin typeface="微软雅黑" panose="020B0503020204020204" charset="-122"/>
                <a:ea typeface="微软雅黑" panose="020B0503020204020204" charset="-122"/>
                <a:cs typeface="+mn-cs"/>
              </a:rPr>
              <a:t>谢谢聆听</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971" y="-5317"/>
            <a:ext cx="7543800" cy="1295400"/>
          </a:xfrm>
        </p:spPr>
        <p:txBody>
          <a:bodyPr/>
          <a:lstStyle/>
          <a:p>
            <a:r>
              <a:rPr lang="en-US" altLang="zh-CN" sz="3600" dirty="0" smtClean="0"/>
              <a:t>Contents</a:t>
            </a:r>
            <a:endParaRPr lang="zh-CN" altLang="en-US" sz="3600" dirty="0"/>
          </a:p>
        </p:txBody>
      </p:sp>
      <p:sp>
        <p:nvSpPr>
          <p:cNvPr id="3" name="内容占位符 2"/>
          <p:cNvSpPr>
            <a:spLocks noGrp="1"/>
          </p:cNvSpPr>
          <p:nvPr>
            <p:ph idx="1"/>
          </p:nvPr>
        </p:nvSpPr>
        <p:spPr>
          <a:xfrm>
            <a:off x="354360" y="1484784"/>
            <a:ext cx="8435280" cy="5742185"/>
          </a:xfrm>
        </p:spPr>
        <p:txBody>
          <a:bodyPr/>
          <a:lstStyle/>
          <a:p>
            <a:r>
              <a:rPr lang="en-US" altLang="zh-CN" sz="2400" dirty="0">
                <a:latin typeface="Arial" panose="020B0604020202020204" pitchFamily="34" charset="0"/>
                <a:cs typeface="Arial" panose="020B0604020202020204" pitchFamily="34" charset="0"/>
              </a:rPr>
              <a:t>induction principles </a:t>
            </a:r>
            <a:r>
              <a:rPr lang="en-US" altLang="zh-CN" sz="2400" dirty="0" smtClean="0">
                <a:latin typeface="Arial" panose="020B0604020202020204" pitchFamily="34" charset="0"/>
                <a:cs typeface="Arial" panose="020B0604020202020204" pitchFamily="34" charset="0"/>
              </a:rPr>
              <a:t>in </a:t>
            </a:r>
            <a:r>
              <a:rPr lang="en-US" altLang="zh-CN" sz="2400" dirty="0">
                <a:latin typeface="Arial" panose="020B0604020202020204" pitchFamily="34" charset="0"/>
                <a:cs typeface="Arial" panose="020B0604020202020204" pitchFamily="34" charset="0"/>
              </a:rPr>
              <a:t>S</a:t>
            </a:r>
            <a:r>
              <a:rPr lang="en-US" altLang="zh-CN" sz="2400" dirty="0" smtClean="0">
                <a:latin typeface="Arial" panose="020B0604020202020204" pitchFamily="34" charset="0"/>
                <a:cs typeface="Arial" panose="020B0604020202020204" pitchFamily="34" charset="0"/>
              </a:rPr>
              <a:t>ets</a:t>
            </a:r>
            <a:endParaRPr lang="en-US" altLang="zh-CN" sz="2400" dirty="0" smtClean="0">
              <a:solidFill>
                <a:srgbClr val="002060"/>
              </a:solidFill>
              <a:latin typeface="Arial" panose="020B0604020202020204" pitchFamily="34" charset="0"/>
              <a:ea typeface="+mn-ea"/>
              <a:cs typeface="Arial" panose="020B0604020202020204" pitchFamily="34" charset="0"/>
            </a:endParaRPr>
          </a:p>
          <a:p>
            <a:pPr lvl="1"/>
            <a:r>
              <a:rPr lang="en-US" altLang="zh-CN" sz="1800" dirty="0" smtClean="0">
                <a:latin typeface="+mn-lt"/>
                <a:ea typeface="Cambria" panose="02040503050406030204" pitchFamily="18" charset="0"/>
              </a:rPr>
              <a:t>Basics</a:t>
            </a:r>
          </a:p>
          <a:p>
            <a:pPr lvl="1"/>
            <a:r>
              <a:rPr lang="en-US" altLang="zh-CN" sz="1800" dirty="0"/>
              <a:t>Polymorphism</a:t>
            </a:r>
          </a:p>
          <a:p>
            <a:pPr lvl="1"/>
            <a:r>
              <a:rPr lang="en-US" altLang="zh-CN" sz="1800" dirty="0"/>
              <a:t>Induction Hypotheses</a:t>
            </a:r>
          </a:p>
          <a:p>
            <a:pPr lvl="1"/>
            <a:r>
              <a:rPr lang="en-US" altLang="zh-CN" sz="1800" dirty="0"/>
              <a:t>More on the induction </a:t>
            </a:r>
            <a:r>
              <a:rPr lang="en-US" altLang="zh-CN" sz="1800" dirty="0" smtClean="0"/>
              <a:t>Tactic</a:t>
            </a:r>
            <a:endParaRPr lang="en-US" altLang="zh-CN" sz="1800" dirty="0" smtClean="0">
              <a:solidFill>
                <a:srgbClr val="FF0000"/>
              </a:solidFill>
              <a:latin typeface="Cambria" panose="02040503050406030204" pitchFamily="18" charset="0"/>
              <a:ea typeface="Cambria" panose="02040503050406030204" pitchFamily="18" charset="0"/>
            </a:endParaRPr>
          </a:p>
          <a:p>
            <a:r>
              <a:rPr lang="en-US" altLang="zh-CN" sz="2400" dirty="0"/>
              <a:t>Induction Principles in </a:t>
            </a:r>
            <a:r>
              <a:rPr lang="en-US" altLang="zh-CN" sz="2400" dirty="0" smtClean="0"/>
              <a:t>Prop</a:t>
            </a:r>
          </a:p>
          <a:p>
            <a:r>
              <a:rPr lang="en-US" altLang="zh-CN" sz="2400" dirty="0" smtClean="0"/>
              <a:t>Informal Proofs by Induction</a:t>
            </a:r>
            <a:endParaRPr lang="en-US" altLang="zh-CN" sz="2400" dirty="0"/>
          </a:p>
          <a:p>
            <a:pPr lvl="1"/>
            <a:r>
              <a:rPr lang="en-US" altLang="zh-CN" sz="1800" dirty="0"/>
              <a:t>Induction Over an Inductively Defined Set</a:t>
            </a:r>
          </a:p>
          <a:p>
            <a:pPr lvl="1"/>
            <a:r>
              <a:rPr lang="en-US" altLang="zh-CN" sz="1800" dirty="0"/>
              <a:t>Induction Over an Inductively Defined Proposition</a:t>
            </a:r>
          </a:p>
          <a:p>
            <a:pPr marL="344170" lvl="1" indent="0">
              <a:buNone/>
            </a:pPr>
            <a:endParaRPr lang="zh-CN" altLang="en-US" dirty="0"/>
          </a:p>
          <a:p>
            <a:pPr lvl="1"/>
            <a:endParaRPr lang="zh-CN" altLang="en-US" dirty="0"/>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2</a:t>
            </a:fld>
            <a:endParaRPr kumimoji="1" lang="zh-CN" altLang="en-US">
              <a:solidFill>
                <a:prstClr val="black">
                  <a:lumMod val="65000"/>
                  <a:lumOff val="35000"/>
                </a:prstClr>
              </a:solidFill>
              <a:ea typeface="宋体" panose="02010600030101010101" pitchFamily="2" charset="-122"/>
            </a:endParaRPr>
          </a:p>
        </p:txBody>
      </p:sp>
    </p:spTree>
    <p:extLst>
      <p:ext uri="{BB962C8B-B14F-4D97-AF65-F5344CB8AC3E}">
        <p14:creationId xmlns:p14="http://schemas.microsoft.com/office/powerpoint/2010/main" val="2651715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a:xfrm>
            <a:off x="3123837" y="6454463"/>
            <a:ext cx="2895600" cy="360000"/>
          </a:xfrm>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3</a:t>
            </a:fld>
            <a:endParaRPr kumimoji="1" lang="zh-CN" altLang="en-US">
              <a:solidFill>
                <a:prstClr val="black">
                  <a:lumMod val="65000"/>
                  <a:lumOff val="35000"/>
                </a:prstClr>
              </a:solidFill>
              <a:ea typeface="宋体" panose="02010600030101010101" pitchFamily="2" charset="-122"/>
            </a:endParaRPr>
          </a:p>
        </p:txBody>
      </p:sp>
      <p:pic>
        <p:nvPicPr>
          <p:cNvPr id="13" name="图片 12"/>
          <p:cNvPicPr>
            <a:picLocks noChangeAspect="1"/>
          </p:cNvPicPr>
          <p:nvPr/>
        </p:nvPicPr>
        <p:blipFill>
          <a:blip r:embed="rId3"/>
          <a:stretch>
            <a:fillRect/>
          </a:stretch>
        </p:blipFill>
        <p:spPr>
          <a:xfrm>
            <a:off x="457200" y="1561058"/>
            <a:ext cx="7611537" cy="1657581"/>
          </a:xfrm>
          <a:prstGeom prst="rect">
            <a:avLst/>
          </a:prstGeom>
        </p:spPr>
      </p:pic>
      <p:sp>
        <p:nvSpPr>
          <p:cNvPr id="15" name="文本框 14"/>
          <p:cNvSpPr txBox="1"/>
          <p:nvPr/>
        </p:nvSpPr>
        <p:spPr>
          <a:xfrm>
            <a:off x="630685" y="770144"/>
            <a:ext cx="6984776" cy="646331"/>
          </a:xfrm>
          <a:prstGeom prst="rect">
            <a:avLst/>
          </a:prstGeom>
          <a:noFill/>
        </p:spPr>
        <p:txBody>
          <a:bodyPr wrap="square" rtlCol="0">
            <a:spAutoFit/>
          </a:bodyPr>
          <a:lstStyle/>
          <a:p>
            <a:r>
              <a:rPr lang="en-US" altLang="zh-CN" dirty="0"/>
              <a:t>Every time we declare a new Inductive datatype</a:t>
            </a:r>
            <a:r>
              <a:rPr lang="en-US" altLang="zh-CN" dirty="0" smtClean="0"/>
              <a:t>,</a:t>
            </a:r>
          </a:p>
          <a:p>
            <a:r>
              <a:rPr lang="en-US" altLang="zh-CN" dirty="0" smtClean="0"/>
              <a:t> </a:t>
            </a:r>
            <a:r>
              <a:rPr lang="en-US" altLang="zh-CN" dirty="0"/>
              <a:t>Coq automatically generates an </a:t>
            </a:r>
            <a:r>
              <a:rPr lang="en-US" altLang="zh-CN" i="1" dirty="0"/>
              <a:t>induction principle</a:t>
            </a:r>
            <a:r>
              <a:rPr lang="en-US" altLang="zh-CN" dirty="0"/>
              <a:t> for this </a:t>
            </a:r>
            <a:r>
              <a:rPr lang="en-US" altLang="zh-CN" dirty="0" smtClean="0"/>
              <a:t>type.</a:t>
            </a:r>
            <a:endParaRPr lang="zh-CN" altLang="en-US" dirty="0"/>
          </a:p>
        </p:txBody>
      </p:sp>
      <p:pic>
        <p:nvPicPr>
          <p:cNvPr id="20" name="图片 19"/>
          <p:cNvPicPr>
            <a:picLocks noChangeAspect="1"/>
          </p:cNvPicPr>
          <p:nvPr/>
        </p:nvPicPr>
        <p:blipFill>
          <a:blip r:embed="rId4"/>
          <a:stretch>
            <a:fillRect/>
          </a:stretch>
        </p:blipFill>
        <p:spPr>
          <a:xfrm>
            <a:off x="637465" y="5020892"/>
            <a:ext cx="4972744" cy="1276528"/>
          </a:xfrm>
          <a:prstGeom prst="rect">
            <a:avLst/>
          </a:prstGeom>
        </p:spPr>
      </p:pic>
      <p:pic>
        <p:nvPicPr>
          <p:cNvPr id="21" name="图片 20"/>
          <p:cNvPicPr>
            <a:picLocks noChangeAspect="1"/>
          </p:cNvPicPr>
          <p:nvPr/>
        </p:nvPicPr>
        <p:blipFill>
          <a:blip r:embed="rId5"/>
          <a:stretch>
            <a:fillRect/>
          </a:stretch>
        </p:blipFill>
        <p:spPr>
          <a:xfrm>
            <a:off x="637828" y="3380156"/>
            <a:ext cx="6211167" cy="1409897"/>
          </a:xfrm>
          <a:prstGeom prst="rect">
            <a:avLst/>
          </a:prstGeom>
        </p:spPr>
      </p:pic>
      <p:sp>
        <p:nvSpPr>
          <p:cNvPr id="18" name="矩形 17"/>
          <p:cNvSpPr/>
          <p:nvPr/>
        </p:nvSpPr>
        <p:spPr>
          <a:xfrm>
            <a:off x="3347864" y="4373306"/>
            <a:ext cx="1584176" cy="278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31912" y="5659156"/>
            <a:ext cx="1031776" cy="2181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077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4</a:t>
            </a:fld>
            <a:endParaRPr kumimoji="1" lang="zh-CN" altLang="en-US">
              <a:solidFill>
                <a:prstClr val="black">
                  <a:lumMod val="65000"/>
                  <a:lumOff val="35000"/>
                </a:prstClr>
              </a:solidFill>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675451" y="842763"/>
            <a:ext cx="5839640" cy="1676634"/>
          </a:xfrm>
          <a:prstGeom prst="rect">
            <a:avLst/>
          </a:prstGeom>
        </p:spPr>
      </p:pic>
      <p:pic>
        <p:nvPicPr>
          <p:cNvPr id="16" name="图片 15"/>
          <p:cNvPicPr>
            <a:picLocks noChangeAspect="1"/>
          </p:cNvPicPr>
          <p:nvPr/>
        </p:nvPicPr>
        <p:blipFill>
          <a:blip r:embed="rId4"/>
          <a:stretch>
            <a:fillRect/>
          </a:stretch>
        </p:blipFill>
        <p:spPr>
          <a:xfrm>
            <a:off x="231672" y="3301368"/>
            <a:ext cx="3000794" cy="647790"/>
          </a:xfrm>
          <a:prstGeom prst="rect">
            <a:avLst/>
          </a:prstGeom>
        </p:spPr>
      </p:pic>
      <p:pic>
        <p:nvPicPr>
          <p:cNvPr id="17" name="图片 16"/>
          <p:cNvPicPr>
            <a:picLocks noChangeAspect="1"/>
          </p:cNvPicPr>
          <p:nvPr/>
        </p:nvPicPr>
        <p:blipFill>
          <a:blip r:embed="rId5"/>
          <a:stretch>
            <a:fillRect/>
          </a:stretch>
        </p:blipFill>
        <p:spPr>
          <a:xfrm>
            <a:off x="4819996" y="3182139"/>
            <a:ext cx="4001058" cy="847843"/>
          </a:xfrm>
          <a:prstGeom prst="rect">
            <a:avLst/>
          </a:prstGeom>
        </p:spPr>
      </p:pic>
      <p:sp>
        <p:nvSpPr>
          <p:cNvPr id="9" name="矩形 8"/>
          <p:cNvSpPr/>
          <p:nvPr/>
        </p:nvSpPr>
        <p:spPr>
          <a:xfrm>
            <a:off x="5364088" y="3546493"/>
            <a:ext cx="864096"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6"/>
          <a:stretch>
            <a:fillRect/>
          </a:stretch>
        </p:blipFill>
        <p:spPr>
          <a:xfrm>
            <a:off x="480651" y="4490335"/>
            <a:ext cx="2676899" cy="800212"/>
          </a:xfrm>
          <a:prstGeom prst="rect">
            <a:avLst/>
          </a:prstGeom>
        </p:spPr>
      </p:pic>
      <p:pic>
        <p:nvPicPr>
          <p:cNvPr id="19" name="图片 18"/>
          <p:cNvPicPr>
            <a:picLocks noChangeAspect="1"/>
          </p:cNvPicPr>
          <p:nvPr/>
        </p:nvPicPr>
        <p:blipFill>
          <a:blip r:embed="rId7"/>
          <a:stretch>
            <a:fillRect/>
          </a:stretch>
        </p:blipFill>
        <p:spPr>
          <a:xfrm>
            <a:off x="4786664" y="4396879"/>
            <a:ext cx="3877216" cy="1038370"/>
          </a:xfrm>
          <a:prstGeom prst="rect">
            <a:avLst/>
          </a:prstGeom>
        </p:spPr>
      </p:pic>
      <p:sp>
        <p:nvSpPr>
          <p:cNvPr id="20" name="矩形 19"/>
          <p:cNvSpPr/>
          <p:nvPr/>
        </p:nvSpPr>
        <p:spPr>
          <a:xfrm>
            <a:off x="5262745" y="4760531"/>
            <a:ext cx="1066782" cy="6348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3401077" y="3513929"/>
            <a:ext cx="1084770" cy="188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右箭头 12"/>
          <p:cNvSpPr/>
          <p:nvPr/>
        </p:nvSpPr>
        <p:spPr>
          <a:xfrm>
            <a:off x="3401077" y="4699434"/>
            <a:ext cx="1084769" cy="186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89157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5</a:t>
            </a:fld>
            <a:endParaRPr kumimoji="1" lang="zh-CN" altLang="en-US">
              <a:solidFill>
                <a:prstClr val="black">
                  <a:lumMod val="65000"/>
                  <a:lumOff val="35000"/>
                </a:prstClr>
              </a:solidFill>
              <a:ea typeface="宋体" panose="02010600030101010101" pitchFamily="2" charset="-122"/>
            </a:endParaRPr>
          </a:p>
        </p:txBody>
      </p:sp>
      <p:sp>
        <p:nvSpPr>
          <p:cNvPr id="8" name="文本框 7"/>
          <p:cNvSpPr txBox="1"/>
          <p:nvPr/>
        </p:nvSpPr>
        <p:spPr>
          <a:xfrm>
            <a:off x="603920" y="908720"/>
            <a:ext cx="5040560" cy="369332"/>
          </a:xfrm>
          <a:prstGeom prst="rect">
            <a:avLst/>
          </a:prstGeom>
          <a:noFill/>
        </p:spPr>
        <p:txBody>
          <a:bodyPr wrap="square" rtlCol="0">
            <a:spAutoFit/>
          </a:bodyPr>
          <a:lstStyle/>
          <a:p>
            <a:r>
              <a:rPr lang="en-US" altLang="zh-CN" dirty="0"/>
              <a:t>one of the constructors taking some arguments</a:t>
            </a:r>
            <a:endParaRPr lang="zh-CN" altLang="en-US" dirty="0"/>
          </a:p>
        </p:txBody>
      </p:sp>
      <p:pic>
        <p:nvPicPr>
          <p:cNvPr id="9" name="图片 8"/>
          <p:cNvPicPr>
            <a:picLocks noChangeAspect="1"/>
          </p:cNvPicPr>
          <p:nvPr/>
        </p:nvPicPr>
        <p:blipFill>
          <a:blip r:embed="rId3"/>
          <a:stretch>
            <a:fillRect/>
          </a:stretch>
        </p:blipFill>
        <p:spPr>
          <a:xfrm>
            <a:off x="308674" y="1398649"/>
            <a:ext cx="3686689" cy="609685"/>
          </a:xfrm>
          <a:prstGeom prst="rect">
            <a:avLst/>
          </a:prstGeom>
        </p:spPr>
      </p:pic>
      <p:pic>
        <p:nvPicPr>
          <p:cNvPr id="11" name="图片 10"/>
          <p:cNvPicPr>
            <a:picLocks noChangeAspect="1"/>
          </p:cNvPicPr>
          <p:nvPr/>
        </p:nvPicPr>
        <p:blipFill rotWithShape="1">
          <a:blip r:embed="rId4"/>
          <a:srcRect t="1" r="5514" b="-1516"/>
          <a:stretch/>
        </p:blipFill>
        <p:spPr>
          <a:xfrm>
            <a:off x="308674" y="3591969"/>
            <a:ext cx="3888432" cy="638269"/>
          </a:xfrm>
          <a:prstGeom prst="rect">
            <a:avLst/>
          </a:prstGeom>
        </p:spPr>
      </p:pic>
      <p:pic>
        <p:nvPicPr>
          <p:cNvPr id="12" name="图片 11"/>
          <p:cNvPicPr>
            <a:picLocks noChangeAspect="1"/>
          </p:cNvPicPr>
          <p:nvPr/>
        </p:nvPicPr>
        <p:blipFill>
          <a:blip r:embed="rId5"/>
          <a:stretch>
            <a:fillRect/>
          </a:stretch>
        </p:blipFill>
        <p:spPr>
          <a:xfrm>
            <a:off x="3818782" y="4559082"/>
            <a:ext cx="5325218" cy="1276528"/>
          </a:xfrm>
          <a:prstGeom prst="rect">
            <a:avLst/>
          </a:prstGeom>
        </p:spPr>
      </p:pic>
      <p:pic>
        <p:nvPicPr>
          <p:cNvPr id="13" name="图片 12"/>
          <p:cNvPicPr>
            <a:picLocks noChangeAspect="1"/>
          </p:cNvPicPr>
          <p:nvPr/>
        </p:nvPicPr>
        <p:blipFill>
          <a:blip r:embed="rId6"/>
          <a:stretch>
            <a:fillRect/>
          </a:stretch>
        </p:blipFill>
        <p:spPr>
          <a:xfrm>
            <a:off x="4473358" y="1937644"/>
            <a:ext cx="4172532" cy="1257475"/>
          </a:xfrm>
          <a:prstGeom prst="rect">
            <a:avLst/>
          </a:prstGeom>
        </p:spPr>
      </p:pic>
      <p:sp>
        <p:nvSpPr>
          <p:cNvPr id="14" name="矩形 13"/>
          <p:cNvSpPr/>
          <p:nvPr/>
        </p:nvSpPr>
        <p:spPr>
          <a:xfrm>
            <a:off x="5212432" y="2483214"/>
            <a:ext cx="342703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572000" y="5136037"/>
            <a:ext cx="41148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4011656" y="1612727"/>
            <a:ext cx="2008144" cy="90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0" name="右箭头 19"/>
          <p:cNvSpPr/>
          <p:nvPr/>
        </p:nvSpPr>
        <p:spPr>
          <a:xfrm>
            <a:off x="4208360" y="3975206"/>
            <a:ext cx="2008144" cy="90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41343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00" y="839491"/>
            <a:ext cx="8229608" cy="2263404"/>
          </a:xfrm>
        </p:spPr>
        <p:txBody>
          <a:bodyPr/>
          <a:lstStyle/>
          <a:p>
            <a:r>
              <a:rPr lang="en-US" altLang="zh-CN" sz="1800" dirty="0"/>
              <a:t>The type declaration gives several constructors; each corresponds to one clause of the induction principle. </a:t>
            </a:r>
          </a:p>
          <a:p>
            <a:r>
              <a:rPr lang="en-US" altLang="zh-CN" sz="1800" dirty="0"/>
              <a:t>Each constructor </a:t>
            </a:r>
            <a:r>
              <a:rPr lang="en-US" altLang="zh-CN" sz="1800" b="1" i="1" dirty="0"/>
              <a:t>c</a:t>
            </a:r>
            <a:r>
              <a:rPr lang="en-US" altLang="zh-CN" sz="1800" dirty="0"/>
              <a:t> takes argument types </a:t>
            </a:r>
            <a:r>
              <a:rPr lang="en-US" altLang="zh-CN" sz="1800" b="1" i="1" dirty="0"/>
              <a:t>a</a:t>
            </a:r>
            <a:r>
              <a:rPr lang="en-US" altLang="zh-CN" sz="1800" b="1" i="1" baseline="-25000" dirty="0"/>
              <a:t>1</a:t>
            </a:r>
            <a:r>
              <a:rPr lang="en-US" altLang="zh-CN" sz="1800" b="1" i="1" dirty="0"/>
              <a:t> ... an</a:t>
            </a:r>
            <a:r>
              <a:rPr lang="en-US" altLang="zh-CN" sz="1800" dirty="0"/>
              <a:t>. </a:t>
            </a:r>
          </a:p>
          <a:p>
            <a:r>
              <a:rPr lang="en-US" altLang="zh-CN" sz="1800" dirty="0"/>
              <a:t>Each </a:t>
            </a:r>
            <a:r>
              <a:rPr lang="en-US" altLang="zh-CN" sz="1800" b="1" i="1" dirty="0" err="1"/>
              <a:t>ai</a:t>
            </a:r>
            <a:r>
              <a:rPr lang="en-US" altLang="zh-CN" sz="1800" dirty="0"/>
              <a:t> can be either </a:t>
            </a:r>
            <a:r>
              <a:rPr lang="en-US" altLang="zh-CN" sz="1800" b="1" i="1" dirty="0"/>
              <a:t>t</a:t>
            </a:r>
            <a:r>
              <a:rPr lang="en-US" altLang="zh-CN" sz="1800" dirty="0"/>
              <a:t> (the datatype we are defining) or some other type </a:t>
            </a:r>
            <a:r>
              <a:rPr lang="en-US" altLang="zh-CN" sz="1800" b="1" i="1" dirty="0"/>
              <a:t>s</a:t>
            </a:r>
            <a:r>
              <a:rPr lang="en-US" altLang="zh-CN" sz="1800" dirty="0"/>
              <a:t>. </a:t>
            </a:r>
          </a:p>
          <a:p>
            <a:r>
              <a:rPr lang="en-US" altLang="zh-CN" sz="1800" dirty="0"/>
              <a:t>The corresponding case of the induction principle says: </a:t>
            </a:r>
          </a:p>
          <a:p>
            <a:pPr lvl="1"/>
            <a:r>
              <a:rPr lang="en-US" altLang="zh-CN" sz="1800" dirty="0"/>
              <a:t>"For all values </a:t>
            </a:r>
            <a:r>
              <a:rPr lang="en-US" altLang="zh-CN" sz="1800" b="1" i="1" dirty="0"/>
              <a:t>x</a:t>
            </a:r>
            <a:r>
              <a:rPr lang="en-US" altLang="zh-CN" sz="1800" b="1" i="1" baseline="-25000" dirty="0"/>
              <a:t>1</a:t>
            </a:r>
            <a:r>
              <a:rPr lang="en-US" altLang="zh-CN" sz="1800" b="1" i="1" dirty="0"/>
              <a:t>...</a:t>
            </a:r>
            <a:r>
              <a:rPr lang="en-US" altLang="zh-CN" sz="1800" b="1" i="1" dirty="0" err="1"/>
              <a:t>xn</a:t>
            </a:r>
            <a:r>
              <a:rPr lang="en-US" altLang="zh-CN" sz="1800" b="1" i="1" dirty="0"/>
              <a:t> </a:t>
            </a:r>
            <a:r>
              <a:rPr lang="en-US" altLang="zh-CN" sz="1800" dirty="0"/>
              <a:t>of types </a:t>
            </a:r>
            <a:r>
              <a:rPr lang="en-US" altLang="zh-CN" sz="1800" b="1" i="1" dirty="0"/>
              <a:t>a</a:t>
            </a:r>
            <a:r>
              <a:rPr lang="en-US" altLang="zh-CN" sz="1800" b="1" i="1" baseline="-25000" dirty="0"/>
              <a:t>1</a:t>
            </a:r>
            <a:r>
              <a:rPr lang="en-US" altLang="zh-CN" sz="1800" b="1" i="1" dirty="0"/>
              <a:t>...an</a:t>
            </a:r>
            <a:r>
              <a:rPr lang="en-US" altLang="zh-CN" sz="1800" dirty="0"/>
              <a:t>, if P holds for each of the inductive arguments (each </a:t>
            </a:r>
            <a:r>
              <a:rPr lang="en-US" altLang="zh-CN" sz="1800" b="1" i="1" dirty="0"/>
              <a:t>xi</a:t>
            </a:r>
            <a:r>
              <a:rPr lang="en-US" altLang="zh-CN" sz="1800" dirty="0"/>
              <a:t> of type</a:t>
            </a:r>
            <a:r>
              <a:rPr lang="en-US" altLang="zh-CN" sz="1800" b="1" i="1" dirty="0"/>
              <a:t> t</a:t>
            </a:r>
            <a:r>
              <a:rPr lang="en-US" altLang="zh-CN" sz="1800" dirty="0"/>
              <a:t>), then P holds </a:t>
            </a:r>
            <a:r>
              <a:rPr lang="en-US" altLang="zh-CN" sz="1800" dirty="0" smtClean="0"/>
              <a:t>for </a:t>
            </a:r>
            <a:r>
              <a:rPr lang="en-US" altLang="zh-CN" sz="1800" b="1" i="1" dirty="0" smtClean="0"/>
              <a:t>c x</a:t>
            </a:r>
            <a:r>
              <a:rPr lang="en-US" altLang="zh-CN" sz="1800" b="1" i="1" baseline="-25000" dirty="0" smtClean="0"/>
              <a:t>1</a:t>
            </a:r>
            <a:r>
              <a:rPr lang="en-US" altLang="zh-CN" sz="1800" b="1" i="1" dirty="0" smtClean="0"/>
              <a:t> </a:t>
            </a:r>
            <a:r>
              <a:rPr lang="en-US" altLang="zh-CN" sz="1800" b="1" i="1" dirty="0"/>
              <a:t>... </a:t>
            </a:r>
            <a:r>
              <a:rPr lang="en-US" altLang="zh-CN" sz="1800" b="1" i="1" dirty="0" err="1"/>
              <a:t>xn</a:t>
            </a:r>
            <a:r>
              <a:rPr lang="en-US" altLang="zh-CN" sz="1800" dirty="0"/>
              <a:t>". </a:t>
            </a:r>
          </a:p>
          <a:p>
            <a:pPr marL="0" indent="0">
              <a:buNone/>
            </a:pPr>
            <a:endParaRPr lang="zh-CN" altLang="en-US" dirty="0"/>
          </a:p>
        </p:txBody>
      </p:sp>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6</a:t>
            </a:fld>
            <a:endParaRPr kumimoji="1" lang="zh-CN" altLang="en-US">
              <a:solidFill>
                <a:prstClr val="black">
                  <a:lumMod val="65000"/>
                  <a:lumOff val="35000"/>
                </a:prstClr>
              </a:solidFill>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337823" y="3311576"/>
            <a:ext cx="4505954" cy="809738"/>
          </a:xfrm>
          <a:prstGeom prst="rect">
            <a:avLst/>
          </a:prstGeom>
        </p:spPr>
      </p:pic>
      <p:pic>
        <p:nvPicPr>
          <p:cNvPr id="8" name="图片 7"/>
          <p:cNvPicPr>
            <a:picLocks noChangeAspect="1"/>
          </p:cNvPicPr>
          <p:nvPr/>
        </p:nvPicPr>
        <p:blipFill>
          <a:blip r:embed="rId4"/>
          <a:stretch>
            <a:fillRect/>
          </a:stretch>
        </p:blipFill>
        <p:spPr>
          <a:xfrm>
            <a:off x="337823" y="4329995"/>
            <a:ext cx="7344800" cy="1419423"/>
          </a:xfrm>
          <a:prstGeom prst="rect">
            <a:avLst/>
          </a:prstGeom>
        </p:spPr>
      </p:pic>
    </p:spTree>
    <p:extLst>
      <p:ext uri="{BB962C8B-B14F-4D97-AF65-F5344CB8AC3E}">
        <p14:creationId xmlns:p14="http://schemas.microsoft.com/office/powerpoint/2010/main" val="264602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r>
            <a:br>
              <a:rPr lang="en-US" altLang="zh-CN" dirty="0"/>
            </a:br>
            <a:r>
              <a:rPr lang="en-US" altLang="zh-CN" dirty="0" smtClean="0"/>
              <a:t>Polymorphism</a:t>
            </a:r>
            <a:endParaRPr lang="zh-CN" altLang="en-US" dirty="0"/>
          </a:p>
        </p:txBody>
      </p:sp>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7</a:t>
            </a:fld>
            <a:endParaRPr kumimoji="1" lang="zh-CN" altLang="en-US">
              <a:solidFill>
                <a:prstClr val="black">
                  <a:lumMod val="65000"/>
                  <a:lumOff val="35000"/>
                </a:prstClr>
              </a:solidFill>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683568" y="1772816"/>
            <a:ext cx="5182323" cy="1009791"/>
          </a:xfrm>
          <a:prstGeom prst="rect">
            <a:avLst/>
          </a:prstGeom>
        </p:spPr>
      </p:pic>
      <p:pic>
        <p:nvPicPr>
          <p:cNvPr id="8" name="图片 7"/>
          <p:cNvPicPr>
            <a:picLocks noChangeAspect="1"/>
          </p:cNvPicPr>
          <p:nvPr/>
        </p:nvPicPr>
        <p:blipFill>
          <a:blip r:embed="rId4"/>
          <a:stretch>
            <a:fillRect/>
          </a:stretch>
        </p:blipFill>
        <p:spPr>
          <a:xfrm>
            <a:off x="683568" y="2932558"/>
            <a:ext cx="8030696" cy="1695687"/>
          </a:xfrm>
          <a:prstGeom prst="rect">
            <a:avLst/>
          </a:prstGeom>
        </p:spPr>
      </p:pic>
      <p:sp>
        <p:nvSpPr>
          <p:cNvPr id="9" name="文本框 8"/>
          <p:cNvSpPr txBox="1"/>
          <p:nvPr/>
        </p:nvSpPr>
        <p:spPr>
          <a:xfrm>
            <a:off x="1043608" y="4924249"/>
            <a:ext cx="6048672" cy="369332"/>
          </a:xfrm>
          <a:prstGeom prst="rect">
            <a:avLst/>
          </a:prstGeom>
          <a:noFill/>
        </p:spPr>
        <p:txBody>
          <a:bodyPr wrap="square" rtlCol="0">
            <a:spAutoFit/>
          </a:bodyPr>
          <a:lstStyle/>
          <a:p>
            <a:r>
              <a:rPr lang="en-US" altLang="zh-CN" b="1" dirty="0"/>
              <a:t>the </a:t>
            </a:r>
            <a:r>
              <a:rPr lang="en-US" altLang="zh-CN" b="1" i="1" dirty="0"/>
              <a:t>whole</a:t>
            </a:r>
            <a:r>
              <a:rPr lang="en-US" altLang="zh-CN" b="1" dirty="0"/>
              <a:t> induction principle is parameterized on </a:t>
            </a:r>
            <a:r>
              <a:rPr lang="en-US" altLang="zh-CN" b="1" dirty="0" smtClean="0"/>
              <a:t>X.</a:t>
            </a:r>
            <a:endParaRPr lang="zh-CN" altLang="en-US" b="1" dirty="0"/>
          </a:p>
        </p:txBody>
      </p:sp>
    </p:spTree>
    <p:extLst>
      <p:ext uri="{BB962C8B-B14F-4D97-AF65-F5344CB8AC3E}">
        <p14:creationId xmlns:p14="http://schemas.microsoft.com/office/powerpoint/2010/main" val="25890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Induction Hypotheses</a:t>
            </a:r>
            <a:endParaRPr lang="zh-CN" altLang="en-US" dirty="0"/>
          </a:p>
        </p:txBody>
      </p:sp>
      <p:sp>
        <p:nvSpPr>
          <p:cNvPr id="5" name="页脚占位符 4"/>
          <p:cNvSpPr>
            <a:spLocks noGrp="1"/>
          </p:cNvSpPr>
          <p:nvPr>
            <p:ph type="ftr" sz="quarter" idx="11"/>
          </p:nvPr>
        </p:nvSpPr>
        <p:spPr/>
        <p:txBody>
          <a:bodyPr/>
          <a:lstStyle/>
          <a:p>
            <a:pPr defTabSz="457200"/>
            <a:endParaRPr lang="zh-CN" altLang="en-US"/>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8</a:t>
            </a:fld>
            <a:endParaRPr kumimoji="1" lang="zh-CN" altLang="en-US">
              <a:solidFill>
                <a:prstClr val="black">
                  <a:lumMod val="65000"/>
                  <a:lumOff val="35000"/>
                </a:prstClr>
              </a:solidFill>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766707" y="1628800"/>
            <a:ext cx="5782482" cy="1314633"/>
          </a:xfrm>
          <a:prstGeom prst="rect">
            <a:avLst/>
          </a:prstGeom>
        </p:spPr>
      </p:pic>
      <p:pic>
        <p:nvPicPr>
          <p:cNvPr id="8" name="图片 7"/>
          <p:cNvPicPr>
            <a:picLocks noChangeAspect="1"/>
          </p:cNvPicPr>
          <p:nvPr/>
        </p:nvPicPr>
        <p:blipFill>
          <a:blip r:embed="rId4"/>
          <a:stretch>
            <a:fillRect/>
          </a:stretch>
        </p:blipFill>
        <p:spPr>
          <a:xfrm>
            <a:off x="453189" y="3420098"/>
            <a:ext cx="3715268" cy="552527"/>
          </a:xfrm>
          <a:prstGeom prst="rect">
            <a:avLst/>
          </a:prstGeom>
        </p:spPr>
      </p:pic>
      <p:pic>
        <p:nvPicPr>
          <p:cNvPr id="9" name="图片 8"/>
          <p:cNvPicPr>
            <a:picLocks noChangeAspect="1"/>
          </p:cNvPicPr>
          <p:nvPr/>
        </p:nvPicPr>
        <p:blipFill>
          <a:blip r:embed="rId5"/>
          <a:stretch>
            <a:fillRect/>
          </a:stretch>
        </p:blipFill>
        <p:spPr>
          <a:xfrm>
            <a:off x="4572000" y="3436140"/>
            <a:ext cx="3686689" cy="571580"/>
          </a:xfrm>
          <a:prstGeom prst="rect">
            <a:avLst/>
          </a:prstGeom>
        </p:spPr>
      </p:pic>
      <p:pic>
        <p:nvPicPr>
          <p:cNvPr id="10" name="图片 9"/>
          <p:cNvPicPr>
            <a:picLocks noChangeAspect="1"/>
          </p:cNvPicPr>
          <p:nvPr/>
        </p:nvPicPr>
        <p:blipFill>
          <a:blip r:embed="rId6"/>
          <a:stretch>
            <a:fillRect/>
          </a:stretch>
        </p:blipFill>
        <p:spPr>
          <a:xfrm>
            <a:off x="477252" y="4393444"/>
            <a:ext cx="6525536" cy="1857634"/>
          </a:xfrm>
          <a:prstGeom prst="rect">
            <a:avLst/>
          </a:prstGeom>
        </p:spPr>
      </p:pic>
      <p:pic>
        <p:nvPicPr>
          <p:cNvPr id="11" name="图片 10"/>
          <p:cNvPicPr>
            <a:picLocks noChangeAspect="1"/>
          </p:cNvPicPr>
          <p:nvPr/>
        </p:nvPicPr>
        <p:blipFill>
          <a:blip r:embed="rId7"/>
          <a:stretch>
            <a:fillRect/>
          </a:stretch>
        </p:blipFill>
        <p:spPr>
          <a:xfrm>
            <a:off x="4253343" y="4567205"/>
            <a:ext cx="4591691" cy="647790"/>
          </a:xfrm>
          <a:prstGeom prst="rect">
            <a:avLst/>
          </a:prstGeom>
        </p:spPr>
      </p:pic>
      <p:sp>
        <p:nvSpPr>
          <p:cNvPr id="12" name="矩形 11"/>
          <p:cNvSpPr/>
          <p:nvPr/>
        </p:nvSpPr>
        <p:spPr>
          <a:xfrm>
            <a:off x="4253342" y="4899756"/>
            <a:ext cx="2550905" cy="315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652908" y="4514032"/>
            <a:ext cx="1792560" cy="369332"/>
          </a:xfrm>
          <a:prstGeom prst="rect">
            <a:avLst/>
          </a:prstGeom>
          <a:noFill/>
        </p:spPr>
        <p:txBody>
          <a:bodyPr wrap="square" rtlCol="0">
            <a:spAutoFit/>
          </a:bodyPr>
          <a:lstStyle/>
          <a:p>
            <a:r>
              <a:rPr lang="zh-CN" altLang="en-US" b="1" dirty="0" smtClean="0">
                <a:solidFill>
                  <a:srgbClr val="FF0000"/>
                </a:solidFill>
              </a:rPr>
              <a:t>归纳假设</a:t>
            </a:r>
            <a:endParaRPr lang="zh-CN" altLang="en-US" b="1" dirty="0">
              <a:solidFill>
                <a:srgbClr val="FF0000"/>
              </a:solidFill>
            </a:endParaRPr>
          </a:p>
        </p:txBody>
      </p:sp>
      <p:cxnSp>
        <p:nvCxnSpPr>
          <p:cNvPr id="15" name="直接箭头连接符 14"/>
          <p:cNvCxnSpPr/>
          <p:nvPr/>
        </p:nvCxnSpPr>
        <p:spPr>
          <a:xfrm flipV="1">
            <a:off x="3740020" y="5214995"/>
            <a:ext cx="831980" cy="518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199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on the induction Tactic</a:t>
            </a:r>
            <a:endParaRPr lang="zh-CN" altLang="en-US" dirty="0"/>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a:xfrm>
            <a:off x="6553200" y="6498000"/>
            <a:ext cx="2133600" cy="360000"/>
          </a:xfrm>
        </p:spPr>
        <p:txBody>
          <a:bodyPr/>
          <a:lstStyle/>
          <a:p>
            <a:fld id="{71F1F346-3964-904C-8DB0-057A2D699FB9}" type="slidenum">
              <a:rPr kumimoji="1" lang="zh-CN" altLang="en-US" smtClean="0">
                <a:solidFill>
                  <a:prstClr val="black">
                    <a:lumMod val="65000"/>
                    <a:lumOff val="35000"/>
                  </a:prstClr>
                </a:solidFill>
                <a:ea typeface="宋体" panose="02010600030101010101" pitchFamily="2" charset="-122"/>
              </a:rPr>
              <a:t>9</a:t>
            </a:fld>
            <a:endParaRPr kumimoji="1" lang="zh-CN" altLang="en-US">
              <a:solidFill>
                <a:prstClr val="black">
                  <a:lumMod val="65000"/>
                  <a:lumOff val="35000"/>
                </a:prstClr>
              </a:solidFill>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642591" y="3018633"/>
            <a:ext cx="4963218" cy="1629002"/>
          </a:xfrm>
          <a:prstGeom prst="rect">
            <a:avLst/>
          </a:prstGeom>
        </p:spPr>
      </p:pic>
      <p:sp>
        <p:nvSpPr>
          <p:cNvPr id="8" name="矩形 7"/>
          <p:cNvSpPr/>
          <p:nvPr/>
        </p:nvSpPr>
        <p:spPr>
          <a:xfrm>
            <a:off x="871725" y="4221088"/>
            <a:ext cx="1614801" cy="221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401682" y="1687753"/>
            <a:ext cx="5649113" cy="1133633"/>
          </a:xfrm>
          <a:prstGeom prst="rect">
            <a:avLst/>
          </a:prstGeom>
        </p:spPr>
      </p:pic>
      <p:sp>
        <p:nvSpPr>
          <p:cNvPr id="10" name="文本框 9"/>
          <p:cNvSpPr txBox="1"/>
          <p:nvPr/>
        </p:nvSpPr>
        <p:spPr>
          <a:xfrm>
            <a:off x="2486526" y="4073480"/>
            <a:ext cx="1792560" cy="369332"/>
          </a:xfrm>
          <a:prstGeom prst="rect">
            <a:avLst/>
          </a:prstGeom>
          <a:noFill/>
        </p:spPr>
        <p:txBody>
          <a:bodyPr wrap="square" rtlCol="0">
            <a:spAutoFit/>
          </a:bodyPr>
          <a:lstStyle/>
          <a:p>
            <a:r>
              <a:rPr lang="en-US" altLang="zh-CN" dirty="0" smtClean="0">
                <a:solidFill>
                  <a:srgbClr val="FF0000"/>
                </a:solidFill>
              </a:rPr>
              <a:t>re-generalize!</a:t>
            </a:r>
            <a:endParaRPr lang="zh-CN" altLang="en-US" b="1" dirty="0">
              <a:solidFill>
                <a:srgbClr val="FF0000"/>
              </a:solidFill>
            </a:endParaRPr>
          </a:p>
        </p:txBody>
      </p:sp>
      <p:sp>
        <p:nvSpPr>
          <p:cNvPr id="14" name="文本框 13"/>
          <p:cNvSpPr txBox="1"/>
          <p:nvPr/>
        </p:nvSpPr>
        <p:spPr>
          <a:xfrm>
            <a:off x="642591" y="5098317"/>
            <a:ext cx="7817841" cy="369332"/>
          </a:xfrm>
          <a:prstGeom prst="rect">
            <a:avLst/>
          </a:prstGeom>
          <a:noFill/>
        </p:spPr>
        <p:txBody>
          <a:bodyPr wrap="square" rtlCol="0">
            <a:spAutoFit/>
          </a:bodyPr>
          <a:lstStyle/>
          <a:p>
            <a:r>
              <a:rPr lang="en-US" altLang="zh-CN" dirty="0"/>
              <a:t>It also works to apply induction to a variable that is quantified in the goal.</a:t>
            </a:r>
            <a:endParaRPr lang="zh-CN" altLang="en-US" dirty="0"/>
          </a:p>
        </p:txBody>
      </p:sp>
      <p:pic>
        <p:nvPicPr>
          <p:cNvPr id="15" name="图片 14"/>
          <p:cNvPicPr>
            <a:picLocks noChangeAspect="1"/>
          </p:cNvPicPr>
          <p:nvPr/>
        </p:nvPicPr>
        <p:blipFill rotWithShape="1">
          <a:blip r:embed="rId5"/>
          <a:srcRect b="41202"/>
          <a:stretch/>
        </p:blipFill>
        <p:spPr>
          <a:xfrm>
            <a:off x="642591" y="5466977"/>
            <a:ext cx="6528801" cy="898441"/>
          </a:xfrm>
          <a:prstGeom prst="rect">
            <a:avLst/>
          </a:prstGeom>
        </p:spPr>
      </p:pic>
    </p:spTree>
    <p:extLst>
      <p:ext uri="{BB962C8B-B14F-4D97-AF65-F5344CB8AC3E}">
        <p14:creationId xmlns:p14="http://schemas.microsoft.com/office/powerpoint/2010/main" val="375872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144"/>
  <p:tag name="KSO_WM_UNIT_LAYERLEVEL" val="1"/>
  <p:tag name="KSO_WM_UNIT_INDEX" val="1"/>
  <p:tag name="KSO_WM_UNIT_TYPE" val="f"/>
  <p:tag name="KSO_WM_TEMPLATE_CATEGORY" val="custom"/>
  <p:tag name="KSO_WM_TEMPLATE_INDEX" val="20181637"/>
  <p:tag name="KSO_WM_UNIT_ID" val="custom20181637_20*f*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TYPE" val="a"/>
  <p:tag name="KSO_WM_TEMPLATE_CATEGORY" val="custom"/>
  <p:tag name="KSO_WM_TEMPLATE_INDEX" val="20181637"/>
  <p:tag name="KSO_WM_UNIT_ID" val="custom20181637_20*a*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1687"/>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2_Network">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16942</TotalTime>
  <Words>2232</Words>
  <Application>Microsoft Office PowerPoint</Application>
  <PresentationFormat>全屏显示(4:3)</PresentationFormat>
  <Paragraphs>151</Paragraphs>
  <Slides>17</Slides>
  <Notes>16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Kozuka Gothic Pr6N B</vt:lpstr>
      <vt:lpstr>黑体</vt:lpstr>
      <vt:lpstr>华文细黑</vt:lpstr>
      <vt:lpstr>楷体</vt:lpstr>
      <vt:lpstr>宋体</vt:lpstr>
      <vt:lpstr>微软雅黑</vt:lpstr>
      <vt:lpstr>Arial</vt:lpstr>
      <vt:lpstr>Calibri</vt:lpstr>
      <vt:lpstr>Cambria</vt:lpstr>
      <vt:lpstr>Candara</vt:lpstr>
      <vt:lpstr>Courier New</vt:lpstr>
      <vt:lpstr>Wingdings</vt:lpstr>
      <vt:lpstr>2_Network</vt:lpstr>
      <vt:lpstr>mopec-2</vt:lpstr>
      <vt:lpstr>PowerPoint 演示文稿</vt:lpstr>
      <vt:lpstr>Contents</vt:lpstr>
      <vt:lpstr>PowerPoint 演示文稿</vt:lpstr>
      <vt:lpstr>PowerPoint 演示文稿</vt:lpstr>
      <vt:lpstr>PowerPoint 演示文稿</vt:lpstr>
      <vt:lpstr>PowerPoint 演示文稿</vt:lpstr>
      <vt:lpstr> Polymorphism</vt:lpstr>
      <vt:lpstr>Induction Hypotheses</vt:lpstr>
      <vt:lpstr>More on the induction Tactic</vt:lpstr>
      <vt:lpstr>More on the induction Tactic</vt:lpstr>
      <vt:lpstr>    Induction Principles in Prop</vt:lpstr>
      <vt:lpstr>Induction Principles in Prop</vt:lpstr>
      <vt:lpstr>Induction Principles in Prop</vt:lpstr>
      <vt:lpstr>PowerPoint 演示文稿</vt:lpstr>
      <vt:lpstr>        Induction Over an Inductively Defined Set </vt:lpstr>
      <vt:lpstr>        Induction Over an Inductively Defined Proposition </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纪业</cp:lastModifiedBy>
  <cp:revision>2666</cp:revision>
  <cp:lastPrinted>2014-03-24T00:35:00Z</cp:lastPrinted>
  <dcterms:created xsi:type="dcterms:W3CDTF">2012-02-01T01:23:00Z</dcterms:created>
  <dcterms:modified xsi:type="dcterms:W3CDTF">2019-07-25T05:42:40Z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