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54" r:id="rId2"/>
  </p:sldMasterIdLst>
  <p:notesMasterIdLst>
    <p:notesMasterId r:id="rId24"/>
  </p:notesMasterIdLst>
  <p:sldIdLst>
    <p:sldId id="781" r:id="rId3"/>
    <p:sldId id="777" r:id="rId4"/>
    <p:sldId id="778" r:id="rId5"/>
    <p:sldId id="479" r:id="rId6"/>
    <p:sldId id="782" r:id="rId7"/>
    <p:sldId id="802" r:id="rId8"/>
    <p:sldId id="320" r:id="rId9"/>
    <p:sldId id="797" r:id="rId10"/>
    <p:sldId id="798" r:id="rId11"/>
    <p:sldId id="799" r:id="rId12"/>
    <p:sldId id="800" r:id="rId13"/>
    <p:sldId id="801" r:id="rId14"/>
    <p:sldId id="803" r:id="rId15"/>
    <p:sldId id="804" r:id="rId16"/>
    <p:sldId id="805" r:id="rId17"/>
    <p:sldId id="787" r:id="rId18"/>
    <p:sldId id="788" r:id="rId19"/>
    <p:sldId id="272" r:id="rId20"/>
    <p:sldId id="789" r:id="rId21"/>
    <p:sldId id="784" r:id="rId22"/>
    <p:sldId id="785" r:id="rId23"/>
  </p:sldIdLst>
  <p:sldSz cx="12192000" cy="6858000"/>
  <p:notesSz cx="6858000" cy="9144000"/>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202">
          <p15:clr>
            <a:srgbClr val="A4A3A4"/>
          </p15:clr>
        </p15:guide>
        <p15:guide id="2" pos="3844">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howGuides="1">
      <p:cViewPr varScale="1">
        <p:scale>
          <a:sx n="106" d="100"/>
          <a:sy n="106" d="100"/>
        </p:scale>
        <p:origin x="480" y="102"/>
      </p:cViewPr>
      <p:guideLst>
        <p:guide orient="horz" pos="2202"/>
        <p:guide pos="3844"/>
      </p:guideLst>
    </p:cSldViewPr>
  </p:slideViewPr>
  <p:notesTextViewPr>
    <p:cViewPr>
      <p:scale>
        <a:sx n="1" d="1"/>
        <a:sy n="1" d="1"/>
      </p:scale>
      <p:origin x="0" y="0"/>
    </p:cViewPr>
  </p:notesTextViewPr>
  <p:sorterViewPr>
    <p:cViewPr>
      <p:scale>
        <a:sx n="100" d="100"/>
        <a:sy n="10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viewProps" Target="viewProps.xml"/><Relationship Id="rId3" Type="http://schemas.openxmlformats.org/officeDocument/2006/relationships/slide" Target="slides/slide1.xml"/><Relationship Id="rId21" Type="http://schemas.openxmlformats.org/officeDocument/2006/relationships/slide" Target="slides/slide19.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presProps" Target="presProps.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notesMaster" Target="notesMasters/notesMaster1.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tableStyles" Target="tableStyles.xml"/><Relationship Id="rId10" Type="http://schemas.openxmlformats.org/officeDocument/2006/relationships/slide" Target="slides/slide8.xml"/><Relationship Id="rId19" Type="http://schemas.openxmlformats.org/officeDocument/2006/relationships/slide" Target="slides/slide17.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11D47660-FCAC-493B-9C8A-DF7A3660B466}" type="datetimeFigureOut">
              <a:rPr lang="zh-CN" altLang="en-US" smtClean="0"/>
              <a:t>2022/4/1</a:t>
            </a:fld>
            <a:endParaRPr lang="zh-CN" altLang="en-US"/>
          </a:p>
        </p:txBody>
      </p:sp>
      <p:sp>
        <p:nvSpPr>
          <p:cNvPr id="4" name="幻灯片图像占位符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zh-CN" altLang="en-US"/>
              <a:t>单击此处编辑母版文本样式</a:t>
            </a:r>
          </a:p>
          <a:p>
            <a:pPr lvl="1"/>
            <a:r>
              <a:rPr lang="zh-CN" altLang="en-US"/>
              <a:t>二级</a:t>
            </a:r>
          </a:p>
          <a:p>
            <a:pPr lvl="2"/>
            <a:r>
              <a:rPr lang="zh-CN" altLang="en-US"/>
              <a:t>三级</a:t>
            </a:r>
          </a:p>
          <a:p>
            <a:pPr lvl="3"/>
            <a:r>
              <a:rPr lang="zh-CN" altLang="en-US"/>
              <a:t>四级</a:t>
            </a:r>
          </a:p>
          <a:p>
            <a:pPr lvl="4"/>
            <a:r>
              <a:rPr lang="zh-CN" altLang="en-US"/>
              <a:t>五级</a:t>
            </a:r>
          </a:p>
        </p:txBody>
      </p:sp>
      <p:sp>
        <p:nvSpPr>
          <p:cNvPr id="6" name="页脚占位符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1AAECCA6-1E17-4827-BEF4-2B71C034E308}" type="slidenum">
              <a:rPr lang="zh-CN" altLang="en-US" smtClean="0"/>
              <a:t>‹#›</a:t>
            </a:fld>
            <a:endParaRPr lang="zh-CN"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pPr marL="0" marR="0" lvl="0" indent="0" algn="r" defTabSz="1828165" rtl="0" eaLnBrk="1" fontAlgn="auto" latinLnBrk="0" hangingPunct="1">
              <a:lnSpc>
                <a:spcPct val="100000"/>
              </a:lnSpc>
              <a:spcBef>
                <a:spcPts val="0"/>
              </a:spcBef>
              <a:spcAft>
                <a:spcPts val="0"/>
              </a:spcAft>
              <a:buClrTx/>
              <a:buSzTx/>
              <a:buFontTx/>
              <a:buNone/>
              <a:defRPr/>
            </a:pPr>
            <a:fld id="{006BE02D-20C0-F840-AFAC-BEA99C74FDC2}" type="slidenum">
              <a:rPr kumimoji="0" lang="en-US" sz="1200" b="0" i="0" u="none" strike="noStrike" kern="1200" cap="none" spc="0" normalizeH="0" baseline="0" noProof="0" smtClean="0">
                <a:ln>
                  <a:noFill/>
                </a:ln>
                <a:solidFill>
                  <a:prstClr val="black"/>
                </a:solidFill>
                <a:effectLst/>
                <a:uLnTx/>
                <a:uFillTx/>
                <a:latin typeface="思源黑体 CN Bold" panose="020B0800000000000000" pitchFamily="34" charset="-122"/>
                <a:ea typeface="+mn-ea"/>
                <a:cs typeface="+mn-cs"/>
              </a:rPr>
              <a:t>4</a:t>
            </a:fld>
            <a:endParaRPr kumimoji="0" lang="en-US" sz="1200" b="0" i="0" u="none" strike="noStrike" kern="1200" cap="none" spc="0" normalizeH="0" baseline="0" noProof="0" dirty="0">
              <a:ln>
                <a:noFill/>
              </a:ln>
              <a:solidFill>
                <a:prstClr val="black"/>
              </a:solidFill>
              <a:effectLst/>
              <a:uLnTx/>
              <a:uFillTx/>
              <a:latin typeface="思源黑体 CN Bold" panose="020B0800000000000000" pitchFamily="34" charset="-122"/>
              <a:ea typeface="+mn-ea"/>
              <a:cs typeface="+mn-cs"/>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Main Master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Mockup-lap1">
    <p:spTree>
      <p:nvGrpSpPr>
        <p:cNvPr id="1" name=""/>
        <p:cNvGrpSpPr/>
        <p:nvPr/>
      </p:nvGrpSpPr>
      <p:grpSpPr>
        <a:xfrm>
          <a:off x="0" y="0"/>
          <a:ext cx="0" cy="0"/>
          <a:chOff x="0" y="0"/>
          <a:chExt cx="0" cy="0"/>
        </a:xfrm>
      </p:grpSpPr>
      <p:pic>
        <p:nvPicPr>
          <p:cNvPr id="12" name="Picture 11" descr="iMac.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901483" y="1161790"/>
            <a:ext cx="5908184" cy="5178350"/>
          </a:xfrm>
          <a:prstGeom prst="rect">
            <a:avLst/>
          </a:prstGeom>
        </p:spPr>
      </p:pic>
      <p:sp>
        <p:nvSpPr>
          <p:cNvPr id="13" name="Picture Placeholder 9"/>
          <p:cNvSpPr>
            <a:spLocks noGrp="1"/>
          </p:cNvSpPr>
          <p:nvPr>
            <p:ph type="pic" sz="quarter" idx="11"/>
          </p:nvPr>
        </p:nvSpPr>
        <p:spPr>
          <a:xfrm>
            <a:off x="6711772" y="1876518"/>
            <a:ext cx="4339462" cy="2491082"/>
          </a:xfrm>
        </p:spPr>
        <p:txBody>
          <a:bodyPr>
            <a:normAutofit/>
          </a:bodyPr>
          <a:lstStyle>
            <a:lvl1pPr marL="0" indent="0">
              <a:buNone/>
              <a:defRPr sz="1000">
                <a:solidFill>
                  <a:schemeClr val="tx1">
                    <a:lumMod val="50000"/>
                    <a:lumOff val="50000"/>
                  </a:schemeClr>
                </a:solidFill>
              </a:defRPr>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spd="med" p14:dur="700" advClick="0" advTm="4000">
        <p:fade/>
      </p:transition>
    </mc:Choice>
    <mc:Fallback xmlns="">
      <p:transition spd="med" advClick="0" advTm="4000">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44_Our-Clients">
    <p:spTree>
      <p:nvGrpSpPr>
        <p:cNvPr id="1" name=""/>
        <p:cNvGrpSpPr/>
        <p:nvPr/>
      </p:nvGrpSpPr>
      <p:grpSpPr>
        <a:xfrm>
          <a:off x="0" y="0"/>
          <a:ext cx="0" cy="0"/>
          <a:chOff x="0" y="0"/>
          <a:chExt cx="0" cy="0"/>
        </a:xfrm>
      </p:grpSpPr>
      <p:sp>
        <p:nvSpPr>
          <p:cNvPr id="11" name="Picture Placeholder 2"/>
          <p:cNvSpPr>
            <a:spLocks noGrp="1"/>
          </p:cNvSpPr>
          <p:nvPr>
            <p:ph type="pic" sz="quarter" idx="23"/>
          </p:nvPr>
        </p:nvSpPr>
        <p:spPr>
          <a:xfrm>
            <a:off x="11545" y="2195658"/>
            <a:ext cx="12192000" cy="2125087"/>
          </a:xfrm>
        </p:spPr>
        <p:txBody>
          <a:bodyPr anchor="t"/>
          <a:lstStyle>
            <a:lvl1pPr marL="0" indent="0" algn="ctr">
              <a:buNone/>
              <a:defRPr/>
            </a:lvl1pPr>
          </a:lstStyle>
          <a:p>
            <a:endParaRPr lang="id-ID" dirty="0"/>
          </a:p>
        </p:txBody>
      </p:sp>
    </p:spTree>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 Placeholder 10"/>
          <p:cNvSpPr>
            <a:spLocks noGrp="1"/>
          </p:cNvSpPr>
          <p:nvPr>
            <p:ph type="body" sz="quarter" idx="13"/>
          </p:nvPr>
        </p:nvSpPr>
        <p:spPr>
          <a:xfrm>
            <a:off x="1099305" y="374749"/>
            <a:ext cx="9993395" cy="444500"/>
          </a:xfrm>
        </p:spPr>
        <p:txBody>
          <a:bodyPr lIns="0" tIns="0" rIns="0" bIns="0">
            <a:noAutofit/>
          </a:bodyPr>
          <a:lstStyle>
            <a:lvl1pPr marL="0" indent="0" algn="ctr">
              <a:buNone/>
              <a:defRPr sz="4800" b="0" i="0" baseline="0">
                <a:solidFill>
                  <a:schemeClr val="tx2"/>
                </a:solidFill>
                <a:latin typeface="思源黑体 CN Medium" panose="020B0600000000000000" pitchFamily="34" charset="-122"/>
                <a:cs typeface="思源黑体 CN Medium" panose="020B0600000000000000" pitchFamily="34" charset="-122"/>
              </a:defRPr>
            </a:lvl1pPr>
          </a:lstStyle>
          <a:p>
            <a:pPr lvl="0"/>
            <a:endParaRPr lang="en-US" dirty="0"/>
          </a:p>
        </p:txBody>
      </p:sp>
      <p:sp>
        <p:nvSpPr>
          <p:cNvPr id="12" name="Text Placeholder 10"/>
          <p:cNvSpPr>
            <a:spLocks noGrp="1"/>
          </p:cNvSpPr>
          <p:nvPr>
            <p:ph type="body" sz="quarter" idx="14"/>
          </p:nvPr>
        </p:nvSpPr>
        <p:spPr>
          <a:xfrm>
            <a:off x="775840" y="1000274"/>
            <a:ext cx="10640327" cy="280985"/>
          </a:xfrm>
        </p:spPr>
        <p:txBody>
          <a:bodyPr lIns="0" tIns="0" rIns="0" bIns="0">
            <a:noAutofit/>
          </a:bodyPr>
          <a:lstStyle>
            <a:lvl1pPr marL="0" indent="0" algn="ctr">
              <a:buNone/>
              <a:defRPr sz="2600" baseline="0">
                <a:solidFill>
                  <a:schemeClr val="bg1">
                    <a:lumMod val="65000"/>
                  </a:schemeClr>
                </a:solidFill>
                <a:latin typeface="思源黑体 CN Medium" panose="020B0600000000000000" pitchFamily="34" charset="-122"/>
                <a:cs typeface="思源黑体 CN Medium" panose="020B0600000000000000" pitchFamily="34" charset="-122"/>
              </a:defRPr>
            </a:lvl1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welcome">
    <p:spTree>
      <p:nvGrpSpPr>
        <p:cNvPr id="1" name=""/>
        <p:cNvGrpSpPr/>
        <p:nvPr/>
      </p:nvGrpSpPr>
      <p:grpSpPr>
        <a:xfrm>
          <a:off x="0" y="0"/>
          <a:ext cx="0" cy="0"/>
          <a:chOff x="0" y="0"/>
          <a:chExt cx="0" cy="0"/>
        </a:xfrm>
      </p:grpSpPr>
      <p:sp>
        <p:nvSpPr>
          <p:cNvPr id="23" name="Picture Placeholder 22"/>
          <p:cNvSpPr>
            <a:spLocks noGrp="1"/>
          </p:cNvSpPr>
          <p:nvPr>
            <p:ph type="pic" sz="quarter" idx="15"/>
          </p:nvPr>
        </p:nvSpPr>
        <p:spPr>
          <a:xfrm>
            <a:off x="5029201" y="1260655"/>
            <a:ext cx="2133600" cy="2133600"/>
          </a:xfrm>
          <a:prstGeom prst="ellipse">
            <a:avLst/>
          </a:prstGeom>
        </p:spPr>
        <p:txBody>
          <a:bodyPr>
            <a:normAutofit/>
          </a:bodyPr>
          <a:lstStyle>
            <a:lvl1pPr marL="0" indent="0">
              <a:buNone/>
              <a:defRPr sz="1600"/>
            </a:lvl1pPr>
          </a:lstStyle>
          <a:p>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eam-Individual">
    <p:spTree>
      <p:nvGrpSpPr>
        <p:cNvPr id="1" name=""/>
        <p:cNvGrpSpPr/>
        <p:nvPr/>
      </p:nvGrpSpPr>
      <p:grpSpPr>
        <a:xfrm>
          <a:off x="0" y="0"/>
          <a:ext cx="0" cy="0"/>
          <a:chOff x="0" y="0"/>
          <a:chExt cx="0" cy="0"/>
        </a:xfrm>
      </p:grpSpPr>
      <p:sp>
        <p:nvSpPr>
          <p:cNvPr id="15" name="Picture Placeholder 14"/>
          <p:cNvSpPr>
            <a:spLocks noGrp="1"/>
          </p:cNvSpPr>
          <p:nvPr>
            <p:ph type="pic" sz="quarter" idx="10"/>
          </p:nvPr>
        </p:nvSpPr>
        <p:spPr>
          <a:xfrm>
            <a:off x="2084388" y="2000250"/>
            <a:ext cx="3206751" cy="3138488"/>
          </a:xfrm>
        </p:spPr>
        <p:txBody>
          <a:bodyPr>
            <a:normAutofit/>
          </a:bodyPr>
          <a:lstStyle>
            <a:lvl1pPr marL="0" indent="0">
              <a:buNone/>
              <a:defRPr sz="1600">
                <a:solidFill>
                  <a:schemeClr val="accent1"/>
                </a:solidFill>
              </a:defRPr>
            </a:lvl1pPr>
          </a:lstStyle>
          <a:p>
            <a:endParaRPr lang="id-ID"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5.xml><?xml version="1.0" encoding="utf-8"?>
<p:sldLayout xmlns:a="http://schemas.openxmlformats.org/drawingml/2006/main" xmlns:r="http://schemas.openxmlformats.org/officeDocument/2006/relationships" xmlns:p="http://schemas.openxmlformats.org/presentationml/2006/main" type="obj">
  <p:cSld name="2_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dirty="0"/>
          </a:p>
        </p:txBody>
      </p:sp>
      <p:sp>
        <p:nvSpPr>
          <p:cNvPr id="3" name="Content Placeholder 2"/>
          <p:cNvSpPr>
            <a:spLocks noGrp="1"/>
          </p:cNvSpPr>
          <p:nvPr>
            <p:ph idx="1"/>
          </p:nvPr>
        </p:nvSpPr>
        <p:spPr/>
        <p:txBody>
          <a:bodyPr/>
          <a:lstStyle/>
          <a:p>
            <a:pPr lvl="0"/>
            <a:endParaRPr lang="en-US" dirty="0"/>
          </a:p>
        </p:txBody>
      </p:sp>
      <p:sp>
        <p:nvSpPr>
          <p:cNvPr id="4" name="Date Placeholder 3"/>
          <p:cNvSpPr>
            <a:spLocks noGrp="1"/>
          </p:cNvSpPr>
          <p:nvPr>
            <p:ph type="dt" sz="half" idx="10"/>
          </p:nvPr>
        </p:nvSpPr>
        <p:spPr/>
        <p:txBody>
          <a:bodyPr/>
          <a:lstStyle>
            <a:lvl1pPr>
              <a:defRPr/>
            </a:lvl1pPr>
          </a:lstStyle>
          <a:p>
            <a:fld id="{D45CFBE3-D521-4941-AA1A-49E29FB33595}" type="datetimeFigureOut">
              <a:rPr lang="en-US"/>
              <a:t>4/1/2022</a:t>
            </a:fld>
            <a:endParaRPr lang="en-US" dirty="0"/>
          </a:p>
        </p:txBody>
      </p:sp>
      <p:sp>
        <p:nvSpPr>
          <p:cNvPr id="5" name="Footer Placeholder 4"/>
          <p:cNvSpPr>
            <a:spLocks noGrp="1"/>
          </p:cNvSpPr>
          <p:nvPr>
            <p:ph type="ftr" sz="quarter" idx="11"/>
          </p:nvPr>
        </p:nvSpPr>
        <p:spPr/>
        <p:txBody>
          <a:bodyPr/>
          <a:lstStyle>
            <a:lvl1pPr>
              <a:defRPr/>
            </a:lvl1pPr>
          </a:lstStyle>
          <a:p>
            <a:pPr>
              <a:defRPr/>
            </a:pPr>
            <a:endParaRPr lang="en-US" dirty="0"/>
          </a:p>
        </p:txBody>
      </p:sp>
      <p:sp>
        <p:nvSpPr>
          <p:cNvPr id="6" name="Slide Number Placeholder 5"/>
          <p:cNvSpPr>
            <a:spLocks noGrp="1"/>
          </p:cNvSpPr>
          <p:nvPr>
            <p:ph type="sldNum" sz="quarter" idx="12"/>
          </p:nvPr>
        </p:nvSpPr>
        <p:spPr/>
        <p:txBody>
          <a:bodyPr/>
          <a:lstStyle>
            <a:lvl1pPr>
              <a:defRPr/>
            </a:lvl1pPr>
          </a:lstStyle>
          <a:p>
            <a:fld id="{962AAE80-5347-6D48-BB4B-E807E2987DCC}" type="slidenum">
              <a:rPr lang="en-US"/>
              <a:t>‹#›</a:t>
            </a:fld>
            <a:endParaRPr lang="en-US" dirty="0"/>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Layout>
</file>

<file path=ppt/slideLayouts/slideLayout6.xml><?xml version="1.0" encoding="utf-8"?>
<p:sldLayout xmlns:a="http://schemas.openxmlformats.org/drawingml/2006/main" xmlns:r="http://schemas.openxmlformats.org/officeDocument/2006/relationships" xmlns:p="http://schemas.openxmlformats.org/presentationml/2006/main" userDrawn="1">
  <p:cSld name="Master Slide 1">
    <p:spTree>
      <p:nvGrpSpPr>
        <p:cNvPr id="1" name=""/>
        <p:cNvGrpSpPr/>
        <p:nvPr/>
      </p:nvGrpSpPr>
      <p:grpSpPr>
        <a:xfrm>
          <a:off x="0" y="0"/>
          <a:ext cx="0" cy="0"/>
          <a:chOff x="0" y="0"/>
          <a:chExt cx="0" cy="0"/>
        </a:xfrm>
      </p:grpSpPr>
    </p:spTree>
    <p:extLst>
      <p:ext uri="{BB962C8B-B14F-4D97-AF65-F5344CB8AC3E}">
        <p14:creationId xmlns:p14="http://schemas.microsoft.com/office/powerpoint/2010/main" val="1919412453"/>
      </p:ext>
    </p:extLst>
  </p:cSld>
  <p:clrMapOvr>
    <a:masterClrMapping/>
  </p:clrMapOvr>
  <mc:AlternateContent xmlns:mc="http://schemas.openxmlformats.org/markup-compatibility/2006" xmlns:p14="http://schemas.microsoft.com/office/powerpoint/2010/main">
    <mc:Choice Requires="p14">
      <p:transition p14:dur="0" advClick="0" advTm="3000"/>
    </mc:Choice>
    <mc:Fallback xmlns="">
      <p:transition advClick="0" advTm="3000"/>
    </mc:Fallback>
  </mc:AlternateContent>
</p:sldLayout>
</file>

<file path=ppt/slideLayouts/slideLayout7.xml><?xml version="1.0" encoding="utf-8"?>
<p:sldLayout xmlns:a="http://schemas.openxmlformats.org/drawingml/2006/main" xmlns:r="http://schemas.openxmlformats.org/officeDocument/2006/relationships" xmlns:p="http://schemas.openxmlformats.org/presentationml/2006/main" userDrawn="1">
  <p:cSld name="正文页1">
    <p:spTree>
      <p:nvGrpSpPr>
        <p:cNvPr id="1" name=""/>
        <p:cNvGrpSpPr/>
        <p:nvPr/>
      </p:nvGrpSpPr>
      <p:grpSpPr>
        <a:xfrm>
          <a:off x="0" y="0"/>
          <a:ext cx="0" cy="0"/>
          <a:chOff x="0" y="0"/>
          <a:chExt cx="0" cy="0"/>
        </a:xfrm>
      </p:grpSpPr>
      <p:grpSp>
        <p:nvGrpSpPr>
          <p:cNvPr id="11" name="组合 10"/>
          <p:cNvGrpSpPr/>
          <p:nvPr userDrawn="1"/>
        </p:nvGrpSpPr>
        <p:grpSpPr>
          <a:xfrm>
            <a:off x="-6579190" y="-442650"/>
            <a:ext cx="24301094" cy="7743300"/>
            <a:chOff x="-6579190" y="-442650"/>
            <a:chExt cx="24301094" cy="7743300"/>
          </a:xfrm>
        </p:grpSpPr>
        <p:grpSp>
          <p:nvGrpSpPr>
            <p:cNvPr id="12" name="组合 11"/>
            <p:cNvGrpSpPr/>
            <p:nvPr userDrawn="1"/>
          </p:nvGrpSpPr>
          <p:grpSpPr>
            <a:xfrm>
              <a:off x="-6579190" y="-442650"/>
              <a:ext cx="15844379" cy="7743300"/>
              <a:chOff x="-7074490" y="-442650"/>
              <a:chExt cx="15844379" cy="7743300"/>
            </a:xfrm>
          </p:grpSpPr>
          <p:sp>
            <p:nvSpPr>
              <p:cNvPr id="34" name="任意多边形: 形状 3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5" name="任意多边形: 形状 3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6" name="任意多边形: 形状 3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7" name="任意多边形: 形状 3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8" name="任意多边形: 形状 3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9" name="任意多边形: 形状 3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0" name="任意多边形: 形状 3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1" name="任意多边形: 形状 4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2" name="任意多边形: 形状 4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3" name="任意多边形: 形状 4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4" name="任意多边形: 形状 4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5" name="任意多边形: 形状 4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6" name="任意多边形: 形状 4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7" name="任意多边形: 形状 4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8" name="任意多边形: 形状 4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49" name="任意多边形: 形状 4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0" name="任意多边形: 形状 4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1" name="任意多边形: 形状 5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2" name="任意多边形: 形状 5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53" name="任意多边形: 形状 5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nvGrpSpPr>
            <p:cNvPr id="13" name="组合 12"/>
            <p:cNvGrpSpPr/>
            <p:nvPr userDrawn="1"/>
          </p:nvGrpSpPr>
          <p:grpSpPr>
            <a:xfrm>
              <a:off x="1877525" y="-442650"/>
              <a:ext cx="15844379" cy="7743300"/>
              <a:chOff x="-7074490" y="-442650"/>
              <a:chExt cx="15844379" cy="7743300"/>
            </a:xfrm>
          </p:grpSpPr>
          <p:sp>
            <p:nvSpPr>
              <p:cNvPr id="14" name="任意多边形: 形状 13"/>
              <p:cNvSpPr/>
              <p:nvPr/>
            </p:nvSpPr>
            <p:spPr>
              <a:xfrm>
                <a:off x="959389"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5" name="任意多边形: 形状 14"/>
              <p:cNvSpPr/>
              <p:nvPr/>
            </p:nvSpPr>
            <p:spPr>
              <a:xfrm>
                <a:off x="536553"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6" name="任意多边形: 形状 15"/>
              <p:cNvSpPr/>
              <p:nvPr/>
            </p:nvSpPr>
            <p:spPr>
              <a:xfrm>
                <a:off x="1137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7" name="任意多边形: 形状 16"/>
              <p:cNvSpPr/>
              <p:nvPr/>
            </p:nvSpPr>
            <p:spPr>
              <a:xfrm>
                <a:off x="-309118"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8" name="任意多边形: 形状 17"/>
              <p:cNvSpPr/>
              <p:nvPr/>
            </p:nvSpPr>
            <p:spPr>
              <a:xfrm>
                <a:off x="-731954"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19" name="任意多边形: 形状 18"/>
              <p:cNvSpPr/>
              <p:nvPr/>
            </p:nvSpPr>
            <p:spPr>
              <a:xfrm>
                <a:off x="-1154790" y="-442650"/>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0" name="任意多边形: 形状 19"/>
              <p:cNvSpPr/>
              <p:nvPr/>
            </p:nvSpPr>
            <p:spPr>
              <a:xfrm>
                <a:off x="-1577625"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1" name="任意多边形: 形状 20"/>
              <p:cNvSpPr/>
              <p:nvPr/>
            </p:nvSpPr>
            <p:spPr>
              <a:xfrm>
                <a:off x="-200046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2" name="任意多边形: 形状 21"/>
              <p:cNvSpPr/>
              <p:nvPr/>
            </p:nvSpPr>
            <p:spPr>
              <a:xfrm>
                <a:off x="-242329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3" name="任意多边形: 形状 22"/>
              <p:cNvSpPr/>
              <p:nvPr/>
            </p:nvSpPr>
            <p:spPr>
              <a:xfrm>
                <a:off x="-284613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4" name="任意多边形: 形状 23"/>
              <p:cNvSpPr/>
              <p:nvPr/>
            </p:nvSpPr>
            <p:spPr>
              <a:xfrm>
                <a:off x="-326896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5" name="任意多边形: 形状 24"/>
              <p:cNvSpPr/>
              <p:nvPr/>
            </p:nvSpPr>
            <p:spPr>
              <a:xfrm>
                <a:off x="-369180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6" name="任意多边形: 形状 25"/>
              <p:cNvSpPr/>
              <p:nvPr/>
            </p:nvSpPr>
            <p:spPr>
              <a:xfrm>
                <a:off x="-411464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7" name="任意多边形: 形状 26"/>
              <p:cNvSpPr/>
              <p:nvPr/>
            </p:nvSpPr>
            <p:spPr>
              <a:xfrm>
                <a:off x="-4537476"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8" name="任意多边形: 形状 27"/>
              <p:cNvSpPr/>
              <p:nvPr/>
            </p:nvSpPr>
            <p:spPr>
              <a:xfrm>
                <a:off x="-4960311"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29" name="任意多边形: 形状 28"/>
              <p:cNvSpPr/>
              <p:nvPr/>
            </p:nvSpPr>
            <p:spPr>
              <a:xfrm>
                <a:off x="-5383147"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0" name="任意多边形: 形状 29"/>
              <p:cNvSpPr/>
              <p:nvPr/>
            </p:nvSpPr>
            <p:spPr>
              <a:xfrm>
                <a:off x="-5805983"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1" name="任意多边形: 形状 30"/>
              <p:cNvSpPr/>
              <p:nvPr/>
            </p:nvSpPr>
            <p:spPr>
              <a:xfrm>
                <a:off x="-6228818"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2" name="任意多边形: 形状 31"/>
              <p:cNvSpPr/>
              <p:nvPr/>
            </p:nvSpPr>
            <p:spPr>
              <a:xfrm>
                <a:off x="-6651654"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sp>
            <p:nvSpPr>
              <p:cNvPr id="33" name="任意多边形: 形状 32"/>
              <p:cNvSpPr/>
              <p:nvPr/>
            </p:nvSpPr>
            <p:spPr>
              <a:xfrm>
                <a:off x="-7074490" y="-442649"/>
                <a:ext cx="7810500" cy="7743299"/>
              </a:xfrm>
              <a:custGeom>
                <a:avLst/>
                <a:gdLst>
                  <a:gd name="connsiteX0" fmla="*/ 0 w 7810500"/>
                  <a:gd name="connsiteY0" fmla="*/ 175533 h 6976383"/>
                  <a:gd name="connsiteX1" fmla="*/ 2533650 w 7810500"/>
                  <a:gd name="connsiteY1" fmla="*/ 594633 h 6976383"/>
                  <a:gd name="connsiteX2" fmla="*/ 4991100 w 7810500"/>
                  <a:gd name="connsiteY2" fmla="*/ 5071383 h 6976383"/>
                  <a:gd name="connsiteX3" fmla="*/ 7810500 w 7810500"/>
                  <a:gd name="connsiteY3" fmla="*/ 6976383 h 6976383"/>
                </a:gdLst>
                <a:ahLst/>
                <a:cxnLst>
                  <a:cxn ang="0">
                    <a:pos x="connsiteX0" y="connsiteY0"/>
                  </a:cxn>
                  <a:cxn ang="0">
                    <a:pos x="connsiteX1" y="connsiteY1"/>
                  </a:cxn>
                  <a:cxn ang="0">
                    <a:pos x="connsiteX2" y="connsiteY2"/>
                  </a:cxn>
                  <a:cxn ang="0">
                    <a:pos x="connsiteX3" y="connsiteY3"/>
                  </a:cxn>
                </a:cxnLst>
                <a:rect l="l" t="t" r="r" b="b"/>
                <a:pathLst>
                  <a:path w="7810500" h="6976383">
                    <a:moveTo>
                      <a:pt x="0" y="175533"/>
                    </a:moveTo>
                    <a:cubicBezTo>
                      <a:pt x="850900" y="-22905"/>
                      <a:pt x="1701800" y="-221342"/>
                      <a:pt x="2533650" y="594633"/>
                    </a:cubicBezTo>
                    <a:cubicBezTo>
                      <a:pt x="3365500" y="1410608"/>
                      <a:pt x="4111625" y="4007758"/>
                      <a:pt x="4991100" y="5071383"/>
                    </a:cubicBezTo>
                    <a:cubicBezTo>
                      <a:pt x="5870575" y="6135008"/>
                      <a:pt x="6840537" y="6555695"/>
                      <a:pt x="7810500" y="6976383"/>
                    </a:cubicBezTo>
                  </a:path>
                </a:pathLst>
              </a:custGeom>
              <a:noFill/>
              <a:ln w="12700" cap="flat" cmpd="sng" algn="ctr">
                <a:gradFill flip="none" rotWithShape="1">
                  <a:gsLst>
                    <a:gs pos="0">
                      <a:schemeClr val="bg1">
                        <a:lumMod val="85000"/>
                        <a:alpha val="20000"/>
                      </a:schemeClr>
                    </a:gs>
                    <a:gs pos="100000">
                      <a:schemeClr val="bg1">
                        <a:lumMod val="85000"/>
                        <a:alpha val="5000"/>
                      </a:schemeClr>
                    </a:gs>
                  </a:gsLst>
                  <a:path path="circle">
                    <a:fillToRect l="50000" t="50000" r="50000" b="50000"/>
                  </a:path>
                  <a:tileRect/>
                </a:gradFill>
                <a:prstDash val="solid"/>
                <a:miter lim="800000"/>
                <a:headEnd type="none" w="med" len="med"/>
                <a:tailEnd type="none" w="med" len="med"/>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lt1">
                      <a:lumMod val="100000"/>
                    </a:schemeClr>
                  </a:solidFill>
                </a:endParaRPr>
              </a:p>
            </p:txBody>
          </p:sp>
        </p:grpSp>
      </p:grpSp>
      <p:sp>
        <p:nvSpPr>
          <p:cNvPr id="55" name="图片占位符 48"/>
          <p:cNvSpPr>
            <a:spLocks noGrp="1"/>
          </p:cNvSpPr>
          <p:nvPr>
            <p:ph type="pic" sz="quarter" idx="10"/>
          </p:nvPr>
        </p:nvSpPr>
        <p:spPr>
          <a:xfrm>
            <a:off x="1872157" y="1850540"/>
            <a:ext cx="2761455" cy="4100918"/>
          </a:xfrm>
          <a:prstGeom prst="rect">
            <a:avLst/>
          </a:prstGeom>
          <a:effectLst>
            <a:outerShdw blurRad="254000" dist="165100" dir="2700000" algn="ctr" rotWithShape="0">
              <a:prstClr val="black">
                <a:alpha val="40000"/>
              </a:prstClr>
            </a:outerShdw>
          </a:effectLst>
        </p:spPr>
        <p:txBody>
          <a:bodyPr/>
          <a:lstStyle/>
          <a:p>
            <a:endParaRPr lang="zh-CN" altLang="en-US"/>
          </a:p>
        </p:txBody>
      </p:sp>
      <p:sp>
        <p:nvSpPr>
          <p:cNvPr id="3" name="矩形 2"/>
          <p:cNvSpPr/>
          <p:nvPr userDrawn="1"/>
        </p:nvSpPr>
        <p:spPr>
          <a:xfrm>
            <a:off x="-343825" y="714810"/>
            <a:ext cx="1523999" cy="661166"/>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5" name="矩形 4"/>
          <p:cNvSpPr/>
          <p:nvPr userDrawn="1"/>
        </p:nvSpPr>
        <p:spPr>
          <a:xfrm>
            <a:off x="0" y="669759"/>
            <a:ext cx="540544" cy="90101"/>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
        <p:nvSpPr>
          <p:cNvPr id="10" name="标题 9"/>
          <p:cNvSpPr>
            <a:spLocks noGrp="1"/>
          </p:cNvSpPr>
          <p:nvPr>
            <p:ph type="title" hasCustomPrompt="1"/>
          </p:nvPr>
        </p:nvSpPr>
        <p:spPr>
          <a:xfrm>
            <a:off x="597866" y="495734"/>
            <a:ext cx="2141933" cy="880241"/>
          </a:xfrm>
          <a:prstGeom prst="rect">
            <a:avLst/>
          </a:prstGeom>
        </p:spPr>
        <p:txBody>
          <a:bodyPr wrap="none">
            <a:spAutoFit/>
          </a:bodyPr>
          <a:lstStyle>
            <a:lvl1pPr>
              <a:lnSpc>
                <a:spcPct val="60000"/>
              </a:lnSpc>
              <a:defRPr lang="zh-CN" altLang="en-US" sz="3200" b="1">
                <a:solidFill>
                  <a:schemeClr val="tx1">
                    <a:lumMod val="75000"/>
                    <a:lumOff val="25000"/>
                  </a:schemeClr>
                </a:solidFill>
                <a:latin typeface="+mn-lt"/>
                <a:ea typeface="+mn-ea"/>
                <a:cs typeface="+mn-cs"/>
              </a:defRPr>
            </a:lvl1pPr>
          </a:lstStyle>
          <a:p>
            <a:pPr marL="0" lvl="0" defTabSz="457200">
              <a:lnSpc>
                <a:spcPct val="80000"/>
              </a:lnSpc>
            </a:pPr>
            <a:r>
              <a:rPr lang="en-US" altLang="zh-CN" dirty="0"/>
              <a:t>Results</a:t>
            </a:r>
            <a:br>
              <a:rPr lang="en-US" altLang="zh-CN" dirty="0"/>
            </a:br>
            <a:r>
              <a:rPr lang="en-US" altLang="zh-CN" dirty="0"/>
              <a:t>showcase</a:t>
            </a:r>
            <a:endParaRPr lang="zh-CN" altLang="en-US" dirty="0"/>
          </a:p>
        </p:txBody>
      </p:sp>
    </p:spTree>
    <p:extLst>
      <p:ext uri="{BB962C8B-B14F-4D97-AF65-F5344CB8AC3E}">
        <p14:creationId xmlns:p14="http://schemas.microsoft.com/office/powerpoint/2010/main" val="3742718764"/>
      </p:ext>
    </p:extLst>
  </p:cSld>
  <p:clrMapOvr>
    <a:masterClrMapping/>
  </p:clrMapOvr>
  <p:transition spd="slow">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Main Master Slide">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7_Title Slide">
    <p:spTree>
      <p:nvGrpSpPr>
        <p:cNvPr id="1" name=""/>
        <p:cNvGrpSpPr/>
        <p:nvPr/>
      </p:nvGrpSpPr>
      <p:grpSpPr>
        <a:xfrm>
          <a:off x="0" y="0"/>
          <a:ext cx="0" cy="0"/>
          <a:chOff x="0" y="0"/>
          <a:chExt cx="0" cy="0"/>
        </a:xfrm>
      </p:grpSpPr>
      <p:sp>
        <p:nvSpPr>
          <p:cNvPr id="7" name="Text Placeholder 10"/>
          <p:cNvSpPr>
            <a:spLocks noGrp="1"/>
          </p:cNvSpPr>
          <p:nvPr>
            <p:ph type="body" sz="quarter" idx="13"/>
          </p:nvPr>
        </p:nvSpPr>
        <p:spPr>
          <a:xfrm>
            <a:off x="1099305" y="374749"/>
            <a:ext cx="9993395" cy="444500"/>
          </a:xfrm>
        </p:spPr>
        <p:txBody>
          <a:bodyPr lIns="0" tIns="0" rIns="0" bIns="0">
            <a:noAutofit/>
          </a:bodyPr>
          <a:lstStyle>
            <a:lvl1pPr marL="0" indent="0" algn="ctr">
              <a:buNone/>
              <a:defRPr sz="4800" b="0" i="0" baseline="0">
                <a:solidFill>
                  <a:schemeClr val="tx2"/>
                </a:solidFill>
                <a:latin typeface="Lato Light"/>
                <a:cs typeface="Lato Light"/>
              </a:defRPr>
            </a:lvl1pPr>
          </a:lstStyle>
          <a:p>
            <a:pPr lvl="0"/>
            <a:endParaRPr lang="en-US" dirty="0"/>
          </a:p>
        </p:txBody>
      </p:sp>
      <p:sp>
        <p:nvSpPr>
          <p:cNvPr id="12" name="Text Placeholder 10"/>
          <p:cNvSpPr>
            <a:spLocks noGrp="1"/>
          </p:cNvSpPr>
          <p:nvPr>
            <p:ph type="body" sz="quarter" idx="14"/>
          </p:nvPr>
        </p:nvSpPr>
        <p:spPr>
          <a:xfrm>
            <a:off x="775840" y="1000274"/>
            <a:ext cx="10640327" cy="280985"/>
          </a:xfrm>
        </p:spPr>
        <p:txBody>
          <a:bodyPr lIns="0" tIns="0" rIns="0" bIns="0">
            <a:noAutofit/>
          </a:bodyPr>
          <a:lstStyle>
            <a:lvl1pPr marL="0" indent="0" algn="ctr">
              <a:buNone/>
              <a:defRPr sz="2600" baseline="0">
                <a:solidFill>
                  <a:schemeClr val="bg1">
                    <a:lumMod val="65000"/>
                  </a:schemeClr>
                </a:solidFill>
                <a:latin typeface="Lato Light"/>
                <a:cs typeface="Lato Light"/>
              </a:defRPr>
            </a:lvl1pPr>
          </a:lstStyle>
          <a:p>
            <a:pPr lvl="0"/>
            <a:endParaRPr lang="en-US" dirty="0"/>
          </a:p>
        </p:txBody>
      </p:sp>
    </p:spTree>
  </p:cSld>
  <p:clrMapOvr>
    <a:masterClrMapping/>
  </p:clrMapOvr>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sldLayout>
</file>

<file path=ppt/slideMasters/_rels/slideMaster1.xml.rels><?xml version="1.0" encoding="UTF-8" standalone="yes"?>
<Relationships xmlns="http://schemas.openxmlformats.org/package/2006/relationships"><Relationship Id="rId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3" Type="http://schemas.openxmlformats.org/officeDocument/2006/relationships/slideLayout" Target="../slideLayouts/slideLayout10.xml"/><Relationship Id="rId2" Type="http://schemas.openxmlformats.org/officeDocument/2006/relationships/slideLayout" Target="../slideLayouts/slideLayout9.xml"/><Relationship Id="rId1" Type="http://schemas.openxmlformats.org/officeDocument/2006/relationships/slideLayout" Target="../slideLayouts/slideLayout8.xml"/><Relationship Id="rId5" Type="http://schemas.openxmlformats.org/officeDocument/2006/relationships/theme" Target="../theme/theme2.xml"/><Relationship Id="rId4"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0"/>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Raleway" panose="020B0003030101060003" pitchFamily="34" charset="0"/>
              </a:defRPr>
            </a:lvl1pPr>
          </a:lstStyle>
          <a:p>
            <a:endParaRPr lang="en-US" dirty="0"/>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Raleway" panose="020B0003030101060003" pitchFamily="34" charset="0"/>
              </a:defRPr>
            </a:lvl1pPr>
          </a:lstStyle>
          <a:p>
            <a:endParaRPr lang="en-US" dirty="0"/>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Raleway" panose="020B0003030101060003" pitchFamily="34" charset="0"/>
              </a:defRPr>
            </a:lvl1pPr>
          </a:lstStyle>
          <a:p>
            <a:fld id="{FCEE2C88-6C8F-484D-AF69-578F576B1F4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60" r:id="rId6"/>
    <p:sldLayoutId id="2147483661" r:id="rId7"/>
  </p:sldLayoutIdLst>
  <mc:AlternateContent xmlns:mc="http://schemas.openxmlformats.org/markup-compatibility/2006" xmlns:p14="http://schemas.microsoft.com/office/powerpoint/2010/main">
    <mc:Choice Requires="p14">
      <p:transition p14:dur="10" advClick="0"/>
    </mc:Choice>
    <mc:Fallback xmlns="">
      <p:transition advClick="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lang="en-US" sz="1600" kern="1200" dirty="0" smtClean="0">
          <a:solidFill>
            <a:schemeClr val="tx1"/>
          </a:solidFill>
          <a:effectLst/>
          <a:latin typeface="Lato" panose="020F0502020204030203" pitchFamily="34" charset="0"/>
          <a:ea typeface="+mn-ea"/>
          <a:cs typeface="+mn-cs"/>
        </a:defRPr>
      </a:lvl4pPr>
      <a:lvl5pPr marL="2056765" indent="-228600" algn="l" defTabSz="913765" rtl="0" eaLnBrk="1" latinLnBrk="0" hangingPunct="1">
        <a:lnSpc>
          <a:spcPct val="90000"/>
        </a:lnSpc>
        <a:spcBef>
          <a:spcPts val="500"/>
        </a:spcBef>
        <a:buFont typeface="Arial" panose="020B0604020202090204" pitchFamily="34" charset="0"/>
        <a:buChar char="•"/>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1" y="365129"/>
            <a:ext cx="10515600" cy="1325563"/>
          </a:xfrm>
          <a:prstGeom prst="rect">
            <a:avLst/>
          </a:prstGeom>
        </p:spPr>
        <p:txBody>
          <a:bodyPr vert="horz" lIns="182843" tIns="91422" rIns="182843" bIns="91422" rtlCol="0" anchor="ctr">
            <a:normAutofit/>
          </a:bodyPr>
          <a:lstStyle/>
          <a:p>
            <a:endParaRPr lang="en-US" dirty="0"/>
          </a:p>
        </p:txBody>
      </p:sp>
      <p:sp>
        <p:nvSpPr>
          <p:cNvPr id="3" name="Text Placeholder 2"/>
          <p:cNvSpPr>
            <a:spLocks noGrp="1"/>
          </p:cNvSpPr>
          <p:nvPr>
            <p:ph type="body" idx="1"/>
          </p:nvPr>
        </p:nvSpPr>
        <p:spPr>
          <a:xfrm>
            <a:off x="838201" y="1825625"/>
            <a:ext cx="10515600" cy="4351338"/>
          </a:xfrm>
          <a:prstGeom prst="rect">
            <a:avLst/>
          </a:prstGeom>
        </p:spPr>
        <p:txBody>
          <a:bodyPr vert="horz" lIns="182843" tIns="91422" rIns="182843" bIns="91422" rtlCol="0">
            <a:normAutofit/>
          </a:bodyPr>
          <a:lstStyle/>
          <a:p>
            <a:pPr lvl="4"/>
            <a:endParaRPr lang="en-US" dirty="0"/>
          </a:p>
        </p:txBody>
      </p:sp>
      <p:sp>
        <p:nvSpPr>
          <p:cNvPr id="4" name="Date Placeholder 3"/>
          <p:cNvSpPr>
            <a:spLocks noGrp="1"/>
          </p:cNvSpPr>
          <p:nvPr>
            <p:ph type="dt" sz="half" idx="2"/>
          </p:nvPr>
        </p:nvSpPr>
        <p:spPr>
          <a:xfrm>
            <a:off x="838200" y="6356355"/>
            <a:ext cx="2743200" cy="365125"/>
          </a:xfrm>
          <a:prstGeom prst="rect">
            <a:avLst/>
          </a:prstGeom>
        </p:spPr>
        <p:txBody>
          <a:bodyPr vert="horz" lIns="182843" tIns="91422" rIns="182843" bIns="91422" rtlCol="0" anchor="ctr"/>
          <a:lstStyle>
            <a:lvl1pPr algn="l">
              <a:defRPr sz="1200">
                <a:solidFill>
                  <a:schemeClr val="tx1">
                    <a:tint val="75000"/>
                  </a:schemeClr>
                </a:solidFill>
                <a:latin typeface="Raleway" panose="020B0003030101060003" pitchFamily="34" charset="0"/>
              </a:defRPr>
            </a:lvl1pPr>
          </a:lstStyle>
          <a:p>
            <a:endParaRPr lang="en-US" dirty="0"/>
          </a:p>
        </p:txBody>
      </p:sp>
      <p:sp>
        <p:nvSpPr>
          <p:cNvPr id="5" name="Footer Placeholder 4"/>
          <p:cNvSpPr>
            <a:spLocks noGrp="1"/>
          </p:cNvSpPr>
          <p:nvPr>
            <p:ph type="ftr" sz="quarter" idx="3"/>
          </p:nvPr>
        </p:nvSpPr>
        <p:spPr>
          <a:xfrm>
            <a:off x="4038601" y="6356355"/>
            <a:ext cx="4114800" cy="365125"/>
          </a:xfrm>
          <a:prstGeom prst="rect">
            <a:avLst/>
          </a:prstGeom>
        </p:spPr>
        <p:txBody>
          <a:bodyPr vert="horz" lIns="182843" tIns="91422" rIns="182843" bIns="91422" rtlCol="0" anchor="ctr"/>
          <a:lstStyle>
            <a:lvl1pPr algn="ctr">
              <a:defRPr sz="1200">
                <a:solidFill>
                  <a:schemeClr val="tx1">
                    <a:tint val="75000"/>
                  </a:schemeClr>
                </a:solidFill>
                <a:latin typeface="Raleway" panose="020B0003030101060003" pitchFamily="34" charset="0"/>
              </a:defRPr>
            </a:lvl1pPr>
          </a:lstStyle>
          <a:p>
            <a:endParaRPr lang="en-US" dirty="0"/>
          </a:p>
        </p:txBody>
      </p:sp>
      <p:sp>
        <p:nvSpPr>
          <p:cNvPr id="6" name="Slide Number Placeholder 5"/>
          <p:cNvSpPr>
            <a:spLocks noGrp="1"/>
          </p:cNvSpPr>
          <p:nvPr>
            <p:ph type="sldNum" sz="quarter" idx="4"/>
          </p:nvPr>
        </p:nvSpPr>
        <p:spPr>
          <a:xfrm>
            <a:off x="8610600" y="6356355"/>
            <a:ext cx="2743200" cy="365125"/>
          </a:xfrm>
          <a:prstGeom prst="rect">
            <a:avLst/>
          </a:prstGeom>
        </p:spPr>
        <p:txBody>
          <a:bodyPr vert="horz" lIns="182843" tIns="91422" rIns="182843" bIns="91422" rtlCol="0" anchor="ctr"/>
          <a:lstStyle>
            <a:lvl1pPr algn="r">
              <a:defRPr sz="1200">
                <a:solidFill>
                  <a:schemeClr val="tx1">
                    <a:tint val="75000"/>
                  </a:schemeClr>
                </a:solidFill>
                <a:latin typeface="Raleway" panose="020B0003030101060003" pitchFamily="34" charset="0"/>
              </a:defRPr>
            </a:lvl1pPr>
          </a:lstStyle>
          <a:p>
            <a:fld id="{FCEE2C88-6C8F-484D-AF69-578F576B1F44}" type="slidenum">
              <a:rPr lang="en-US" smtClean="0"/>
              <a:t>‹#›</a:t>
            </a:fld>
            <a:endParaRPr lang="en-US" dirty="0"/>
          </a:p>
        </p:txBody>
      </p:sp>
    </p:spTree>
  </p:cSld>
  <p:clrMap bg1="lt1" tx1="dk1" bg2="lt2" tx2="dk2" accent1="accent1" accent2="accent2" accent3="accent3" accent4="accent4" accent5="accent5" accent6="accent6" hlink="hlink" folHlink="folHlink"/>
  <p:sldLayoutIdLst>
    <p:sldLayoutId id="2147483655" r:id="rId1"/>
    <p:sldLayoutId id="2147483656" r:id="rId2"/>
    <p:sldLayoutId id="2147483657" r:id="rId3"/>
    <p:sldLayoutId id="2147483658" r:id="rId4"/>
  </p:sldLayoutIdLst>
  <mc:AlternateContent xmlns:mc="http://schemas.openxmlformats.org/markup-compatibility/2006" xmlns:p14="http://schemas.microsoft.com/office/powerpoint/2010/main">
    <mc:Choice Requires="p14">
      <p:transition spd="slow" p14:dur="2000" advClick="0" advTm="4000"/>
    </mc:Choice>
    <mc:Fallback xmlns="">
      <p:transition spd="slow" advClick="0" advTm="4000"/>
    </mc:Fallback>
  </mc:AlternateContent>
  <p:hf hdr="0" ftr="0" dt="0"/>
  <p:txStyles>
    <p:titleStyle>
      <a:lvl1pPr algn="l" defTabSz="913765" rtl="0" eaLnBrk="1" latinLnBrk="0" hangingPunct="1">
        <a:lnSpc>
          <a:spcPct val="90000"/>
        </a:lnSpc>
        <a:spcBef>
          <a:spcPct val="0"/>
        </a:spcBef>
        <a:buNone/>
        <a:defRPr lang="en-US" sz="3000" kern="1200">
          <a:solidFill>
            <a:schemeClr val="tx1"/>
          </a:solidFill>
          <a:latin typeface="Lato" panose="020F0502020204030203" pitchFamily="34" charset="0"/>
          <a:ea typeface="+mj-ea"/>
          <a:cs typeface="+mj-cs"/>
        </a:defRPr>
      </a:lvl1pPr>
    </p:titleStyle>
    <p:bodyStyle>
      <a:lvl1pPr marL="228600" indent="-228600" algn="l" defTabSz="913765" rtl="0" eaLnBrk="1" latinLnBrk="0" hangingPunct="1">
        <a:lnSpc>
          <a:spcPct val="90000"/>
        </a:lnSpc>
        <a:spcBef>
          <a:spcPts val="1000"/>
        </a:spcBef>
        <a:buFont typeface="Arial" panose="020B0604020202090204" pitchFamily="34" charset="0"/>
        <a:buChar char="•"/>
        <a:defRPr lang="en-US" sz="2400" kern="1200" dirty="0" smtClean="0">
          <a:solidFill>
            <a:schemeClr val="tx1"/>
          </a:solidFill>
          <a:effectLst/>
          <a:latin typeface="Lato" panose="020F0502020204030203" pitchFamily="34" charset="0"/>
          <a:ea typeface="+mn-ea"/>
          <a:cs typeface="+mn-cs"/>
        </a:defRPr>
      </a:lvl1pPr>
      <a:lvl2pPr marL="685800" indent="-228600" algn="l" defTabSz="913765" rtl="0" eaLnBrk="1" latinLnBrk="0" hangingPunct="1">
        <a:lnSpc>
          <a:spcPct val="90000"/>
        </a:lnSpc>
        <a:spcBef>
          <a:spcPts val="500"/>
        </a:spcBef>
        <a:buFont typeface="Arial" panose="020B0604020202090204" pitchFamily="34" charset="0"/>
        <a:buChar char="•"/>
        <a:defRPr lang="en-US" sz="2000" kern="1200" dirty="0" smtClean="0">
          <a:solidFill>
            <a:schemeClr val="tx1"/>
          </a:solidFill>
          <a:effectLst/>
          <a:latin typeface="Lato" panose="020F0502020204030203" pitchFamily="34" charset="0"/>
          <a:ea typeface="+mn-ea"/>
          <a:cs typeface="+mn-cs"/>
        </a:defRPr>
      </a:lvl2pPr>
      <a:lvl3pPr marL="1143000" indent="-228600" algn="l" defTabSz="913765" rtl="0" eaLnBrk="1" latinLnBrk="0" hangingPunct="1">
        <a:lnSpc>
          <a:spcPct val="90000"/>
        </a:lnSpc>
        <a:spcBef>
          <a:spcPts val="500"/>
        </a:spcBef>
        <a:buFont typeface="Arial" panose="020B0604020202090204" pitchFamily="34" charset="0"/>
        <a:buChar char="•"/>
        <a:defRPr lang="en-US" sz="1800" kern="1200" dirty="0" smtClean="0">
          <a:solidFill>
            <a:schemeClr val="tx1"/>
          </a:solidFill>
          <a:effectLst/>
          <a:latin typeface="Lato" panose="020F0502020204030203" pitchFamily="34" charset="0"/>
          <a:ea typeface="+mn-ea"/>
          <a:cs typeface="+mn-cs"/>
        </a:defRPr>
      </a:lvl3pPr>
      <a:lvl4pPr marL="1599565" indent="-228600" algn="l" defTabSz="913765" rtl="0" eaLnBrk="1" latinLnBrk="0" hangingPunct="1">
        <a:lnSpc>
          <a:spcPct val="90000"/>
        </a:lnSpc>
        <a:spcBef>
          <a:spcPts val="500"/>
        </a:spcBef>
        <a:buFont typeface="Arial" panose="020B0604020202090204" pitchFamily="34" charset="0"/>
        <a:buChar char="•"/>
        <a:defRPr lang="en-US" sz="1600" kern="1200" dirty="0" smtClean="0">
          <a:solidFill>
            <a:schemeClr val="tx1"/>
          </a:solidFill>
          <a:effectLst/>
          <a:latin typeface="Lato" panose="020F0502020204030203" pitchFamily="34" charset="0"/>
          <a:ea typeface="+mn-ea"/>
          <a:cs typeface="+mn-cs"/>
        </a:defRPr>
      </a:lvl4pPr>
      <a:lvl5pPr marL="1828165" indent="0" algn="l" defTabSz="913765" rtl="0" eaLnBrk="1" latinLnBrk="0" hangingPunct="1">
        <a:lnSpc>
          <a:spcPct val="90000"/>
        </a:lnSpc>
        <a:spcBef>
          <a:spcPts val="500"/>
        </a:spcBef>
        <a:buFont typeface="Arial" panose="020B0604020202090204" pitchFamily="34" charset="0"/>
        <a:buNone/>
        <a:defRPr lang="en-US" sz="1600" kern="1200" dirty="0">
          <a:solidFill>
            <a:schemeClr val="tx1"/>
          </a:solidFill>
          <a:effectLst/>
          <a:latin typeface="Lato" panose="020F0502020204030203" pitchFamily="34" charset="0"/>
          <a:ea typeface="+mn-ea"/>
          <a:cs typeface="+mn-cs"/>
        </a:defRPr>
      </a:lvl5pPr>
      <a:lvl6pPr marL="25139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6pPr>
      <a:lvl7pPr marL="29711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7pPr>
      <a:lvl8pPr marL="34283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8pPr>
      <a:lvl9pPr marL="3885565" indent="-228600" algn="l" defTabSz="913765" rtl="0" eaLnBrk="1" latinLnBrk="0" hangingPunct="1">
        <a:lnSpc>
          <a:spcPct val="90000"/>
        </a:lnSpc>
        <a:spcBef>
          <a:spcPts val="500"/>
        </a:spcBef>
        <a:buFont typeface="Arial" panose="020B0604020202090204" pitchFamily="34" charset="0"/>
        <a:buChar char="•"/>
        <a:defRPr sz="1800" kern="1200">
          <a:solidFill>
            <a:schemeClr val="tx1"/>
          </a:solidFill>
          <a:latin typeface="+mn-lt"/>
          <a:ea typeface="+mn-ea"/>
          <a:cs typeface="+mn-cs"/>
        </a:defRPr>
      </a:lvl9pPr>
    </p:bodyStyle>
    <p:otherStyle>
      <a:defPPr>
        <a:defRPr lang="en-US"/>
      </a:defPPr>
      <a:lvl1pPr marL="0" algn="l" defTabSz="913765" rtl="0" eaLnBrk="1" latinLnBrk="0" hangingPunct="1">
        <a:defRPr sz="1800" kern="1200">
          <a:solidFill>
            <a:schemeClr val="tx1"/>
          </a:solidFill>
          <a:latin typeface="+mn-lt"/>
          <a:ea typeface="+mn-ea"/>
          <a:cs typeface="+mn-cs"/>
        </a:defRPr>
      </a:lvl1pPr>
      <a:lvl2pPr marL="457200" algn="l" defTabSz="913765" rtl="0" eaLnBrk="1" latinLnBrk="0" hangingPunct="1">
        <a:defRPr sz="1800" kern="1200">
          <a:solidFill>
            <a:schemeClr val="tx1"/>
          </a:solidFill>
          <a:latin typeface="+mn-lt"/>
          <a:ea typeface="+mn-ea"/>
          <a:cs typeface="+mn-cs"/>
        </a:defRPr>
      </a:lvl2pPr>
      <a:lvl3pPr marL="914400" algn="l" defTabSz="913765" rtl="0" eaLnBrk="1" latinLnBrk="0" hangingPunct="1">
        <a:defRPr sz="1800" kern="1200">
          <a:solidFill>
            <a:schemeClr val="tx1"/>
          </a:solidFill>
          <a:latin typeface="+mn-lt"/>
          <a:ea typeface="+mn-ea"/>
          <a:cs typeface="+mn-cs"/>
        </a:defRPr>
      </a:lvl3pPr>
      <a:lvl4pPr marL="1371600" algn="l" defTabSz="913765" rtl="0" eaLnBrk="1" latinLnBrk="0" hangingPunct="1">
        <a:defRPr sz="1800" kern="1200">
          <a:solidFill>
            <a:schemeClr val="tx1"/>
          </a:solidFill>
          <a:latin typeface="+mn-lt"/>
          <a:ea typeface="+mn-ea"/>
          <a:cs typeface="+mn-cs"/>
        </a:defRPr>
      </a:lvl4pPr>
      <a:lvl5pPr marL="1828165" algn="l" defTabSz="913765" rtl="0" eaLnBrk="1" latinLnBrk="0" hangingPunct="1">
        <a:defRPr sz="1800" kern="1200">
          <a:solidFill>
            <a:schemeClr val="tx1"/>
          </a:solidFill>
          <a:latin typeface="+mn-lt"/>
          <a:ea typeface="+mn-ea"/>
          <a:cs typeface="+mn-cs"/>
        </a:defRPr>
      </a:lvl5pPr>
      <a:lvl6pPr marL="2285365" algn="l" defTabSz="913765" rtl="0" eaLnBrk="1" latinLnBrk="0" hangingPunct="1">
        <a:defRPr sz="1800" kern="1200">
          <a:solidFill>
            <a:schemeClr val="tx1"/>
          </a:solidFill>
          <a:latin typeface="+mn-lt"/>
          <a:ea typeface="+mn-ea"/>
          <a:cs typeface="+mn-cs"/>
        </a:defRPr>
      </a:lvl6pPr>
      <a:lvl7pPr marL="2742565" algn="l" defTabSz="913765" rtl="0" eaLnBrk="1" latinLnBrk="0" hangingPunct="1">
        <a:defRPr sz="1800" kern="1200">
          <a:solidFill>
            <a:schemeClr val="tx1"/>
          </a:solidFill>
          <a:latin typeface="+mn-lt"/>
          <a:ea typeface="+mn-ea"/>
          <a:cs typeface="+mn-cs"/>
        </a:defRPr>
      </a:lvl7pPr>
      <a:lvl8pPr marL="3199765" algn="l" defTabSz="913765" rtl="0" eaLnBrk="1" latinLnBrk="0" hangingPunct="1">
        <a:defRPr sz="1800" kern="1200">
          <a:solidFill>
            <a:schemeClr val="tx1"/>
          </a:solidFill>
          <a:latin typeface="+mn-lt"/>
          <a:ea typeface="+mn-ea"/>
          <a:cs typeface="+mn-cs"/>
        </a:defRPr>
      </a:lvl8pPr>
      <a:lvl9pPr marL="3656965" algn="l" defTabSz="913765"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3.xm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image" Target="../media/image18.png"/><Relationship Id="rId1" Type="http://schemas.openxmlformats.org/officeDocument/2006/relationships/slideLayout" Target="../slideLayouts/slideLayout7.xml"/><Relationship Id="rId5" Type="http://schemas.openxmlformats.org/officeDocument/2006/relationships/image" Target="../media/image30.png"/><Relationship Id="rId4" Type="http://schemas.openxmlformats.org/officeDocument/2006/relationships/image" Target="../media/image29.png"/></Relationships>
</file>

<file path=ppt/slides/_rels/slide19.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3.xml"/><Relationship Id="rId4" Type="http://schemas.openxmlformats.org/officeDocument/2006/relationships/image" Target="../media/image5.png"/></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p:nvPr/>
        </p:nvSpPr>
        <p:spPr bwMode="auto">
          <a:xfrm>
            <a:off x="3099367" y="2592602"/>
            <a:ext cx="4142971" cy="79829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89" tIns="25389" rIns="25389" bIns="25389" anchor="ctr"/>
          <a:lstStyle/>
          <a:p>
            <a:pPr algn="r" defTabSz="913765">
              <a:defRPr/>
            </a:pPr>
            <a:r>
              <a:rPr lang="en-US" altLang="zh-CN" sz="4000" dirty="0">
                <a:solidFill>
                  <a:srgbClr val="445469"/>
                </a:solidFill>
                <a:latin typeface="思源黑体 CN Bold"/>
                <a:ea typeface="思源黑体 CN Bold"/>
                <a:cs typeface="Lato Regular"/>
              </a:rPr>
              <a:t>DistAI</a:t>
            </a:r>
            <a:r>
              <a:rPr lang="zh-CN" altLang="en-US" sz="4000" dirty="0">
                <a:solidFill>
                  <a:srgbClr val="445469"/>
                </a:solidFill>
                <a:latin typeface="思源黑体 CN Bold"/>
                <a:ea typeface="思源黑体 CN Bold"/>
                <a:cs typeface="Lato Regular"/>
              </a:rPr>
              <a:t>源码分析</a:t>
            </a:r>
          </a:p>
        </p:txBody>
      </p:sp>
      <p:sp>
        <p:nvSpPr>
          <p:cNvPr id="14" name="AutoShape 1"/>
          <p:cNvSpPr/>
          <p:nvPr/>
        </p:nvSpPr>
        <p:spPr bwMode="auto">
          <a:xfrm>
            <a:off x="7242193" y="2882106"/>
            <a:ext cx="2447555" cy="50885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89" tIns="25389" rIns="25389" bIns="25389" anchor="ctr"/>
          <a:lstStyle/>
          <a:p>
            <a:pPr defTabSz="913765">
              <a:defRPr/>
            </a:pPr>
            <a:r>
              <a:rPr lang="en-US" altLang="zh-CN" dirty="0">
                <a:solidFill>
                  <a:srgbClr val="445469"/>
                </a:solidFill>
                <a:latin typeface="Arial Black" panose="020B0A04020102020204"/>
                <a:ea typeface="思源黑体 CN Medium"/>
                <a:cs typeface="League Gothic" charset="0"/>
              </a:rPr>
              <a:t>DistAI</a:t>
            </a:r>
            <a:endParaRPr lang="es-ES" sz="500" dirty="0">
              <a:solidFill>
                <a:srgbClr val="445469"/>
              </a:solidFill>
              <a:latin typeface="Arial Black" panose="020B0A04020102020204"/>
              <a:ea typeface="思源黑体 CN Medium"/>
              <a:cs typeface="League Gothic" charset="0"/>
            </a:endParaRPr>
          </a:p>
        </p:txBody>
      </p:sp>
      <p:sp>
        <p:nvSpPr>
          <p:cNvPr id="15" name="AutoShape 3"/>
          <p:cNvSpPr/>
          <p:nvPr/>
        </p:nvSpPr>
        <p:spPr bwMode="auto">
          <a:xfrm>
            <a:off x="3681028" y="3609520"/>
            <a:ext cx="5393843" cy="68088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lIns="0" tIns="0" rIns="0" bIns="0"/>
          <a:lstStyle/>
          <a:p>
            <a:pPr defTabSz="323215">
              <a:lnSpc>
                <a:spcPct val="150000"/>
              </a:lnSpc>
              <a:spcBef>
                <a:spcPts val="850"/>
              </a:spcBef>
              <a:defRPr/>
            </a:pPr>
            <a:r>
              <a:rPr lang="en-US" altLang="zh-CN" sz="1400" dirty="0">
                <a:solidFill>
                  <a:srgbClr val="445469"/>
                </a:solidFill>
                <a:latin typeface="Arial Black" panose="020B0A04020102020204"/>
                <a:ea typeface="思源黑体 CN Medium"/>
                <a:cs typeface="Lato Regular"/>
              </a:rPr>
              <a:t>                                                                      </a:t>
            </a:r>
            <a:r>
              <a:rPr lang="zh-CN" altLang="en-US" sz="1400" dirty="0">
                <a:solidFill>
                  <a:srgbClr val="445469"/>
                </a:solidFill>
                <a:latin typeface="Arial Black" panose="020B0A04020102020204"/>
                <a:ea typeface="思源黑体 CN Medium"/>
                <a:cs typeface="Lato Regular"/>
              </a:rPr>
              <a:t>蔡文俊、赵嘉铖</a:t>
            </a:r>
          </a:p>
        </p:txBody>
      </p:sp>
      <p:grpSp>
        <p:nvGrpSpPr>
          <p:cNvPr id="16" name="Group 2"/>
          <p:cNvGrpSpPr/>
          <p:nvPr/>
        </p:nvGrpSpPr>
        <p:grpSpPr>
          <a:xfrm>
            <a:off x="3099368" y="3336821"/>
            <a:ext cx="10529947" cy="56988"/>
            <a:chOff x="1656567" y="3759390"/>
            <a:chExt cx="7165476" cy="93579"/>
          </a:xfrm>
        </p:grpSpPr>
        <p:sp>
          <p:nvSpPr>
            <p:cNvPr id="17"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18"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19" name="Rectangle 7"/>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sp>
          <p:nvSpPr>
            <p:cNvPr id="20" name="Rectangle 8"/>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endParaRPr lang="en-US">
                <a:solidFill>
                  <a:srgbClr val="445469"/>
                </a:solidFill>
                <a:latin typeface="Arial Black" panose="020B0A04020102020204"/>
                <a:ea typeface="思源黑体 CN Medium"/>
              </a:endParaRPr>
            </a:p>
          </p:txBody>
        </p:sp>
      </p:grpSp>
      <p:sp>
        <p:nvSpPr>
          <p:cNvPr id="2" name="椭圆 1"/>
          <p:cNvSpPr/>
          <p:nvPr/>
        </p:nvSpPr>
        <p:spPr>
          <a:xfrm>
            <a:off x="1578646" y="2285355"/>
            <a:ext cx="933612" cy="933612"/>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3" name="椭圆 2"/>
          <p:cNvSpPr/>
          <p:nvPr/>
        </p:nvSpPr>
        <p:spPr>
          <a:xfrm>
            <a:off x="-551157" y="-412425"/>
            <a:ext cx="1838630" cy="1838630"/>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5" name="椭圆 4"/>
          <p:cNvSpPr/>
          <p:nvPr/>
        </p:nvSpPr>
        <p:spPr>
          <a:xfrm>
            <a:off x="563916" y="4066663"/>
            <a:ext cx="1253877" cy="1253877"/>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endParaRPr lang="zh-CN" altLang="en-US">
              <a:solidFill>
                <a:prstClr val="white"/>
              </a:solidFill>
              <a:latin typeface="Arial Black" panose="020B0A04020102020204"/>
              <a:ea typeface="思源黑体 CN Medium"/>
            </a:endParaRPr>
          </a:p>
        </p:txBody>
      </p:sp>
      <p:sp>
        <p:nvSpPr>
          <p:cNvPr id="22" name="ï$lîḍè"/>
          <p:cNvSpPr/>
          <p:nvPr/>
        </p:nvSpPr>
        <p:spPr bwMode="auto">
          <a:xfrm>
            <a:off x="4686292" y="6304101"/>
            <a:ext cx="7809548" cy="1521283"/>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23" name="ï$lîḍè"/>
          <p:cNvSpPr/>
          <p:nvPr/>
        </p:nvSpPr>
        <p:spPr bwMode="auto">
          <a:xfrm rot="11134385">
            <a:off x="-224962" y="6037355"/>
            <a:ext cx="5845532" cy="1807518"/>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sp>
        <p:nvSpPr>
          <p:cNvPr id="6" name="TextBox 3"/>
          <p:cNvSpPr txBox="1"/>
          <p:nvPr/>
        </p:nvSpPr>
        <p:spPr>
          <a:xfrm>
            <a:off x="386080" y="1184910"/>
            <a:ext cx="642429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可执行文件：解析流程</a:t>
            </a:r>
          </a:p>
        </p:txBody>
      </p:sp>
      <p:pic>
        <p:nvPicPr>
          <p:cNvPr id="2" name="图片 1" descr="未命名绘图.drawio"/>
          <p:cNvPicPr>
            <a:picLocks noChangeAspect="1"/>
          </p:cNvPicPr>
          <p:nvPr/>
        </p:nvPicPr>
        <p:blipFill>
          <a:blip r:embed="rId2"/>
          <a:stretch>
            <a:fillRect/>
          </a:stretch>
        </p:blipFill>
        <p:spPr>
          <a:xfrm>
            <a:off x="657860" y="1597660"/>
            <a:ext cx="4483735" cy="5163185"/>
          </a:xfrm>
          <a:prstGeom prst="rect">
            <a:avLst/>
          </a:prstGeom>
        </p:spPr>
      </p:pic>
      <p:pic>
        <p:nvPicPr>
          <p:cNvPr id="3" name="图片 2" descr="8E64B70A-D656-4DED-B707-A2B18D170F9C"/>
          <p:cNvPicPr>
            <a:picLocks noChangeAspect="1"/>
          </p:cNvPicPr>
          <p:nvPr/>
        </p:nvPicPr>
        <p:blipFill>
          <a:blip r:embed="rId3"/>
          <a:stretch>
            <a:fillRect/>
          </a:stretch>
        </p:blipFill>
        <p:spPr>
          <a:xfrm>
            <a:off x="5726430" y="3342005"/>
            <a:ext cx="5511165" cy="3219450"/>
          </a:xfrm>
          <a:prstGeom prst="rect">
            <a:avLst/>
          </a:prstGeom>
        </p:spPr>
      </p:pic>
      <p:sp>
        <p:nvSpPr>
          <p:cNvPr id="7" name="TextBox 3"/>
          <p:cNvSpPr txBox="1"/>
          <p:nvPr/>
        </p:nvSpPr>
        <p:spPr>
          <a:xfrm>
            <a:off x="5393690" y="1772920"/>
            <a:ext cx="5244465" cy="119761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actions[action_name], action_precs[action_name], action_trans[action_name], action_prefixes[action_name]</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sp>
        <p:nvSpPr>
          <p:cNvPr id="6" name="TextBox 3"/>
          <p:cNvSpPr txBox="1"/>
          <p:nvPr/>
        </p:nvSpPr>
        <p:spPr>
          <a:xfrm>
            <a:off x="90805" y="1184910"/>
            <a:ext cx="830135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可执行文件：生成</a:t>
            </a:r>
            <a:r>
              <a:rPr lang="en-US" altLang="zh-CN" b="1" dirty="0">
                <a:solidFill>
                  <a:srgbClr val="209072"/>
                </a:solidFill>
                <a:latin typeface="思源黑体 CN Bold"/>
                <a:ea typeface="思源黑体 CN Bold"/>
                <a:cs typeface="Lato Regular"/>
              </a:rPr>
              <a:t>Python</a:t>
            </a:r>
            <a:r>
              <a:rPr lang="zh-CN" altLang="en-US" b="1" dirty="0">
                <a:solidFill>
                  <a:srgbClr val="209072"/>
                </a:solidFill>
                <a:latin typeface="思源黑体 CN Bold"/>
                <a:ea typeface="思源黑体 CN Bold"/>
                <a:cs typeface="Lato Regular"/>
              </a:rPr>
              <a:t>文件流程</a:t>
            </a:r>
          </a:p>
        </p:txBody>
      </p:sp>
      <p:pic>
        <p:nvPicPr>
          <p:cNvPr id="4" name="图片 3" descr="F9882385-EA50-48DF-8BA9-73C137220B0C"/>
          <p:cNvPicPr>
            <a:picLocks noChangeAspect="1"/>
          </p:cNvPicPr>
          <p:nvPr/>
        </p:nvPicPr>
        <p:blipFill>
          <a:blip r:embed="rId2"/>
          <a:stretch>
            <a:fillRect/>
          </a:stretch>
        </p:blipFill>
        <p:spPr>
          <a:xfrm>
            <a:off x="712470" y="1772920"/>
            <a:ext cx="5753100" cy="4800600"/>
          </a:xfrm>
          <a:prstGeom prst="rect">
            <a:avLst/>
          </a:prstGeom>
        </p:spPr>
      </p:pic>
      <p:pic>
        <p:nvPicPr>
          <p:cNvPr id="5" name="图片 4" descr="E12AAC46-540A-45B7-A3BF-47BFFD121EB2"/>
          <p:cNvPicPr>
            <a:picLocks noChangeAspect="1"/>
          </p:cNvPicPr>
          <p:nvPr/>
        </p:nvPicPr>
        <p:blipFill>
          <a:blip r:embed="rId3"/>
          <a:stretch>
            <a:fillRect/>
          </a:stretch>
        </p:blipFill>
        <p:spPr>
          <a:xfrm>
            <a:off x="6716395" y="1772920"/>
            <a:ext cx="3644900" cy="2032000"/>
          </a:xfrm>
          <a:prstGeom prst="rect">
            <a:avLst/>
          </a:prstGeom>
        </p:spPr>
      </p:pic>
      <p:pic>
        <p:nvPicPr>
          <p:cNvPr id="7" name="图片 6" descr="81AB07E4-F8CA-450B-8168-1456D3F2AB59"/>
          <p:cNvPicPr>
            <a:picLocks noChangeAspect="1"/>
          </p:cNvPicPr>
          <p:nvPr/>
        </p:nvPicPr>
        <p:blipFill>
          <a:blip r:embed="rId4"/>
          <a:stretch>
            <a:fillRect/>
          </a:stretch>
        </p:blipFill>
        <p:spPr>
          <a:xfrm>
            <a:off x="6716395" y="4102735"/>
            <a:ext cx="3929380" cy="111760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sp>
        <p:nvSpPr>
          <p:cNvPr id="6" name="TextBox 3"/>
          <p:cNvSpPr txBox="1"/>
          <p:nvPr/>
        </p:nvSpPr>
        <p:spPr>
          <a:xfrm>
            <a:off x="90805" y="1184910"/>
            <a:ext cx="830135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可执行文件：生成</a:t>
            </a:r>
            <a:r>
              <a:rPr lang="en-US" altLang="zh-CN" b="1" dirty="0">
                <a:solidFill>
                  <a:srgbClr val="209072"/>
                </a:solidFill>
                <a:latin typeface="思源黑体 CN Bold"/>
                <a:ea typeface="思源黑体 CN Bold"/>
                <a:cs typeface="Lato Regular"/>
              </a:rPr>
              <a:t>Python</a:t>
            </a:r>
            <a:r>
              <a:rPr lang="zh-CN" altLang="en-US" b="1" dirty="0">
                <a:solidFill>
                  <a:srgbClr val="209072"/>
                </a:solidFill>
                <a:latin typeface="思源黑体 CN Bold"/>
                <a:ea typeface="思源黑体 CN Bold"/>
                <a:cs typeface="Lato Regular"/>
              </a:rPr>
              <a:t>文件流程</a:t>
            </a:r>
          </a:p>
        </p:txBody>
      </p:sp>
      <p:sp>
        <p:nvSpPr>
          <p:cNvPr id="2" name="TextBox 3"/>
          <p:cNvSpPr txBox="1"/>
          <p:nvPr/>
        </p:nvSpPr>
        <p:spPr>
          <a:xfrm>
            <a:off x="618490" y="1597660"/>
            <a:ext cx="3219450"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抽样与子抽样</a:t>
            </a:r>
          </a:p>
        </p:txBody>
      </p:sp>
      <p:sp>
        <p:nvSpPr>
          <p:cNvPr id="10" name="Rounded Rectangle 5"/>
          <p:cNvSpPr/>
          <p:nvPr/>
        </p:nvSpPr>
        <p:spPr>
          <a:xfrm>
            <a:off x="3186098" y="3551819"/>
            <a:ext cx="2207670" cy="695575"/>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19" name="Rounded Rectangle 12"/>
          <p:cNvSpPr/>
          <p:nvPr/>
        </p:nvSpPr>
        <p:spPr>
          <a:xfrm>
            <a:off x="3137535" y="2355850"/>
            <a:ext cx="2887980" cy="69532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20" name="Rectangle 13"/>
          <p:cNvSpPr/>
          <p:nvPr/>
        </p:nvSpPr>
        <p:spPr>
          <a:xfrm>
            <a:off x="3306955" y="2506222"/>
            <a:ext cx="2571750" cy="397510"/>
          </a:xfrm>
          <a:prstGeom prst="rect">
            <a:avLst/>
          </a:prstGeom>
          <a:solidFill>
            <a:schemeClr val="accent3"/>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instance_generator</a:t>
            </a:r>
          </a:p>
        </p:txBody>
      </p:sp>
      <p:sp>
        <p:nvSpPr>
          <p:cNvPr id="21" name="Rounded Rectangle 14"/>
          <p:cNvSpPr/>
          <p:nvPr/>
        </p:nvSpPr>
        <p:spPr>
          <a:xfrm>
            <a:off x="3137838" y="4726739"/>
            <a:ext cx="2207670" cy="6955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22" name="Rectangle 15"/>
          <p:cNvSpPr/>
          <p:nvPr/>
        </p:nvSpPr>
        <p:spPr>
          <a:xfrm>
            <a:off x="3257107" y="4855807"/>
            <a:ext cx="2046605" cy="397510"/>
          </a:xfrm>
          <a:prstGeom prst="rect">
            <a:avLst/>
          </a:prstGeom>
          <a:solidFill>
            <a:schemeClr val="accent4"/>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argument_pool</a:t>
            </a:r>
          </a:p>
        </p:txBody>
      </p:sp>
      <p:sp>
        <p:nvSpPr>
          <p:cNvPr id="35" name="Rounded Rectangle 34"/>
          <p:cNvSpPr/>
          <p:nvPr/>
        </p:nvSpPr>
        <p:spPr>
          <a:xfrm>
            <a:off x="618490" y="2313305"/>
            <a:ext cx="1698625" cy="779780"/>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36" name="Rectangle 35"/>
          <p:cNvSpPr/>
          <p:nvPr/>
        </p:nvSpPr>
        <p:spPr>
          <a:xfrm>
            <a:off x="927130" y="2496626"/>
            <a:ext cx="1220564" cy="415480"/>
          </a:xfrm>
          <a:prstGeom prst="rect">
            <a:avLst/>
          </a:prstGeom>
          <a:solidFill>
            <a:schemeClr val="accent1"/>
          </a:solidFill>
        </p:spPr>
        <p:txBody>
          <a:bodyPr wrap="square" lIns="91422" tIns="45711" rIns="91422" bIns="45711">
            <a:spAutoFit/>
          </a:bodyPr>
          <a:lstStyle/>
          <a:p>
            <a:pPr algn="ctr" defTabSz="913765"/>
            <a:r>
              <a:rPr lang="en-US" altLang="bg-BG" sz="2100" dirty="0">
                <a:solidFill>
                  <a:prstClr val="white"/>
                </a:solidFill>
                <a:latin typeface="思源黑体 CN Bold" panose="020B0800000000000000" pitchFamily="34" charset="-122"/>
                <a:ea typeface="思源黑体 CN Medium"/>
                <a:cs typeface="Lato Regular"/>
              </a:rPr>
              <a:t>sample</a:t>
            </a:r>
          </a:p>
        </p:txBody>
      </p:sp>
      <p:sp>
        <p:nvSpPr>
          <p:cNvPr id="37" name="Rounded Rectangle 36"/>
          <p:cNvSpPr/>
          <p:nvPr/>
        </p:nvSpPr>
        <p:spPr>
          <a:xfrm>
            <a:off x="9801675" y="2051137"/>
            <a:ext cx="2207670" cy="492375"/>
          </a:xfrm>
          <a:prstGeom prst="roundRect">
            <a:avLst>
              <a:gd name="adj" fmla="val 726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38" name="Rectangle 37"/>
          <p:cNvSpPr/>
          <p:nvPr/>
        </p:nvSpPr>
        <p:spPr>
          <a:xfrm>
            <a:off x="10106681" y="2083051"/>
            <a:ext cx="1597660" cy="428625"/>
          </a:xfrm>
          <a:prstGeom prst="rect">
            <a:avLst/>
          </a:prstGeom>
          <a:solidFill>
            <a:schemeClr val="accent1"/>
          </a:solidFill>
        </p:spPr>
        <p:txBody>
          <a:bodyPr wrap="none" lIns="91422" tIns="45711" rIns="91422" bIns="45711">
            <a:spAutoFit/>
          </a:bodyPr>
          <a:lstStyle/>
          <a:p>
            <a:pPr algn="ctr" defTabSz="913765"/>
            <a:r>
              <a:rPr lang="en-US" altLang="bg-BG" sz="2200" dirty="0">
                <a:solidFill>
                  <a:prstClr val="white"/>
                </a:solidFill>
                <a:latin typeface="思源黑体 CN Bold" panose="020B0800000000000000" pitchFamily="34" charset="-122"/>
                <a:ea typeface="思源黑体 CN Medium"/>
                <a:cs typeface="Lato Regular"/>
              </a:rPr>
              <a:t>subsample</a:t>
            </a:r>
          </a:p>
        </p:txBody>
      </p:sp>
      <p:sp>
        <p:nvSpPr>
          <p:cNvPr id="42" name="Rounded Rectangle 41"/>
          <p:cNvSpPr/>
          <p:nvPr/>
        </p:nvSpPr>
        <p:spPr>
          <a:xfrm>
            <a:off x="6810190" y="1688594"/>
            <a:ext cx="2207670" cy="492376"/>
          </a:xfrm>
          <a:prstGeom prst="roundRect">
            <a:avLst>
              <a:gd name="adj" fmla="val 726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3" name="Rectangle 42"/>
          <p:cNvSpPr/>
          <p:nvPr/>
        </p:nvSpPr>
        <p:spPr>
          <a:xfrm>
            <a:off x="7169489" y="1773213"/>
            <a:ext cx="1489075" cy="397510"/>
          </a:xfrm>
          <a:prstGeom prst="rect">
            <a:avLst/>
          </a:prstGeom>
          <a:solidFill>
            <a:schemeClr val="accent2"/>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rng.shuffle</a:t>
            </a:r>
          </a:p>
        </p:txBody>
      </p:sp>
      <p:sp>
        <p:nvSpPr>
          <p:cNvPr id="45" name="Rounded Rectangle 44"/>
          <p:cNvSpPr/>
          <p:nvPr/>
        </p:nvSpPr>
        <p:spPr>
          <a:xfrm>
            <a:off x="6845750" y="2650676"/>
            <a:ext cx="2207670" cy="492375"/>
          </a:xfrm>
          <a:prstGeom prst="roundRect">
            <a:avLst>
              <a:gd name="adj" fmla="val 726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6" name="Rectangle 45"/>
          <p:cNvSpPr/>
          <p:nvPr/>
        </p:nvSpPr>
        <p:spPr>
          <a:xfrm>
            <a:off x="7227592" y="2702909"/>
            <a:ext cx="1443990" cy="397510"/>
          </a:xfrm>
          <a:prstGeom prst="rect">
            <a:avLst/>
          </a:prstGeom>
          <a:solidFill>
            <a:schemeClr val="accent3"/>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rng.choice</a:t>
            </a:r>
          </a:p>
        </p:txBody>
      </p:sp>
      <p:sp>
        <p:nvSpPr>
          <p:cNvPr id="48" name="Rounded Rectangle 47"/>
          <p:cNvSpPr/>
          <p:nvPr/>
        </p:nvSpPr>
        <p:spPr>
          <a:xfrm>
            <a:off x="6160585" y="3950560"/>
            <a:ext cx="2207670" cy="492375"/>
          </a:xfrm>
          <a:prstGeom prst="roundRect">
            <a:avLst>
              <a:gd name="adj" fmla="val 726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bg-BG">
              <a:solidFill>
                <a:prstClr val="white"/>
              </a:solidFill>
              <a:latin typeface="Arial Black" panose="020B0A04020102020204"/>
              <a:ea typeface="思源黑体 CN Medium"/>
            </a:endParaRPr>
          </a:p>
        </p:txBody>
      </p:sp>
      <p:sp>
        <p:nvSpPr>
          <p:cNvPr id="49" name="Rectangle 48"/>
          <p:cNvSpPr/>
          <p:nvPr/>
        </p:nvSpPr>
        <p:spPr>
          <a:xfrm>
            <a:off x="6519884" y="4042163"/>
            <a:ext cx="1489075" cy="397510"/>
          </a:xfrm>
          <a:prstGeom prst="rect">
            <a:avLst/>
          </a:prstGeom>
          <a:solidFill>
            <a:schemeClr val="accent4"/>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rng.shuffle</a:t>
            </a:r>
            <a:endParaRPr lang="zh-CN" altLang="en-US" sz="2000" dirty="0">
              <a:solidFill>
                <a:prstClr val="white"/>
              </a:solidFill>
              <a:latin typeface="思源黑体 CN Bold" panose="020B0800000000000000" pitchFamily="34" charset="-122"/>
              <a:ea typeface="思源黑体 CN Medium"/>
              <a:cs typeface="Lato Regular"/>
            </a:endParaRPr>
          </a:p>
        </p:txBody>
      </p:sp>
      <p:cxnSp>
        <p:nvCxnSpPr>
          <p:cNvPr id="50" name="Elbow Connector 49"/>
          <p:cNvCxnSpPr>
            <a:stCxn id="10" idx="1"/>
            <a:endCxn id="35" idx="2"/>
          </p:cNvCxnSpPr>
          <p:nvPr/>
        </p:nvCxnSpPr>
        <p:spPr>
          <a:xfrm rot="10800000">
            <a:off x="1467485" y="3093085"/>
            <a:ext cx="1717675" cy="806450"/>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1" name="Elbow Connector 50"/>
          <p:cNvCxnSpPr/>
          <p:nvPr/>
        </p:nvCxnSpPr>
        <p:spPr>
          <a:xfrm rot="16200000" flipV="1">
            <a:off x="1346835" y="3258820"/>
            <a:ext cx="1911350" cy="1680210"/>
          </a:xfrm>
          <a:prstGeom prst="bentConnector3">
            <a:avLst>
              <a:gd name="adj1" fmla="val 564"/>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55" name="Elbow Connector 54"/>
          <p:cNvCxnSpPr/>
          <p:nvPr/>
        </p:nvCxnSpPr>
        <p:spPr>
          <a:xfrm rot="10800000">
            <a:off x="2317115" y="2703195"/>
            <a:ext cx="820420" cy="63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63" name="Elbow Connector 62"/>
          <p:cNvCxnSpPr/>
          <p:nvPr/>
        </p:nvCxnSpPr>
        <p:spPr>
          <a:xfrm rot="5400000">
            <a:off x="6019165" y="3767455"/>
            <a:ext cx="612140" cy="1961515"/>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
        <p:nvSpPr>
          <p:cNvPr id="23" name="Rectangle 42"/>
          <p:cNvSpPr/>
          <p:nvPr/>
        </p:nvSpPr>
        <p:spPr>
          <a:xfrm>
            <a:off x="3470614" y="3701073"/>
            <a:ext cx="1623695" cy="397510"/>
          </a:xfrm>
          <a:prstGeom prst="rect">
            <a:avLst/>
          </a:prstGeom>
          <a:solidFill>
            <a:schemeClr val="accent2"/>
          </a:solidFill>
        </p:spPr>
        <p:txBody>
          <a:bodyPr wrap="none" lIns="91422" tIns="45711" rIns="91422" bIns="45711">
            <a:spAutoFit/>
          </a:bodyPr>
          <a:lstStyle/>
          <a:p>
            <a:pPr algn="ctr" defTabSz="913765"/>
            <a:r>
              <a:rPr lang="en-US" altLang="bg-BG" sz="2000" dirty="0">
                <a:solidFill>
                  <a:prstClr val="white"/>
                </a:solidFill>
                <a:latin typeface="思源黑体 CN Bold" panose="020B0800000000000000" pitchFamily="34" charset="-122"/>
                <a:ea typeface="思源黑体 CN Medium"/>
                <a:cs typeface="Lato Regular"/>
              </a:rPr>
              <a:t>action_pool</a:t>
            </a:r>
          </a:p>
        </p:txBody>
      </p:sp>
      <p:cxnSp>
        <p:nvCxnSpPr>
          <p:cNvPr id="25" name="Elbow Connector 54"/>
          <p:cNvCxnSpPr/>
          <p:nvPr/>
        </p:nvCxnSpPr>
        <p:spPr>
          <a:xfrm rot="10800000">
            <a:off x="6027420" y="2914015"/>
            <a:ext cx="820420" cy="635"/>
          </a:xfrm>
          <a:prstGeom prst="bentConnector3">
            <a:avLst>
              <a:gd name="adj1" fmla="val 50000"/>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6" name="Elbow Connector 54"/>
          <p:cNvCxnSpPr>
            <a:endCxn id="42" idx="1"/>
          </p:cNvCxnSpPr>
          <p:nvPr/>
        </p:nvCxnSpPr>
        <p:spPr>
          <a:xfrm flipV="1">
            <a:off x="6028055" y="1934845"/>
            <a:ext cx="782320" cy="576580"/>
          </a:xfrm>
          <a:prstGeom prst="bentConnector3">
            <a:avLst>
              <a:gd name="adj1" fmla="val 50081"/>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7" name="Elbow Connector 54"/>
          <p:cNvCxnSpPr>
            <a:stCxn id="37" idx="1"/>
          </p:cNvCxnSpPr>
          <p:nvPr/>
        </p:nvCxnSpPr>
        <p:spPr>
          <a:xfrm rot="10800000" flipV="1">
            <a:off x="9029700" y="2296795"/>
            <a:ext cx="772160" cy="598805"/>
          </a:xfrm>
          <a:prstGeom prst="bentConnector3">
            <a:avLst>
              <a:gd name="adj1" fmla="val 49918"/>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8" name="Elbow Connector 54"/>
          <p:cNvCxnSpPr>
            <a:stCxn id="37" idx="1"/>
          </p:cNvCxnSpPr>
          <p:nvPr/>
        </p:nvCxnSpPr>
        <p:spPr>
          <a:xfrm rot="10800000">
            <a:off x="9000490" y="1957070"/>
            <a:ext cx="801370" cy="339725"/>
          </a:xfrm>
          <a:prstGeom prst="bentConnector3">
            <a:avLst>
              <a:gd name="adj1" fmla="val 49921"/>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cxnSp>
        <p:nvCxnSpPr>
          <p:cNvPr id="29" name="Elbow Connector 62"/>
          <p:cNvCxnSpPr>
            <a:stCxn id="48" idx="1"/>
          </p:cNvCxnSpPr>
          <p:nvPr/>
        </p:nvCxnSpPr>
        <p:spPr>
          <a:xfrm rot="10800000">
            <a:off x="5726430" y="3066415"/>
            <a:ext cx="434340" cy="1130300"/>
          </a:xfrm>
          <a:prstGeom prst="bentConnector2">
            <a:avLst/>
          </a:prstGeom>
          <a:ln w="19050">
            <a:solidFill>
              <a:schemeClr val="bg1">
                <a:lumMod val="65000"/>
              </a:schemeClr>
            </a:solidFill>
            <a:prstDash val="sysDot"/>
            <a:headEnd type="oval" w="med" len="med"/>
            <a:tailEnd type="oval" w="med" len="med"/>
          </a:ln>
        </p:spPr>
        <p:style>
          <a:lnRef idx="1">
            <a:schemeClr val="accent1"/>
          </a:lnRef>
          <a:fillRef idx="0">
            <a:schemeClr val="accent1"/>
          </a:fillRef>
          <a:effectRef idx="0">
            <a:schemeClr val="accent1"/>
          </a:effectRef>
          <a:fontRef idx="minor">
            <a:schemeClr val="tx1"/>
          </a:fontRef>
        </p:style>
      </p:cxn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2" name="组合 21"/>
          <p:cNvGrpSpPr/>
          <p:nvPr/>
        </p:nvGrpSpPr>
        <p:grpSpPr>
          <a:xfrm>
            <a:off x="4139029" y="2966375"/>
            <a:ext cx="3913942" cy="618613"/>
            <a:chOff x="8691501" y="7824570"/>
            <a:chExt cx="7827884" cy="1237225"/>
          </a:xfrm>
        </p:grpSpPr>
        <p:grpSp>
          <p:nvGrpSpPr>
            <p:cNvPr id="23" name="Group 3"/>
            <p:cNvGrpSpPr/>
            <p:nvPr/>
          </p:nvGrpSpPr>
          <p:grpSpPr>
            <a:xfrm>
              <a:off x="10360167" y="7824570"/>
              <a:ext cx="6159218" cy="1237225"/>
              <a:chOff x="7619717" y="8343293"/>
              <a:chExt cx="6159218" cy="1237225"/>
            </a:xfrm>
          </p:grpSpPr>
          <p:sp>
            <p:nvSpPr>
              <p:cNvPr id="27" name="TextBox 110"/>
              <p:cNvSpPr txBox="1"/>
              <p:nvPr/>
            </p:nvSpPr>
            <p:spPr>
              <a:xfrm>
                <a:off x="7946793" y="8343293"/>
                <a:ext cx="5832142" cy="1237225"/>
              </a:xfrm>
              <a:prstGeom prst="rect">
                <a:avLst/>
              </a:prstGeom>
              <a:noFill/>
            </p:spPr>
            <p:txBody>
              <a:bodyPr wrap="square" lIns="109710" tIns="54855" rIns="109710" bIns="54855" rtlCol="0">
                <a:spAutoFit/>
              </a:bodyPr>
              <a:lstStyle/>
              <a:p>
                <a:pPr algn="just" defTabSz="913765"/>
                <a:r>
                  <a:rPr lang="en-US" altLang="zh-CN" sz="3300" b="1" dirty="0">
                    <a:solidFill>
                      <a:srgbClr val="445469"/>
                    </a:solidFill>
                    <a:latin typeface="思源黑体 CN Bold"/>
                    <a:ea typeface="思源黑体 CN Bold"/>
                  </a:rPr>
                  <a:t>C++</a:t>
                </a:r>
                <a:r>
                  <a:rPr lang="zh-CN" altLang="en-US" sz="3300" b="1" dirty="0">
                    <a:solidFill>
                      <a:srgbClr val="445469"/>
                    </a:solidFill>
                    <a:latin typeface="思源黑体 CN Bold"/>
                    <a:ea typeface="思源黑体 CN Bold"/>
                  </a:rPr>
                  <a:t>源码分析</a:t>
                </a:r>
                <a:endParaRPr lang="en-US" altLang="zh-CN" sz="3300" b="1" dirty="0">
                  <a:solidFill>
                    <a:srgbClr val="445469"/>
                  </a:solidFill>
                  <a:latin typeface="思源黑体 CN Bold"/>
                  <a:ea typeface="思源黑体 CN Bold"/>
                </a:endParaRPr>
              </a:p>
            </p:txBody>
          </p:sp>
          <p:sp>
            <p:nvSpPr>
              <p:cNvPr id="28" name="Round Same Side Corner Rectangle 114"/>
              <p:cNvSpPr/>
              <p:nvPr/>
            </p:nvSpPr>
            <p:spPr>
              <a:xfrm rot="10800000" flipH="1">
                <a:off x="7619717" y="848003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24" name="组合 23"/>
            <p:cNvGrpSpPr/>
            <p:nvPr/>
          </p:nvGrpSpPr>
          <p:grpSpPr>
            <a:xfrm>
              <a:off x="8691501" y="7865486"/>
              <a:ext cx="1182159" cy="1115167"/>
              <a:chOff x="8668208" y="4089550"/>
              <a:chExt cx="1182159" cy="1115167"/>
            </a:xfrm>
          </p:grpSpPr>
          <p:sp>
            <p:nvSpPr>
              <p:cNvPr id="25" name="矩形 24"/>
              <p:cNvSpPr/>
              <p:nvPr/>
            </p:nvSpPr>
            <p:spPr>
              <a:xfrm rot="2700000">
                <a:off x="8668208" y="4089550"/>
                <a:ext cx="1115167" cy="1115167"/>
              </a:xfrm>
              <a:prstGeom prst="rect">
                <a:avLst/>
              </a:prstGeom>
              <a:solidFill>
                <a:srgbClr val="202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26" name="文本框 25"/>
              <p:cNvSpPr txBox="1"/>
              <p:nvPr/>
            </p:nvSpPr>
            <p:spPr>
              <a:xfrm>
                <a:off x="8678828" y="4134490"/>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03</a:t>
                </a:r>
                <a:endParaRPr lang="zh-CN" altLang="en-US" sz="2700" dirty="0">
                  <a:solidFill>
                    <a:prstClr val="white"/>
                  </a:solidFill>
                  <a:latin typeface="Impact" panose="020B0806030902050204" pitchFamily="34" charset="0"/>
                  <a:ea typeface="等线" panose="02010600030101010101" pitchFamily="2" charset="-122"/>
                </a:endParaRPr>
              </a:p>
            </p:txBody>
          </p:sp>
        </p:grpSp>
      </p:grpSp>
      <p:sp>
        <p:nvSpPr>
          <p:cNvPr id="55" name="Line 4"/>
          <p:cNvSpPr>
            <a:spLocks noChangeShapeType="1"/>
          </p:cNvSpPr>
          <p:nvPr/>
        </p:nvSpPr>
        <p:spPr bwMode="auto">
          <a:xfrm flipV="1">
            <a:off x="4871323" y="3858219"/>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Content Placeholder 2"/>
          <p:cNvSpPr txBox="1"/>
          <p:nvPr/>
        </p:nvSpPr>
        <p:spPr>
          <a:xfrm>
            <a:off x="1285249" y="2959684"/>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en-US" altLang="zh-CN" dirty="0">
                <a:solidFill>
                  <a:srgbClr val="445469"/>
                </a:solidFill>
                <a:latin typeface="思源黑体 CN Medium"/>
                <a:ea typeface="思源黑体 CN Medium"/>
              </a:rPr>
              <a:t>C++</a:t>
            </a:r>
            <a:r>
              <a:rPr lang="zh-CN" altLang="en-US" dirty="0">
                <a:solidFill>
                  <a:srgbClr val="445469"/>
                </a:solidFill>
                <a:latin typeface="思源黑体 CN Medium"/>
                <a:ea typeface="思源黑体 CN Medium"/>
              </a:rPr>
              <a:t>部分的代码主要用于处理上一阶段抽取出来的样本，生成候选不变式并进行逐步精化。右边是</a:t>
            </a:r>
            <a:r>
              <a:rPr lang="en-US" altLang="zh-CN" dirty="0">
                <a:solidFill>
                  <a:srgbClr val="445469"/>
                </a:solidFill>
                <a:latin typeface="思源黑体 CN Medium"/>
                <a:ea typeface="思源黑体 CN Medium"/>
              </a:rPr>
              <a:t>C++</a:t>
            </a:r>
            <a:r>
              <a:rPr lang="zh-CN" altLang="en-US" dirty="0">
                <a:solidFill>
                  <a:srgbClr val="445469"/>
                </a:solidFill>
                <a:latin typeface="思源黑体 CN Medium"/>
                <a:ea typeface="思源黑体 CN Medium"/>
              </a:rPr>
              <a:t>代码的目录结构。</a:t>
            </a:r>
            <a:endParaRPr lang="en-US" altLang="zh-CN" dirty="0">
              <a:solidFill>
                <a:srgbClr val="445469"/>
              </a:solidFill>
              <a:latin typeface="思源黑体 CN Medium"/>
              <a:ea typeface="思源黑体 CN Medium"/>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4930626"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C++</a:t>
            </a:r>
            <a:r>
              <a:rPr lang="zh-CN" altLang="en-US" sz="3300" b="1" dirty="0">
                <a:solidFill>
                  <a:srgbClr val="445469"/>
                </a:solidFill>
                <a:latin typeface="思源黑体 CN Bold"/>
                <a:ea typeface="思源黑体 CN Bold"/>
              </a:rPr>
              <a:t>源码分析</a:t>
            </a:r>
            <a:endParaRPr lang="en-US" sz="3300" b="1" dirty="0">
              <a:solidFill>
                <a:srgbClr val="445469"/>
              </a:solidFill>
              <a:latin typeface="思源黑体 CN Bold"/>
              <a:ea typeface="思源黑体 CN Bold"/>
            </a:endParaRPr>
          </a:p>
        </p:txBody>
      </p:sp>
      <p:grpSp>
        <p:nvGrpSpPr>
          <p:cNvPr id="46" name="组合 45">
            <a:extLst>
              <a:ext uri="{FF2B5EF4-FFF2-40B4-BE49-F238E27FC236}">
                <a16:creationId xmlns:a16="http://schemas.microsoft.com/office/drawing/2014/main" id="{EAF1687D-261F-43B4-AE56-CF9583FAC783}"/>
              </a:ext>
            </a:extLst>
          </p:cNvPr>
          <p:cNvGrpSpPr/>
          <p:nvPr/>
        </p:nvGrpSpPr>
        <p:grpSpPr>
          <a:xfrm>
            <a:off x="4953478" y="1963918"/>
            <a:ext cx="6726845" cy="3718403"/>
            <a:chOff x="1476121" y="1759731"/>
            <a:chExt cx="6726845" cy="3718403"/>
          </a:xfrm>
        </p:grpSpPr>
        <p:pic>
          <p:nvPicPr>
            <p:cNvPr id="7" name="图片 6">
              <a:extLst>
                <a:ext uri="{FF2B5EF4-FFF2-40B4-BE49-F238E27FC236}">
                  <a16:creationId xmlns:a16="http://schemas.microsoft.com/office/drawing/2014/main" id="{94E09BD4-F5BF-4EEC-9E44-51A6920404DE}"/>
                </a:ext>
              </a:extLst>
            </p:cNvPr>
            <p:cNvPicPr>
              <a:picLocks noChangeAspect="1"/>
            </p:cNvPicPr>
            <p:nvPr/>
          </p:nvPicPr>
          <p:blipFill>
            <a:blip r:embed="rId2"/>
            <a:stretch>
              <a:fillRect/>
            </a:stretch>
          </p:blipFill>
          <p:spPr>
            <a:xfrm>
              <a:off x="1476121" y="2223890"/>
              <a:ext cx="2200582" cy="2962688"/>
            </a:xfrm>
            <a:prstGeom prst="rect">
              <a:avLst/>
            </a:prstGeom>
          </p:spPr>
        </p:pic>
        <p:cxnSp>
          <p:nvCxnSpPr>
            <p:cNvPr id="18" name="直接箭头连接符 17">
              <a:extLst>
                <a:ext uri="{FF2B5EF4-FFF2-40B4-BE49-F238E27FC236}">
                  <a16:creationId xmlns:a16="http://schemas.microsoft.com/office/drawing/2014/main" id="{7DF1FDE8-F222-494A-9850-79955A02B689}"/>
                </a:ext>
              </a:extLst>
            </p:cNvPr>
            <p:cNvCxnSpPr>
              <a:cxnSpLocks/>
              <a:endCxn id="20" idx="1"/>
            </p:cNvCxnSpPr>
            <p:nvPr/>
          </p:nvCxnSpPr>
          <p:spPr>
            <a:xfrm flipV="1">
              <a:off x="2725445" y="1944397"/>
              <a:ext cx="1758846" cy="887580"/>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0" name="文本框 19">
              <a:extLst>
                <a:ext uri="{FF2B5EF4-FFF2-40B4-BE49-F238E27FC236}">
                  <a16:creationId xmlns:a16="http://schemas.microsoft.com/office/drawing/2014/main" id="{2E24ECAB-BCC1-4A5E-88E6-D889A05EF568}"/>
                </a:ext>
              </a:extLst>
            </p:cNvPr>
            <p:cNvSpPr txBox="1"/>
            <p:nvPr/>
          </p:nvSpPr>
          <p:spPr>
            <a:xfrm>
              <a:off x="4484291" y="1759731"/>
              <a:ext cx="2743200" cy="369332"/>
            </a:xfrm>
            <a:prstGeom prst="rect">
              <a:avLst/>
            </a:prstGeom>
            <a:noFill/>
          </p:spPr>
          <p:txBody>
            <a:bodyPr wrap="square" rtlCol="0">
              <a:spAutoFit/>
            </a:bodyPr>
            <a:lstStyle/>
            <a:p>
              <a:r>
                <a:rPr lang="zh-CN" altLang="en-US" dirty="0"/>
                <a:t>提供基本的数据结构</a:t>
              </a:r>
            </a:p>
          </p:txBody>
        </p:sp>
        <p:cxnSp>
          <p:nvCxnSpPr>
            <p:cNvPr id="22" name="直接箭头连接符 21">
              <a:extLst>
                <a:ext uri="{FF2B5EF4-FFF2-40B4-BE49-F238E27FC236}">
                  <a16:creationId xmlns:a16="http://schemas.microsoft.com/office/drawing/2014/main" id="{DE375187-3FEC-4188-B68A-611AD0430275}"/>
                </a:ext>
              </a:extLst>
            </p:cNvPr>
            <p:cNvCxnSpPr>
              <a:cxnSpLocks/>
              <a:endCxn id="23" idx="1"/>
            </p:cNvCxnSpPr>
            <p:nvPr/>
          </p:nvCxnSpPr>
          <p:spPr>
            <a:xfrm flipV="1">
              <a:off x="2805344" y="2430760"/>
              <a:ext cx="1701965" cy="756323"/>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3" name="文本框 22">
              <a:extLst>
                <a:ext uri="{FF2B5EF4-FFF2-40B4-BE49-F238E27FC236}">
                  <a16:creationId xmlns:a16="http://schemas.microsoft.com/office/drawing/2014/main" id="{388936CB-FE4D-42BD-B66C-61F47F927B78}"/>
                </a:ext>
              </a:extLst>
            </p:cNvPr>
            <p:cNvSpPr txBox="1"/>
            <p:nvPr/>
          </p:nvSpPr>
          <p:spPr>
            <a:xfrm>
              <a:off x="4507309" y="2246094"/>
              <a:ext cx="3079484" cy="369332"/>
            </a:xfrm>
            <a:prstGeom prst="rect">
              <a:avLst/>
            </a:prstGeom>
            <a:noFill/>
          </p:spPr>
          <p:txBody>
            <a:bodyPr wrap="square" rtlCol="0">
              <a:spAutoFit/>
            </a:bodyPr>
            <a:lstStyle/>
            <a:p>
              <a:r>
                <a:rPr lang="zh-CN" altLang="en-US" dirty="0"/>
                <a:t>给其他组件提供常用的函数</a:t>
              </a:r>
            </a:p>
          </p:txBody>
        </p:sp>
        <p:cxnSp>
          <p:nvCxnSpPr>
            <p:cNvPr id="25" name="直接箭头连接符 24">
              <a:extLst>
                <a:ext uri="{FF2B5EF4-FFF2-40B4-BE49-F238E27FC236}">
                  <a16:creationId xmlns:a16="http://schemas.microsoft.com/office/drawing/2014/main" id="{B8766F0D-583C-421C-95D4-2CF711B2A9B8}"/>
                </a:ext>
              </a:extLst>
            </p:cNvPr>
            <p:cNvCxnSpPr>
              <a:cxnSpLocks/>
              <a:endCxn id="26" idx="1"/>
            </p:cNvCxnSpPr>
            <p:nvPr/>
          </p:nvCxnSpPr>
          <p:spPr>
            <a:xfrm flipV="1">
              <a:off x="3018408" y="2911250"/>
              <a:ext cx="1488901" cy="64869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6" name="文本框 25">
              <a:extLst>
                <a:ext uri="{FF2B5EF4-FFF2-40B4-BE49-F238E27FC236}">
                  <a16:creationId xmlns:a16="http://schemas.microsoft.com/office/drawing/2014/main" id="{583672CE-7ACB-422D-9006-755A6A2C92D3}"/>
                </a:ext>
              </a:extLst>
            </p:cNvPr>
            <p:cNvSpPr txBox="1"/>
            <p:nvPr/>
          </p:nvSpPr>
          <p:spPr>
            <a:xfrm>
              <a:off x="4507309" y="2726584"/>
              <a:ext cx="3079484" cy="369332"/>
            </a:xfrm>
            <a:prstGeom prst="rect">
              <a:avLst/>
            </a:prstGeom>
            <a:noFill/>
          </p:spPr>
          <p:txBody>
            <a:bodyPr wrap="square" rtlCol="0">
              <a:spAutoFit/>
            </a:bodyPr>
            <a:lstStyle/>
            <a:p>
              <a:r>
                <a:rPr lang="zh-CN" altLang="en-US" dirty="0"/>
                <a:t>对不变式进行编码</a:t>
              </a:r>
            </a:p>
          </p:txBody>
        </p:sp>
        <p:cxnSp>
          <p:nvCxnSpPr>
            <p:cNvPr id="28" name="直接箭头连接符 27">
              <a:extLst>
                <a:ext uri="{FF2B5EF4-FFF2-40B4-BE49-F238E27FC236}">
                  <a16:creationId xmlns:a16="http://schemas.microsoft.com/office/drawing/2014/main" id="{2DF9A2CF-FE9C-45F0-AA13-F12B466784CB}"/>
                </a:ext>
              </a:extLst>
            </p:cNvPr>
            <p:cNvCxnSpPr>
              <a:cxnSpLocks/>
              <a:endCxn id="29" idx="1"/>
            </p:cNvCxnSpPr>
            <p:nvPr/>
          </p:nvCxnSpPr>
          <p:spPr>
            <a:xfrm flipV="1">
              <a:off x="2902998" y="3429000"/>
              <a:ext cx="1604311" cy="483666"/>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29" name="文本框 28">
              <a:extLst>
                <a:ext uri="{FF2B5EF4-FFF2-40B4-BE49-F238E27FC236}">
                  <a16:creationId xmlns:a16="http://schemas.microsoft.com/office/drawing/2014/main" id="{B6D0956E-EACF-4F66-A30B-AF0246184CA0}"/>
                </a:ext>
              </a:extLst>
            </p:cNvPr>
            <p:cNvSpPr txBox="1"/>
            <p:nvPr/>
          </p:nvSpPr>
          <p:spPr>
            <a:xfrm>
              <a:off x="4507309" y="3244334"/>
              <a:ext cx="3695657" cy="369332"/>
            </a:xfrm>
            <a:prstGeom prst="rect">
              <a:avLst/>
            </a:prstGeom>
            <a:noFill/>
          </p:spPr>
          <p:txBody>
            <a:bodyPr wrap="square" rtlCol="0">
              <a:spAutoFit/>
            </a:bodyPr>
            <a:lstStyle/>
            <a:p>
              <a:r>
                <a:rPr lang="zh-CN" altLang="en-US" dirty="0"/>
                <a:t>核心：与</a:t>
              </a:r>
              <a:r>
                <a:rPr lang="en-US" altLang="zh-CN" dirty="0"/>
                <a:t>Ivy</a:t>
              </a:r>
              <a:r>
                <a:rPr lang="zh-CN" altLang="en-US" dirty="0"/>
                <a:t>交互，进行逐步精化</a:t>
              </a:r>
            </a:p>
          </p:txBody>
        </p:sp>
        <p:sp>
          <p:nvSpPr>
            <p:cNvPr id="35" name="文本框 34">
              <a:extLst>
                <a:ext uri="{FF2B5EF4-FFF2-40B4-BE49-F238E27FC236}">
                  <a16:creationId xmlns:a16="http://schemas.microsoft.com/office/drawing/2014/main" id="{13B0A2A3-ED95-4E9E-B246-BDFC9A2DD194}"/>
                </a:ext>
              </a:extLst>
            </p:cNvPr>
            <p:cNvSpPr txBox="1"/>
            <p:nvPr/>
          </p:nvSpPr>
          <p:spPr>
            <a:xfrm>
              <a:off x="4507308" y="3674686"/>
              <a:ext cx="3695657" cy="646331"/>
            </a:xfrm>
            <a:prstGeom prst="rect">
              <a:avLst/>
            </a:prstGeom>
            <a:noFill/>
          </p:spPr>
          <p:txBody>
            <a:bodyPr wrap="square" rtlCol="0">
              <a:spAutoFit/>
            </a:bodyPr>
            <a:lstStyle/>
            <a:p>
              <a:r>
                <a:rPr lang="zh-CN" altLang="en-US" dirty="0"/>
                <a:t>指挥进行不变式筛选和逐步精化，并记录此过程中的性能信息</a:t>
              </a:r>
            </a:p>
          </p:txBody>
        </p:sp>
        <p:cxnSp>
          <p:nvCxnSpPr>
            <p:cNvPr id="36" name="直接箭头连接符 35">
              <a:extLst>
                <a:ext uri="{FF2B5EF4-FFF2-40B4-BE49-F238E27FC236}">
                  <a16:creationId xmlns:a16="http://schemas.microsoft.com/office/drawing/2014/main" id="{5238DD38-FC92-4E95-9E76-F2CF67DABBB0}"/>
                </a:ext>
              </a:extLst>
            </p:cNvPr>
            <p:cNvCxnSpPr>
              <a:cxnSpLocks/>
              <a:endCxn id="35" idx="1"/>
            </p:cNvCxnSpPr>
            <p:nvPr/>
          </p:nvCxnSpPr>
          <p:spPr>
            <a:xfrm flipV="1">
              <a:off x="2725445" y="3997852"/>
              <a:ext cx="1781863" cy="15673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39" name="文本框 38">
              <a:extLst>
                <a:ext uri="{FF2B5EF4-FFF2-40B4-BE49-F238E27FC236}">
                  <a16:creationId xmlns:a16="http://schemas.microsoft.com/office/drawing/2014/main" id="{25AF94C9-BB0C-4346-B4D7-CA401F71A64E}"/>
                </a:ext>
              </a:extLst>
            </p:cNvPr>
            <p:cNvSpPr txBox="1"/>
            <p:nvPr/>
          </p:nvSpPr>
          <p:spPr>
            <a:xfrm>
              <a:off x="4507308" y="4354103"/>
              <a:ext cx="3695657" cy="369332"/>
            </a:xfrm>
            <a:prstGeom prst="rect">
              <a:avLst/>
            </a:prstGeom>
            <a:noFill/>
          </p:spPr>
          <p:txBody>
            <a:bodyPr wrap="square" rtlCol="0">
              <a:spAutoFit/>
            </a:bodyPr>
            <a:lstStyle/>
            <a:p>
              <a:r>
                <a:rPr lang="zh-CN" altLang="en-US" dirty="0"/>
                <a:t>预处理样例信息和配置信息</a:t>
              </a:r>
            </a:p>
          </p:txBody>
        </p:sp>
        <p:cxnSp>
          <p:nvCxnSpPr>
            <p:cNvPr id="40" name="直接箭头连接符 39">
              <a:extLst>
                <a:ext uri="{FF2B5EF4-FFF2-40B4-BE49-F238E27FC236}">
                  <a16:creationId xmlns:a16="http://schemas.microsoft.com/office/drawing/2014/main" id="{2E24519B-0BEC-4C86-9B30-141B4068C55A}"/>
                </a:ext>
              </a:extLst>
            </p:cNvPr>
            <p:cNvCxnSpPr>
              <a:cxnSpLocks/>
              <a:endCxn id="39" idx="1"/>
            </p:cNvCxnSpPr>
            <p:nvPr/>
          </p:nvCxnSpPr>
          <p:spPr>
            <a:xfrm flipV="1">
              <a:off x="3265766" y="4538769"/>
              <a:ext cx="1241542" cy="61741"/>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
          <p:nvSpPr>
            <p:cNvPr id="43" name="文本框 42">
              <a:extLst>
                <a:ext uri="{FF2B5EF4-FFF2-40B4-BE49-F238E27FC236}">
                  <a16:creationId xmlns:a16="http://schemas.microsoft.com/office/drawing/2014/main" id="{ED432691-122B-4078-8E88-D0EEB460A8C2}"/>
                </a:ext>
              </a:extLst>
            </p:cNvPr>
            <p:cNvSpPr txBox="1"/>
            <p:nvPr/>
          </p:nvSpPr>
          <p:spPr>
            <a:xfrm>
              <a:off x="4507308" y="4831803"/>
              <a:ext cx="3695657" cy="646331"/>
            </a:xfrm>
            <a:prstGeom prst="rect">
              <a:avLst/>
            </a:prstGeom>
            <a:noFill/>
          </p:spPr>
          <p:txBody>
            <a:bodyPr wrap="square" rtlCol="0">
              <a:spAutoFit/>
            </a:bodyPr>
            <a:lstStyle/>
            <a:p>
              <a:r>
                <a:rPr lang="zh-CN" altLang="en-US" dirty="0"/>
                <a:t>核心：生成子模板，利用样例筛选出不变式</a:t>
              </a:r>
            </a:p>
          </p:txBody>
        </p:sp>
        <p:cxnSp>
          <p:nvCxnSpPr>
            <p:cNvPr id="45" name="直接箭头连接符 44">
              <a:extLst>
                <a:ext uri="{FF2B5EF4-FFF2-40B4-BE49-F238E27FC236}">
                  <a16:creationId xmlns:a16="http://schemas.microsoft.com/office/drawing/2014/main" id="{D4656294-C411-4B09-9340-14F922E54EA1}"/>
                </a:ext>
              </a:extLst>
            </p:cNvPr>
            <p:cNvCxnSpPr>
              <a:endCxn id="43" idx="1"/>
            </p:cNvCxnSpPr>
            <p:nvPr/>
          </p:nvCxnSpPr>
          <p:spPr>
            <a:xfrm>
              <a:off x="2805344" y="4962617"/>
              <a:ext cx="1701964" cy="19235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pic>
        <p:nvPicPr>
          <p:cNvPr id="1026" name="Picture 2">
            <a:extLst>
              <a:ext uri="{FF2B5EF4-FFF2-40B4-BE49-F238E27FC236}">
                <a16:creationId xmlns:a16="http://schemas.microsoft.com/office/drawing/2014/main" id="{F93DFE0D-AC1D-47EC-A220-B945154908DD}"/>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4281487" y="2885235"/>
            <a:ext cx="3629025" cy="1914525"/>
          </a:xfrm>
          <a:prstGeom prst="rect">
            <a:avLst/>
          </a:prstGeom>
          <a:noFill/>
          <a:extLst>
            <a:ext uri="{909E8E84-426E-40DD-AFC4-6F175D3DCCD1}">
              <a14:hiddenFill xmlns:a14="http://schemas.microsoft.com/office/drawing/2010/main">
                <a:solidFill>
                  <a:srgbClr val="FFFFFF"/>
                </a:solidFill>
              </a14:hiddenFill>
            </a:ext>
          </a:extLst>
        </p:spPr>
      </p:pic>
      <p:sp>
        <p:nvSpPr>
          <p:cNvPr id="32" name="TextBox 72">
            <a:extLst>
              <a:ext uri="{FF2B5EF4-FFF2-40B4-BE49-F238E27FC236}">
                <a16:creationId xmlns:a16="http://schemas.microsoft.com/office/drawing/2014/main" id="{D4C2A971-49FE-4E13-98D2-378DED3AFB17}"/>
              </a:ext>
            </a:extLst>
          </p:cNvPr>
          <p:cNvSpPr txBox="1">
            <a:spLocks noChangeArrowheads="1"/>
          </p:cNvSpPr>
          <p:nvPr/>
        </p:nvSpPr>
        <p:spPr bwMode="auto">
          <a:xfrm>
            <a:off x="5545137" y="1688909"/>
            <a:ext cx="1231106"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2400" b="1" dirty="0">
                <a:solidFill>
                  <a:srgbClr val="445469"/>
                </a:solidFill>
                <a:latin typeface="思源黑体 CN Bold"/>
                <a:ea typeface="思源黑体 CN Bold"/>
                <a:cs typeface="Lato Regular" charset="0"/>
              </a:rPr>
              <a:t>顶层循环</a:t>
            </a:r>
            <a:endParaRPr lang="en-US" sz="2400" b="1" dirty="0">
              <a:solidFill>
                <a:srgbClr val="445469"/>
              </a:solidFill>
              <a:latin typeface="思源黑体 CN Bold"/>
              <a:ea typeface="思源黑体 CN Bold"/>
              <a:cs typeface="Lato Regular" charset="0"/>
            </a:endParaRPr>
          </a:p>
        </p:txBody>
      </p:sp>
    </p:spTree>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pic>
        <p:nvPicPr>
          <p:cNvPr id="31" name="图片 30">
            <a:extLst>
              <a:ext uri="{FF2B5EF4-FFF2-40B4-BE49-F238E27FC236}">
                <a16:creationId xmlns:a16="http://schemas.microsoft.com/office/drawing/2014/main" id="{F1E7B36A-31B3-4BFB-8B89-6A90BB3D7F13}"/>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939235" y="4250381"/>
            <a:ext cx="3710614" cy="2055645"/>
          </a:xfrm>
          <a:prstGeom prst="rect">
            <a:avLst/>
          </a:prstGeom>
        </p:spPr>
      </p:pic>
      <p:pic>
        <p:nvPicPr>
          <p:cNvPr id="1028" name="Picture 4">
            <a:extLst>
              <a:ext uri="{FF2B5EF4-FFF2-40B4-BE49-F238E27FC236}">
                <a16:creationId xmlns:a16="http://schemas.microsoft.com/office/drawing/2014/main" id="{F5F1F347-50B3-4D7D-9C4C-D5D6A9138C64}"/>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p:blipFill>
        <p:spPr bwMode="auto">
          <a:xfrm>
            <a:off x="787923" y="2058241"/>
            <a:ext cx="6285962" cy="4122119"/>
          </a:xfrm>
          <a:prstGeom prst="rect">
            <a:avLst/>
          </a:prstGeom>
          <a:noFill/>
          <a:extLst>
            <a:ext uri="{909E8E84-426E-40DD-AFC4-6F175D3DCCD1}">
              <a14:hiddenFill xmlns:a14="http://schemas.microsoft.com/office/drawing/2010/main">
                <a:solidFill>
                  <a:srgbClr val="FFFFFF"/>
                </a:solidFill>
              </a14:hiddenFill>
            </a:ext>
          </a:extLst>
        </p:spPr>
      </p:pic>
      <p:sp>
        <p:nvSpPr>
          <p:cNvPr id="12" name="TextBox 72">
            <a:extLst>
              <a:ext uri="{FF2B5EF4-FFF2-40B4-BE49-F238E27FC236}">
                <a16:creationId xmlns:a16="http://schemas.microsoft.com/office/drawing/2014/main" id="{A1BDB175-505F-4756-A62B-1EE25A9E764E}"/>
              </a:ext>
            </a:extLst>
          </p:cNvPr>
          <p:cNvSpPr txBox="1">
            <a:spLocks noChangeArrowheads="1"/>
          </p:cNvSpPr>
          <p:nvPr/>
        </p:nvSpPr>
        <p:spPr bwMode="auto">
          <a:xfrm>
            <a:off x="5459118" y="1688909"/>
            <a:ext cx="1403141"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auto_solve</a:t>
            </a:r>
            <a:endParaRPr lang="en-US" sz="2400" b="1" dirty="0">
              <a:solidFill>
                <a:srgbClr val="445469"/>
              </a:solidFill>
              <a:latin typeface="思源黑体 CN Bold"/>
              <a:ea typeface="思源黑体 CN Bold"/>
              <a:cs typeface="Lato Regular" charset="0"/>
            </a:endParaRPr>
          </a:p>
        </p:txBody>
      </p:sp>
    </p:spTree>
    <p:extLst>
      <p:ext uri="{BB962C8B-B14F-4D97-AF65-F5344CB8AC3E}">
        <p14:creationId xmlns:p14="http://schemas.microsoft.com/office/powerpoint/2010/main" val="191862739"/>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sp>
        <p:nvSpPr>
          <p:cNvPr id="12" name="TextBox 72">
            <a:extLst>
              <a:ext uri="{FF2B5EF4-FFF2-40B4-BE49-F238E27FC236}">
                <a16:creationId xmlns:a16="http://schemas.microsoft.com/office/drawing/2014/main" id="{A1BDB175-505F-4756-A62B-1EE25A9E764E}"/>
              </a:ext>
            </a:extLst>
          </p:cNvPr>
          <p:cNvSpPr txBox="1">
            <a:spLocks noChangeArrowheads="1"/>
          </p:cNvSpPr>
          <p:nvPr/>
        </p:nvSpPr>
        <p:spPr bwMode="auto">
          <a:xfrm>
            <a:off x="5414042" y="1688909"/>
            <a:ext cx="1493294"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auto_refine</a:t>
            </a:r>
            <a:endParaRPr lang="en-US" sz="2400" b="1" dirty="0">
              <a:solidFill>
                <a:srgbClr val="445469"/>
              </a:solidFill>
              <a:latin typeface="思源黑体 CN Bold"/>
              <a:ea typeface="思源黑体 CN Bold"/>
              <a:cs typeface="Lato Regular" charset="0"/>
            </a:endParaRPr>
          </a:p>
        </p:txBody>
      </p:sp>
      <p:pic>
        <p:nvPicPr>
          <p:cNvPr id="3074" name="Picture 2">
            <a:extLst>
              <a:ext uri="{FF2B5EF4-FFF2-40B4-BE49-F238E27FC236}">
                <a16:creationId xmlns:a16="http://schemas.microsoft.com/office/drawing/2014/main" id="{D2C5A558-5F66-44FC-A016-F212BF72AC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3325903" y="2368960"/>
            <a:ext cx="5540193" cy="320328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D1A5F09F-085B-47FF-BDE0-AB7886C32CC1}"/>
              </a:ext>
            </a:extLst>
          </p:cNvPr>
          <p:cNvSpPr txBox="1"/>
          <p:nvPr/>
        </p:nvSpPr>
        <p:spPr>
          <a:xfrm>
            <a:off x="3353748" y="4723098"/>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endParaRPr lang="en-US" altLang="zh-CN" dirty="0">
              <a:solidFill>
                <a:srgbClr val="445469"/>
              </a:solidFill>
              <a:latin typeface="思源黑体 CN Medium"/>
              <a:ea typeface="思源黑体 CN Medium"/>
            </a:endParaRPr>
          </a:p>
        </p:txBody>
      </p:sp>
    </p:spTree>
    <p:extLst>
      <p:ext uri="{BB962C8B-B14F-4D97-AF65-F5344CB8AC3E}">
        <p14:creationId xmlns:p14="http://schemas.microsoft.com/office/powerpoint/2010/main" val="3136081010"/>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图片占位符 4" descr="图片包含 天空, 水, 户外, 船&#10;&#10;描述已自动生成"/>
          <p:cNvPicPr>
            <a:picLocks noGrp="1" noChangeAspect="1"/>
          </p:cNvPicPr>
          <p:nvPr>
            <p:ph type="pic" sz="quarter" idx="10"/>
          </p:nvPr>
        </p:nvPicPr>
        <p:blipFill>
          <a:blip r:embed="rId2">
            <a:extLst>
              <a:ext uri="{28A0092B-C50C-407E-A947-70E740481C1C}">
                <a14:useLocalDpi xmlns:a14="http://schemas.microsoft.com/office/drawing/2010/main" val="0"/>
              </a:ext>
            </a:extLst>
          </a:blip>
          <a:srcRect l="30208" r="30208"/>
          <a:stretch>
            <a:fillRect/>
          </a:stretch>
        </p:blipFill>
        <p:spPr>
          <a:xfrm>
            <a:off x="949587" y="1848823"/>
            <a:ext cx="2761455" cy="4100918"/>
          </a:xfrm>
        </p:spPr>
      </p:pic>
      <p:sp>
        <p:nvSpPr>
          <p:cNvPr id="31" name="矩形 30"/>
          <p:cNvSpPr/>
          <p:nvPr/>
        </p:nvSpPr>
        <p:spPr>
          <a:xfrm>
            <a:off x="932774" y="1949363"/>
            <a:ext cx="2778268" cy="4126502"/>
          </a:xfrm>
          <a:prstGeom prst="rect">
            <a:avLst/>
          </a:pr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p:sp>
        <p:nvSpPr>
          <p:cNvPr id="32" name="标题 31"/>
          <p:cNvSpPr>
            <a:spLocks noGrp="1"/>
          </p:cNvSpPr>
          <p:nvPr>
            <p:ph type="title"/>
          </p:nvPr>
        </p:nvSpPr>
        <p:spPr>
          <a:xfrm>
            <a:off x="597866" y="495734"/>
            <a:ext cx="3057247" cy="486287"/>
          </a:xfrm>
        </p:spPr>
        <p:txBody>
          <a:bodyPr/>
          <a:lstStyle/>
          <a:p>
            <a:pPr>
              <a:lnSpc>
                <a:spcPct val="80000"/>
              </a:lnSpc>
            </a:pPr>
            <a:r>
              <a:rPr lang="zh-CN" altLang="en-US" dirty="0">
                <a:sym typeface="+mn-ea"/>
              </a:rPr>
              <a:t>不变式单调细化</a:t>
            </a:r>
            <a:endParaRPr lang="zh-CN" altLang="en-US" dirty="0"/>
          </a:p>
        </p:txBody>
      </p:sp>
      <p:sp>
        <p:nvSpPr>
          <p:cNvPr id="25" name="矩形 24"/>
          <p:cNvSpPr/>
          <p:nvPr/>
        </p:nvSpPr>
        <p:spPr>
          <a:xfrm>
            <a:off x="1096065" y="3899282"/>
            <a:ext cx="2468498" cy="1600438"/>
          </a:xfrm>
          <a:prstGeom prst="rect">
            <a:avLst/>
          </a:prstGeom>
        </p:spPr>
        <p:txBody>
          <a:bodyPr wrap="square">
            <a:spAutoFit/>
          </a:bodyPr>
          <a:lstStyle/>
          <a:p>
            <a:r>
              <a:rPr lang="en-US" altLang="zh-CN" sz="1400" dirty="0">
                <a:solidFill>
                  <a:schemeClr val="bg1"/>
                </a:solidFill>
              </a:rPr>
              <a:t>IVy</a:t>
            </a:r>
            <a:r>
              <a:rPr lang="zh-CN" altLang="en-US" sz="1400" dirty="0">
                <a:solidFill>
                  <a:schemeClr val="bg1"/>
                </a:solidFill>
              </a:rPr>
              <a:t>是一款可以读取用户给出的不变式集合和分布式协议内容，返回不变式集合是否总是成立的工具。如果输入不成立，</a:t>
            </a:r>
            <a:r>
              <a:rPr lang="en-US" altLang="zh-CN" sz="1400" dirty="0">
                <a:solidFill>
                  <a:schemeClr val="bg1"/>
                </a:solidFill>
              </a:rPr>
              <a:t>IVy</a:t>
            </a:r>
            <a:r>
              <a:rPr lang="zh-CN" altLang="en-US" sz="1400" dirty="0">
                <a:solidFill>
                  <a:schemeClr val="bg1"/>
                </a:solidFill>
              </a:rPr>
              <a:t>还会返回具体不成立的不变式是哪一条和具体反例的工具。</a:t>
            </a:r>
          </a:p>
        </p:txBody>
      </p:sp>
      <p:sp>
        <p:nvSpPr>
          <p:cNvPr id="26" name="文本框 25"/>
          <p:cNvSpPr txBox="1"/>
          <p:nvPr/>
        </p:nvSpPr>
        <p:spPr>
          <a:xfrm>
            <a:off x="1999710" y="3079929"/>
            <a:ext cx="522322" cy="369332"/>
          </a:xfrm>
          <a:prstGeom prst="rect">
            <a:avLst/>
          </a:prstGeom>
          <a:noFill/>
        </p:spPr>
        <p:txBody>
          <a:bodyPr wrap="none" rtlCol="0">
            <a:spAutoFit/>
          </a:bodyPr>
          <a:lstStyle/>
          <a:p>
            <a:r>
              <a:rPr lang="en-US" altLang="zh-CN" b="1" dirty="0">
                <a:solidFill>
                  <a:schemeClr val="bg1"/>
                </a:solidFill>
              </a:rPr>
              <a:t>IVy</a:t>
            </a:r>
            <a:endParaRPr lang="zh-CN" altLang="en-US" b="1" dirty="0">
              <a:solidFill>
                <a:schemeClr val="bg1"/>
              </a:solidFill>
            </a:endParaRPr>
          </a:p>
        </p:txBody>
      </p:sp>
      <p:sp>
        <p:nvSpPr>
          <p:cNvPr id="13" name="文本框 12"/>
          <p:cNvSpPr txBox="1"/>
          <p:nvPr/>
        </p:nvSpPr>
        <p:spPr>
          <a:xfrm>
            <a:off x="1983605" y="2310480"/>
            <a:ext cx="441146" cy="369332"/>
          </a:xfrm>
          <a:prstGeom prst="rect">
            <a:avLst/>
          </a:prstGeom>
          <a:noFill/>
        </p:spPr>
        <p:txBody>
          <a:bodyPr wrap="none" rtlCol="0">
            <a:spAutoFit/>
          </a:bodyPr>
          <a:lstStyle/>
          <a:p>
            <a:r>
              <a:rPr lang="en-US" altLang="zh-CN" dirty="0">
                <a:solidFill>
                  <a:schemeClr val="tx1">
                    <a:lumMod val="50000"/>
                    <a:lumOff val="50000"/>
                  </a:schemeClr>
                </a:solidFill>
              </a:rPr>
              <a:t>01</a:t>
            </a:r>
            <a:endParaRPr lang="zh-CN" altLang="en-US" dirty="0">
              <a:solidFill>
                <a:schemeClr val="tx1">
                  <a:lumMod val="50000"/>
                  <a:lumOff val="50000"/>
                </a:schemeClr>
              </a:solidFill>
            </a:endParaRPr>
          </a:p>
        </p:txBody>
      </p:sp>
      <p:grpSp>
        <p:nvGrpSpPr>
          <p:cNvPr id="2" name="组合 1">
            <a:extLst>
              <a:ext uri="{FF2B5EF4-FFF2-40B4-BE49-F238E27FC236}">
                <a16:creationId xmlns:a16="http://schemas.microsoft.com/office/drawing/2014/main" id="{1E703091-A9D1-4641-8122-29AE09F8B872}"/>
              </a:ext>
            </a:extLst>
          </p:cNvPr>
          <p:cNvGrpSpPr/>
          <p:nvPr/>
        </p:nvGrpSpPr>
        <p:grpSpPr>
          <a:xfrm>
            <a:off x="4660591" y="1848823"/>
            <a:ext cx="2870818" cy="4227042"/>
            <a:chOff x="3948490" y="1848823"/>
            <a:chExt cx="2870818" cy="4227042"/>
          </a:xfrm>
        </p:grpSpPr>
        <p:sp>
          <p:nvSpPr>
            <p:cNvPr id="52" name="矩形 51"/>
            <p:cNvSpPr/>
            <p:nvPr/>
          </p:nvSpPr>
          <p:spPr>
            <a:xfrm>
              <a:off x="3948490" y="1848823"/>
              <a:ext cx="2870818" cy="4227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dirty="0">
                <a:solidFill>
                  <a:schemeClr val="bg1"/>
                </a:solidFill>
              </a:endParaRPr>
            </a:p>
          </p:txBody>
        </p:sp>
        <mc:AlternateContent xmlns:mc="http://schemas.openxmlformats.org/markup-compatibility/2006" xmlns:a14="http://schemas.microsoft.com/office/drawing/2010/main">
          <mc:Choice Requires="a14">
            <p:sp>
              <p:nvSpPr>
                <p:cNvPr id="56" name="矩形 55"/>
                <p:cNvSpPr/>
                <p:nvPr/>
              </p:nvSpPr>
              <p:spPr>
                <a:xfrm>
                  <a:off x="4099662" y="3962344"/>
                  <a:ext cx="2570163" cy="1600438"/>
                </a:xfrm>
                <a:prstGeom prst="rect">
                  <a:avLst/>
                </a:prstGeom>
              </p:spPr>
              <p:txBody>
                <a:bodyPr wrap="square">
                  <a:spAutoFit/>
                </a:bodyPr>
                <a:lstStyle/>
                <a:p>
                  <a:r>
                    <a:rPr lang="zh-CN" altLang="en-US" sz="1400" dirty="0">
                      <a:solidFill>
                        <a:schemeClr val="tx1">
                          <a:lumMod val="75000"/>
                          <a:lumOff val="25000"/>
                        </a:schemeClr>
                      </a:solidFill>
                    </a:rPr>
                    <a:t>我们尝试向原来的不变式中添加一个字面量，例如原来的不变式是</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𝑞</m:t>
                      </m:r>
                    </m:oMath>
                  </a14:m>
                  <a:r>
                    <a:rPr lang="zh-CN" altLang="en-US" sz="1400" dirty="0">
                      <a:solidFill>
                        <a:schemeClr val="tx1">
                          <a:lumMod val="75000"/>
                          <a:lumOff val="25000"/>
                        </a:schemeClr>
                      </a:solidFill>
                    </a:rPr>
                    <a:t>，那么我们可以尝试将其修改为</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𝑞</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𝑟</m:t>
                      </m:r>
                    </m:oMath>
                  </a14:m>
                  <a:r>
                    <a:rPr lang="zh-CN" altLang="en-US" sz="1400" dirty="0">
                      <a:solidFill>
                        <a:schemeClr val="tx1">
                          <a:lumMod val="75000"/>
                          <a:lumOff val="25000"/>
                        </a:schemeClr>
                      </a:solidFill>
                    </a:rPr>
                    <a:t>。我们应该把所有可能的弱化不变式都加入不变式池中，交给</a:t>
                  </a:r>
                  <a:r>
                    <a:rPr lang="en-US" altLang="zh-CN" sz="1400" dirty="0">
                      <a:solidFill>
                        <a:schemeClr val="tx1">
                          <a:lumMod val="75000"/>
                          <a:lumOff val="25000"/>
                        </a:schemeClr>
                      </a:solidFill>
                    </a:rPr>
                    <a:t>Ivy</a:t>
                  </a:r>
                  <a:r>
                    <a:rPr lang="zh-CN" altLang="en-US" sz="1400" dirty="0">
                      <a:solidFill>
                        <a:schemeClr val="tx1">
                          <a:lumMod val="75000"/>
                          <a:lumOff val="25000"/>
                        </a:schemeClr>
                      </a:solidFill>
                    </a:rPr>
                    <a:t>进行判断。</a:t>
                  </a:r>
                  <a:endParaRPr lang="en-US" altLang="zh-CN" sz="1400" dirty="0">
                    <a:solidFill>
                      <a:schemeClr val="tx1">
                        <a:lumMod val="75000"/>
                        <a:lumOff val="25000"/>
                      </a:schemeClr>
                    </a:solidFill>
                  </a:endParaRPr>
                </a:p>
              </p:txBody>
            </p:sp>
          </mc:Choice>
          <mc:Fallback xmlns="">
            <p:sp>
              <p:nvSpPr>
                <p:cNvPr id="56" name="矩形 55"/>
                <p:cNvSpPr>
                  <a:spLocks noRot="1" noChangeAspect="1" noMove="1" noResize="1" noEditPoints="1" noAdjustHandles="1" noChangeArrowheads="1" noChangeShapeType="1" noTextEdit="1"/>
                </p:cNvSpPr>
                <p:nvPr/>
              </p:nvSpPr>
              <p:spPr>
                <a:xfrm>
                  <a:off x="4099662" y="3962344"/>
                  <a:ext cx="2570163" cy="1600438"/>
                </a:xfrm>
                <a:prstGeom prst="rect">
                  <a:avLst/>
                </a:prstGeom>
                <a:blipFill>
                  <a:blip r:embed="rId3"/>
                  <a:stretch>
                    <a:fillRect l="-711" t="-760" b="-2662"/>
                  </a:stretch>
                </a:blipFill>
              </p:spPr>
              <p:txBody>
                <a:bodyPr/>
                <a:lstStyle/>
                <a:p>
                  <a:r>
                    <a:rPr lang="zh-CN" altLang="en-US">
                      <a:noFill/>
                    </a:rPr>
                    <a:t> </a:t>
                  </a:r>
                </a:p>
              </p:txBody>
            </p:sp>
          </mc:Fallback>
        </mc:AlternateContent>
        <p:sp>
          <p:nvSpPr>
            <p:cNvPr id="57" name="文本框 56"/>
            <p:cNvSpPr txBox="1"/>
            <p:nvPr/>
          </p:nvSpPr>
          <p:spPr>
            <a:xfrm>
              <a:off x="4097972" y="2791356"/>
              <a:ext cx="2571853" cy="923330"/>
            </a:xfrm>
            <a:prstGeom prst="rect">
              <a:avLst/>
            </a:prstGeom>
            <a:noFill/>
          </p:spPr>
          <p:txBody>
            <a:bodyPr wrap="square" rtlCol="0">
              <a:spAutoFit/>
            </a:bodyPr>
            <a:lstStyle/>
            <a:p>
              <a:r>
                <a:rPr lang="zh-CN" altLang="en-US" b="1" dirty="0">
                  <a:solidFill>
                    <a:schemeClr val="tx1">
                      <a:lumMod val="75000"/>
                      <a:lumOff val="25000"/>
                    </a:schemeClr>
                  </a:solidFill>
                </a:rPr>
                <a:t>如何找到一个刚好只比原来的不变式弱一点的不变式？</a:t>
              </a:r>
            </a:p>
          </p:txBody>
        </p:sp>
        <p:sp>
          <p:nvSpPr>
            <p:cNvPr id="59" name="文本框 58"/>
            <p:cNvSpPr txBox="1"/>
            <p:nvPr/>
          </p:nvSpPr>
          <p:spPr>
            <a:xfrm>
              <a:off x="5163325" y="2310480"/>
              <a:ext cx="441146" cy="369332"/>
            </a:xfrm>
            <a:prstGeom prst="rect">
              <a:avLst/>
            </a:prstGeom>
            <a:noFill/>
          </p:spPr>
          <p:txBody>
            <a:bodyPr wrap="none" rtlCol="0">
              <a:spAutoFit/>
            </a:bodyPr>
            <a:lstStyle/>
            <a:p>
              <a:r>
                <a:rPr lang="en-US" altLang="zh-CN" dirty="0">
                  <a:solidFill>
                    <a:schemeClr val="bg1">
                      <a:lumMod val="85000"/>
                    </a:schemeClr>
                  </a:solidFill>
                </a:rPr>
                <a:t>02</a:t>
              </a:r>
              <a:endParaRPr lang="zh-CN" altLang="en-US" dirty="0">
                <a:solidFill>
                  <a:schemeClr val="bg1">
                    <a:lumMod val="85000"/>
                  </a:schemeClr>
                </a:solidFill>
              </a:endParaRPr>
            </a:p>
          </p:txBody>
        </p:sp>
      </p:grpSp>
      <p:cxnSp>
        <p:nvCxnSpPr>
          <p:cNvPr id="74" name="直接连接符 73"/>
          <p:cNvCxnSpPr/>
          <p:nvPr/>
        </p:nvCxnSpPr>
        <p:spPr>
          <a:xfrm>
            <a:off x="11287125" y="552430"/>
            <a:ext cx="209550"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75" name="直接连接符 74"/>
          <p:cNvCxnSpPr/>
          <p:nvPr/>
        </p:nvCxnSpPr>
        <p:spPr>
          <a:xfrm>
            <a:off x="11377612" y="604817"/>
            <a:ext cx="119063" cy="0"/>
          </a:xfrm>
          <a:prstGeom prst="line">
            <a:avLst/>
          </a:prstGeom>
          <a:ln w="1270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9" name="直接连接符 38"/>
          <p:cNvCxnSpPr/>
          <p:nvPr/>
        </p:nvCxnSpPr>
        <p:spPr>
          <a:xfrm rot="16200000">
            <a:off x="-81140960" y="1899093"/>
            <a:ext cx="100540" cy="0"/>
          </a:xfrm>
          <a:prstGeom prst="line">
            <a:avLst/>
          </a:prstGeom>
          <a:ln w="19050">
            <a:solidFill>
              <a:schemeClr val="tx1">
                <a:lumMod val="75000"/>
                <a:lumOff val="25000"/>
              </a:schemeClr>
            </a:solidFill>
          </a:ln>
        </p:spPr>
        <p:style>
          <a:lnRef idx="1">
            <a:schemeClr val="accent1"/>
          </a:lnRef>
          <a:fillRef idx="0">
            <a:schemeClr val="accent1"/>
          </a:fillRef>
          <a:effectRef idx="0">
            <a:schemeClr val="accent1"/>
          </a:effectRef>
          <a:fontRef idx="minor">
            <a:schemeClr val="tx1"/>
          </a:fontRef>
        </p:style>
      </p:cxnSp>
      <p:cxnSp>
        <p:nvCxnSpPr>
          <p:cNvPr id="3" name="直接连接符 2"/>
          <p:cNvCxnSpPr/>
          <p:nvPr/>
        </p:nvCxnSpPr>
        <p:spPr>
          <a:xfrm>
            <a:off x="695325" y="3429000"/>
            <a:ext cx="0" cy="37719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17" name="组合 16">
            <a:extLst>
              <a:ext uri="{FF2B5EF4-FFF2-40B4-BE49-F238E27FC236}">
                <a16:creationId xmlns:a16="http://schemas.microsoft.com/office/drawing/2014/main" id="{63401F4B-F571-4182-A509-49B15A488D66}"/>
              </a:ext>
            </a:extLst>
          </p:cNvPr>
          <p:cNvGrpSpPr/>
          <p:nvPr/>
        </p:nvGrpSpPr>
        <p:grpSpPr>
          <a:xfrm>
            <a:off x="8480958" y="1848823"/>
            <a:ext cx="2870818" cy="4227042"/>
            <a:chOff x="3948490" y="1848823"/>
            <a:chExt cx="2870818" cy="4227042"/>
          </a:xfrm>
        </p:grpSpPr>
        <p:sp>
          <p:nvSpPr>
            <p:cNvPr id="18" name="矩形 17">
              <a:extLst>
                <a:ext uri="{FF2B5EF4-FFF2-40B4-BE49-F238E27FC236}">
                  <a16:creationId xmlns:a16="http://schemas.microsoft.com/office/drawing/2014/main" id="{D4957F1D-CE37-4ECF-B228-D074E1E487B8}"/>
                </a:ext>
              </a:extLst>
            </p:cNvPr>
            <p:cNvSpPr/>
            <p:nvPr/>
          </p:nvSpPr>
          <p:spPr>
            <a:xfrm>
              <a:off x="3948490" y="1848823"/>
              <a:ext cx="2870818" cy="4227042"/>
            </a:xfrm>
            <a:prstGeom prst="rect">
              <a:avLst/>
            </a:prstGeom>
            <a:solidFill>
              <a:schemeClr val="bg1">
                <a:lumMod val="9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bg1"/>
                </a:solidFill>
              </a:endParaRPr>
            </a:p>
          </p:txBody>
        </p:sp>
        <mc:AlternateContent xmlns:mc="http://schemas.openxmlformats.org/markup-compatibility/2006" xmlns:a14="http://schemas.microsoft.com/office/drawing/2010/main">
          <mc:Choice Requires="a14">
            <p:sp>
              <p:nvSpPr>
                <p:cNvPr id="19" name="矩形 18">
                  <a:extLst>
                    <a:ext uri="{FF2B5EF4-FFF2-40B4-BE49-F238E27FC236}">
                      <a16:creationId xmlns:a16="http://schemas.microsoft.com/office/drawing/2014/main" id="{79C41AAA-2664-4F37-A16B-DFF82D044B1E}"/>
                    </a:ext>
                  </a:extLst>
                </p:cNvPr>
                <p:cNvSpPr/>
                <p:nvPr/>
              </p:nvSpPr>
              <p:spPr>
                <a:xfrm>
                  <a:off x="4023296" y="2597528"/>
                  <a:ext cx="2639505" cy="954107"/>
                </a:xfrm>
                <a:prstGeom prst="rect">
                  <a:avLst/>
                </a:prstGeom>
              </p:spPr>
              <p:txBody>
                <a:bodyPr wrap="square">
                  <a:spAutoFit/>
                </a:bodyPr>
                <a:lstStyle/>
                <a:p>
                  <a:r>
                    <a:rPr lang="zh-CN" altLang="en-US" sz="1400" dirty="0">
                      <a:solidFill>
                        <a:schemeClr val="tx1">
                          <a:lumMod val="75000"/>
                          <a:lumOff val="25000"/>
                        </a:schemeClr>
                      </a:solidFill>
                    </a:rPr>
                    <a:t>新生成的不变式不应该与不变量池中的其他不变式重复，也就是说不变式池中不应该有</a:t>
                  </a:r>
                  <a14:m>
                    <m:oMath xmlns:m="http://schemas.openxmlformats.org/officeDocument/2006/math">
                      <m:r>
                        <a:rPr lang="en-US" altLang="zh-CN" sz="1400" i="1">
                          <a:solidFill>
                            <a:schemeClr val="tx1">
                              <a:lumMod val="75000"/>
                              <a:lumOff val="25000"/>
                            </a:schemeClr>
                          </a:solidFill>
                          <a:latin typeface="Cambria Math" panose="02040503050406030204" pitchFamily="18" charset="0"/>
                        </a:rPr>
                        <m:t>𝑝</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𝑟</m:t>
                      </m:r>
                    </m:oMath>
                  </a14:m>
                  <a:r>
                    <a:rPr lang="zh-CN" altLang="en-US" sz="1400" dirty="0">
                      <a:solidFill>
                        <a:schemeClr val="tx1">
                          <a:lumMod val="75000"/>
                          <a:lumOff val="25000"/>
                        </a:schemeClr>
                      </a:solidFill>
                    </a:rPr>
                    <a:t>。否则直接抛弃这一条不变式。</a:t>
                  </a:r>
                </a:p>
              </p:txBody>
            </p:sp>
          </mc:Choice>
          <mc:Fallback xmlns="">
            <p:sp>
              <p:nvSpPr>
                <p:cNvPr id="19" name="矩形 18">
                  <a:extLst>
                    <a:ext uri="{FF2B5EF4-FFF2-40B4-BE49-F238E27FC236}">
                      <a16:creationId xmlns:a16="http://schemas.microsoft.com/office/drawing/2014/main" id="{79C41AAA-2664-4F37-A16B-DFF82D044B1E}"/>
                    </a:ext>
                  </a:extLst>
                </p:cNvPr>
                <p:cNvSpPr>
                  <a:spLocks noRot="1" noChangeAspect="1" noMove="1" noResize="1" noEditPoints="1" noAdjustHandles="1" noChangeArrowheads="1" noChangeShapeType="1" noTextEdit="1"/>
                </p:cNvSpPr>
                <p:nvPr/>
              </p:nvSpPr>
              <p:spPr>
                <a:xfrm>
                  <a:off x="4023296" y="2597528"/>
                  <a:ext cx="2639505" cy="954107"/>
                </a:xfrm>
                <a:prstGeom prst="rect">
                  <a:avLst/>
                </a:prstGeom>
                <a:blipFill>
                  <a:blip r:embed="rId4"/>
                  <a:stretch>
                    <a:fillRect l="-694" t="-1274" r="-7870" b="-5732"/>
                  </a:stretch>
                </a:blipFill>
              </p:spPr>
              <p:txBody>
                <a:bodyPr/>
                <a:lstStyle/>
                <a:p>
                  <a:r>
                    <a:rPr lang="zh-CN" altLang="en-US">
                      <a:noFill/>
                    </a:rPr>
                    <a:t> </a:t>
                  </a:r>
                </a:p>
              </p:txBody>
            </p:sp>
          </mc:Fallback>
        </mc:AlternateContent>
        <p:sp>
          <p:nvSpPr>
            <p:cNvPr id="21" name="文本框 20">
              <a:extLst>
                <a:ext uri="{FF2B5EF4-FFF2-40B4-BE49-F238E27FC236}">
                  <a16:creationId xmlns:a16="http://schemas.microsoft.com/office/drawing/2014/main" id="{6204C9FF-EF40-4762-9BCE-987FF52A115D}"/>
                </a:ext>
              </a:extLst>
            </p:cNvPr>
            <p:cNvSpPr txBox="1"/>
            <p:nvPr/>
          </p:nvSpPr>
          <p:spPr>
            <a:xfrm>
              <a:off x="5163324" y="2120467"/>
              <a:ext cx="441146" cy="369332"/>
            </a:xfrm>
            <a:prstGeom prst="rect">
              <a:avLst/>
            </a:prstGeom>
            <a:noFill/>
          </p:spPr>
          <p:txBody>
            <a:bodyPr wrap="none" rtlCol="0">
              <a:spAutoFit/>
            </a:bodyPr>
            <a:lstStyle/>
            <a:p>
              <a:r>
                <a:rPr lang="en-US" altLang="zh-CN" dirty="0">
                  <a:solidFill>
                    <a:schemeClr val="bg1">
                      <a:lumMod val="85000"/>
                    </a:schemeClr>
                  </a:solidFill>
                </a:rPr>
                <a:t>03</a:t>
              </a:r>
              <a:endParaRPr lang="zh-CN" altLang="en-US" dirty="0">
                <a:solidFill>
                  <a:schemeClr val="bg1">
                    <a:lumMod val="85000"/>
                  </a:schemeClr>
                </a:solidFill>
              </a:endParaRPr>
            </a:p>
          </p:txBody>
        </p:sp>
      </p:grpSp>
      <mc:AlternateContent xmlns:mc="http://schemas.openxmlformats.org/markup-compatibility/2006" xmlns:a14="http://schemas.microsoft.com/office/drawing/2010/main">
        <mc:Choice Requires="a14">
          <p:sp>
            <p:nvSpPr>
              <p:cNvPr id="22" name="矩形 21">
                <a:extLst>
                  <a:ext uri="{FF2B5EF4-FFF2-40B4-BE49-F238E27FC236}">
                    <a16:creationId xmlns:a16="http://schemas.microsoft.com/office/drawing/2014/main" id="{A814B9A2-4EB4-4C47-9038-188AAD72F251}"/>
                  </a:ext>
                </a:extLst>
              </p:cNvPr>
              <p:cNvSpPr/>
              <p:nvPr/>
            </p:nvSpPr>
            <p:spPr>
              <a:xfrm>
                <a:off x="8545245" y="3837750"/>
                <a:ext cx="2741880" cy="1815882"/>
              </a:xfrm>
              <a:prstGeom prst="rect">
                <a:avLst/>
              </a:prstGeom>
            </p:spPr>
            <p:txBody>
              <a:bodyPr wrap="square">
                <a:spAutoFit/>
              </a:bodyPr>
              <a:lstStyle/>
              <a:p>
                <a:r>
                  <a:rPr lang="zh-CN" altLang="en-US" sz="1400" dirty="0">
                    <a:solidFill>
                      <a:schemeClr val="tx1">
                        <a:lumMod val="75000"/>
                        <a:lumOff val="25000"/>
                      </a:schemeClr>
                    </a:solidFill>
                  </a:rPr>
                  <a:t>我们需要重新考虑由原来的不变式拓展生成的不变式。例如</a:t>
                </a:r>
                <a:endParaRPr lang="en-US" altLang="zh-CN" sz="1400" dirty="0">
                  <a:solidFill>
                    <a:schemeClr val="tx1">
                      <a:lumMod val="75000"/>
                      <a:lumOff val="25000"/>
                    </a:schemeClr>
                  </a:solidFill>
                </a:endParaRPr>
              </a:p>
              <a:p>
                <a:pPr/>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m:t>
                      </m:r>
                    </m:oMath>
                  </m:oMathPara>
                </a14:m>
                <a:endParaRPr lang="en-US" altLang="zh-CN" sz="1400" dirty="0">
                  <a:solidFill>
                    <a:schemeClr val="tx1">
                      <a:lumMod val="75000"/>
                      <a:lumOff val="25000"/>
                    </a:schemeClr>
                  </a:solidFill>
                </a:endParaRPr>
              </a:p>
              <a:p>
                <a:r>
                  <a:rPr lang="zh-CN" altLang="en-US" sz="1400" dirty="0">
                    <a:solidFill>
                      <a:schemeClr val="tx1">
                        <a:lumMod val="75000"/>
                        <a:lumOff val="25000"/>
                      </a:schemeClr>
                    </a:solidFill>
                  </a:rPr>
                  <a:t>生成的</a:t>
                </a:r>
                <a:endParaRPr lang="en-US" altLang="zh-CN" sz="140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&lt;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d>
                        <m:dPr>
                          <m:ctrlPr>
                            <a:rPr lang="en-US" altLang="zh-CN" sz="1400" i="1">
                              <a:solidFill>
                                <a:schemeClr val="tx1">
                                  <a:lumMod val="75000"/>
                                  <a:lumOff val="25000"/>
                                </a:schemeClr>
                              </a:solidFill>
                              <a:latin typeface="Cambria Math" panose="02040503050406030204" pitchFamily="18" charset="0"/>
                            </a:rPr>
                          </m:ctrlPr>
                        </m:dPr>
                        <m:e>
                          <m:r>
                            <a:rPr lang="en-US" altLang="zh-CN" sz="1400" i="1">
                              <a:solidFill>
                                <a:schemeClr val="tx1">
                                  <a:lumMod val="75000"/>
                                  <a:lumOff val="25000"/>
                                </a:schemeClr>
                              </a:solidFill>
                              <a:latin typeface="Cambria Math" panose="02040503050406030204" pitchFamily="18" charset="0"/>
                            </a:rPr>
                            <m:t>𝑋</m:t>
                          </m:r>
                        </m:e>
                      </m:d>
                      <m:r>
                        <a:rPr lang="en-US" altLang="zh-CN" sz="1400" b="0" i="1" smtClean="0">
                          <a:solidFill>
                            <a:schemeClr val="tx1">
                              <a:lumMod val="75000"/>
                              <a:lumOff val="25000"/>
                            </a:schemeClr>
                          </a:solidFill>
                          <a:latin typeface="Cambria Math" panose="02040503050406030204" pitchFamily="18" charset="0"/>
                        </a:rPr>
                        <m:t> </m:t>
                      </m:r>
                    </m:oMath>
                  </m:oMathPara>
                </a14:m>
                <a:endParaRPr lang="en-US" altLang="zh-CN" sz="1400" b="0" i="1" dirty="0">
                  <a:solidFill>
                    <a:schemeClr val="tx1">
                      <a:lumMod val="75000"/>
                      <a:lumOff val="25000"/>
                    </a:schemeClr>
                  </a:solidFill>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𝑋</m:t>
                      </m:r>
                      <m:r>
                        <a:rPr lang="en-US" altLang="zh-CN" sz="1400" i="1">
                          <a:solidFill>
                            <a:schemeClr val="tx1">
                              <a:lumMod val="75000"/>
                              <a:lumOff val="25000"/>
                            </a:schemeClr>
                          </a:solidFill>
                          <a:latin typeface="Cambria Math" panose="02040503050406030204" pitchFamily="18" charset="0"/>
                        </a:rPr>
                        <m:t>&lt;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𝑇</m:t>
                      </m:r>
                      <m:r>
                        <a:rPr lang="en-US" altLang="zh-CN" sz="1400" i="1">
                          <a:solidFill>
                            <a:schemeClr val="tx1">
                              <a:lumMod val="75000"/>
                              <a:lumOff val="25000"/>
                            </a:schemeClr>
                          </a:solidFill>
                          <a:latin typeface="Cambria Math" panose="02040503050406030204" pitchFamily="18" charset="0"/>
                        </a:rPr>
                        <m:t>. ¬</m:t>
                      </m:r>
                      <m:r>
                        <a:rPr lang="en-US" altLang="zh-CN" sz="1400" i="1">
                          <a:solidFill>
                            <a:schemeClr val="tx1">
                              <a:lumMod val="75000"/>
                              <a:lumOff val="25000"/>
                            </a:schemeClr>
                          </a:solidFill>
                          <a:latin typeface="Cambria Math" panose="02040503050406030204" pitchFamily="18" charset="0"/>
                        </a:rPr>
                        <m:t>𝑙𝑒𝑎𝑑𝑒𝑟</m:t>
                      </m:r>
                      <m:r>
                        <a:rPr lang="en-US" altLang="zh-CN" sz="1400" i="1">
                          <a:solidFill>
                            <a:schemeClr val="tx1">
                              <a:lumMod val="75000"/>
                              <a:lumOff val="25000"/>
                            </a:schemeClr>
                          </a:solidFill>
                          <a:latin typeface="Cambria Math" panose="02040503050406030204" pitchFamily="18" charset="0"/>
                        </a:rPr>
                        <m:t>(</m:t>
                      </m:r>
                      <m:r>
                        <a:rPr lang="en-US" altLang="zh-CN" sz="1400" i="1">
                          <a:solidFill>
                            <a:schemeClr val="tx1">
                              <a:lumMod val="75000"/>
                              <a:lumOff val="25000"/>
                            </a:schemeClr>
                          </a:solidFill>
                          <a:latin typeface="Cambria Math" panose="02040503050406030204" pitchFamily="18" charset="0"/>
                        </a:rPr>
                        <m:t>𝑌</m:t>
                      </m:r>
                      <m:r>
                        <a:rPr lang="en-US" altLang="zh-CN" sz="1400" i="1">
                          <a:solidFill>
                            <a:schemeClr val="tx1">
                              <a:lumMod val="75000"/>
                              <a:lumOff val="25000"/>
                            </a:schemeClr>
                          </a:solidFill>
                          <a:latin typeface="Cambria Math" panose="02040503050406030204" pitchFamily="18" charset="0"/>
                        </a:rPr>
                        <m:t>)</m:t>
                      </m:r>
                    </m:oMath>
                  </m:oMathPara>
                </a14:m>
                <a:endParaRPr lang="en-US" altLang="zh-CN" sz="1400" dirty="0">
                  <a:solidFill>
                    <a:schemeClr val="tx1">
                      <a:lumMod val="75000"/>
                      <a:lumOff val="25000"/>
                    </a:schemeClr>
                  </a:solidFill>
                </a:endParaRPr>
              </a:p>
              <a:p>
                <a:r>
                  <a:rPr lang="zh-CN" altLang="en-US" sz="1400" dirty="0">
                    <a:solidFill>
                      <a:schemeClr val="tx1">
                        <a:lumMod val="75000"/>
                        <a:lumOff val="25000"/>
                      </a:schemeClr>
                    </a:solidFill>
                  </a:rPr>
                  <a:t>这两条不变式就应该重新提交给</a:t>
                </a:r>
                <a:r>
                  <a:rPr lang="en-US" altLang="zh-CN" sz="1400" dirty="0">
                    <a:solidFill>
                      <a:schemeClr val="tx1">
                        <a:lumMod val="75000"/>
                        <a:lumOff val="25000"/>
                      </a:schemeClr>
                    </a:solidFill>
                  </a:rPr>
                  <a:t>IVy</a:t>
                </a:r>
                <a:r>
                  <a:rPr lang="zh-CN" altLang="en-US" sz="1400" dirty="0">
                    <a:solidFill>
                      <a:schemeClr val="tx1">
                        <a:lumMod val="75000"/>
                        <a:lumOff val="25000"/>
                      </a:schemeClr>
                    </a:solidFill>
                  </a:rPr>
                  <a:t>进行判断。</a:t>
                </a:r>
              </a:p>
            </p:txBody>
          </p:sp>
        </mc:Choice>
        <mc:Fallback xmlns="">
          <p:sp>
            <p:nvSpPr>
              <p:cNvPr id="22" name="矩形 21">
                <a:extLst>
                  <a:ext uri="{FF2B5EF4-FFF2-40B4-BE49-F238E27FC236}">
                    <a16:creationId xmlns:a16="http://schemas.microsoft.com/office/drawing/2014/main" id="{A814B9A2-4EB4-4C47-9038-188AAD72F251}"/>
                  </a:ext>
                </a:extLst>
              </p:cNvPr>
              <p:cNvSpPr>
                <a:spLocks noRot="1" noChangeAspect="1" noMove="1" noResize="1" noEditPoints="1" noAdjustHandles="1" noChangeArrowheads="1" noChangeShapeType="1" noTextEdit="1"/>
              </p:cNvSpPr>
              <p:nvPr/>
            </p:nvSpPr>
            <p:spPr>
              <a:xfrm>
                <a:off x="8545245" y="3837750"/>
                <a:ext cx="2741880" cy="1815882"/>
              </a:xfrm>
              <a:prstGeom prst="rect">
                <a:avLst/>
              </a:prstGeom>
              <a:blipFill>
                <a:blip r:embed="rId5"/>
                <a:stretch>
                  <a:fillRect l="-667" t="-673" b="-2694"/>
                </a:stretch>
              </a:blipFill>
            </p:spPr>
            <p:txBody>
              <a:bodyPr/>
              <a:lstStyle/>
              <a:p>
                <a:r>
                  <a:rPr lang="zh-CN" altLang="en-US">
                    <a:noFill/>
                  </a:rPr>
                  <a:t> </a:t>
                </a:r>
              </a:p>
            </p:txBody>
          </p:sp>
        </mc:Fallback>
      </mc:AlternateContent>
      <p:sp>
        <p:nvSpPr>
          <p:cNvPr id="6" name="图文框 5">
            <a:extLst>
              <a:ext uri="{FF2B5EF4-FFF2-40B4-BE49-F238E27FC236}">
                <a16:creationId xmlns:a16="http://schemas.microsoft.com/office/drawing/2014/main" id="{2F44866E-97CF-46B3-90C0-6B4EBE2C7A60}"/>
              </a:ext>
            </a:extLst>
          </p:cNvPr>
          <p:cNvSpPr/>
          <p:nvPr/>
        </p:nvSpPr>
        <p:spPr>
          <a:xfrm>
            <a:off x="4660591" y="3714686"/>
            <a:ext cx="2786349" cy="2163550"/>
          </a:xfrm>
          <a:prstGeom prst="frame">
            <a:avLst>
              <a:gd name="adj1" fmla="val 4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4" name="图文框 23">
            <a:extLst>
              <a:ext uri="{FF2B5EF4-FFF2-40B4-BE49-F238E27FC236}">
                <a16:creationId xmlns:a16="http://schemas.microsoft.com/office/drawing/2014/main" id="{680EDEDD-5F25-4041-B1BE-73CB60C6F362}"/>
              </a:ext>
            </a:extLst>
          </p:cNvPr>
          <p:cNvSpPr/>
          <p:nvPr/>
        </p:nvSpPr>
        <p:spPr>
          <a:xfrm>
            <a:off x="8482341" y="3680788"/>
            <a:ext cx="2786349" cy="2163550"/>
          </a:xfrm>
          <a:prstGeom prst="frame">
            <a:avLst>
              <a:gd name="adj1" fmla="val 4968"/>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solidFill>
                <a:schemeClr val="tx1"/>
              </a:solidFill>
            </a:endParaRPr>
          </a:p>
        </p:txBody>
      </p:sp>
      <p:sp>
        <p:nvSpPr>
          <p:cNvPr id="27" name="Content Placeholder 2">
            <a:extLst>
              <a:ext uri="{FF2B5EF4-FFF2-40B4-BE49-F238E27FC236}">
                <a16:creationId xmlns:a16="http://schemas.microsoft.com/office/drawing/2014/main" id="{0F3FAB78-7EA3-43C6-80B8-F83A4ADAEBCF}"/>
              </a:ext>
            </a:extLst>
          </p:cNvPr>
          <p:cNvSpPr txBox="1"/>
          <p:nvPr/>
        </p:nvSpPr>
        <p:spPr>
          <a:xfrm>
            <a:off x="5024329" y="972519"/>
            <a:ext cx="5722129"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zh-CN" altLang="en-US" dirty="0">
                <a:solidFill>
                  <a:srgbClr val="445469"/>
                </a:solidFill>
                <a:latin typeface="思源黑体 CN Medium"/>
                <a:ea typeface="思源黑体 CN Medium"/>
              </a:rPr>
              <a:t>如果我们能保证这两步都得到了执行，那么就能保证一定能找到最终的（不存在存在量词的）不变量。但执行这两步需要很长的时间。</a:t>
            </a:r>
            <a:endParaRPr lang="en-US" altLang="zh-CN" dirty="0">
              <a:solidFill>
                <a:srgbClr val="445469"/>
              </a:solidFill>
              <a:latin typeface="思源黑体 CN Medium"/>
              <a:ea typeface="思源黑体 CN Medium"/>
            </a:endParaRPr>
          </a:p>
        </p:txBody>
      </p:sp>
    </p:spTree>
  </p:cSld>
  <p:clrMapOvr>
    <a:masterClrMapping/>
  </p:clrMapOvr>
  <p:transition spd="slow">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7" name="Group 18"/>
          <p:cNvGrpSpPr/>
          <p:nvPr/>
        </p:nvGrpSpPr>
        <p:grpSpPr bwMode="auto">
          <a:xfrm>
            <a:off x="5726510" y="1009922"/>
            <a:ext cx="738981" cy="129382"/>
            <a:chOff x="1703388" y="2006913"/>
            <a:chExt cx="1478230" cy="258682"/>
          </a:xfrm>
        </p:grpSpPr>
        <p:sp>
          <p:nvSpPr>
            <p:cNvPr id="28" name="Oval 23"/>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29" name="Oval 24"/>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0" name="Oval 25"/>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5" name="Oval 26"/>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sp>
          <p:nvSpPr>
            <p:cNvPr id="36" name="Oval 27"/>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Light"/>
              </a:endParaRPr>
            </a:p>
          </p:txBody>
        </p:sp>
      </p:grpSp>
      <p:sp>
        <p:nvSpPr>
          <p:cNvPr id="37" name="TextBox 72"/>
          <p:cNvSpPr txBox="1">
            <a:spLocks noChangeArrowheads="1"/>
          </p:cNvSpPr>
          <p:nvPr/>
        </p:nvSpPr>
        <p:spPr bwMode="auto">
          <a:xfrm>
            <a:off x="4930624" y="456651"/>
            <a:ext cx="2342373" cy="507831"/>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cs typeface="Lato Regular" charset="0"/>
              </a:rPr>
              <a:t>C++</a:t>
            </a:r>
            <a:r>
              <a:rPr lang="zh-CN" altLang="en-US" sz="3300" b="1" dirty="0">
                <a:solidFill>
                  <a:srgbClr val="445469"/>
                </a:solidFill>
                <a:latin typeface="思源黑体 CN Bold"/>
                <a:ea typeface="思源黑体 CN Bold"/>
                <a:cs typeface="Lato Regular" charset="0"/>
              </a:rPr>
              <a:t>源码分析</a:t>
            </a:r>
            <a:endParaRPr lang="en-US" sz="3300" b="1" dirty="0">
              <a:solidFill>
                <a:srgbClr val="445469"/>
              </a:solidFill>
              <a:latin typeface="思源黑体 CN Bold"/>
              <a:ea typeface="思源黑体 CN Bold"/>
              <a:cs typeface="Lato Regular" charset="0"/>
            </a:endParaRPr>
          </a:p>
        </p:txBody>
      </p:sp>
      <p:sp>
        <p:nvSpPr>
          <p:cNvPr id="12" name="TextBox 72">
            <a:extLst>
              <a:ext uri="{FF2B5EF4-FFF2-40B4-BE49-F238E27FC236}">
                <a16:creationId xmlns:a16="http://schemas.microsoft.com/office/drawing/2014/main" id="{A1BDB175-505F-4756-A62B-1EE25A9E764E}"/>
              </a:ext>
            </a:extLst>
          </p:cNvPr>
          <p:cNvSpPr txBox="1">
            <a:spLocks noChangeArrowheads="1"/>
          </p:cNvSpPr>
          <p:nvPr/>
        </p:nvSpPr>
        <p:spPr bwMode="auto">
          <a:xfrm>
            <a:off x="5414042" y="1688909"/>
            <a:ext cx="1493294" cy="369332"/>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sz="2400" b="1" dirty="0" err="1">
                <a:solidFill>
                  <a:srgbClr val="445469"/>
                </a:solidFill>
                <a:latin typeface="思源黑体 CN Bold"/>
                <a:ea typeface="思源黑体 CN Bold"/>
                <a:cs typeface="Lato Regular" charset="0"/>
              </a:rPr>
              <a:t>auto_refine</a:t>
            </a:r>
            <a:endParaRPr lang="en-US" sz="2400" b="1" dirty="0">
              <a:solidFill>
                <a:srgbClr val="445469"/>
              </a:solidFill>
              <a:latin typeface="思源黑体 CN Bold"/>
              <a:ea typeface="思源黑体 CN Bold"/>
              <a:cs typeface="Lato Regular" charset="0"/>
            </a:endParaRPr>
          </a:p>
        </p:txBody>
      </p:sp>
      <p:pic>
        <p:nvPicPr>
          <p:cNvPr id="3074" name="Picture 2">
            <a:extLst>
              <a:ext uri="{FF2B5EF4-FFF2-40B4-BE49-F238E27FC236}">
                <a16:creationId xmlns:a16="http://schemas.microsoft.com/office/drawing/2014/main" id="{D2C5A558-5F66-44FC-A016-F212BF72AC37}"/>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p:blipFill>
        <p:spPr bwMode="auto">
          <a:xfrm>
            <a:off x="275366" y="1074613"/>
            <a:ext cx="4618938" cy="2670621"/>
          </a:xfrm>
          <a:prstGeom prst="rect">
            <a:avLst/>
          </a:prstGeom>
          <a:noFill/>
          <a:extLst>
            <a:ext uri="{909E8E84-426E-40DD-AFC4-6F175D3DCCD1}">
              <a14:hiddenFill xmlns:a14="http://schemas.microsoft.com/office/drawing/2010/main">
                <a:solidFill>
                  <a:srgbClr val="FFFFFF"/>
                </a:solidFill>
              </a14:hiddenFill>
            </a:ext>
          </a:extLst>
        </p:spPr>
      </p:pic>
      <p:sp>
        <p:nvSpPr>
          <p:cNvPr id="13" name="Content Placeholder 2">
            <a:extLst>
              <a:ext uri="{FF2B5EF4-FFF2-40B4-BE49-F238E27FC236}">
                <a16:creationId xmlns:a16="http://schemas.microsoft.com/office/drawing/2014/main" id="{D1A5F09F-085B-47FF-BDE0-AB7886C32CC1}"/>
              </a:ext>
            </a:extLst>
          </p:cNvPr>
          <p:cNvSpPr txBox="1"/>
          <p:nvPr/>
        </p:nvSpPr>
        <p:spPr>
          <a:xfrm>
            <a:off x="3353748" y="4723098"/>
            <a:ext cx="2589852" cy="586491"/>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endParaRPr lang="en-US" altLang="zh-CN" dirty="0">
              <a:solidFill>
                <a:srgbClr val="445469"/>
              </a:solidFill>
              <a:latin typeface="思源黑体 CN Medium"/>
              <a:ea typeface="思源黑体 CN Medium"/>
            </a:endParaRPr>
          </a:p>
        </p:txBody>
      </p:sp>
      <p:pic>
        <p:nvPicPr>
          <p:cNvPr id="4098" name="Picture 2">
            <a:extLst>
              <a:ext uri="{FF2B5EF4-FFF2-40B4-BE49-F238E27FC236}">
                <a16:creationId xmlns:a16="http://schemas.microsoft.com/office/drawing/2014/main" id="{7DFE380A-6EE2-4B0E-B932-009E315681AA}"/>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512906" y="710566"/>
            <a:ext cx="3762375" cy="3295650"/>
          </a:xfrm>
          <a:prstGeom prst="rect">
            <a:avLst/>
          </a:prstGeom>
          <a:noFill/>
          <a:extLst>
            <a:ext uri="{909E8E84-426E-40DD-AFC4-6F175D3DCCD1}">
              <a14:hiddenFill xmlns:a14="http://schemas.microsoft.com/office/drawing/2010/main">
                <a:solidFill>
                  <a:srgbClr val="FFFFFF"/>
                </a:solidFill>
              </a14:hiddenFill>
            </a:ext>
          </a:extLst>
        </p:spPr>
      </p:pic>
      <p:sp>
        <p:nvSpPr>
          <p:cNvPr id="14" name="Content Placeholder 2">
            <a:extLst>
              <a:ext uri="{FF2B5EF4-FFF2-40B4-BE49-F238E27FC236}">
                <a16:creationId xmlns:a16="http://schemas.microsoft.com/office/drawing/2014/main" id="{F95E3E69-239D-48F9-BD0B-9441492608DE}"/>
              </a:ext>
            </a:extLst>
          </p:cNvPr>
          <p:cNvSpPr txBox="1"/>
          <p:nvPr/>
        </p:nvSpPr>
        <p:spPr>
          <a:xfrm>
            <a:off x="3671964" y="4324424"/>
            <a:ext cx="5722129" cy="1900247"/>
          </a:xfrm>
          <a:prstGeom prst="rect">
            <a:avLst/>
          </a:prstGeom>
        </p:spPr>
        <p:txBody>
          <a:bodyPr vert="horz" lIns="121893" tIns="60946" rIns="121893" bIns="60946" rtlCol="0">
            <a:noAutofit/>
          </a:bodyPr>
          <a:lstStyle>
            <a:lvl1pPr marL="342900" indent="-342900" algn="l" defTabSz="914400" rtl="0" eaLnBrk="1" latinLnBrk="0" hangingPunct="1">
              <a:spcBef>
                <a:spcPct val="20000"/>
              </a:spcBef>
              <a:buFont typeface="Arial" panose="020B0604020202090204" pitchFamily="34" charset="0"/>
              <a:buChar char="•"/>
              <a:defRPr sz="1400" kern="1200">
                <a:solidFill>
                  <a:schemeClr val="bg1">
                    <a:lumMod val="65000"/>
                  </a:schemeClr>
                </a:solidFill>
                <a:latin typeface="+mn-lt"/>
                <a:ea typeface="+mn-ea"/>
                <a:cs typeface="+mn-cs"/>
              </a:defRPr>
            </a:lvl1pPr>
            <a:lvl2pPr marL="742950" indent="-285750" algn="l" defTabSz="914400" rtl="0" eaLnBrk="1" latinLnBrk="0" hangingPunct="1">
              <a:spcBef>
                <a:spcPct val="20000"/>
              </a:spcBef>
              <a:buFont typeface="Arial" panose="020B0604020202090204" pitchFamily="34" charset="0"/>
              <a:buChar char="–"/>
              <a:defRPr sz="1200" kern="1200">
                <a:solidFill>
                  <a:schemeClr val="bg1">
                    <a:lumMod val="65000"/>
                  </a:schemeClr>
                </a:solidFill>
                <a:latin typeface="+mn-lt"/>
                <a:ea typeface="+mn-ea"/>
                <a:cs typeface="+mn-cs"/>
              </a:defRPr>
            </a:lvl2pPr>
            <a:lvl3pPr marL="1143000" indent="-228600" algn="l" defTabSz="914400" rtl="0" eaLnBrk="1" latinLnBrk="0" hangingPunct="1">
              <a:spcBef>
                <a:spcPct val="20000"/>
              </a:spcBef>
              <a:buFont typeface="Arial" panose="020B0604020202090204" pitchFamily="34" charset="0"/>
              <a:buChar char="•"/>
              <a:defRPr sz="1100" kern="1200">
                <a:solidFill>
                  <a:schemeClr val="bg1">
                    <a:lumMod val="65000"/>
                  </a:schemeClr>
                </a:solidFill>
                <a:latin typeface="+mn-lt"/>
                <a:ea typeface="+mn-ea"/>
                <a:cs typeface="+mn-cs"/>
              </a:defRPr>
            </a:lvl3pPr>
            <a:lvl4pPr marL="16002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4pPr>
            <a:lvl5pPr marL="2057400" indent="-228600" algn="l" defTabSz="914400" rtl="0" eaLnBrk="1" latinLnBrk="0" hangingPunct="1">
              <a:spcBef>
                <a:spcPct val="20000"/>
              </a:spcBef>
              <a:buFont typeface="Arial" panose="020B0604020202090204" pitchFamily="34" charset="0"/>
              <a:buChar char="»"/>
              <a:defRPr sz="1050" kern="1200">
                <a:solidFill>
                  <a:schemeClr val="bg1">
                    <a:lumMod val="65000"/>
                  </a:schemeClr>
                </a:solidFill>
                <a:latin typeface="+mn-lt"/>
                <a:ea typeface="+mn-ea"/>
                <a:cs typeface="+mn-cs"/>
              </a:defRPr>
            </a:lvl5pPr>
            <a:lvl6pPr marL="25146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90204" pitchFamily="34" charset="0"/>
              <a:buChar char="•"/>
              <a:defRPr sz="2000" kern="1200">
                <a:solidFill>
                  <a:schemeClr val="tx1"/>
                </a:solidFill>
                <a:latin typeface="+mn-lt"/>
                <a:ea typeface="+mn-ea"/>
                <a:cs typeface="+mn-cs"/>
              </a:defRPr>
            </a:lvl9pPr>
          </a:lstStyle>
          <a:p>
            <a:pPr marL="0" indent="0" defTabSz="323215">
              <a:lnSpc>
                <a:spcPct val="120000"/>
              </a:lnSpc>
              <a:spcBef>
                <a:spcPts val="850"/>
              </a:spcBef>
              <a:buNone/>
              <a:defRPr/>
            </a:pPr>
            <a:r>
              <a:rPr lang="zh-CN" altLang="en-US" dirty="0">
                <a:solidFill>
                  <a:srgbClr val="445469"/>
                </a:solidFill>
                <a:latin typeface="思源黑体 CN Medium"/>
                <a:ea typeface="思源黑体 CN Medium"/>
              </a:rPr>
              <a:t>我们先尝试只做第一步（去除不成立的不变式），并标记这一步的结果可能</a:t>
            </a:r>
            <a:r>
              <a:rPr lang="en-US" altLang="zh-CN" dirty="0">
                <a:solidFill>
                  <a:srgbClr val="445469"/>
                </a:solidFill>
                <a:latin typeface="思源黑体 CN Medium"/>
                <a:ea typeface="思源黑体 CN Medium"/>
              </a:rPr>
              <a:t>overshoot</a:t>
            </a:r>
            <a:r>
              <a:rPr lang="zh-CN" altLang="en-US" dirty="0">
                <a:solidFill>
                  <a:srgbClr val="445469"/>
                </a:solidFill>
                <a:latin typeface="思源黑体 CN Medium"/>
                <a:ea typeface="思源黑体 CN Medium"/>
              </a:rPr>
              <a:t>（比正确的不变式要弱）。如果这个不变式已经可以满足安全属性则已经可以证明安全属性是正确的，程序结束。</a:t>
            </a:r>
            <a:endParaRPr lang="en-US" altLang="zh-CN" dirty="0">
              <a:solidFill>
                <a:srgbClr val="445469"/>
              </a:solidFill>
              <a:latin typeface="思源黑体 CN Medium"/>
              <a:ea typeface="思源黑体 CN Medium"/>
            </a:endParaRPr>
          </a:p>
          <a:p>
            <a:pPr marL="0" indent="0" defTabSz="323215">
              <a:lnSpc>
                <a:spcPct val="120000"/>
              </a:lnSpc>
              <a:spcBef>
                <a:spcPts val="850"/>
              </a:spcBef>
              <a:buNone/>
              <a:defRPr/>
            </a:pPr>
            <a:r>
              <a:rPr lang="zh-CN" altLang="en-US" dirty="0">
                <a:solidFill>
                  <a:srgbClr val="445469"/>
                </a:solidFill>
                <a:latin typeface="思源黑体 CN Medium"/>
                <a:ea typeface="思源黑体 CN Medium"/>
              </a:rPr>
              <a:t>否则我们在第一步的基础上多进行一次第二步，获得一个比上一步的不变式强一些的不变式。如果这一步依然不能证明安全属性，则继续进行第三步。</a:t>
            </a:r>
            <a:endParaRPr lang="en-US" altLang="zh-CN" dirty="0">
              <a:solidFill>
                <a:srgbClr val="445469"/>
              </a:solidFill>
              <a:latin typeface="思源黑体 CN Medium"/>
              <a:ea typeface="思源黑体 CN Medium"/>
            </a:endParaRPr>
          </a:p>
          <a:p>
            <a:pPr marL="0" indent="0" defTabSz="323215">
              <a:lnSpc>
                <a:spcPct val="120000"/>
              </a:lnSpc>
              <a:spcBef>
                <a:spcPts val="850"/>
              </a:spcBef>
              <a:buNone/>
              <a:defRPr/>
            </a:pPr>
            <a:r>
              <a:rPr lang="zh-CN" altLang="en-US" dirty="0">
                <a:solidFill>
                  <a:srgbClr val="445469"/>
                </a:solidFill>
                <a:latin typeface="思源黑体 CN Medium"/>
                <a:ea typeface="思源黑体 CN Medium"/>
              </a:rPr>
              <a:t>是否进行第二、第三步还可以通过命令行参数来指定是否执行。</a:t>
            </a:r>
            <a:endParaRPr lang="en-US" altLang="zh-CN" dirty="0">
              <a:solidFill>
                <a:srgbClr val="445469"/>
              </a:solidFill>
              <a:latin typeface="思源黑体 CN Medium"/>
              <a:ea typeface="思源黑体 CN Medium"/>
            </a:endParaRPr>
          </a:p>
        </p:txBody>
      </p:sp>
    </p:spTree>
    <p:extLst>
      <p:ext uri="{BB962C8B-B14F-4D97-AF65-F5344CB8AC3E}">
        <p14:creationId xmlns:p14="http://schemas.microsoft.com/office/powerpoint/2010/main" val="1328132962"/>
      </p:ext>
    </p:extLst>
  </p:cSld>
  <p:clrMapOvr>
    <a:masterClrMapping/>
  </p:clrMapOvr>
  <mc:AlternateContent xmlns:mc="http://schemas.openxmlformats.org/markup-compatibility/2006" xmlns:p14="http://schemas.microsoft.com/office/powerpoint/2010/main">
    <mc:Choice Requires="p14">
      <p:transition p14:dur="0" advClick="0"/>
    </mc:Choice>
    <mc:Fallback xmlns="">
      <p:transition advClick="0"/>
    </mc:Fallback>
  </mc:AlternateContent>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0"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30" name="组合 29"/>
          <p:cNvGrpSpPr/>
          <p:nvPr/>
        </p:nvGrpSpPr>
        <p:grpSpPr>
          <a:xfrm>
            <a:off x="6553868" y="1710549"/>
            <a:ext cx="5943639" cy="3457028"/>
            <a:chOff x="13104561" y="3421097"/>
            <a:chExt cx="11887278" cy="6914056"/>
          </a:xfrm>
        </p:grpSpPr>
        <p:grpSp>
          <p:nvGrpSpPr>
            <p:cNvPr id="5" name="组合 4"/>
            <p:cNvGrpSpPr/>
            <p:nvPr/>
          </p:nvGrpSpPr>
          <p:grpSpPr>
            <a:xfrm>
              <a:off x="13104561" y="3421097"/>
              <a:ext cx="11887278" cy="1120073"/>
              <a:chOff x="8691501" y="4089550"/>
              <a:chExt cx="11887278" cy="1120073"/>
            </a:xfrm>
          </p:grpSpPr>
          <p:grpSp>
            <p:nvGrpSpPr>
              <p:cNvPr id="10" name="Group 1"/>
              <p:cNvGrpSpPr/>
              <p:nvPr/>
            </p:nvGrpSpPr>
            <p:grpSpPr>
              <a:xfrm>
                <a:off x="10396555" y="4091810"/>
                <a:ext cx="10182224" cy="1049020"/>
                <a:chOff x="7736447" y="5581001"/>
                <a:chExt cx="10182224" cy="1049020"/>
              </a:xfrm>
            </p:grpSpPr>
            <p:sp>
              <p:nvSpPr>
                <p:cNvPr id="11" name="TextBox 100"/>
                <p:cNvSpPr txBox="1"/>
                <p:nvPr/>
              </p:nvSpPr>
              <p:spPr>
                <a:xfrm>
                  <a:off x="7862619" y="5581001"/>
                  <a:ext cx="10056052" cy="1049020"/>
                </a:xfrm>
                <a:prstGeom prst="rect">
                  <a:avLst/>
                </a:prstGeom>
                <a:noFill/>
              </p:spPr>
              <p:txBody>
                <a:bodyPr wrap="square" lIns="109710" tIns="54855" rIns="109710" bIns="54855" rtlCol="0">
                  <a:spAutoFit/>
                </a:bodyPr>
                <a:lstStyle/>
                <a:p>
                  <a:pPr algn="just" defTabSz="913765"/>
                  <a:r>
                    <a:rPr lang="zh-CN" altLang="en-US" sz="2700" dirty="0">
                      <a:solidFill>
                        <a:srgbClr val="445469"/>
                      </a:solidFill>
                      <a:latin typeface="思源黑体 CN Medium" panose="020B0600000000000000" pitchFamily="34" charset="-122"/>
                      <a:ea typeface="思源黑体 CN Medium" panose="020B0600000000000000" pitchFamily="34" charset="-122"/>
                      <a:cs typeface="Lato Light"/>
                    </a:rPr>
                    <a:t>结构框架</a:t>
                  </a:r>
                </a:p>
              </p:txBody>
            </p:sp>
            <p:sp>
              <p:nvSpPr>
                <p:cNvPr id="12"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dirty="0">
                    <a:solidFill>
                      <a:prstClr val="white"/>
                    </a:solidFill>
                    <a:latin typeface="Arial Black" panose="020B0A04020102020204"/>
                    <a:ea typeface="思源黑体 CN Medium"/>
                  </a:endParaRPr>
                </a:p>
              </p:txBody>
            </p:sp>
            <p:sp>
              <p:nvSpPr>
                <p:cNvPr id="14" name="Round Same Side Corner Rectangle 119"/>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3" name="组合 2"/>
              <p:cNvGrpSpPr/>
              <p:nvPr/>
            </p:nvGrpSpPr>
            <p:grpSpPr>
              <a:xfrm>
                <a:off x="8691501" y="4089550"/>
                <a:ext cx="1286235" cy="1120073"/>
                <a:chOff x="8668208" y="4089550"/>
                <a:chExt cx="1286235" cy="1120073"/>
              </a:xfrm>
            </p:grpSpPr>
            <p:sp>
              <p:nvSpPr>
                <p:cNvPr id="61" name="矩形 60"/>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2" name="文本框 61"/>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01</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6" name="组合 5"/>
            <p:cNvGrpSpPr/>
            <p:nvPr/>
          </p:nvGrpSpPr>
          <p:grpSpPr>
            <a:xfrm>
              <a:off x="13104561" y="5309065"/>
              <a:ext cx="11824191" cy="1120073"/>
              <a:chOff x="8691501" y="5977518"/>
              <a:chExt cx="11824191" cy="1120073"/>
            </a:xfrm>
          </p:grpSpPr>
          <p:grpSp>
            <p:nvGrpSpPr>
              <p:cNvPr id="16" name="Group 2"/>
              <p:cNvGrpSpPr/>
              <p:nvPr/>
            </p:nvGrpSpPr>
            <p:grpSpPr>
              <a:xfrm>
                <a:off x="10459640" y="6043991"/>
                <a:ext cx="10056052" cy="1049020"/>
                <a:chOff x="7719190" y="7039332"/>
                <a:chExt cx="10056052" cy="1049020"/>
              </a:xfrm>
            </p:grpSpPr>
            <p:sp>
              <p:nvSpPr>
                <p:cNvPr id="17" name="TextBox 102"/>
                <p:cNvSpPr txBox="1"/>
                <p:nvPr/>
              </p:nvSpPr>
              <p:spPr>
                <a:xfrm>
                  <a:off x="7719190" y="7039332"/>
                  <a:ext cx="10056052" cy="1049020"/>
                </a:xfrm>
                <a:prstGeom prst="rect">
                  <a:avLst/>
                </a:prstGeom>
                <a:noFill/>
              </p:spPr>
              <p:txBody>
                <a:bodyPr wrap="square" lIns="109710" tIns="54855" rIns="109710" bIns="54855" rtlCol="0">
                  <a:spAutoFit/>
                </a:bodyPr>
                <a:lstStyle/>
                <a:p>
                  <a:pPr algn="just" defTabSz="913765"/>
                  <a:r>
                    <a:rPr lang="en-US" altLang="zh-CN" sz="2700" dirty="0">
                      <a:solidFill>
                        <a:srgbClr val="445469"/>
                      </a:solidFill>
                      <a:latin typeface="思源黑体 CN Medium" panose="020B0600000000000000" pitchFamily="34" charset="-122"/>
                      <a:ea typeface="思源黑体 CN Medium"/>
                    </a:rPr>
                    <a:t>Python</a:t>
                  </a:r>
                  <a:r>
                    <a:rPr lang="zh-CN" altLang="en-US" sz="2700" dirty="0">
                      <a:solidFill>
                        <a:srgbClr val="445469"/>
                      </a:solidFill>
                      <a:latin typeface="思源黑体 CN Medium" panose="020B0600000000000000" pitchFamily="34" charset="-122"/>
                      <a:ea typeface="思源黑体 CN Medium"/>
                    </a:rPr>
                    <a:t>部分</a:t>
                  </a:r>
                </a:p>
              </p:txBody>
            </p:sp>
            <p:sp>
              <p:nvSpPr>
                <p:cNvPr id="18" name="Round Same Side Corner Rectangle 113"/>
                <p:cNvSpPr/>
                <p:nvPr/>
              </p:nvSpPr>
              <p:spPr>
                <a:xfrm rot="10800000" flipH="1">
                  <a:off x="773644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3" name="组合 62"/>
              <p:cNvGrpSpPr/>
              <p:nvPr/>
            </p:nvGrpSpPr>
            <p:grpSpPr>
              <a:xfrm>
                <a:off x="8691501" y="5977518"/>
                <a:ext cx="1286235" cy="1120073"/>
                <a:chOff x="8668208" y="4089550"/>
                <a:chExt cx="1286235" cy="1120073"/>
              </a:xfrm>
            </p:grpSpPr>
            <p:sp>
              <p:nvSpPr>
                <p:cNvPr id="64" name="矩形 63"/>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5" name="文本框 64"/>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02</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7" name="组合 6"/>
            <p:cNvGrpSpPr/>
            <p:nvPr/>
          </p:nvGrpSpPr>
          <p:grpSpPr>
            <a:xfrm>
              <a:off x="13104561" y="7197033"/>
              <a:ext cx="11841448" cy="1216693"/>
              <a:chOff x="8691501" y="7865486"/>
              <a:chExt cx="11841448" cy="1216693"/>
            </a:xfrm>
          </p:grpSpPr>
          <p:grpSp>
            <p:nvGrpSpPr>
              <p:cNvPr id="20" name="Group 3"/>
              <p:cNvGrpSpPr/>
              <p:nvPr/>
            </p:nvGrpSpPr>
            <p:grpSpPr>
              <a:xfrm>
                <a:off x="10476897" y="8033159"/>
                <a:ext cx="10056052" cy="1049020"/>
                <a:chOff x="7736447" y="8551882"/>
                <a:chExt cx="10056052" cy="1049020"/>
              </a:xfrm>
            </p:grpSpPr>
            <p:sp>
              <p:nvSpPr>
                <p:cNvPr id="21" name="TextBox 110"/>
                <p:cNvSpPr txBox="1"/>
                <p:nvPr/>
              </p:nvSpPr>
              <p:spPr>
                <a:xfrm>
                  <a:off x="7736447" y="8551882"/>
                  <a:ext cx="10056052" cy="1049020"/>
                </a:xfrm>
                <a:prstGeom prst="rect">
                  <a:avLst/>
                </a:prstGeom>
                <a:noFill/>
              </p:spPr>
              <p:txBody>
                <a:bodyPr wrap="square" lIns="109710" tIns="54855" rIns="109710" bIns="54855" rtlCol="0">
                  <a:spAutoFit/>
                </a:bodyPr>
                <a:lstStyle/>
                <a:p>
                  <a:pPr algn="just" defTabSz="913765"/>
                  <a:r>
                    <a:rPr lang="en-US" altLang="zh-CN" sz="2700" dirty="0">
                      <a:solidFill>
                        <a:srgbClr val="445469"/>
                      </a:solidFill>
                      <a:latin typeface="思源黑体 CN Medium" panose="020B0600000000000000" pitchFamily="34" charset="-122"/>
                      <a:ea typeface="思源黑体 CN Medium"/>
                    </a:rPr>
                    <a:t>C++</a:t>
                  </a:r>
                  <a:r>
                    <a:rPr lang="zh-CN" altLang="en-US" sz="2700" dirty="0">
                      <a:solidFill>
                        <a:srgbClr val="445469"/>
                      </a:solidFill>
                      <a:latin typeface="思源黑体 CN Medium" panose="020B0600000000000000" pitchFamily="34" charset="-122"/>
                      <a:ea typeface="思源黑体 CN Medium"/>
                    </a:rPr>
                    <a:t>部分</a:t>
                  </a:r>
                </a:p>
              </p:txBody>
            </p:sp>
            <p:sp>
              <p:nvSpPr>
                <p:cNvPr id="22" name="Round Same Side Corner Rectangle 114"/>
                <p:cNvSpPr/>
                <p:nvPr/>
              </p:nvSpPr>
              <p:spPr>
                <a:xfrm rot="10800000" flipH="1">
                  <a:off x="7736447" y="8557859"/>
                  <a:ext cx="109697" cy="913591"/>
                </a:xfrm>
                <a:prstGeom prst="round2SameRect">
                  <a:avLst>
                    <a:gd name="adj1" fmla="val 50000"/>
                    <a:gd name="adj2" fmla="val 50000"/>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6" name="组合 65"/>
              <p:cNvGrpSpPr/>
              <p:nvPr/>
            </p:nvGrpSpPr>
            <p:grpSpPr>
              <a:xfrm>
                <a:off x="8691501" y="7865486"/>
                <a:ext cx="1286235" cy="1120073"/>
                <a:chOff x="8668208" y="4089550"/>
                <a:chExt cx="1286235" cy="1120073"/>
              </a:xfrm>
            </p:grpSpPr>
            <p:sp>
              <p:nvSpPr>
                <p:cNvPr id="67" name="矩形 66"/>
                <p:cNvSpPr/>
                <p:nvPr/>
              </p:nvSpPr>
              <p:spPr>
                <a:xfrm rot="2700000">
                  <a:off x="8668208" y="4089550"/>
                  <a:ext cx="1115167" cy="1115167"/>
                </a:xfrm>
                <a:prstGeom prst="rect">
                  <a:avLst/>
                </a:prstGeom>
                <a:solidFill>
                  <a:srgbClr val="202D3A"/>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68" name="文本框 67"/>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03</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nvGrpSpPr>
            <p:cNvPr id="8" name="组合 7"/>
            <p:cNvGrpSpPr/>
            <p:nvPr/>
          </p:nvGrpSpPr>
          <p:grpSpPr>
            <a:xfrm>
              <a:off x="13104561" y="9085002"/>
              <a:ext cx="11824191" cy="1250151"/>
              <a:chOff x="8691501" y="9753455"/>
              <a:chExt cx="11824191" cy="1250151"/>
            </a:xfrm>
          </p:grpSpPr>
          <p:grpSp>
            <p:nvGrpSpPr>
              <p:cNvPr id="46" name="Group 4"/>
              <p:cNvGrpSpPr/>
              <p:nvPr/>
            </p:nvGrpSpPr>
            <p:grpSpPr>
              <a:xfrm>
                <a:off x="10459641" y="9954586"/>
                <a:ext cx="10056051" cy="1049020"/>
                <a:chOff x="7719190" y="9928653"/>
                <a:chExt cx="10056051" cy="1049020"/>
              </a:xfrm>
            </p:grpSpPr>
            <p:sp>
              <p:nvSpPr>
                <p:cNvPr id="48" name="TextBox 111"/>
                <p:cNvSpPr txBox="1"/>
                <p:nvPr/>
              </p:nvSpPr>
              <p:spPr>
                <a:xfrm>
                  <a:off x="7719190" y="9928653"/>
                  <a:ext cx="10056051" cy="1049020"/>
                </a:xfrm>
                <a:prstGeom prst="rect">
                  <a:avLst/>
                </a:prstGeom>
                <a:noFill/>
              </p:spPr>
              <p:txBody>
                <a:bodyPr wrap="square" lIns="109710" tIns="54855" rIns="109710" bIns="54855" rtlCol="0">
                  <a:spAutoFit/>
                </a:bodyPr>
                <a:lstStyle/>
                <a:p>
                  <a:pPr algn="just" defTabSz="913765"/>
                  <a:r>
                    <a:rPr lang="zh-CN" altLang="en-US" sz="2700" dirty="0">
                      <a:solidFill>
                        <a:srgbClr val="445469"/>
                      </a:solidFill>
                      <a:latin typeface="思源黑体 CN Medium" panose="020B0600000000000000" pitchFamily="34" charset="-122"/>
                      <a:ea typeface="思源黑体 CN Medium"/>
                    </a:rPr>
                    <a:t>结语</a:t>
                  </a:r>
                </a:p>
              </p:txBody>
            </p:sp>
            <p:sp>
              <p:nvSpPr>
                <p:cNvPr id="49" name="Round Same Side Corner Rectangle 115"/>
                <p:cNvSpPr/>
                <p:nvPr/>
              </p:nvSpPr>
              <p:spPr>
                <a:xfrm rot="10800000" flipH="1">
                  <a:off x="7736447" y="999219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69" name="组合 68"/>
              <p:cNvGrpSpPr/>
              <p:nvPr/>
            </p:nvGrpSpPr>
            <p:grpSpPr>
              <a:xfrm>
                <a:off x="8691501" y="9753455"/>
                <a:ext cx="1286235" cy="1120073"/>
                <a:chOff x="8668208" y="4089550"/>
                <a:chExt cx="1286235" cy="1120073"/>
              </a:xfrm>
            </p:grpSpPr>
            <p:sp>
              <p:nvSpPr>
                <p:cNvPr id="70" name="矩形 69"/>
                <p:cNvSpPr/>
                <p:nvPr/>
              </p:nvSpPr>
              <p:spPr>
                <a:xfrm rot="2700000">
                  <a:off x="8668208" y="4089550"/>
                  <a:ext cx="1115167" cy="1115167"/>
                </a:xfrm>
                <a:prstGeom prst="rect">
                  <a:avLst/>
                </a:prstGeom>
                <a:solidFill>
                  <a:srgbClr val="EC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71" name="文本框 70"/>
                <p:cNvSpPr txBox="1"/>
                <p:nvPr/>
              </p:nvSpPr>
              <p:spPr>
                <a:xfrm>
                  <a:off x="8782904" y="419396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04</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grpSp>
        <p:nvGrpSpPr>
          <p:cNvPr id="28" name="组合 27"/>
          <p:cNvGrpSpPr/>
          <p:nvPr/>
        </p:nvGrpSpPr>
        <p:grpSpPr>
          <a:xfrm>
            <a:off x="2482017" y="2728158"/>
            <a:ext cx="2663073" cy="1474766"/>
            <a:chOff x="3443010" y="4821543"/>
            <a:chExt cx="5326146" cy="2949530"/>
          </a:xfrm>
        </p:grpSpPr>
        <p:grpSp>
          <p:nvGrpSpPr>
            <p:cNvPr id="13" name="组合 12"/>
            <p:cNvGrpSpPr/>
            <p:nvPr/>
          </p:nvGrpSpPr>
          <p:grpSpPr>
            <a:xfrm>
              <a:off x="3443010" y="5033549"/>
              <a:ext cx="1947653" cy="1948161"/>
              <a:chOff x="4067897" y="6241990"/>
              <a:chExt cx="1354131" cy="1354484"/>
            </a:xfrm>
          </p:grpSpPr>
          <p:sp>
            <p:nvSpPr>
              <p:cNvPr id="37" name="Freeform 9"/>
              <p:cNvSpPr>
                <a:spLocks noEditPoints="1"/>
              </p:cNvSpPr>
              <p:nvPr/>
            </p:nvSpPr>
            <p:spPr bwMode="auto">
              <a:xfrm>
                <a:off x="4067897" y="6241990"/>
                <a:ext cx="1354131" cy="1354484"/>
              </a:xfrm>
              <a:custGeom>
                <a:avLst/>
                <a:gdLst>
                  <a:gd name="T0" fmla="*/ 512 w 1024"/>
                  <a:gd name="T1" fmla="*/ 0 h 1024"/>
                  <a:gd name="T2" fmla="*/ 0 w 1024"/>
                  <a:gd name="T3" fmla="*/ 512 h 1024"/>
                  <a:gd name="T4" fmla="*/ 512 w 1024"/>
                  <a:gd name="T5" fmla="*/ 1024 h 1024"/>
                  <a:gd name="T6" fmla="*/ 1024 w 1024"/>
                  <a:gd name="T7" fmla="*/ 512 h 1024"/>
                  <a:gd name="T8" fmla="*/ 512 w 1024"/>
                  <a:gd name="T9" fmla="*/ 0 h 1024"/>
                  <a:gd name="T10" fmla="*/ 512 w 1024"/>
                  <a:gd name="T11" fmla="*/ 951 h 1024"/>
                  <a:gd name="T12" fmla="*/ 73 w 1024"/>
                  <a:gd name="T13" fmla="*/ 512 h 1024"/>
                  <a:gd name="T14" fmla="*/ 512 w 1024"/>
                  <a:gd name="T15" fmla="*/ 73 h 1024"/>
                  <a:gd name="T16" fmla="*/ 951 w 1024"/>
                  <a:gd name="T17" fmla="*/ 512 h 1024"/>
                  <a:gd name="T18" fmla="*/ 512 w 1024"/>
                  <a:gd name="T19" fmla="*/ 951 h 102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Lst>
                <a:rect l="0" t="0" r="r" b="b"/>
                <a:pathLst>
                  <a:path w="1024" h="1024">
                    <a:moveTo>
                      <a:pt x="512" y="0"/>
                    </a:moveTo>
                    <a:cubicBezTo>
                      <a:pt x="229" y="0"/>
                      <a:pt x="0" y="229"/>
                      <a:pt x="0" y="512"/>
                    </a:cubicBezTo>
                    <a:cubicBezTo>
                      <a:pt x="0" y="795"/>
                      <a:pt x="229" y="1024"/>
                      <a:pt x="512" y="1024"/>
                    </a:cubicBezTo>
                    <a:cubicBezTo>
                      <a:pt x="795" y="1024"/>
                      <a:pt x="1024" y="795"/>
                      <a:pt x="1024" y="512"/>
                    </a:cubicBezTo>
                    <a:cubicBezTo>
                      <a:pt x="1024" y="229"/>
                      <a:pt x="795" y="0"/>
                      <a:pt x="512" y="0"/>
                    </a:cubicBezTo>
                    <a:close/>
                    <a:moveTo>
                      <a:pt x="512" y="951"/>
                    </a:moveTo>
                    <a:cubicBezTo>
                      <a:pt x="270" y="951"/>
                      <a:pt x="73" y="754"/>
                      <a:pt x="73" y="512"/>
                    </a:cubicBezTo>
                    <a:cubicBezTo>
                      <a:pt x="73" y="270"/>
                      <a:pt x="270" y="73"/>
                      <a:pt x="512" y="73"/>
                    </a:cubicBezTo>
                    <a:cubicBezTo>
                      <a:pt x="754" y="73"/>
                      <a:pt x="951" y="270"/>
                      <a:pt x="951" y="512"/>
                    </a:cubicBezTo>
                    <a:cubicBezTo>
                      <a:pt x="951" y="754"/>
                      <a:pt x="754" y="951"/>
                      <a:pt x="512" y="951"/>
                    </a:cubicBezTo>
                    <a:close/>
                  </a:path>
                </a:pathLst>
              </a:custGeom>
              <a:solidFill>
                <a:srgbClr val="445469"/>
              </a:solidFill>
              <a:ln>
                <a:noFill/>
              </a:ln>
            </p:spPr>
            <p:txBody>
              <a:bodyPr lIns="91422" tIns="45711" rIns="91422" bIns="45711"/>
              <a:lstStyle/>
              <a:p>
                <a:pPr defTabSz="913765">
                  <a:defRPr/>
                </a:pPr>
                <a:endParaRPr lang="id-ID">
                  <a:solidFill>
                    <a:srgbClr val="445469"/>
                  </a:solidFill>
                  <a:latin typeface="Arial Black" panose="020B0A04020102020204"/>
                  <a:ea typeface="思源黑体 CN Medium"/>
                </a:endParaRPr>
              </a:p>
            </p:txBody>
          </p:sp>
          <p:grpSp>
            <p:nvGrpSpPr>
              <p:cNvPr id="38" name="Group 130"/>
              <p:cNvGrpSpPr/>
              <p:nvPr/>
            </p:nvGrpSpPr>
            <p:grpSpPr>
              <a:xfrm>
                <a:off x="4536440" y="6709811"/>
                <a:ext cx="418732" cy="418841"/>
                <a:chOff x="6350" y="4763"/>
                <a:chExt cx="2898775" cy="2898776"/>
              </a:xfrm>
              <a:solidFill>
                <a:srgbClr val="445469"/>
              </a:solidFill>
            </p:grpSpPr>
            <p:sp>
              <p:nvSpPr>
                <p:cNvPr id="39" name="Freeform 131"/>
                <p:cNvSpPr/>
                <p:nvPr/>
              </p:nvSpPr>
              <p:spPr bwMode="auto">
                <a:xfrm>
                  <a:off x="6350" y="4763"/>
                  <a:ext cx="727075" cy="723900"/>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2"/>
                        <a:pt x="11" y="192"/>
                        <a:pt x="24" y="192"/>
                      </a:cubicBezTo>
                      <a:cubicBezTo>
                        <a:pt x="168" y="192"/>
                        <a:pt x="168" y="192"/>
                        <a:pt x="168" y="192"/>
                      </a:cubicBezTo>
                      <a:cubicBezTo>
                        <a:pt x="182" y="192"/>
                        <a:pt x="193" y="182"/>
                        <a:pt x="193" y="168"/>
                      </a:cubicBezTo>
                      <a:cubicBezTo>
                        <a:pt x="193" y="24"/>
                        <a:pt x="193" y="24"/>
                        <a:pt x="193" y="24"/>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0" name="Freeform 132"/>
                <p:cNvSpPr/>
                <p:nvPr/>
              </p:nvSpPr>
              <p:spPr bwMode="auto">
                <a:xfrm>
                  <a:off x="6350" y="1093788"/>
                  <a:ext cx="727075" cy="722313"/>
                </a:xfrm>
                <a:custGeom>
                  <a:avLst/>
                  <a:gdLst>
                    <a:gd name="T0" fmla="*/ 168 w 193"/>
                    <a:gd name="T1" fmla="*/ 0 h 192"/>
                    <a:gd name="T2" fmla="*/ 24 w 193"/>
                    <a:gd name="T3" fmla="*/ 0 h 192"/>
                    <a:gd name="T4" fmla="*/ 0 w 193"/>
                    <a:gd name="T5" fmla="*/ 24 h 192"/>
                    <a:gd name="T6" fmla="*/ 0 w 193"/>
                    <a:gd name="T7" fmla="*/ 168 h 192"/>
                    <a:gd name="T8" fmla="*/ 24 w 193"/>
                    <a:gd name="T9" fmla="*/ 192 h 192"/>
                    <a:gd name="T10" fmla="*/ 168 w 193"/>
                    <a:gd name="T11" fmla="*/ 192 h 192"/>
                    <a:gd name="T12" fmla="*/ 193 w 193"/>
                    <a:gd name="T13" fmla="*/ 168 h 192"/>
                    <a:gd name="T14" fmla="*/ 193 w 193"/>
                    <a:gd name="T15" fmla="*/ 24 h 192"/>
                    <a:gd name="T16" fmla="*/ 168 w 193"/>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2">
                      <a:moveTo>
                        <a:pt x="168" y="0"/>
                      </a:moveTo>
                      <a:cubicBezTo>
                        <a:pt x="24" y="0"/>
                        <a:pt x="24" y="0"/>
                        <a:pt x="24" y="0"/>
                      </a:cubicBezTo>
                      <a:cubicBezTo>
                        <a:pt x="11" y="0"/>
                        <a:pt x="0" y="11"/>
                        <a:pt x="0" y="24"/>
                      </a:cubicBezTo>
                      <a:cubicBezTo>
                        <a:pt x="0" y="168"/>
                        <a:pt x="0" y="168"/>
                        <a:pt x="0" y="168"/>
                      </a:cubicBezTo>
                      <a:cubicBezTo>
                        <a:pt x="0" y="181"/>
                        <a:pt x="11" y="192"/>
                        <a:pt x="24" y="192"/>
                      </a:cubicBezTo>
                      <a:cubicBezTo>
                        <a:pt x="168" y="192"/>
                        <a:pt x="168" y="192"/>
                        <a:pt x="168" y="192"/>
                      </a:cubicBezTo>
                      <a:cubicBezTo>
                        <a:pt x="182" y="192"/>
                        <a:pt x="193" y="181"/>
                        <a:pt x="193" y="168"/>
                      </a:cubicBezTo>
                      <a:cubicBezTo>
                        <a:pt x="193" y="24"/>
                        <a:pt x="193" y="24"/>
                        <a:pt x="193" y="24"/>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1" name="Freeform 162"/>
                <p:cNvSpPr/>
                <p:nvPr/>
              </p:nvSpPr>
              <p:spPr bwMode="auto">
                <a:xfrm>
                  <a:off x="6350" y="2178051"/>
                  <a:ext cx="727075" cy="725488"/>
                </a:xfrm>
                <a:custGeom>
                  <a:avLst/>
                  <a:gdLst>
                    <a:gd name="T0" fmla="*/ 168 w 193"/>
                    <a:gd name="T1" fmla="*/ 0 h 193"/>
                    <a:gd name="T2" fmla="*/ 24 w 193"/>
                    <a:gd name="T3" fmla="*/ 0 h 193"/>
                    <a:gd name="T4" fmla="*/ 0 w 193"/>
                    <a:gd name="T5" fmla="*/ 25 h 193"/>
                    <a:gd name="T6" fmla="*/ 0 w 193"/>
                    <a:gd name="T7" fmla="*/ 169 h 193"/>
                    <a:gd name="T8" fmla="*/ 24 w 193"/>
                    <a:gd name="T9" fmla="*/ 193 h 193"/>
                    <a:gd name="T10" fmla="*/ 168 w 193"/>
                    <a:gd name="T11" fmla="*/ 193 h 193"/>
                    <a:gd name="T12" fmla="*/ 193 w 193"/>
                    <a:gd name="T13" fmla="*/ 169 h 193"/>
                    <a:gd name="T14" fmla="*/ 193 w 193"/>
                    <a:gd name="T15" fmla="*/ 25 h 193"/>
                    <a:gd name="T16" fmla="*/ 168 w 193"/>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93" h="193">
                      <a:moveTo>
                        <a:pt x="168" y="0"/>
                      </a:moveTo>
                      <a:cubicBezTo>
                        <a:pt x="24" y="0"/>
                        <a:pt x="24" y="0"/>
                        <a:pt x="24" y="0"/>
                      </a:cubicBezTo>
                      <a:cubicBezTo>
                        <a:pt x="11" y="0"/>
                        <a:pt x="0" y="11"/>
                        <a:pt x="0" y="25"/>
                      </a:cubicBezTo>
                      <a:cubicBezTo>
                        <a:pt x="0" y="169"/>
                        <a:pt x="0" y="169"/>
                        <a:pt x="0" y="169"/>
                      </a:cubicBezTo>
                      <a:cubicBezTo>
                        <a:pt x="0" y="182"/>
                        <a:pt x="11" y="193"/>
                        <a:pt x="24" y="193"/>
                      </a:cubicBezTo>
                      <a:cubicBezTo>
                        <a:pt x="168" y="193"/>
                        <a:pt x="168" y="193"/>
                        <a:pt x="168" y="193"/>
                      </a:cubicBezTo>
                      <a:cubicBezTo>
                        <a:pt x="182" y="193"/>
                        <a:pt x="193" y="182"/>
                        <a:pt x="193" y="169"/>
                      </a:cubicBezTo>
                      <a:cubicBezTo>
                        <a:pt x="193" y="25"/>
                        <a:pt x="193" y="25"/>
                        <a:pt x="193" y="25"/>
                      </a:cubicBezTo>
                      <a:cubicBezTo>
                        <a:pt x="193" y="11"/>
                        <a:pt x="182" y="0"/>
                        <a:pt x="168"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2" name="Freeform 8"/>
                <p:cNvSpPr/>
                <p:nvPr/>
              </p:nvSpPr>
              <p:spPr bwMode="auto">
                <a:xfrm>
                  <a:off x="1095375" y="4763"/>
                  <a:ext cx="1809750" cy="723900"/>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2"/>
                        <a:pt x="11" y="192"/>
                        <a:pt x="24" y="192"/>
                      </a:cubicBezTo>
                      <a:cubicBezTo>
                        <a:pt x="457" y="192"/>
                        <a:pt x="457" y="192"/>
                        <a:pt x="457" y="192"/>
                      </a:cubicBezTo>
                      <a:cubicBezTo>
                        <a:pt x="470" y="192"/>
                        <a:pt x="481" y="182"/>
                        <a:pt x="481" y="168"/>
                      </a:cubicBezTo>
                      <a:cubicBezTo>
                        <a:pt x="481" y="24"/>
                        <a:pt x="481" y="24"/>
                        <a:pt x="481" y="24"/>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3" name="Freeform 9"/>
                <p:cNvSpPr/>
                <p:nvPr/>
              </p:nvSpPr>
              <p:spPr bwMode="auto">
                <a:xfrm>
                  <a:off x="1095375" y="1093788"/>
                  <a:ext cx="1809750" cy="722313"/>
                </a:xfrm>
                <a:custGeom>
                  <a:avLst/>
                  <a:gdLst>
                    <a:gd name="T0" fmla="*/ 457 w 481"/>
                    <a:gd name="T1" fmla="*/ 0 h 192"/>
                    <a:gd name="T2" fmla="*/ 24 w 481"/>
                    <a:gd name="T3" fmla="*/ 0 h 192"/>
                    <a:gd name="T4" fmla="*/ 0 w 481"/>
                    <a:gd name="T5" fmla="*/ 24 h 192"/>
                    <a:gd name="T6" fmla="*/ 0 w 481"/>
                    <a:gd name="T7" fmla="*/ 168 h 192"/>
                    <a:gd name="T8" fmla="*/ 24 w 481"/>
                    <a:gd name="T9" fmla="*/ 192 h 192"/>
                    <a:gd name="T10" fmla="*/ 457 w 481"/>
                    <a:gd name="T11" fmla="*/ 192 h 192"/>
                    <a:gd name="T12" fmla="*/ 481 w 481"/>
                    <a:gd name="T13" fmla="*/ 168 h 192"/>
                    <a:gd name="T14" fmla="*/ 481 w 481"/>
                    <a:gd name="T15" fmla="*/ 24 h 192"/>
                    <a:gd name="T16" fmla="*/ 457 w 481"/>
                    <a:gd name="T17" fmla="*/ 0 h 192"/>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2">
                      <a:moveTo>
                        <a:pt x="457" y="0"/>
                      </a:moveTo>
                      <a:cubicBezTo>
                        <a:pt x="24" y="0"/>
                        <a:pt x="24" y="0"/>
                        <a:pt x="24" y="0"/>
                      </a:cubicBezTo>
                      <a:cubicBezTo>
                        <a:pt x="11" y="0"/>
                        <a:pt x="0" y="11"/>
                        <a:pt x="0" y="24"/>
                      </a:cubicBezTo>
                      <a:cubicBezTo>
                        <a:pt x="0" y="168"/>
                        <a:pt x="0" y="168"/>
                        <a:pt x="0" y="168"/>
                      </a:cubicBezTo>
                      <a:cubicBezTo>
                        <a:pt x="0" y="181"/>
                        <a:pt x="11" y="192"/>
                        <a:pt x="24" y="192"/>
                      </a:cubicBezTo>
                      <a:cubicBezTo>
                        <a:pt x="457" y="192"/>
                        <a:pt x="457" y="192"/>
                        <a:pt x="457" y="192"/>
                      </a:cubicBezTo>
                      <a:cubicBezTo>
                        <a:pt x="470" y="192"/>
                        <a:pt x="481" y="181"/>
                        <a:pt x="481" y="168"/>
                      </a:cubicBezTo>
                      <a:cubicBezTo>
                        <a:pt x="481" y="24"/>
                        <a:pt x="481" y="24"/>
                        <a:pt x="481" y="24"/>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sp>
              <p:nvSpPr>
                <p:cNvPr id="44" name="Freeform 10"/>
                <p:cNvSpPr/>
                <p:nvPr/>
              </p:nvSpPr>
              <p:spPr bwMode="auto">
                <a:xfrm>
                  <a:off x="1095375" y="2178051"/>
                  <a:ext cx="1809750" cy="725488"/>
                </a:xfrm>
                <a:custGeom>
                  <a:avLst/>
                  <a:gdLst>
                    <a:gd name="T0" fmla="*/ 457 w 481"/>
                    <a:gd name="T1" fmla="*/ 0 h 193"/>
                    <a:gd name="T2" fmla="*/ 24 w 481"/>
                    <a:gd name="T3" fmla="*/ 0 h 193"/>
                    <a:gd name="T4" fmla="*/ 0 w 481"/>
                    <a:gd name="T5" fmla="*/ 25 h 193"/>
                    <a:gd name="T6" fmla="*/ 0 w 481"/>
                    <a:gd name="T7" fmla="*/ 169 h 193"/>
                    <a:gd name="T8" fmla="*/ 24 w 481"/>
                    <a:gd name="T9" fmla="*/ 193 h 193"/>
                    <a:gd name="T10" fmla="*/ 457 w 481"/>
                    <a:gd name="T11" fmla="*/ 193 h 193"/>
                    <a:gd name="T12" fmla="*/ 481 w 481"/>
                    <a:gd name="T13" fmla="*/ 169 h 193"/>
                    <a:gd name="T14" fmla="*/ 481 w 481"/>
                    <a:gd name="T15" fmla="*/ 25 h 193"/>
                    <a:gd name="T16" fmla="*/ 457 w 481"/>
                    <a:gd name="T17" fmla="*/ 0 h 19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481" h="193">
                      <a:moveTo>
                        <a:pt x="457" y="0"/>
                      </a:moveTo>
                      <a:cubicBezTo>
                        <a:pt x="24" y="0"/>
                        <a:pt x="24" y="0"/>
                        <a:pt x="24" y="0"/>
                      </a:cubicBezTo>
                      <a:cubicBezTo>
                        <a:pt x="11" y="0"/>
                        <a:pt x="0" y="11"/>
                        <a:pt x="0" y="25"/>
                      </a:cubicBezTo>
                      <a:cubicBezTo>
                        <a:pt x="0" y="169"/>
                        <a:pt x="0" y="169"/>
                        <a:pt x="0" y="169"/>
                      </a:cubicBezTo>
                      <a:cubicBezTo>
                        <a:pt x="0" y="182"/>
                        <a:pt x="11" y="193"/>
                        <a:pt x="24" y="193"/>
                      </a:cubicBezTo>
                      <a:cubicBezTo>
                        <a:pt x="457" y="193"/>
                        <a:pt x="457" y="193"/>
                        <a:pt x="457" y="193"/>
                      </a:cubicBezTo>
                      <a:cubicBezTo>
                        <a:pt x="470" y="193"/>
                        <a:pt x="481" y="182"/>
                        <a:pt x="481" y="169"/>
                      </a:cubicBezTo>
                      <a:cubicBezTo>
                        <a:pt x="481" y="25"/>
                        <a:pt x="481" y="25"/>
                        <a:pt x="481" y="25"/>
                      </a:cubicBezTo>
                      <a:cubicBezTo>
                        <a:pt x="481" y="11"/>
                        <a:pt x="470" y="0"/>
                        <a:pt x="457" y="0"/>
                      </a:cubicBezTo>
                      <a:close/>
                    </a:path>
                  </a:pathLst>
                </a:custGeom>
                <a:grpFill/>
                <a:ln>
                  <a:noFill/>
                </a:ln>
              </p:spPr>
              <p:txBody>
                <a:bodyPr/>
                <a:lstStyle/>
                <a:p>
                  <a:pPr defTabSz="913765">
                    <a:defRPr/>
                  </a:pPr>
                  <a:endParaRPr lang="id-ID">
                    <a:solidFill>
                      <a:srgbClr val="445469"/>
                    </a:solidFill>
                    <a:latin typeface="Arial Black" panose="020B0A04020102020204"/>
                    <a:ea typeface="思源黑体 CN Medium"/>
                  </a:endParaRPr>
                </a:p>
              </p:txBody>
            </p:sp>
          </p:grpSp>
        </p:grpSp>
        <p:sp>
          <p:nvSpPr>
            <p:cNvPr id="31" name="TextBox 72"/>
            <p:cNvSpPr txBox="1">
              <a:spLocks noChangeArrowheads="1"/>
            </p:cNvSpPr>
            <p:nvPr/>
          </p:nvSpPr>
          <p:spPr bwMode="auto">
            <a:xfrm>
              <a:off x="5608624" y="4821543"/>
              <a:ext cx="2949526" cy="176971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5750" b="1" dirty="0">
                  <a:solidFill>
                    <a:srgbClr val="445469"/>
                  </a:solidFill>
                  <a:latin typeface="思源黑体 CN Bold"/>
                  <a:ea typeface="思源黑体 CN Bold"/>
                  <a:cs typeface="Lato Regular" charset="0"/>
                </a:rPr>
                <a:t>目录</a:t>
              </a:r>
              <a:endParaRPr lang="en-US" sz="5750" b="1" dirty="0">
                <a:solidFill>
                  <a:srgbClr val="445469"/>
                </a:solidFill>
                <a:latin typeface="思源黑体 CN Bold"/>
                <a:ea typeface="思源黑体 CN Bold"/>
                <a:cs typeface="Lato Regular" charset="0"/>
              </a:endParaRPr>
            </a:p>
          </p:txBody>
        </p:sp>
        <p:sp>
          <p:nvSpPr>
            <p:cNvPr id="72" name="文本框 71"/>
            <p:cNvSpPr txBox="1"/>
            <p:nvPr/>
          </p:nvSpPr>
          <p:spPr>
            <a:xfrm>
              <a:off x="5651058" y="6478412"/>
              <a:ext cx="3118098" cy="1292661"/>
            </a:xfrm>
            <a:prstGeom prst="rect">
              <a:avLst/>
            </a:prstGeom>
            <a:noFill/>
          </p:spPr>
          <p:txBody>
            <a:bodyPr wrap="square" rtlCol="0">
              <a:spAutoFit/>
            </a:bodyPr>
            <a:lstStyle/>
            <a:p>
              <a:pPr defTabSz="457200">
                <a:defRPr/>
              </a:pPr>
              <a:r>
                <a:rPr lang="en-US" altLang="zh-CN" dirty="0">
                  <a:solidFill>
                    <a:srgbClr val="445469"/>
                  </a:solidFill>
                  <a:latin typeface="Arial Black" panose="020B0A04020102020204"/>
                  <a:ea typeface="思源黑体 CN Heavy" panose="020B0A00000000000000" pitchFamily="34" charset="-122"/>
                </a:rPr>
                <a:t>CONTENTS</a:t>
              </a:r>
              <a:endParaRPr lang="zh-CN" altLang="en-US" dirty="0">
                <a:solidFill>
                  <a:srgbClr val="445469"/>
                </a:solidFill>
                <a:latin typeface="Arial Black" panose="020B0A04020102020204"/>
                <a:ea typeface="思源黑体 CN Heavy" panose="020B0A00000000000000" pitchFamily="34" charset="-122"/>
              </a:endParaRPr>
            </a:p>
          </p:txBody>
        </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9" name="组合 28"/>
          <p:cNvGrpSpPr/>
          <p:nvPr/>
        </p:nvGrpSpPr>
        <p:grpSpPr>
          <a:xfrm>
            <a:off x="4571274" y="1865497"/>
            <a:ext cx="2961409" cy="616585"/>
            <a:chOff x="8691501" y="9710286"/>
            <a:chExt cx="5922817" cy="1233169"/>
          </a:xfrm>
        </p:grpSpPr>
        <p:grpSp>
          <p:nvGrpSpPr>
            <p:cNvPr id="30" name="Group 4"/>
            <p:cNvGrpSpPr/>
            <p:nvPr/>
          </p:nvGrpSpPr>
          <p:grpSpPr>
            <a:xfrm>
              <a:off x="10360168" y="9710286"/>
              <a:ext cx="4254150" cy="1233169"/>
              <a:chOff x="7619717" y="9684353"/>
              <a:chExt cx="4254150" cy="1233169"/>
            </a:xfrm>
          </p:grpSpPr>
          <p:sp>
            <p:nvSpPr>
              <p:cNvPr id="34" name="TextBox 111"/>
              <p:cNvSpPr txBox="1"/>
              <p:nvPr/>
            </p:nvSpPr>
            <p:spPr>
              <a:xfrm>
                <a:off x="7835997" y="9684353"/>
                <a:ext cx="4037870" cy="1233169"/>
              </a:xfrm>
              <a:prstGeom prst="rect">
                <a:avLst/>
              </a:prstGeom>
              <a:noFill/>
            </p:spPr>
            <p:txBody>
              <a:bodyPr wrap="square" lIns="109710" tIns="54855" rIns="109710" bIns="54855" rtlCol="0">
                <a:spAutoFit/>
              </a:bodyPr>
              <a:lstStyle/>
              <a:p>
                <a:pPr algn="ctr" defTabSz="913765">
                  <a:defRPr/>
                </a:pPr>
                <a:r>
                  <a:rPr lang="zh-CN" altLang="en-US" sz="3300" b="1" dirty="0">
                    <a:solidFill>
                      <a:srgbClr val="445469"/>
                    </a:solidFill>
                    <a:latin typeface="思源黑体 CN Bold"/>
                    <a:ea typeface="思源黑体 CN Bold"/>
                  </a:rPr>
                  <a:t>结语</a:t>
                </a:r>
              </a:p>
            </p:txBody>
          </p:sp>
          <p:sp>
            <p:nvSpPr>
              <p:cNvPr id="35" name="Round Same Side Corner Rectangle 115"/>
              <p:cNvSpPr/>
              <p:nvPr/>
            </p:nvSpPr>
            <p:spPr>
              <a:xfrm rot="10800000" flipH="1">
                <a:off x="7619717" y="9836553"/>
                <a:ext cx="109697" cy="913591"/>
              </a:xfrm>
              <a:prstGeom prst="round2SameRect">
                <a:avLst>
                  <a:gd name="adj1" fmla="val 50000"/>
                  <a:gd name="adj2" fmla="val 50000"/>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31" name="组合 30"/>
            <p:cNvGrpSpPr/>
            <p:nvPr/>
          </p:nvGrpSpPr>
          <p:grpSpPr>
            <a:xfrm>
              <a:off x="8691501" y="9753455"/>
              <a:ext cx="1226763" cy="1115167"/>
              <a:chOff x="8668208" y="4089550"/>
              <a:chExt cx="1226763" cy="1115167"/>
            </a:xfrm>
          </p:grpSpPr>
          <p:sp>
            <p:nvSpPr>
              <p:cNvPr id="32" name="矩形 31"/>
              <p:cNvSpPr/>
              <p:nvPr/>
            </p:nvSpPr>
            <p:spPr>
              <a:xfrm rot="2700000">
                <a:off x="8668208" y="4089550"/>
                <a:ext cx="1115167" cy="1115167"/>
              </a:xfrm>
              <a:prstGeom prst="rect">
                <a:avLst/>
              </a:prstGeom>
              <a:solidFill>
                <a:srgbClr val="EC892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33" name="文本框 32"/>
              <p:cNvSpPr txBox="1"/>
              <p:nvPr/>
            </p:nvSpPr>
            <p:spPr>
              <a:xfrm>
                <a:off x="8723432" y="4104754"/>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04</a:t>
                </a:r>
                <a:endParaRPr lang="zh-CN" altLang="en-US" sz="2700" dirty="0">
                  <a:solidFill>
                    <a:prstClr val="white"/>
                  </a:solidFill>
                  <a:latin typeface="Impact" panose="020B0806030902050204" pitchFamily="34" charset="0"/>
                  <a:ea typeface="等线" panose="02010600030101010101" pitchFamily="2" charset="-122"/>
                </a:endParaRPr>
              </a:p>
            </p:txBody>
          </p:sp>
        </p:grpSp>
      </p:grpSp>
      <p:sp>
        <p:nvSpPr>
          <p:cNvPr id="55" name="Line 4"/>
          <p:cNvSpPr>
            <a:spLocks noChangeShapeType="1"/>
          </p:cNvSpPr>
          <p:nvPr/>
        </p:nvSpPr>
        <p:spPr bwMode="auto">
          <a:xfrm flipV="1">
            <a:off x="4836181" y="2890553"/>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6" name="AutoShape 3"/>
          <p:cNvSpPr/>
          <p:nvPr/>
        </p:nvSpPr>
        <p:spPr bwMode="auto">
          <a:xfrm>
            <a:off x="2388296" y="3694973"/>
            <a:ext cx="7415409" cy="1571254"/>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599"/>
                </a:lnTo>
                <a:lnTo>
                  <a:pt x="0" y="21599"/>
                </a:lnTo>
                <a:close/>
              </a:path>
            </a:pathLst>
          </a:custGeom>
          <a:noFill/>
          <a:ln>
            <a:noFill/>
          </a:ln>
          <a:effectLst/>
        </p:spPr>
        <p:txBody>
          <a:bodyPr lIns="0" tIns="0" rIns="0" bIns="0"/>
          <a:lstStyle/>
          <a:p>
            <a:pPr defTabSz="913765">
              <a:lnSpc>
                <a:spcPct val="150000"/>
              </a:lnSpc>
            </a:pPr>
            <a:r>
              <a:rPr lang="zh-CN" altLang="en-US" sz="1400" dirty="0">
                <a:solidFill>
                  <a:srgbClr val="445469"/>
                </a:solidFill>
                <a:latin typeface="Arial Black" panose="020B0A04020102020204"/>
                <a:ea typeface="思源黑体 CN Medium"/>
              </a:rPr>
              <a:t>本次报告我们从比较高层的角度介绍了</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的代码工作流程。</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a:t>
            </a:r>
            <a:r>
              <a:rPr lang="en-US" altLang="zh-CN" sz="1400" dirty="0">
                <a:solidFill>
                  <a:srgbClr val="445469"/>
                </a:solidFill>
                <a:latin typeface="Arial Black" panose="020B0A04020102020204"/>
                <a:ea typeface="思源黑体 CN Medium"/>
              </a:rPr>
              <a:t>Python</a:t>
            </a:r>
            <a:r>
              <a:rPr lang="zh-CN" altLang="en-US" sz="1400" dirty="0">
                <a:solidFill>
                  <a:srgbClr val="445469"/>
                </a:solidFill>
                <a:latin typeface="Arial Black" panose="020B0A04020102020204"/>
                <a:ea typeface="思源黑体 CN Medium"/>
              </a:rPr>
              <a:t>和</a:t>
            </a:r>
            <a:r>
              <a:rPr lang="en-US" altLang="zh-CN" sz="1400" dirty="0">
                <a:solidFill>
                  <a:srgbClr val="445469"/>
                </a:solidFill>
                <a:latin typeface="Arial Black" panose="020B0A04020102020204"/>
                <a:ea typeface="思源黑体 CN Medium"/>
              </a:rPr>
              <a:t>C++</a:t>
            </a:r>
            <a:r>
              <a:rPr lang="zh-CN" altLang="en-US" sz="1400" dirty="0">
                <a:solidFill>
                  <a:srgbClr val="445469"/>
                </a:solidFill>
                <a:latin typeface="Arial Black" panose="020B0A04020102020204"/>
                <a:ea typeface="思源黑体 CN Medium"/>
              </a:rPr>
              <a:t>部分代码各有两千行左右，在一周之内我们还不能完全理清各个模块之间的关系，读懂每一个函数的实现。我们未来还会继续深入研究</a:t>
            </a:r>
            <a:r>
              <a:rPr lang="en-US" altLang="zh-CN" sz="1400" dirty="0" err="1">
                <a:solidFill>
                  <a:srgbClr val="445469"/>
                </a:solidFill>
                <a:latin typeface="Arial Black" panose="020B0A04020102020204"/>
                <a:ea typeface="思源黑体 CN Medium"/>
              </a:rPr>
              <a:t>DistAI</a:t>
            </a:r>
            <a:r>
              <a:rPr lang="zh-CN" altLang="en-US" sz="1400" dirty="0">
                <a:solidFill>
                  <a:srgbClr val="445469"/>
                </a:solidFill>
                <a:latin typeface="Arial Black" panose="020B0A04020102020204"/>
                <a:ea typeface="思源黑体 CN Medium"/>
              </a:rPr>
              <a:t>的细节。</a:t>
            </a:r>
            <a:endParaRPr lang="en-US" sz="1400" dirty="0">
              <a:solidFill>
                <a:srgbClr val="445469"/>
              </a:solidFill>
              <a:latin typeface="Arial Black" panose="020B0A04020102020204"/>
              <a:ea typeface="思源黑体 CN Medium"/>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AutoShape 5"/>
          <p:cNvSpPr/>
          <p:nvPr/>
        </p:nvSpPr>
        <p:spPr bwMode="auto">
          <a:xfrm>
            <a:off x="2126343" y="2068547"/>
            <a:ext cx="4308387" cy="1452558"/>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algn="r" defTabSz="913765">
              <a:defRPr/>
            </a:pPr>
            <a:r>
              <a:rPr lang="zh-CN" altLang="en-US" sz="6650" dirty="0">
                <a:solidFill>
                  <a:srgbClr val="445469"/>
                </a:solidFill>
                <a:latin typeface="思源黑体 CN Bold"/>
                <a:ea typeface="思源黑体 CN Bold"/>
                <a:cs typeface="Lato Regular"/>
              </a:rPr>
              <a:t>感谢观看</a:t>
            </a:r>
            <a:endParaRPr lang="es-ES" sz="1000" dirty="0">
              <a:solidFill>
                <a:srgbClr val="445469"/>
              </a:solidFill>
              <a:latin typeface="思源黑体 CN Bold"/>
              <a:ea typeface="思源黑体 CN Bold"/>
              <a:cs typeface="Lato Regular"/>
            </a:endParaRPr>
          </a:p>
        </p:txBody>
      </p:sp>
      <p:sp>
        <p:nvSpPr>
          <p:cNvPr id="14" name="AutoShape 1"/>
          <p:cNvSpPr/>
          <p:nvPr/>
        </p:nvSpPr>
        <p:spPr bwMode="auto">
          <a:xfrm>
            <a:off x="6554186" y="2410472"/>
            <a:ext cx="2864661" cy="838960"/>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defTabSz="913765">
              <a:defRPr/>
            </a:pPr>
            <a:r>
              <a:rPr lang="en-US" altLang="zh-CN" sz="2400" dirty="0">
                <a:solidFill>
                  <a:srgbClr val="445469"/>
                </a:solidFill>
                <a:latin typeface="Arial Black" panose="020B0A04020102020204"/>
                <a:ea typeface="思源黑体 CN Medium"/>
                <a:cs typeface="League Gothic" charset="0"/>
              </a:rPr>
              <a:t>THANK YOU FOR WATCHING  </a:t>
            </a:r>
          </a:p>
        </p:txBody>
      </p:sp>
      <p:grpSp>
        <p:nvGrpSpPr>
          <p:cNvPr id="16" name="Group 2"/>
          <p:cNvGrpSpPr/>
          <p:nvPr/>
        </p:nvGrpSpPr>
        <p:grpSpPr>
          <a:xfrm>
            <a:off x="3098587" y="3336796"/>
            <a:ext cx="10532690" cy="57003"/>
            <a:chOff x="1656567" y="3759390"/>
            <a:chExt cx="7165476" cy="93579"/>
          </a:xfrm>
        </p:grpSpPr>
        <p:sp>
          <p:nvSpPr>
            <p:cNvPr id="17" name="Rectangle 1"/>
            <p:cNvSpPr/>
            <p:nvPr/>
          </p:nvSpPr>
          <p:spPr>
            <a:xfrm>
              <a:off x="1656567" y="3759390"/>
              <a:ext cx="1791369" cy="93579"/>
            </a:xfrm>
            <a:prstGeom prst="rect">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18" name="Rectangle 6"/>
            <p:cNvSpPr/>
            <p:nvPr/>
          </p:nvSpPr>
          <p:spPr>
            <a:xfrm>
              <a:off x="3447936" y="3759390"/>
              <a:ext cx="1791369" cy="93579"/>
            </a:xfrm>
            <a:prstGeom prst="rect">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19" name="Rectangle 7"/>
            <p:cNvSpPr/>
            <p:nvPr/>
          </p:nvSpPr>
          <p:spPr>
            <a:xfrm>
              <a:off x="5239305" y="3759390"/>
              <a:ext cx="1791369" cy="93579"/>
            </a:xfrm>
            <a:prstGeom prst="rect">
              <a:avLst/>
            </a:prstGeom>
            <a:solidFill>
              <a:srgbClr val="AE2724"/>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sp>
          <p:nvSpPr>
            <p:cNvPr id="20" name="Rectangle 8"/>
            <p:cNvSpPr/>
            <p:nvPr/>
          </p:nvSpPr>
          <p:spPr>
            <a:xfrm>
              <a:off x="7030674" y="3759390"/>
              <a:ext cx="1791369" cy="93579"/>
            </a:xfrm>
            <a:prstGeom prst="rect">
              <a:avLst/>
            </a:prstGeom>
            <a:solidFill>
              <a:schemeClr val="accent6">
                <a:lumMod val="75000"/>
              </a:schemeClr>
            </a:solidFill>
            <a:ln>
              <a:noFill/>
            </a:ln>
          </p:spPr>
          <p:style>
            <a:lnRef idx="1">
              <a:schemeClr val="accent1"/>
            </a:lnRef>
            <a:fillRef idx="3">
              <a:schemeClr val="accent1"/>
            </a:fillRef>
            <a:effectRef idx="2">
              <a:schemeClr val="accent1"/>
            </a:effectRef>
            <a:fontRef idx="minor">
              <a:schemeClr val="lt1"/>
            </a:fontRef>
          </p:style>
          <p:txBody>
            <a:bodyPr rtlCol="0" anchor="ctr"/>
            <a:lstStyle/>
            <a:p>
              <a:pPr algn="ctr" defTabSz="913765">
                <a:defRPr/>
              </a:pPr>
              <a:endParaRPr lang="en-US">
                <a:solidFill>
                  <a:srgbClr val="445469"/>
                </a:solidFill>
                <a:latin typeface="Arial Black" panose="020B0A04020102020204"/>
                <a:ea typeface="思源黑体 CN Medium"/>
              </a:endParaRPr>
            </a:p>
          </p:txBody>
        </p:sp>
      </p:grpSp>
      <p:sp>
        <p:nvSpPr>
          <p:cNvPr id="2" name="椭圆 1"/>
          <p:cNvSpPr/>
          <p:nvPr/>
        </p:nvSpPr>
        <p:spPr>
          <a:xfrm>
            <a:off x="1577469" y="2285056"/>
            <a:ext cx="933855" cy="933855"/>
          </a:xfrm>
          <a:prstGeom prst="ellipse">
            <a:avLst/>
          </a:prstGeom>
          <a:solidFill>
            <a:schemeClr val="accent1">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3" name="椭圆 2"/>
          <p:cNvSpPr/>
          <p:nvPr/>
        </p:nvSpPr>
        <p:spPr>
          <a:xfrm>
            <a:off x="-552889" y="-413426"/>
            <a:ext cx="1839109" cy="1839109"/>
          </a:xfrm>
          <a:prstGeom prst="ellipse">
            <a:avLst/>
          </a:prstGeom>
          <a:solidFill>
            <a:srgbClr val="7EB739">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5" name="椭圆 4"/>
          <p:cNvSpPr/>
          <p:nvPr/>
        </p:nvSpPr>
        <p:spPr>
          <a:xfrm>
            <a:off x="562474" y="4066828"/>
            <a:ext cx="1254203" cy="1254203"/>
          </a:xfrm>
          <a:prstGeom prst="ellipse">
            <a:avLst/>
          </a:prstGeom>
          <a:solidFill>
            <a:srgbClr val="EC8921">
              <a:alpha val="70000"/>
            </a:srgb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913765">
              <a:defRPr/>
            </a:pPr>
            <a:endParaRPr lang="zh-CN" altLang="en-US">
              <a:solidFill>
                <a:prstClr val="white"/>
              </a:solidFill>
              <a:latin typeface="Arial Black" panose="020B0A04020102020204"/>
              <a:ea typeface="思源黑体 CN Medium"/>
            </a:endParaRPr>
          </a:p>
        </p:txBody>
      </p:sp>
      <p:sp>
        <p:nvSpPr>
          <p:cNvPr id="22"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defRPr/>
            </a:pPr>
            <a:endParaRPr>
              <a:solidFill>
                <a:srgbClr val="445469"/>
              </a:solidFill>
              <a:latin typeface="Arial Black" panose="020B0A04020102020204"/>
              <a:ea typeface="思源黑体 CN Medium"/>
              <a:sym typeface="+mn-ea"/>
            </a:endParaRPr>
          </a:p>
        </p:txBody>
      </p:sp>
      <p:sp>
        <p:nvSpPr>
          <p:cNvPr id="23"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defRPr/>
            </a:pPr>
            <a:endParaRPr>
              <a:solidFill>
                <a:srgbClr val="445469"/>
              </a:solidFill>
              <a:latin typeface="Arial Black" panose="020B0A04020102020204"/>
              <a:ea typeface="思源黑体 CN Medium"/>
              <a:sym typeface="+mn-ea"/>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p:cNvSpPr>
            <a:spLocks noChangeShapeType="1"/>
          </p:cNvSpPr>
          <p:nvPr/>
        </p:nvSpPr>
        <p:spPr bwMode="auto">
          <a:xfrm flipV="1">
            <a:off x="4836181" y="3848768"/>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2" name="组合 1"/>
          <p:cNvGrpSpPr/>
          <p:nvPr/>
        </p:nvGrpSpPr>
        <p:grpSpPr>
          <a:xfrm>
            <a:off x="4557390" y="2843163"/>
            <a:ext cx="3077221" cy="568831"/>
            <a:chOff x="8461297" y="3769895"/>
            <a:chExt cx="6154442" cy="1137662"/>
          </a:xfrm>
        </p:grpSpPr>
        <p:sp>
          <p:nvSpPr>
            <p:cNvPr id="54" name="AutoShape 5"/>
            <p:cNvSpPr/>
            <p:nvPr/>
          </p:nvSpPr>
          <p:spPr bwMode="auto">
            <a:xfrm>
              <a:off x="10166351" y="3769895"/>
              <a:ext cx="4449388" cy="1137662"/>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0"/>
                  </a:moveTo>
                  <a:lnTo>
                    <a:pt x="21599" y="0"/>
                  </a:lnTo>
                  <a:lnTo>
                    <a:pt x="21599" y="21600"/>
                  </a:lnTo>
                  <a:lnTo>
                    <a:pt x="0" y="21600"/>
                  </a:lnTo>
                  <a:close/>
                </a:path>
              </a:pathLst>
            </a:custGeom>
            <a:noFill/>
            <a:ln>
              <a:noFill/>
            </a:ln>
            <a:effectLst/>
          </p:spPr>
          <p:txBody>
            <a:bodyPr lIns="25395" tIns="25395" rIns="25395" bIns="25395" anchor="ctr"/>
            <a:lstStyle/>
            <a:p>
              <a:pPr algn="ctr" defTabSz="913765">
                <a:defRPr/>
              </a:pPr>
              <a:r>
                <a:rPr lang="zh-CN" altLang="es-ES" sz="3300" b="1" dirty="0">
                  <a:solidFill>
                    <a:srgbClr val="445469"/>
                  </a:solidFill>
                  <a:latin typeface="思源黑体 CN Bold"/>
                  <a:ea typeface="思源黑体 CN Bold"/>
                </a:rPr>
                <a:t>结构框架</a:t>
              </a:r>
            </a:p>
          </p:txBody>
        </p:sp>
        <p:grpSp>
          <p:nvGrpSpPr>
            <p:cNvPr id="7" name="组合 6"/>
            <p:cNvGrpSpPr/>
            <p:nvPr/>
          </p:nvGrpSpPr>
          <p:grpSpPr>
            <a:xfrm>
              <a:off x="8461297" y="3781143"/>
              <a:ext cx="1814751" cy="1115167"/>
              <a:chOff x="8691501" y="4089550"/>
              <a:chExt cx="1814751" cy="1115167"/>
            </a:xfrm>
          </p:grpSpPr>
          <p:grpSp>
            <p:nvGrpSpPr>
              <p:cNvPr id="8" name="Group 1"/>
              <p:cNvGrpSpPr/>
              <p:nvPr/>
            </p:nvGrpSpPr>
            <p:grpSpPr>
              <a:xfrm>
                <a:off x="10396555" y="4109281"/>
                <a:ext cx="109697" cy="961973"/>
                <a:chOff x="7736447" y="5598472"/>
                <a:chExt cx="109697" cy="961973"/>
              </a:xfrm>
            </p:grpSpPr>
            <p:sp>
              <p:nvSpPr>
                <p:cNvPr id="12" name="Round Same Side Corner Rectangle 112"/>
                <p:cNvSpPr/>
                <p:nvPr/>
              </p:nvSpPr>
              <p:spPr>
                <a:xfrm rot="10800000" flipH="1">
                  <a:off x="7736447" y="5598472"/>
                  <a:ext cx="109697" cy="913591"/>
                </a:xfrm>
                <a:prstGeom prst="round2SameRect">
                  <a:avLst>
                    <a:gd name="adj1" fmla="val 50000"/>
                    <a:gd name="adj2" fmla="val 50000"/>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dirty="0">
                    <a:solidFill>
                      <a:prstClr val="white"/>
                    </a:solidFill>
                    <a:latin typeface="Arial Black" panose="020B0A04020102020204"/>
                    <a:ea typeface="思源黑体 CN Medium"/>
                  </a:endParaRPr>
                </a:p>
              </p:txBody>
            </p:sp>
            <p:sp>
              <p:nvSpPr>
                <p:cNvPr id="13" name="Round Same Side Corner Rectangle 119"/>
                <p:cNvSpPr/>
                <p:nvPr/>
              </p:nvSpPr>
              <p:spPr>
                <a:xfrm rot="10800000" flipH="1">
                  <a:off x="7736447" y="5646854"/>
                  <a:ext cx="109697" cy="913591"/>
                </a:xfrm>
                <a:prstGeom prst="round2SameRect">
                  <a:avLst>
                    <a:gd name="adj1" fmla="val 50000"/>
                    <a:gd name="adj2" fmla="val 50000"/>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9" name="组合 8"/>
              <p:cNvGrpSpPr/>
              <p:nvPr/>
            </p:nvGrpSpPr>
            <p:grpSpPr>
              <a:xfrm>
                <a:off x="8691501" y="4089550"/>
                <a:ext cx="1217691" cy="1115167"/>
                <a:chOff x="8668208" y="4089550"/>
                <a:chExt cx="1217691" cy="1115167"/>
              </a:xfrm>
            </p:grpSpPr>
            <p:sp>
              <p:nvSpPr>
                <p:cNvPr id="10" name="矩形 9"/>
                <p:cNvSpPr/>
                <p:nvPr/>
              </p:nvSpPr>
              <p:spPr>
                <a:xfrm rot="2700000">
                  <a:off x="8668208" y="4089550"/>
                  <a:ext cx="1115167" cy="1115167"/>
                </a:xfrm>
                <a:prstGeom prst="rect">
                  <a:avLst/>
                </a:prstGeom>
                <a:solidFill>
                  <a:srgbClr val="20907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1" name="文本框 10"/>
                <p:cNvSpPr txBox="1"/>
                <p:nvPr/>
              </p:nvSpPr>
              <p:spPr>
                <a:xfrm>
                  <a:off x="8714360" y="4156034"/>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01</a:t>
                  </a:r>
                  <a:endParaRPr lang="zh-CN" altLang="en-US" sz="2700" dirty="0">
                    <a:solidFill>
                      <a:prstClr val="white"/>
                    </a:solidFill>
                    <a:latin typeface="Impact" panose="020B0806030902050204" pitchFamily="34" charset="0"/>
                    <a:ea typeface="等线" panose="02010600030101010101" pitchFamily="2" charset="-122"/>
                  </a:endParaRPr>
                </a:p>
              </p:txBody>
            </p:sp>
          </p:grpSp>
        </p:gr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8" name="Group 57"/>
          <p:cNvGrpSpPr/>
          <p:nvPr/>
        </p:nvGrpSpPr>
        <p:grpSpPr>
          <a:xfrm>
            <a:off x="6806673" y="2444352"/>
            <a:ext cx="1136948" cy="1153545"/>
            <a:chOff x="2285781" y="4847654"/>
            <a:chExt cx="952480" cy="966132"/>
          </a:xfrm>
        </p:grpSpPr>
        <p:sp>
          <p:nvSpPr>
            <p:cNvPr id="59" name="Oval 58"/>
            <p:cNvSpPr/>
            <p:nvPr/>
          </p:nvSpPr>
          <p:spPr bwMode="auto">
            <a:xfrm>
              <a:off x="2346028" y="4908765"/>
              <a:ext cx="840592" cy="852640"/>
            </a:xfrm>
            <a:prstGeom prst="ellipse">
              <a:avLst/>
            </a:prstGeom>
            <a:solidFill>
              <a:schemeClr val="accent4"/>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60" name="Oval 59"/>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grpSp>
        <p:nvGrpSpPr>
          <p:cNvPr id="50" name="Group 49"/>
          <p:cNvGrpSpPr/>
          <p:nvPr/>
        </p:nvGrpSpPr>
        <p:grpSpPr>
          <a:xfrm>
            <a:off x="4359693" y="1437292"/>
            <a:ext cx="1136948" cy="1153545"/>
            <a:chOff x="2285781" y="4847654"/>
            <a:chExt cx="952480" cy="966132"/>
          </a:xfrm>
        </p:grpSpPr>
        <p:sp>
          <p:nvSpPr>
            <p:cNvPr id="51" name="Oval 50"/>
            <p:cNvSpPr/>
            <p:nvPr/>
          </p:nvSpPr>
          <p:spPr bwMode="auto">
            <a:xfrm>
              <a:off x="2346028" y="4908765"/>
              <a:ext cx="840592" cy="852640"/>
            </a:xfrm>
            <a:prstGeom prst="ellipse">
              <a:avLst/>
            </a:prstGeom>
            <a:solidFill>
              <a:schemeClr val="accent3"/>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2"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cxnSp>
        <p:nvCxnSpPr>
          <p:cNvPr id="19" name="Straight Connector 18"/>
          <p:cNvCxnSpPr/>
          <p:nvPr/>
        </p:nvCxnSpPr>
        <p:spPr>
          <a:xfrm>
            <a:off x="6120783" y="2564"/>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20" name="TextBox 19"/>
          <p:cNvSpPr txBox="1"/>
          <p:nvPr/>
        </p:nvSpPr>
        <p:spPr>
          <a:xfrm>
            <a:off x="2908199" y="1474356"/>
            <a:ext cx="1403350" cy="459105"/>
          </a:xfrm>
          <a:prstGeom prst="rect">
            <a:avLst/>
          </a:prstGeom>
          <a:noFill/>
        </p:spPr>
        <p:txBody>
          <a:bodyPr wrap="none" lIns="91422" tIns="45711" rIns="91422" bIns="45711" rtlCol="0">
            <a:spAutoFit/>
          </a:bodyPr>
          <a:lstStyle/>
          <a:p>
            <a:pPr algn="r" defTabSz="913765"/>
            <a:r>
              <a:rPr lang="zh-CN" altLang="en-US" sz="2400" b="1" dirty="0">
                <a:solidFill>
                  <a:srgbClr val="445469"/>
                </a:solidFill>
                <a:latin typeface="Arial Black" panose="020B0A04020102020204"/>
                <a:ea typeface="思源黑体 CN Medium"/>
              </a:rPr>
              <a:t>协议文件</a:t>
            </a:r>
          </a:p>
        </p:txBody>
      </p:sp>
      <p:sp>
        <p:nvSpPr>
          <p:cNvPr id="21" name="TextBox 20"/>
          <p:cNvSpPr txBox="1"/>
          <p:nvPr/>
        </p:nvSpPr>
        <p:spPr>
          <a:xfrm>
            <a:off x="2115973" y="1891531"/>
            <a:ext cx="2184536" cy="31115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n-US" sz="1200" dirty="0">
                <a:solidFill>
                  <a:srgbClr val="445469"/>
                </a:solidFill>
                <a:latin typeface="思源黑体 CN Medium"/>
                <a:ea typeface="思源黑体 CN Medium"/>
              </a:rPr>
              <a:t>基于</a:t>
            </a:r>
            <a:r>
              <a:rPr lang="en-US" altLang="zh-CN" sz="1200" dirty="0">
                <a:solidFill>
                  <a:srgbClr val="445469"/>
                </a:solidFill>
                <a:latin typeface="思源黑体 CN Medium"/>
                <a:ea typeface="思源黑体 CN Medium"/>
              </a:rPr>
              <a:t>ivy1.7</a:t>
            </a:r>
            <a:r>
              <a:rPr lang="zh-CN" altLang="en-US" sz="1200" dirty="0">
                <a:solidFill>
                  <a:srgbClr val="445469"/>
                </a:solidFill>
                <a:latin typeface="思源黑体 CN Medium"/>
                <a:ea typeface="思源黑体 CN Medium"/>
              </a:rPr>
              <a:t>语法的协议文件</a:t>
            </a:r>
          </a:p>
        </p:txBody>
      </p:sp>
      <p:sp>
        <p:nvSpPr>
          <p:cNvPr id="23" name="Oval 22"/>
          <p:cNvSpPr/>
          <p:nvPr/>
        </p:nvSpPr>
        <p:spPr>
          <a:xfrm>
            <a:off x="6078207" y="1962643"/>
            <a:ext cx="113093" cy="113122"/>
          </a:xfrm>
          <a:prstGeom prst="ellipse">
            <a:avLst/>
          </a:prstGeom>
          <a:solidFill>
            <a:schemeClr val="accent3"/>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24" name="Straight Connector 23"/>
          <p:cNvCxnSpPr/>
          <p:nvPr/>
        </p:nvCxnSpPr>
        <p:spPr>
          <a:xfrm>
            <a:off x="5553585" y="2038058"/>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31" name="Straight Connector 30"/>
          <p:cNvCxnSpPr/>
          <p:nvPr/>
        </p:nvCxnSpPr>
        <p:spPr>
          <a:xfrm>
            <a:off x="6120783" y="1389189"/>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32" name="Oval 31"/>
          <p:cNvSpPr/>
          <p:nvPr/>
        </p:nvSpPr>
        <p:spPr>
          <a:xfrm>
            <a:off x="6101702" y="2939058"/>
            <a:ext cx="113093" cy="113122"/>
          </a:xfrm>
          <a:prstGeom prst="ellipse">
            <a:avLst/>
          </a:prstGeom>
          <a:solidFill>
            <a:schemeClr val="accent4"/>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33" name="Straight Connector 32"/>
          <p:cNvCxnSpPr/>
          <p:nvPr/>
        </p:nvCxnSpPr>
        <p:spPr>
          <a:xfrm>
            <a:off x="6214794" y="3014473"/>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36" name="TextBox 35"/>
          <p:cNvSpPr txBox="1"/>
          <p:nvPr/>
        </p:nvSpPr>
        <p:spPr>
          <a:xfrm>
            <a:off x="7989825" y="2487292"/>
            <a:ext cx="1336675" cy="459105"/>
          </a:xfrm>
          <a:prstGeom prst="rect">
            <a:avLst/>
          </a:prstGeom>
          <a:noFill/>
        </p:spPr>
        <p:txBody>
          <a:bodyPr wrap="none" lIns="91422" tIns="45711" rIns="91422" bIns="45711" rtlCol="0">
            <a:spAutoFit/>
          </a:bodyPr>
          <a:lstStyle/>
          <a:p>
            <a:pPr defTabSz="913765"/>
            <a:r>
              <a:rPr lang="en-US" altLang="id-ID" sz="2400" b="1" dirty="0">
                <a:solidFill>
                  <a:srgbClr val="445469"/>
                </a:solidFill>
                <a:latin typeface="Arial Black" panose="020B0A04020102020204"/>
                <a:ea typeface="思源黑体 CN Medium"/>
              </a:rPr>
              <a:t>Python</a:t>
            </a:r>
          </a:p>
        </p:txBody>
      </p:sp>
      <p:sp>
        <p:nvSpPr>
          <p:cNvPr id="63" name="TextBox 62"/>
          <p:cNvSpPr txBox="1"/>
          <p:nvPr/>
        </p:nvSpPr>
        <p:spPr>
          <a:xfrm>
            <a:off x="8000825" y="2923020"/>
            <a:ext cx="2184536" cy="753745"/>
          </a:xfrm>
          <a:prstGeom prst="rect">
            <a:avLst/>
          </a:prstGeom>
          <a:noFill/>
        </p:spPr>
        <p:txBody>
          <a:bodyPr wrap="square" lIns="91422" tIns="45711" rIns="91422" bIns="45711" rtlCol="0">
            <a:spAutoFit/>
          </a:bodyPr>
          <a:lstStyle/>
          <a:p>
            <a:pPr defTabSz="323215">
              <a:lnSpc>
                <a:spcPct val="120000"/>
              </a:lnSpc>
              <a:spcBef>
                <a:spcPts val="850"/>
              </a:spcBef>
              <a:defRPr/>
            </a:pPr>
            <a:r>
              <a:rPr lang="en-US" altLang="zh-CN" sz="1200" dirty="0">
                <a:solidFill>
                  <a:srgbClr val="445469"/>
                </a:solidFill>
                <a:latin typeface="思源黑体 CN Medium"/>
                <a:ea typeface="思源黑体 CN Medium"/>
              </a:rPr>
              <a:t>python</a:t>
            </a:r>
            <a:r>
              <a:rPr lang="zh-CN" altLang="en-US" sz="1200" dirty="0">
                <a:solidFill>
                  <a:srgbClr val="445469"/>
                </a:solidFill>
                <a:latin typeface="思源黑体 CN Medium"/>
                <a:ea typeface="思源黑体 CN Medium"/>
              </a:rPr>
              <a:t>解析</a:t>
            </a:r>
            <a:r>
              <a:rPr lang="en-US" altLang="zh-CN" sz="1200" dirty="0">
                <a:solidFill>
                  <a:srgbClr val="445469"/>
                </a:solidFill>
                <a:latin typeface="思源黑体 CN Medium"/>
                <a:ea typeface="思源黑体 CN Medium"/>
              </a:rPr>
              <a:t>ivy</a:t>
            </a:r>
            <a:r>
              <a:rPr lang="zh-CN" altLang="en-US" sz="1200" dirty="0">
                <a:solidFill>
                  <a:srgbClr val="445469"/>
                </a:solidFill>
                <a:latin typeface="思源黑体 CN Medium"/>
                <a:ea typeface="思源黑体 CN Medium"/>
              </a:rPr>
              <a:t>文件为可执行的</a:t>
            </a:r>
            <a:r>
              <a:rPr lang="en-US" altLang="zh-CN" sz="1200" dirty="0">
                <a:solidFill>
                  <a:srgbClr val="445469"/>
                </a:solidFill>
                <a:latin typeface="思源黑体 CN Medium"/>
                <a:ea typeface="思源黑体 CN Medium"/>
              </a:rPr>
              <a:t>python</a:t>
            </a:r>
            <a:r>
              <a:rPr lang="zh-CN" altLang="en-US" sz="1200" dirty="0">
                <a:solidFill>
                  <a:srgbClr val="445469"/>
                </a:solidFill>
                <a:latin typeface="思源黑体 CN Medium"/>
                <a:ea typeface="思源黑体 CN Medium"/>
              </a:rPr>
              <a:t>文件并进行抽样和子抽样阶段</a:t>
            </a:r>
          </a:p>
        </p:txBody>
      </p:sp>
      <p:grpSp>
        <p:nvGrpSpPr>
          <p:cNvPr id="37" name="Group 36"/>
          <p:cNvGrpSpPr/>
          <p:nvPr/>
        </p:nvGrpSpPr>
        <p:grpSpPr>
          <a:xfrm>
            <a:off x="6760611" y="4426018"/>
            <a:ext cx="1136948" cy="1153545"/>
            <a:chOff x="2285781" y="4847654"/>
            <a:chExt cx="952480" cy="966132"/>
          </a:xfrm>
        </p:grpSpPr>
        <p:sp>
          <p:nvSpPr>
            <p:cNvPr id="46" name="Oval 45"/>
            <p:cNvSpPr/>
            <p:nvPr/>
          </p:nvSpPr>
          <p:spPr bwMode="auto">
            <a:xfrm>
              <a:off x="2346028" y="4908765"/>
              <a:ext cx="840592" cy="852640"/>
            </a:xfrm>
            <a:prstGeom prst="ellipse">
              <a:avLst/>
            </a:prstGeom>
            <a:solidFill>
              <a:schemeClr val="accent1"/>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47" name="Oval 46"/>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grpSp>
        <p:nvGrpSpPr>
          <p:cNvPr id="48" name="Group 47"/>
          <p:cNvGrpSpPr/>
          <p:nvPr/>
        </p:nvGrpSpPr>
        <p:grpSpPr>
          <a:xfrm>
            <a:off x="4348556" y="3525003"/>
            <a:ext cx="1136948" cy="1153545"/>
            <a:chOff x="2285781" y="4847654"/>
            <a:chExt cx="952480" cy="966132"/>
          </a:xfrm>
        </p:grpSpPr>
        <p:sp>
          <p:nvSpPr>
            <p:cNvPr id="49" name="Oval 48"/>
            <p:cNvSpPr/>
            <p:nvPr/>
          </p:nvSpPr>
          <p:spPr bwMode="auto">
            <a:xfrm>
              <a:off x="2346028" y="4908765"/>
              <a:ext cx="840592" cy="852640"/>
            </a:xfrm>
            <a:prstGeom prst="ellipse">
              <a:avLst/>
            </a:prstGeom>
            <a:solidFill>
              <a:schemeClr val="accent5"/>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3" name="Oval 52"/>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cxnSp>
        <p:nvCxnSpPr>
          <p:cNvPr id="55" name="Straight Connector 54"/>
          <p:cNvCxnSpPr/>
          <p:nvPr/>
        </p:nvCxnSpPr>
        <p:spPr>
          <a:xfrm>
            <a:off x="6123616" y="2785600"/>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56" name="TextBox 55"/>
          <p:cNvSpPr txBox="1"/>
          <p:nvPr/>
        </p:nvSpPr>
        <p:spPr>
          <a:xfrm>
            <a:off x="2591627" y="3562067"/>
            <a:ext cx="1708785" cy="459105"/>
          </a:xfrm>
          <a:prstGeom prst="rect">
            <a:avLst/>
          </a:prstGeom>
          <a:noFill/>
        </p:spPr>
        <p:txBody>
          <a:bodyPr wrap="none" lIns="91422" tIns="45711" rIns="91422" bIns="45711" rtlCol="0">
            <a:spAutoFit/>
          </a:bodyPr>
          <a:lstStyle/>
          <a:p>
            <a:pPr algn="r" defTabSz="913765"/>
            <a:r>
              <a:rPr lang="zh-CN" altLang="en-US" sz="2400" b="1" dirty="0">
                <a:solidFill>
                  <a:srgbClr val="445469"/>
                </a:solidFill>
                <a:latin typeface="Arial Black" panose="020B0A04020102020204"/>
                <a:ea typeface="思源黑体 CN Medium"/>
              </a:rPr>
              <a:t>中间结果集</a:t>
            </a:r>
          </a:p>
        </p:txBody>
      </p:sp>
      <p:sp>
        <p:nvSpPr>
          <p:cNvPr id="57" name="TextBox 56"/>
          <p:cNvSpPr txBox="1"/>
          <p:nvPr/>
        </p:nvSpPr>
        <p:spPr>
          <a:xfrm>
            <a:off x="2104836" y="3979242"/>
            <a:ext cx="2184536" cy="31115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s-ES" sz="1200" dirty="0">
                <a:solidFill>
                  <a:srgbClr val="445469"/>
                </a:solidFill>
                <a:latin typeface="思源黑体 CN Medium"/>
                <a:ea typeface="思源黑体 CN Medium"/>
              </a:rPr>
              <a:t>抽样结果文件</a:t>
            </a:r>
            <a:r>
              <a:rPr lang="en-US" altLang="zh-CN" sz="1200" dirty="0">
                <a:solidFill>
                  <a:srgbClr val="445469"/>
                </a:solidFill>
                <a:latin typeface="思源黑体 CN Medium"/>
                <a:ea typeface="思源黑体 CN Medium"/>
              </a:rPr>
              <a:t>(csv)</a:t>
            </a:r>
          </a:p>
        </p:txBody>
      </p:sp>
      <p:sp>
        <p:nvSpPr>
          <p:cNvPr id="61" name="Oval 60"/>
          <p:cNvSpPr/>
          <p:nvPr/>
        </p:nvSpPr>
        <p:spPr>
          <a:xfrm>
            <a:off x="6067070" y="4050354"/>
            <a:ext cx="113093" cy="113122"/>
          </a:xfrm>
          <a:prstGeom prst="ellipse">
            <a:avLst/>
          </a:prstGeom>
          <a:solidFill>
            <a:schemeClr val="accent5"/>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62" name="Straight Connector 61"/>
          <p:cNvCxnSpPr/>
          <p:nvPr/>
        </p:nvCxnSpPr>
        <p:spPr>
          <a:xfrm>
            <a:off x="5542448" y="4125769"/>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cxnSp>
        <p:nvCxnSpPr>
          <p:cNvPr id="69" name="Straight Connector 68"/>
          <p:cNvCxnSpPr/>
          <p:nvPr/>
        </p:nvCxnSpPr>
        <p:spPr>
          <a:xfrm>
            <a:off x="6123616" y="4172225"/>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70" name="Oval 69"/>
          <p:cNvSpPr/>
          <p:nvPr/>
        </p:nvSpPr>
        <p:spPr>
          <a:xfrm>
            <a:off x="6055640" y="4934694"/>
            <a:ext cx="113093" cy="113122"/>
          </a:xfrm>
          <a:prstGeom prst="ellipse">
            <a:avLst/>
          </a:prstGeom>
          <a:solidFill>
            <a:schemeClr val="accent1"/>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71" name="Straight Connector 70"/>
          <p:cNvCxnSpPr/>
          <p:nvPr/>
        </p:nvCxnSpPr>
        <p:spPr>
          <a:xfrm>
            <a:off x="6168733" y="5010109"/>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72" name="TextBox 71"/>
          <p:cNvSpPr txBox="1"/>
          <p:nvPr/>
        </p:nvSpPr>
        <p:spPr>
          <a:xfrm>
            <a:off x="7943763" y="4482928"/>
            <a:ext cx="822960" cy="459105"/>
          </a:xfrm>
          <a:prstGeom prst="rect">
            <a:avLst/>
          </a:prstGeom>
          <a:noFill/>
        </p:spPr>
        <p:txBody>
          <a:bodyPr wrap="none" lIns="91422" tIns="45711" rIns="91422" bIns="45711" rtlCol="0">
            <a:spAutoFit/>
          </a:bodyPr>
          <a:lstStyle/>
          <a:p>
            <a:pPr defTabSz="913765"/>
            <a:r>
              <a:rPr lang="en-US" altLang="id-ID" sz="2400" b="1" dirty="0">
                <a:solidFill>
                  <a:srgbClr val="445469"/>
                </a:solidFill>
                <a:latin typeface="Arial Black" panose="020B0A04020102020204"/>
                <a:ea typeface="思源黑体 CN Medium"/>
              </a:rPr>
              <a:t>C++</a:t>
            </a:r>
          </a:p>
        </p:txBody>
      </p:sp>
      <p:sp>
        <p:nvSpPr>
          <p:cNvPr id="81" name="TextBox 80"/>
          <p:cNvSpPr txBox="1"/>
          <p:nvPr/>
        </p:nvSpPr>
        <p:spPr>
          <a:xfrm>
            <a:off x="7954764" y="4918656"/>
            <a:ext cx="2184536" cy="295127"/>
          </a:xfrm>
          <a:prstGeom prst="rect">
            <a:avLst/>
          </a:prstGeom>
          <a:noFill/>
        </p:spPr>
        <p:txBody>
          <a:bodyPr wrap="square" lIns="91422" tIns="45711" rIns="91422" bIns="45711" rtlCol="0">
            <a:spAutoFit/>
          </a:bodyPr>
          <a:lstStyle/>
          <a:p>
            <a:pPr defTabSz="323215">
              <a:lnSpc>
                <a:spcPct val="120000"/>
              </a:lnSpc>
              <a:spcBef>
                <a:spcPts val="850"/>
              </a:spcBef>
              <a:defRPr/>
            </a:pPr>
            <a:r>
              <a:rPr lang="zh-CN" altLang="en-US" sz="1200" dirty="0">
                <a:solidFill>
                  <a:srgbClr val="445469"/>
                </a:solidFill>
                <a:latin typeface="思源黑体 CN Medium"/>
                <a:ea typeface="思源黑体 CN Medium"/>
              </a:rPr>
              <a:t>候选不变式筛选与不变式精化</a:t>
            </a:r>
            <a:endParaRPr lang="es-ES" sz="1200" dirty="0">
              <a:solidFill>
                <a:srgbClr val="445469"/>
              </a:solidFill>
              <a:latin typeface="思源黑体 CN Medium"/>
              <a:ea typeface="思源黑体 CN Medium"/>
            </a:endParaRPr>
          </a:p>
        </p:txBody>
      </p:sp>
      <p:cxnSp>
        <p:nvCxnSpPr>
          <p:cNvPr id="82" name="Straight Connector 81"/>
          <p:cNvCxnSpPr/>
          <p:nvPr/>
        </p:nvCxnSpPr>
        <p:spPr>
          <a:xfrm>
            <a:off x="6120783" y="5579592"/>
            <a:ext cx="0" cy="1249175"/>
          </a:xfrm>
          <a:prstGeom prst="line">
            <a:avLst/>
          </a:prstGeom>
          <a:ln w="25400">
            <a:solidFill>
              <a:schemeClr val="bg1">
                <a:lumMod val="85000"/>
              </a:schemeClr>
            </a:solidFill>
            <a:prstDash val="dot"/>
            <a:headEnd type="none"/>
          </a:ln>
        </p:spPr>
        <p:style>
          <a:lnRef idx="1">
            <a:schemeClr val="accent1"/>
          </a:lnRef>
          <a:fillRef idx="0">
            <a:schemeClr val="accent1"/>
          </a:fillRef>
          <a:effectRef idx="0">
            <a:schemeClr val="accent1"/>
          </a:effectRef>
          <a:fontRef idx="minor">
            <a:schemeClr val="tx1"/>
          </a:fontRef>
        </p:style>
      </p:cxnSp>
      <p:sp>
        <p:nvSpPr>
          <p:cNvPr id="84" name="AutoShape 82"/>
          <p:cNvSpPr/>
          <p:nvPr/>
        </p:nvSpPr>
        <p:spPr bwMode="auto">
          <a:xfrm>
            <a:off x="4725270" y="1806861"/>
            <a:ext cx="422491" cy="396136"/>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3767" y="5419"/>
                </a:moveTo>
                <a:cubicBezTo>
                  <a:pt x="4051" y="5419"/>
                  <a:pt x="4271" y="5505"/>
                  <a:pt x="4428" y="5687"/>
                </a:cubicBezTo>
                <a:cubicBezTo>
                  <a:pt x="4586" y="5865"/>
                  <a:pt x="4701" y="6078"/>
                  <a:pt x="4766" y="6326"/>
                </a:cubicBezTo>
                <a:cubicBezTo>
                  <a:pt x="4835" y="6574"/>
                  <a:pt x="4879" y="6836"/>
                  <a:pt x="4893" y="7106"/>
                </a:cubicBezTo>
                <a:cubicBezTo>
                  <a:pt x="4910" y="7377"/>
                  <a:pt x="4917" y="7596"/>
                  <a:pt x="4917" y="7760"/>
                </a:cubicBezTo>
                <a:lnTo>
                  <a:pt x="4917" y="9856"/>
                </a:lnTo>
                <a:cubicBezTo>
                  <a:pt x="4809" y="9928"/>
                  <a:pt x="4720" y="10015"/>
                  <a:pt x="4646" y="10110"/>
                </a:cubicBezTo>
                <a:cubicBezTo>
                  <a:pt x="4574" y="10208"/>
                  <a:pt x="4468" y="10257"/>
                  <a:pt x="4329" y="10257"/>
                </a:cubicBezTo>
                <a:lnTo>
                  <a:pt x="561" y="10257"/>
                </a:lnTo>
                <a:cubicBezTo>
                  <a:pt x="439" y="10257"/>
                  <a:pt x="338" y="10208"/>
                  <a:pt x="256" y="10110"/>
                </a:cubicBezTo>
                <a:cubicBezTo>
                  <a:pt x="177" y="10015"/>
                  <a:pt x="93" y="9928"/>
                  <a:pt x="0" y="9856"/>
                </a:cubicBezTo>
                <a:lnTo>
                  <a:pt x="0" y="7760"/>
                </a:lnTo>
                <a:cubicBezTo>
                  <a:pt x="0" y="7596"/>
                  <a:pt x="4" y="7377"/>
                  <a:pt x="12" y="7106"/>
                </a:cubicBezTo>
                <a:cubicBezTo>
                  <a:pt x="19" y="6836"/>
                  <a:pt x="57" y="6574"/>
                  <a:pt x="124" y="6326"/>
                </a:cubicBezTo>
                <a:cubicBezTo>
                  <a:pt x="196" y="6078"/>
                  <a:pt x="309" y="5865"/>
                  <a:pt x="465" y="5687"/>
                </a:cubicBezTo>
                <a:cubicBezTo>
                  <a:pt x="624" y="5508"/>
                  <a:pt x="842" y="5419"/>
                  <a:pt x="1123" y="5419"/>
                </a:cubicBezTo>
                <a:cubicBezTo>
                  <a:pt x="782" y="5151"/>
                  <a:pt x="508" y="4803"/>
                  <a:pt x="304" y="4377"/>
                </a:cubicBezTo>
                <a:cubicBezTo>
                  <a:pt x="103" y="3950"/>
                  <a:pt x="0" y="3469"/>
                  <a:pt x="0" y="2937"/>
                </a:cubicBezTo>
                <a:cubicBezTo>
                  <a:pt x="0" y="2539"/>
                  <a:pt x="64" y="2162"/>
                  <a:pt x="189" y="1805"/>
                </a:cubicBezTo>
                <a:cubicBezTo>
                  <a:pt x="316" y="1448"/>
                  <a:pt x="491" y="1134"/>
                  <a:pt x="717" y="861"/>
                </a:cubicBezTo>
                <a:cubicBezTo>
                  <a:pt x="943" y="590"/>
                  <a:pt x="1207" y="380"/>
                  <a:pt x="1504" y="227"/>
                </a:cubicBezTo>
                <a:cubicBezTo>
                  <a:pt x="1804" y="77"/>
                  <a:pt x="2119" y="0"/>
                  <a:pt x="2445" y="0"/>
                </a:cubicBezTo>
                <a:cubicBezTo>
                  <a:pt x="2793" y="0"/>
                  <a:pt x="3115" y="77"/>
                  <a:pt x="3412" y="227"/>
                </a:cubicBezTo>
                <a:cubicBezTo>
                  <a:pt x="3712" y="380"/>
                  <a:pt x="3969" y="590"/>
                  <a:pt x="4188" y="861"/>
                </a:cubicBezTo>
                <a:cubicBezTo>
                  <a:pt x="4406" y="1134"/>
                  <a:pt x="4584" y="1448"/>
                  <a:pt x="4716" y="1805"/>
                </a:cubicBezTo>
                <a:cubicBezTo>
                  <a:pt x="4850" y="2162"/>
                  <a:pt x="4917" y="2539"/>
                  <a:pt x="4917" y="2937"/>
                </a:cubicBezTo>
                <a:cubicBezTo>
                  <a:pt x="4917" y="3458"/>
                  <a:pt x="4814" y="3939"/>
                  <a:pt x="4603" y="4371"/>
                </a:cubicBezTo>
                <a:cubicBezTo>
                  <a:pt x="4392" y="4800"/>
                  <a:pt x="4115" y="5151"/>
                  <a:pt x="3767" y="5419"/>
                </a:cubicBezTo>
                <a:moveTo>
                  <a:pt x="18165" y="12062"/>
                </a:moveTo>
                <a:cubicBezTo>
                  <a:pt x="18672" y="12604"/>
                  <a:pt x="19070" y="13142"/>
                  <a:pt x="19356" y="13669"/>
                </a:cubicBezTo>
                <a:cubicBezTo>
                  <a:pt x="19641" y="14196"/>
                  <a:pt x="19788" y="14801"/>
                  <a:pt x="19788" y="15480"/>
                </a:cubicBezTo>
                <a:lnTo>
                  <a:pt x="19788" y="20816"/>
                </a:lnTo>
                <a:cubicBezTo>
                  <a:pt x="19694" y="20868"/>
                  <a:pt x="19620" y="20931"/>
                  <a:pt x="19557" y="20995"/>
                </a:cubicBezTo>
                <a:cubicBezTo>
                  <a:pt x="19497" y="21061"/>
                  <a:pt x="19425" y="21122"/>
                  <a:pt x="19344" y="21191"/>
                </a:cubicBezTo>
                <a:cubicBezTo>
                  <a:pt x="19262" y="21251"/>
                  <a:pt x="19173" y="21317"/>
                  <a:pt x="19075" y="21386"/>
                </a:cubicBezTo>
                <a:cubicBezTo>
                  <a:pt x="18976" y="21455"/>
                  <a:pt x="18835" y="21528"/>
                  <a:pt x="18662" y="21599"/>
                </a:cubicBezTo>
                <a:lnTo>
                  <a:pt x="2942" y="21599"/>
                </a:lnTo>
                <a:cubicBezTo>
                  <a:pt x="2675" y="21599"/>
                  <a:pt x="2467" y="21499"/>
                  <a:pt x="2318" y="21291"/>
                </a:cubicBezTo>
                <a:cubicBezTo>
                  <a:pt x="2167" y="21081"/>
                  <a:pt x="2003" y="20926"/>
                  <a:pt x="1819" y="20816"/>
                </a:cubicBezTo>
                <a:lnTo>
                  <a:pt x="1819" y="15480"/>
                </a:lnTo>
                <a:cubicBezTo>
                  <a:pt x="1819" y="14763"/>
                  <a:pt x="1989" y="14127"/>
                  <a:pt x="2335" y="13571"/>
                </a:cubicBezTo>
                <a:cubicBezTo>
                  <a:pt x="2678" y="13018"/>
                  <a:pt x="3052" y="12511"/>
                  <a:pt x="3460" y="12062"/>
                </a:cubicBezTo>
                <a:cubicBezTo>
                  <a:pt x="3535" y="11970"/>
                  <a:pt x="3633" y="11869"/>
                  <a:pt x="3753" y="11766"/>
                </a:cubicBezTo>
                <a:cubicBezTo>
                  <a:pt x="3873" y="11659"/>
                  <a:pt x="4000" y="11590"/>
                  <a:pt x="4137" y="11553"/>
                </a:cubicBezTo>
                <a:cubicBezTo>
                  <a:pt x="4276" y="11495"/>
                  <a:pt x="4432" y="11466"/>
                  <a:pt x="4610" y="11455"/>
                </a:cubicBezTo>
                <a:cubicBezTo>
                  <a:pt x="4785" y="11446"/>
                  <a:pt x="4956" y="11423"/>
                  <a:pt x="5126" y="11388"/>
                </a:cubicBezTo>
                <a:cubicBezTo>
                  <a:pt x="5594" y="11299"/>
                  <a:pt x="6091" y="11210"/>
                  <a:pt x="6621" y="11121"/>
                </a:cubicBezTo>
                <a:cubicBezTo>
                  <a:pt x="7149" y="11034"/>
                  <a:pt x="7665" y="10945"/>
                  <a:pt x="8172" y="10853"/>
                </a:cubicBezTo>
                <a:cubicBezTo>
                  <a:pt x="7483" y="10326"/>
                  <a:pt x="6928" y="9632"/>
                  <a:pt x="6513" y="8762"/>
                </a:cubicBezTo>
                <a:cubicBezTo>
                  <a:pt x="6093" y="7896"/>
                  <a:pt x="5884" y="6940"/>
                  <a:pt x="5884" y="5903"/>
                </a:cubicBezTo>
                <a:cubicBezTo>
                  <a:pt x="5884" y="5097"/>
                  <a:pt x="6016" y="4331"/>
                  <a:pt x="6275" y="3608"/>
                </a:cubicBezTo>
                <a:cubicBezTo>
                  <a:pt x="6535" y="2885"/>
                  <a:pt x="6887" y="2260"/>
                  <a:pt x="7331" y="1733"/>
                </a:cubicBezTo>
                <a:cubicBezTo>
                  <a:pt x="7778" y="1203"/>
                  <a:pt x="8299" y="786"/>
                  <a:pt x="8894" y="472"/>
                </a:cubicBezTo>
                <a:cubicBezTo>
                  <a:pt x="9494" y="158"/>
                  <a:pt x="10125" y="3"/>
                  <a:pt x="10802" y="3"/>
                </a:cubicBezTo>
                <a:cubicBezTo>
                  <a:pt x="11476" y="3"/>
                  <a:pt x="12112" y="158"/>
                  <a:pt x="12710" y="472"/>
                </a:cubicBezTo>
                <a:cubicBezTo>
                  <a:pt x="13307" y="786"/>
                  <a:pt x="13826" y="1203"/>
                  <a:pt x="14272" y="1733"/>
                </a:cubicBezTo>
                <a:cubicBezTo>
                  <a:pt x="14716" y="2260"/>
                  <a:pt x="15067" y="2885"/>
                  <a:pt x="15328" y="3608"/>
                </a:cubicBezTo>
                <a:cubicBezTo>
                  <a:pt x="15590" y="4331"/>
                  <a:pt x="15719" y="5097"/>
                  <a:pt x="15719" y="5903"/>
                </a:cubicBezTo>
                <a:cubicBezTo>
                  <a:pt x="15719" y="6939"/>
                  <a:pt x="15513" y="7890"/>
                  <a:pt x="15100" y="8757"/>
                </a:cubicBezTo>
                <a:cubicBezTo>
                  <a:pt x="14685" y="9620"/>
                  <a:pt x="14128" y="10320"/>
                  <a:pt x="13432" y="10853"/>
                </a:cubicBezTo>
                <a:cubicBezTo>
                  <a:pt x="13936" y="10945"/>
                  <a:pt x="14452" y="11031"/>
                  <a:pt x="14978" y="11115"/>
                </a:cubicBezTo>
                <a:cubicBezTo>
                  <a:pt x="15504" y="11198"/>
                  <a:pt x="16005" y="11288"/>
                  <a:pt x="16478" y="11388"/>
                </a:cubicBezTo>
                <a:cubicBezTo>
                  <a:pt x="16653" y="11426"/>
                  <a:pt x="16826" y="11449"/>
                  <a:pt x="16994" y="11455"/>
                </a:cubicBezTo>
                <a:cubicBezTo>
                  <a:pt x="17162" y="11466"/>
                  <a:pt x="17323" y="11495"/>
                  <a:pt x="17467" y="11553"/>
                </a:cubicBezTo>
                <a:cubicBezTo>
                  <a:pt x="17603" y="11590"/>
                  <a:pt x="17731" y="11659"/>
                  <a:pt x="17851" y="11766"/>
                </a:cubicBezTo>
                <a:cubicBezTo>
                  <a:pt x="17966" y="11869"/>
                  <a:pt x="18074" y="11970"/>
                  <a:pt x="18165" y="12062"/>
                </a:cubicBezTo>
                <a:moveTo>
                  <a:pt x="20474" y="5419"/>
                </a:moveTo>
                <a:cubicBezTo>
                  <a:pt x="20757" y="5419"/>
                  <a:pt x="20973" y="5505"/>
                  <a:pt x="21124" y="5687"/>
                </a:cubicBezTo>
                <a:cubicBezTo>
                  <a:pt x="21271" y="5865"/>
                  <a:pt x="21381" y="6078"/>
                  <a:pt x="21448" y="6326"/>
                </a:cubicBezTo>
                <a:cubicBezTo>
                  <a:pt x="21520" y="6574"/>
                  <a:pt x="21561" y="6836"/>
                  <a:pt x="21576" y="7106"/>
                </a:cubicBezTo>
                <a:cubicBezTo>
                  <a:pt x="21592" y="7377"/>
                  <a:pt x="21599" y="7596"/>
                  <a:pt x="21599" y="7760"/>
                </a:cubicBezTo>
                <a:lnTo>
                  <a:pt x="21599" y="9856"/>
                </a:lnTo>
                <a:cubicBezTo>
                  <a:pt x="21508" y="9928"/>
                  <a:pt x="21422" y="10015"/>
                  <a:pt x="21340" y="10110"/>
                </a:cubicBezTo>
                <a:cubicBezTo>
                  <a:pt x="21261" y="10208"/>
                  <a:pt x="21158" y="10257"/>
                  <a:pt x="21036" y="10257"/>
                </a:cubicBezTo>
                <a:lnTo>
                  <a:pt x="17268" y="10257"/>
                </a:lnTo>
                <a:cubicBezTo>
                  <a:pt x="17131" y="10257"/>
                  <a:pt x="17023" y="10208"/>
                  <a:pt x="16953" y="10110"/>
                </a:cubicBezTo>
                <a:cubicBezTo>
                  <a:pt x="16879" y="10015"/>
                  <a:pt x="16790" y="9928"/>
                  <a:pt x="16682" y="9856"/>
                </a:cubicBezTo>
                <a:lnTo>
                  <a:pt x="16682" y="7760"/>
                </a:lnTo>
                <a:cubicBezTo>
                  <a:pt x="16682" y="7596"/>
                  <a:pt x="16692" y="7377"/>
                  <a:pt x="16706" y="7106"/>
                </a:cubicBezTo>
                <a:cubicBezTo>
                  <a:pt x="16720" y="6836"/>
                  <a:pt x="16766" y="6574"/>
                  <a:pt x="16836" y="6326"/>
                </a:cubicBezTo>
                <a:cubicBezTo>
                  <a:pt x="16912" y="6078"/>
                  <a:pt x="17023" y="5865"/>
                  <a:pt x="17183" y="5687"/>
                </a:cubicBezTo>
                <a:cubicBezTo>
                  <a:pt x="17337" y="5508"/>
                  <a:pt x="17556" y="5419"/>
                  <a:pt x="17829" y="5419"/>
                </a:cubicBezTo>
                <a:cubicBezTo>
                  <a:pt x="17488" y="5151"/>
                  <a:pt x="17210" y="4803"/>
                  <a:pt x="16999" y="4377"/>
                </a:cubicBezTo>
                <a:cubicBezTo>
                  <a:pt x="16788" y="3950"/>
                  <a:pt x="16682" y="3469"/>
                  <a:pt x="16682" y="2937"/>
                </a:cubicBezTo>
                <a:cubicBezTo>
                  <a:pt x="16682" y="2539"/>
                  <a:pt x="16744" y="2162"/>
                  <a:pt x="16872" y="1805"/>
                </a:cubicBezTo>
                <a:cubicBezTo>
                  <a:pt x="16999" y="1448"/>
                  <a:pt x="17174" y="1134"/>
                  <a:pt x="17400" y="861"/>
                </a:cubicBezTo>
                <a:cubicBezTo>
                  <a:pt x="17625" y="590"/>
                  <a:pt x="17889" y="380"/>
                  <a:pt x="18187" y="227"/>
                </a:cubicBezTo>
                <a:cubicBezTo>
                  <a:pt x="18487" y="77"/>
                  <a:pt x="18808" y="0"/>
                  <a:pt x="19152" y="0"/>
                </a:cubicBezTo>
                <a:cubicBezTo>
                  <a:pt x="19480" y="0"/>
                  <a:pt x="19795" y="77"/>
                  <a:pt x="20095" y="227"/>
                </a:cubicBezTo>
                <a:cubicBezTo>
                  <a:pt x="20395" y="380"/>
                  <a:pt x="20656" y="590"/>
                  <a:pt x="20882" y="861"/>
                </a:cubicBezTo>
                <a:cubicBezTo>
                  <a:pt x="21108" y="1134"/>
                  <a:pt x="21285" y="1448"/>
                  <a:pt x="21412" y="1805"/>
                </a:cubicBezTo>
                <a:cubicBezTo>
                  <a:pt x="21537" y="2162"/>
                  <a:pt x="21599" y="2539"/>
                  <a:pt x="21599" y="2937"/>
                </a:cubicBezTo>
                <a:cubicBezTo>
                  <a:pt x="21599" y="3458"/>
                  <a:pt x="21499" y="3939"/>
                  <a:pt x="21295" y="4371"/>
                </a:cubicBezTo>
                <a:cubicBezTo>
                  <a:pt x="21093" y="4800"/>
                  <a:pt x="20820" y="5151"/>
                  <a:pt x="20474" y="5419"/>
                </a:cubicBezTo>
              </a:path>
            </a:pathLst>
          </a:custGeom>
          <a:solidFill>
            <a:schemeClr val="bg2"/>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86" name="AutoShape 19"/>
          <p:cNvSpPr/>
          <p:nvPr/>
        </p:nvSpPr>
        <p:spPr bwMode="auto">
          <a:xfrm>
            <a:off x="7133148" y="4783240"/>
            <a:ext cx="420803" cy="394553"/>
          </a:xfrm>
          <a:custGeom>
            <a:avLst/>
            <a:gdLst>
              <a:gd name="T0" fmla="*/ 10800 w 21600"/>
              <a:gd name="T1" fmla="*/ 10789 h 21579"/>
              <a:gd name="T2" fmla="*/ 10800 w 21600"/>
              <a:gd name="T3" fmla="*/ 10789 h 21579"/>
              <a:gd name="T4" fmla="*/ 10800 w 21600"/>
              <a:gd name="T5" fmla="*/ 10789 h 21579"/>
              <a:gd name="T6" fmla="*/ 10800 w 21600"/>
              <a:gd name="T7" fmla="*/ 10789 h 21579"/>
            </a:gdLst>
            <a:ahLst/>
            <a:cxnLst>
              <a:cxn ang="0">
                <a:pos x="T0" y="T1"/>
              </a:cxn>
              <a:cxn ang="0">
                <a:pos x="T2" y="T3"/>
              </a:cxn>
              <a:cxn ang="0">
                <a:pos x="T4" y="T5"/>
              </a:cxn>
              <a:cxn ang="0">
                <a:pos x="T6" y="T7"/>
              </a:cxn>
            </a:cxnLst>
            <a:rect l="0" t="0" r="r" b="b"/>
            <a:pathLst>
              <a:path w="21600" h="21579">
                <a:moveTo>
                  <a:pt x="21599" y="9391"/>
                </a:moveTo>
                <a:cubicBezTo>
                  <a:pt x="21599" y="9887"/>
                  <a:pt x="21472" y="10321"/>
                  <a:pt x="21218" y="10697"/>
                </a:cubicBezTo>
                <a:cubicBezTo>
                  <a:pt x="20963" y="11072"/>
                  <a:pt x="20647" y="11313"/>
                  <a:pt x="20263" y="11427"/>
                </a:cubicBezTo>
                <a:lnTo>
                  <a:pt x="20263" y="16610"/>
                </a:lnTo>
                <a:cubicBezTo>
                  <a:pt x="20263" y="17200"/>
                  <a:pt x="20087" y="17708"/>
                  <a:pt x="19729" y="18128"/>
                </a:cubicBezTo>
                <a:cubicBezTo>
                  <a:pt x="19374" y="18550"/>
                  <a:pt x="18951" y="18758"/>
                  <a:pt x="18459" y="18758"/>
                </a:cubicBezTo>
                <a:cubicBezTo>
                  <a:pt x="17927" y="18122"/>
                  <a:pt x="17286" y="17505"/>
                  <a:pt x="16537" y="16904"/>
                </a:cubicBezTo>
                <a:cubicBezTo>
                  <a:pt x="15785" y="16305"/>
                  <a:pt x="14980" y="15756"/>
                  <a:pt x="14116" y="15254"/>
                </a:cubicBezTo>
                <a:cubicBezTo>
                  <a:pt x="13254" y="14755"/>
                  <a:pt x="12363" y="14324"/>
                  <a:pt x="11449" y="13969"/>
                </a:cubicBezTo>
                <a:cubicBezTo>
                  <a:pt x="10536" y="13614"/>
                  <a:pt x="9648" y="13379"/>
                  <a:pt x="8788" y="13267"/>
                </a:cubicBezTo>
                <a:cubicBezTo>
                  <a:pt x="8453" y="13379"/>
                  <a:pt x="8179" y="13564"/>
                  <a:pt x="7968" y="13828"/>
                </a:cubicBezTo>
                <a:cubicBezTo>
                  <a:pt x="7758" y="14092"/>
                  <a:pt x="7613" y="14386"/>
                  <a:pt x="7535" y="14706"/>
                </a:cubicBezTo>
                <a:cubicBezTo>
                  <a:pt x="7457" y="15028"/>
                  <a:pt x="7449" y="15360"/>
                  <a:pt x="7510" y="15698"/>
                </a:cubicBezTo>
                <a:cubicBezTo>
                  <a:pt x="7574" y="16035"/>
                  <a:pt x="7719" y="16340"/>
                  <a:pt x="7946" y="16610"/>
                </a:cubicBezTo>
                <a:cubicBezTo>
                  <a:pt x="7750" y="16992"/>
                  <a:pt x="7660" y="17347"/>
                  <a:pt x="7677" y="17673"/>
                </a:cubicBezTo>
                <a:cubicBezTo>
                  <a:pt x="7692" y="17993"/>
                  <a:pt x="7772" y="18307"/>
                  <a:pt x="7917" y="18606"/>
                </a:cubicBezTo>
                <a:cubicBezTo>
                  <a:pt x="8059" y="18908"/>
                  <a:pt x="8255" y="19193"/>
                  <a:pt x="8497" y="19469"/>
                </a:cubicBezTo>
                <a:cubicBezTo>
                  <a:pt x="8737" y="19745"/>
                  <a:pt x="8996" y="20021"/>
                  <a:pt x="9271" y="20291"/>
                </a:cubicBezTo>
                <a:cubicBezTo>
                  <a:pt x="9114" y="20696"/>
                  <a:pt x="8842" y="21001"/>
                  <a:pt x="8455" y="21212"/>
                </a:cubicBezTo>
                <a:cubicBezTo>
                  <a:pt x="8069" y="21423"/>
                  <a:pt x="7655" y="21541"/>
                  <a:pt x="7212" y="21570"/>
                </a:cubicBezTo>
                <a:cubicBezTo>
                  <a:pt x="6771" y="21599"/>
                  <a:pt x="6340" y="21550"/>
                  <a:pt x="5917" y="21423"/>
                </a:cubicBezTo>
                <a:cubicBezTo>
                  <a:pt x="5496" y="21294"/>
                  <a:pt x="5163" y="21092"/>
                  <a:pt x="4923" y="20810"/>
                </a:cubicBezTo>
                <a:cubicBezTo>
                  <a:pt x="4781" y="20241"/>
                  <a:pt x="4624" y="19657"/>
                  <a:pt x="4453" y="19055"/>
                </a:cubicBezTo>
                <a:cubicBezTo>
                  <a:pt x="4281" y="18453"/>
                  <a:pt x="4139" y="17843"/>
                  <a:pt x="4032" y="17224"/>
                </a:cubicBezTo>
                <a:cubicBezTo>
                  <a:pt x="3921" y="16599"/>
                  <a:pt x="3868" y="15953"/>
                  <a:pt x="3868" y="15281"/>
                </a:cubicBezTo>
                <a:cubicBezTo>
                  <a:pt x="3868" y="14615"/>
                  <a:pt x="3961" y="13905"/>
                  <a:pt x="4149" y="13153"/>
                </a:cubicBezTo>
                <a:lnTo>
                  <a:pt x="1804" y="13153"/>
                </a:lnTo>
                <a:cubicBezTo>
                  <a:pt x="1312" y="13153"/>
                  <a:pt x="888" y="12945"/>
                  <a:pt x="533" y="12522"/>
                </a:cubicBezTo>
                <a:cubicBezTo>
                  <a:pt x="176" y="12100"/>
                  <a:pt x="0" y="11592"/>
                  <a:pt x="0" y="10990"/>
                </a:cubicBezTo>
                <a:lnTo>
                  <a:pt x="0" y="7774"/>
                </a:lnTo>
                <a:cubicBezTo>
                  <a:pt x="0" y="7184"/>
                  <a:pt x="176" y="6676"/>
                  <a:pt x="526" y="6245"/>
                </a:cubicBezTo>
                <a:cubicBezTo>
                  <a:pt x="878" y="5819"/>
                  <a:pt x="1304" y="5605"/>
                  <a:pt x="1804" y="5605"/>
                </a:cubicBezTo>
                <a:lnTo>
                  <a:pt x="7652" y="5605"/>
                </a:lnTo>
                <a:cubicBezTo>
                  <a:pt x="8551" y="5605"/>
                  <a:pt x="9508" y="5449"/>
                  <a:pt x="10524" y="5135"/>
                </a:cubicBezTo>
                <a:cubicBezTo>
                  <a:pt x="11540" y="4821"/>
                  <a:pt x="12536" y="4399"/>
                  <a:pt x="13511" y="3873"/>
                </a:cubicBezTo>
                <a:cubicBezTo>
                  <a:pt x="14488" y="3342"/>
                  <a:pt x="15408" y="2744"/>
                  <a:pt x="16272" y="2071"/>
                </a:cubicBezTo>
                <a:cubicBezTo>
                  <a:pt x="17134" y="1405"/>
                  <a:pt x="17864" y="713"/>
                  <a:pt x="18459" y="0"/>
                </a:cubicBezTo>
                <a:cubicBezTo>
                  <a:pt x="18951" y="0"/>
                  <a:pt x="19374" y="214"/>
                  <a:pt x="19729" y="633"/>
                </a:cubicBezTo>
                <a:cubicBezTo>
                  <a:pt x="20087" y="1056"/>
                  <a:pt x="20263" y="1567"/>
                  <a:pt x="20263" y="2165"/>
                </a:cubicBezTo>
                <a:lnTo>
                  <a:pt x="20263" y="7334"/>
                </a:lnTo>
                <a:cubicBezTo>
                  <a:pt x="20647" y="7445"/>
                  <a:pt x="20963" y="7692"/>
                  <a:pt x="21218" y="8070"/>
                </a:cubicBezTo>
                <a:cubicBezTo>
                  <a:pt x="21472" y="8454"/>
                  <a:pt x="21599" y="8895"/>
                  <a:pt x="21599" y="9391"/>
                </a:cubicBezTo>
                <a:moveTo>
                  <a:pt x="18459" y="2855"/>
                </a:moveTo>
                <a:cubicBezTo>
                  <a:pt x="17864" y="3407"/>
                  <a:pt x="17215" y="3941"/>
                  <a:pt x="16512" y="4451"/>
                </a:cubicBezTo>
                <a:cubicBezTo>
                  <a:pt x="15810" y="4962"/>
                  <a:pt x="15065" y="5423"/>
                  <a:pt x="14280" y="5834"/>
                </a:cubicBezTo>
                <a:cubicBezTo>
                  <a:pt x="13494" y="6245"/>
                  <a:pt x="12693" y="6609"/>
                  <a:pt x="11878" y="6923"/>
                </a:cubicBezTo>
                <a:cubicBezTo>
                  <a:pt x="11060" y="7237"/>
                  <a:pt x="10255" y="7462"/>
                  <a:pt x="9457" y="7603"/>
                </a:cubicBezTo>
                <a:lnTo>
                  <a:pt x="9457" y="11172"/>
                </a:lnTo>
                <a:cubicBezTo>
                  <a:pt x="10255" y="11325"/>
                  <a:pt x="11060" y="11554"/>
                  <a:pt x="11878" y="11862"/>
                </a:cubicBezTo>
                <a:cubicBezTo>
                  <a:pt x="12693" y="12170"/>
                  <a:pt x="13494" y="12537"/>
                  <a:pt x="14280" y="12956"/>
                </a:cubicBezTo>
                <a:cubicBezTo>
                  <a:pt x="15065" y="13379"/>
                  <a:pt x="15812" y="13843"/>
                  <a:pt x="16524" y="14347"/>
                </a:cubicBezTo>
                <a:cubicBezTo>
                  <a:pt x="17234" y="14855"/>
                  <a:pt x="17881" y="15380"/>
                  <a:pt x="18459" y="15920"/>
                </a:cubicBezTo>
                <a:lnTo>
                  <a:pt x="18459" y="2855"/>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87" name="AutoShape 20"/>
          <p:cNvSpPr/>
          <p:nvPr/>
        </p:nvSpPr>
        <p:spPr bwMode="auto">
          <a:xfrm>
            <a:off x="4711300" y="3908293"/>
            <a:ext cx="422491" cy="3945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19987" y="2580"/>
                </a:moveTo>
                <a:cubicBezTo>
                  <a:pt x="20419" y="2580"/>
                  <a:pt x="20793" y="2735"/>
                  <a:pt x="21116" y="3052"/>
                </a:cubicBezTo>
                <a:cubicBezTo>
                  <a:pt x="21438" y="3372"/>
                  <a:pt x="21599" y="3743"/>
                  <a:pt x="21599" y="4175"/>
                </a:cubicBezTo>
                <a:lnTo>
                  <a:pt x="21599" y="19987"/>
                </a:lnTo>
                <a:cubicBezTo>
                  <a:pt x="21599" y="20419"/>
                  <a:pt x="21438" y="20796"/>
                  <a:pt x="21116" y="21116"/>
                </a:cubicBezTo>
                <a:cubicBezTo>
                  <a:pt x="20793" y="21438"/>
                  <a:pt x="20419" y="21599"/>
                  <a:pt x="19987" y="21599"/>
                </a:cubicBezTo>
                <a:lnTo>
                  <a:pt x="1612" y="21599"/>
                </a:lnTo>
                <a:cubicBezTo>
                  <a:pt x="1180" y="21599"/>
                  <a:pt x="806" y="21438"/>
                  <a:pt x="483" y="21116"/>
                </a:cubicBezTo>
                <a:cubicBezTo>
                  <a:pt x="161" y="20796"/>
                  <a:pt x="0" y="20419"/>
                  <a:pt x="0" y="19987"/>
                </a:cubicBezTo>
                <a:lnTo>
                  <a:pt x="0" y="4175"/>
                </a:lnTo>
                <a:cubicBezTo>
                  <a:pt x="0" y="3743"/>
                  <a:pt x="161" y="3372"/>
                  <a:pt x="483" y="3052"/>
                </a:cubicBezTo>
                <a:cubicBezTo>
                  <a:pt x="806" y="2735"/>
                  <a:pt x="1180" y="2580"/>
                  <a:pt x="1612" y="2580"/>
                </a:cubicBezTo>
                <a:lnTo>
                  <a:pt x="2150" y="2580"/>
                </a:lnTo>
                <a:lnTo>
                  <a:pt x="2150" y="2401"/>
                </a:lnTo>
                <a:cubicBezTo>
                  <a:pt x="2150" y="2116"/>
                  <a:pt x="2196" y="1828"/>
                  <a:pt x="2288" y="1540"/>
                </a:cubicBezTo>
                <a:cubicBezTo>
                  <a:pt x="2381" y="1249"/>
                  <a:pt x="2530" y="990"/>
                  <a:pt x="2738" y="766"/>
                </a:cubicBezTo>
                <a:cubicBezTo>
                  <a:pt x="2942" y="541"/>
                  <a:pt x="3216" y="360"/>
                  <a:pt x="3555" y="213"/>
                </a:cubicBezTo>
                <a:cubicBezTo>
                  <a:pt x="3895" y="75"/>
                  <a:pt x="4310" y="0"/>
                  <a:pt x="4796" y="0"/>
                </a:cubicBezTo>
                <a:cubicBezTo>
                  <a:pt x="5283" y="0"/>
                  <a:pt x="5698" y="75"/>
                  <a:pt x="6037" y="213"/>
                </a:cubicBezTo>
                <a:cubicBezTo>
                  <a:pt x="6377" y="360"/>
                  <a:pt x="6651" y="541"/>
                  <a:pt x="6858" y="766"/>
                </a:cubicBezTo>
                <a:cubicBezTo>
                  <a:pt x="7062" y="990"/>
                  <a:pt x="7215" y="1255"/>
                  <a:pt x="7313" y="1546"/>
                </a:cubicBezTo>
                <a:cubicBezTo>
                  <a:pt x="7411" y="1840"/>
                  <a:pt x="7457" y="2125"/>
                  <a:pt x="7457" y="2401"/>
                </a:cubicBezTo>
                <a:lnTo>
                  <a:pt x="7457" y="2580"/>
                </a:lnTo>
                <a:lnTo>
                  <a:pt x="8133" y="2580"/>
                </a:lnTo>
                <a:lnTo>
                  <a:pt x="8133" y="2401"/>
                </a:lnTo>
                <a:cubicBezTo>
                  <a:pt x="8133" y="2116"/>
                  <a:pt x="8179" y="1828"/>
                  <a:pt x="8269" y="1540"/>
                </a:cubicBezTo>
                <a:cubicBezTo>
                  <a:pt x="8364" y="1249"/>
                  <a:pt x="8511" y="990"/>
                  <a:pt x="8718" y="766"/>
                </a:cubicBezTo>
                <a:cubicBezTo>
                  <a:pt x="8925" y="541"/>
                  <a:pt x="9199" y="360"/>
                  <a:pt x="9538" y="213"/>
                </a:cubicBezTo>
                <a:cubicBezTo>
                  <a:pt x="9878" y="74"/>
                  <a:pt x="10293" y="0"/>
                  <a:pt x="10779" y="0"/>
                </a:cubicBezTo>
                <a:cubicBezTo>
                  <a:pt x="11266" y="0"/>
                  <a:pt x="11678" y="74"/>
                  <a:pt x="12020" y="213"/>
                </a:cubicBezTo>
                <a:cubicBezTo>
                  <a:pt x="12360" y="360"/>
                  <a:pt x="12636" y="541"/>
                  <a:pt x="12852" y="766"/>
                </a:cubicBezTo>
                <a:cubicBezTo>
                  <a:pt x="13068" y="990"/>
                  <a:pt x="13227" y="1255"/>
                  <a:pt x="13322" y="1546"/>
                </a:cubicBezTo>
                <a:cubicBezTo>
                  <a:pt x="13417" y="1840"/>
                  <a:pt x="13469" y="2125"/>
                  <a:pt x="13469" y="2401"/>
                </a:cubicBezTo>
                <a:lnTo>
                  <a:pt x="13469" y="2580"/>
                </a:lnTo>
                <a:lnTo>
                  <a:pt x="14142" y="2580"/>
                </a:lnTo>
                <a:lnTo>
                  <a:pt x="14142" y="2401"/>
                </a:lnTo>
                <a:cubicBezTo>
                  <a:pt x="14142" y="2116"/>
                  <a:pt x="14191" y="1828"/>
                  <a:pt x="14286" y="1540"/>
                </a:cubicBezTo>
                <a:cubicBezTo>
                  <a:pt x="14384" y="1249"/>
                  <a:pt x="14534" y="990"/>
                  <a:pt x="14741" y="765"/>
                </a:cubicBezTo>
                <a:cubicBezTo>
                  <a:pt x="14948" y="541"/>
                  <a:pt x="15219" y="359"/>
                  <a:pt x="15556" y="213"/>
                </a:cubicBezTo>
                <a:cubicBezTo>
                  <a:pt x="15890" y="74"/>
                  <a:pt x="16305" y="0"/>
                  <a:pt x="16803" y="0"/>
                </a:cubicBezTo>
                <a:cubicBezTo>
                  <a:pt x="17289" y="0"/>
                  <a:pt x="17704" y="74"/>
                  <a:pt x="18044" y="213"/>
                </a:cubicBezTo>
                <a:cubicBezTo>
                  <a:pt x="18383" y="359"/>
                  <a:pt x="18657" y="541"/>
                  <a:pt x="18864" y="765"/>
                </a:cubicBezTo>
                <a:cubicBezTo>
                  <a:pt x="19069" y="990"/>
                  <a:pt x="19218" y="1255"/>
                  <a:pt x="19311" y="1546"/>
                </a:cubicBezTo>
                <a:cubicBezTo>
                  <a:pt x="19403" y="1839"/>
                  <a:pt x="19449" y="2125"/>
                  <a:pt x="19449" y="2401"/>
                </a:cubicBezTo>
                <a:lnTo>
                  <a:pt x="19449" y="2580"/>
                </a:lnTo>
                <a:lnTo>
                  <a:pt x="19987" y="2580"/>
                </a:lnTo>
                <a:close/>
                <a:moveTo>
                  <a:pt x="6066" y="7968"/>
                </a:moveTo>
                <a:lnTo>
                  <a:pt x="2179" y="7968"/>
                </a:lnTo>
                <a:lnTo>
                  <a:pt x="2179" y="11443"/>
                </a:lnTo>
                <a:lnTo>
                  <a:pt x="6066" y="11443"/>
                </a:lnTo>
                <a:lnTo>
                  <a:pt x="6066" y="7968"/>
                </a:lnTo>
                <a:close/>
                <a:moveTo>
                  <a:pt x="6066" y="11976"/>
                </a:moveTo>
                <a:lnTo>
                  <a:pt x="2179" y="11976"/>
                </a:lnTo>
                <a:lnTo>
                  <a:pt x="2179" y="15452"/>
                </a:lnTo>
                <a:lnTo>
                  <a:pt x="6066" y="15452"/>
                </a:lnTo>
                <a:lnTo>
                  <a:pt x="6066" y="11976"/>
                </a:lnTo>
                <a:close/>
                <a:moveTo>
                  <a:pt x="6066" y="15976"/>
                </a:moveTo>
                <a:lnTo>
                  <a:pt x="2179" y="15976"/>
                </a:lnTo>
                <a:lnTo>
                  <a:pt x="2179" y="19422"/>
                </a:lnTo>
                <a:lnTo>
                  <a:pt x="6066" y="19422"/>
                </a:lnTo>
                <a:lnTo>
                  <a:pt x="6066" y="15976"/>
                </a:lnTo>
                <a:close/>
                <a:moveTo>
                  <a:pt x="3754" y="5543"/>
                </a:moveTo>
                <a:cubicBezTo>
                  <a:pt x="3754" y="6067"/>
                  <a:pt x="4102" y="6323"/>
                  <a:pt x="4799" y="6323"/>
                </a:cubicBezTo>
                <a:cubicBezTo>
                  <a:pt x="5499" y="6323"/>
                  <a:pt x="5847" y="6067"/>
                  <a:pt x="5847" y="5543"/>
                </a:cubicBezTo>
                <a:lnTo>
                  <a:pt x="5847" y="2398"/>
                </a:lnTo>
                <a:cubicBezTo>
                  <a:pt x="5847" y="1877"/>
                  <a:pt x="5499" y="1612"/>
                  <a:pt x="4799" y="1612"/>
                </a:cubicBezTo>
                <a:cubicBezTo>
                  <a:pt x="4102" y="1612"/>
                  <a:pt x="3754" y="1877"/>
                  <a:pt x="3754" y="2398"/>
                </a:cubicBezTo>
                <a:lnTo>
                  <a:pt x="3754" y="5543"/>
                </a:lnTo>
                <a:close/>
                <a:moveTo>
                  <a:pt x="10535" y="7968"/>
                </a:moveTo>
                <a:lnTo>
                  <a:pt x="6607" y="7968"/>
                </a:lnTo>
                <a:lnTo>
                  <a:pt x="6607" y="11443"/>
                </a:lnTo>
                <a:lnTo>
                  <a:pt x="10535" y="11443"/>
                </a:lnTo>
                <a:lnTo>
                  <a:pt x="10535" y="7968"/>
                </a:lnTo>
                <a:close/>
                <a:moveTo>
                  <a:pt x="10535" y="11976"/>
                </a:moveTo>
                <a:lnTo>
                  <a:pt x="6607" y="11976"/>
                </a:lnTo>
                <a:lnTo>
                  <a:pt x="6607" y="15452"/>
                </a:lnTo>
                <a:lnTo>
                  <a:pt x="10535" y="15452"/>
                </a:lnTo>
                <a:lnTo>
                  <a:pt x="10535" y="11976"/>
                </a:lnTo>
                <a:close/>
                <a:moveTo>
                  <a:pt x="10535" y="15976"/>
                </a:moveTo>
                <a:lnTo>
                  <a:pt x="6607" y="15976"/>
                </a:lnTo>
                <a:lnTo>
                  <a:pt x="6607" y="19422"/>
                </a:lnTo>
                <a:lnTo>
                  <a:pt x="10535" y="19422"/>
                </a:lnTo>
                <a:lnTo>
                  <a:pt x="10535" y="15976"/>
                </a:lnTo>
                <a:close/>
                <a:moveTo>
                  <a:pt x="9774" y="5543"/>
                </a:moveTo>
                <a:cubicBezTo>
                  <a:pt x="9774" y="5825"/>
                  <a:pt x="9849" y="6027"/>
                  <a:pt x="9996" y="6145"/>
                </a:cubicBezTo>
                <a:cubicBezTo>
                  <a:pt x="10143" y="6269"/>
                  <a:pt x="10405" y="6323"/>
                  <a:pt x="10782" y="6323"/>
                </a:cubicBezTo>
                <a:cubicBezTo>
                  <a:pt x="11159" y="6323"/>
                  <a:pt x="11427" y="6263"/>
                  <a:pt x="11588" y="6139"/>
                </a:cubicBezTo>
                <a:cubicBezTo>
                  <a:pt x="11750" y="6015"/>
                  <a:pt x="11830" y="5819"/>
                  <a:pt x="11830" y="5543"/>
                </a:cubicBezTo>
                <a:lnTo>
                  <a:pt x="11830" y="2398"/>
                </a:lnTo>
                <a:cubicBezTo>
                  <a:pt x="11830" y="2128"/>
                  <a:pt x="11750" y="1932"/>
                  <a:pt x="11588" y="1802"/>
                </a:cubicBezTo>
                <a:cubicBezTo>
                  <a:pt x="11427" y="1673"/>
                  <a:pt x="11159" y="1612"/>
                  <a:pt x="10782" y="1612"/>
                </a:cubicBezTo>
                <a:cubicBezTo>
                  <a:pt x="10405" y="1612"/>
                  <a:pt x="10143" y="1679"/>
                  <a:pt x="9996" y="1814"/>
                </a:cubicBezTo>
                <a:cubicBezTo>
                  <a:pt x="9849" y="1944"/>
                  <a:pt x="9774" y="2139"/>
                  <a:pt x="9774" y="2398"/>
                </a:cubicBezTo>
                <a:lnTo>
                  <a:pt x="9774" y="5543"/>
                </a:lnTo>
                <a:close/>
                <a:moveTo>
                  <a:pt x="14986" y="7968"/>
                </a:moveTo>
                <a:lnTo>
                  <a:pt x="11073" y="7968"/>
                </a:lnTo>
                <a:lnTo>
                  <a:pt x="11073" y="11443"/>
                </a:lnTo>
                <a:lnTo>
                  <a:pt x="14986" y="11443"/>
                </a:lnTo>
                <a:lnTo>
                  <a:pt x="14986" y="7968"/>
                </a:lnTo>
                <a:close/>
                <a:moveTo>
                  <a:pt x="14986" y="11976"/>
                </a:moveTo>
                <a:lnTo>
                  <a:pt x="11073" y="11976"/>
                </a:lnTo>
                <a:lnTo>
                  <a:pt x="11073" y="15452"/>
                </a:lnTo>
                <a:lnTo>
                  <a:pt x="14986" y="15452"/>
                </a:lnTo>
                <a:lnTo>
                  <a:pt x="14986" y="11976"/>
                </a:lnTo>
                <a:close/>
                <a:moveTo>
                  <a:pt x="14986" y="15976"/>
                </a:moveTo>
                <a:lnTo>
                  <a:pt x="11073" y="15976"/>
                </a:lnTo>
                <a:lnTo>
                  <a:pt x="11073" y="19422"/>
                </a:lnTo>
                <a:lnTo>
                  <a:pt x="14986" y="19422"/>
                </a:lnTo>
                <a:lnTo>
                  <a:pt x="14986" y="15976"/>
                </a:lnTo>
                <a:close/>
                <a:moveTo>
                  <a:pt x="19423" y="7968"/>
                </a:moveTo>
                <a:lnTo>
                  <a:pt x="15521" y="7968"/>
                </a:lnTo>
                <a:lnTo>
                  <a:pt x="15521" y="11443"/>
                </a:lnTo>
                <a:lnTo>
                  <a:pt x="19423" y="11443"/>
                </a:lnTo>
                <a:lnTo>
                  <a:pt x="19423" y="7968"/>
                </a:lnTo>
                <a:close/>
                <a:moveTo>
                  <a:pt x="19423" y="11976"/>
                </a:moveTo>
                <a:lnTo>
                  <a:pt x="15521" y="11976"/>
                </a:lnTo>
                <a:lnTo>
                  <a:pt x="15521" y="15452"/>
                </a:lnTo>
                <a:lnTo>
                  <a:pt x="19423" y="15452"/>
                </a:lnTo>
                <a:lnTo>
                  <a:pt x="19423" y="11976"/>
                </a:lnTo>
                <a:close/>
                <a:moveTo>
                  <a:pt x="19423" y="15976"/>
                </a:moveTo>
                <a:lnTo>
                  <a:pt x="15521" y="15976"/>
                </a:lnTo>
                <a:lnTo>
                  <a:pt x="15521" y="19422"/>
                </a:lnTo>
                <a:lnTo>
                  <a:pt x="19423" y="19422"/>
                </a:lnTo>
                <a:lnTo>
                  <a:pt x="19423" y="15976"/>
                </a:lnTo>
                <a:close/>
                <a:moveTo>
                  <a:pt x="15758" y="5543"/>
                </a:moveTo>
                <a:cubicBezTo>
                  <a:pt x="15758" y="6067"/>
                  <a:pt x="16106" y="6323"/>
                  <a:pt x="16806" y="6323"/>
                </a:cubicBezTo>
                <a:cubicBezTo>
                  <a:pt x="17502" y="6323"/>
                  <a:pt x="17848" y="6067"/>
                  <a:pt x="17839" y="5543"/>
                </a:cubicBezTo>
                <a:lnTo>
                  <a:pt x="17839" y="2398"/>
                </a:lnTo>
                <a:cubicBezTo>
                  <a:pt x="17839" y="1877"/>
                  <a:pt x="17494" y="1612"/>
                  <a:pt x="16806" y="1612"/>
                </a:cubicBezTo>
                <a:cubicBezTo>
                  <a:pt x="16106" y="1612"/>
                  <a:pt x="15758" y="1877"/>
                  <a:pt x="15758" y="2398"/>
                </a:cubicBezTo>
                <a:lnTo>
                  <a:pt x="15758" y="5543"/>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91" name="AutoShape 43"/>
          <p:cNvSpPr/>
          <p:nvPr/>
        </p:nvSpPr>
        <p:spPr bwMode="auto">
          <a:xfrm>
            <a:off x="7180355" y="2778171"/>
            <a:ext cx="422491" cy="434009"/>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20263" y="0"/>
                </a:moveTo>
                <a:cubicBezTo>
                  <a:pt x="20630" y="0"/>
                  <a:pt x="20946" y="158"/>
                  <a:pt x="21208" y="478"/>
                </a:cubicBezTo>
                <a:cubicBezTo>
                  <a:pt x="21470" y="798"/>
                  <a:pt x="21599" y="1177"/>
                  <a:pt x="21599" y="1615"/>
                </a:cubicBezTo>
                <a:lnTo>
                  <a:pt x="21599" y="19984"/>
                </a:lnTo>
                <a:cubicBezTo>
                  <a:pt x="21599" y="20422"/>
                  <a:pt x="21470" y="20803"/>
                  <a:pt x="21208" y="21124"/>
                </a:cubicBezTo>
                <a:cubicBezTo>
                  <a:pt x="20948" y="21441"/>
                  <a:pt x="20632" y="21599"/>
                  <a:pt x="20263" y="21599"/>
                </a:cubicBezTo>
                <a:lnTo>
                  <a:pt x="1346" y="21599"/>
                </a:lnTo>
                <a:cubicBezTo>
                  <a:pt x="981" y="21599"/>
                  <a:pt x="663" y="21441"/>
                  <a:pt x="396" y="21124"/>
                </a:cubicBezTo>
                <a:cubicBezTo>
                  <a:pt x="132" y="20803"/>
                  <a:pt x="0" y="20422"/>
                  <a:pt x="0" y="19984"/>
                </a:cubicBezTo>
                <a:lnTo>
                  <a:pt x="0" y="1615"/>
                </a:lnTo>
                <a:cubicBezTo>
                  <a:pt x="0" y="1177"/>
                  <a:pt x="132" y="798"/>
                  <a:pt x="396" y="478"/>
                </a:cubicBezTo>
                <a:cubicBezTo>
                  <a:pt x="661" y="158"/>
                  <a:pt x="979" y="0"/>
                  <a:pt x="1346" y="0"/>
                </a:cubicBezTo>
                <a:lnTo>
                  <a:pt x="20263" y="0"/>
                </a:lnTo>
                <a:close/>
                <a:moveTo>
                  <a:pt x="19805" y="2170"/>
                </a:moveTo>
                <a:lnTo>
                  <a:pt x="1801" y="2170"/>
                </a:lnTo>
                <a:lnTo>
                  <a:pt x="1801" y="19440"/>
                </a:lnTo>
                <a:lnTo>
                  <a:pt x="19805" y="19440"/>
                </a:lnTo>
                <a:lnTo>
                  <a:pt x="19805" y="2170"/>
                </a:lnTo>
                <a:close/>
                <a:moveTo>
                  <a:pt x="5425" y="8662"/>
                </a:moveTo>
                <a:cubicBezTo>
                  <a:pt x="4910" y="8662"/>
                  <a:pt x="4475" y="8454"/>
                  <a:pt x="4125" y="8034"/>
                </a:cubicBezTo>
                <a:cubicBezTo>
                  <a:pt x="3770" y="7611"/>
                  <a:pt x="3598" y="7103"/>
                  <a:pt x="3598" y="6512"/>
                </a:cubicBezTo>
                <a:cubicBezTo>
                  <a:pt x="3598" y="5895"/>
                  <a:pt x="3770" y="5372"/>
                  <a:pt x="4125" y="4952"/>
                </a:cubicBezTo>
                <a:cubicBezTo>
                  <a:pt x="4477" y="4526"/>
                  <a:pt x="4910" y="4321"/>
                  <a:pt x="5425" y="4321"/>
                </a:cubicBezTo>
                <a:cubicBezTo>
                  <a:pt x="5914" y="4321"/>
                  <a:pt x="6340" y="4529"/>
                  <a:pt x="6693" y="4952"/>
                </a:cubicBezTo>
                <a:cubicBezTo>
                  <a:pt x="7045" y="5372"/>
                  <a:pt x="7219" y="5895"/>
                  <a:pt x="7219" y="6512"/>
                </a:cubicBezTo>
                <a:cubicBezTo>
                  <a:pt x="7219" y="7103"/>
                  <a:pt x="7045" y="7611"/>
                  <a:pt x="6693" y="8034"/>
                </a:cubicBezTo>
                <a:cubicBezTo>
                  <a:pt x="6340" y="8454"/>
                  <a:pt x="5914" y="8662"/>
                  <a:pt x="5425" y="8662"/>
                </a:cubicBezTo>
                <a:moveTo>
                  <a:pt x="18001" y="17287"/>
                </a:moveTo>
                <a:lnTo>
                  <a:pt x="3598" y="17287"/>
                </a:lnTo>
                <a:lnTo>
                  <a:pt x="3598" y="15810"/>
                </a:lnTo>
                <a:lnTo>
                  <a:pt x="6845" y="10745"/>
                </a:lnTo>
                <a:lnTo>
                  <a:pt x="9045" y="12942"/>
                </a:lnTo>
                <a:lnTo>
                  <a:pt x="13193" y="5387"/>
                </a:lnTo>
                <a:lnTo>
                  <a:pt x="17998" y="11350"/>
                </a:lnTo>
                <a:lnTo>
                  <a:pt x="17998" y="17287"/>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grpSp>
        <p:nvGrpSpPr>
          <p:cNvPr id="27" name="Group 26"/>
          <p:cNvGrpSpPr/>
          <p:nvPr/>
        </p:nvGrpSpPr>
        <p:grpSpPr bwMode="auto">
          <a:xfrm>
            <a:off x="5751275" y="935627"/>
            <a:ext cx="738981" cy="129382"/>
            <a:chOff x="1703388" y="2006913"/>
            <a:chExt cx="1478230" cy="258682"/>
          </a:xfrm>
        </p:grpSpPr>
        <p:sp>
          <p:nvSpPr>
            <p:cNvPr id="28" name="Oval 27"/>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29" name="Oval 28"/>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30" name="Oval 29"/>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34" name="Oval 33"/>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2" name="Oval 36"/>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38" name="TextBox 72"/>
          <p:cNvSpPr txBox="1">
            <a:spLocks noChangeArrowheads="1"/>
          </p:cNvSpPr>
          <p:nvPr/>
        </p:nvSpPr>
        <p:spPr bwMode="auto">
          <a:xfrm>
            <a:off x="5309331" y="428076"/>
            <a:ext cx="1678940"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zh-CN" altLang="en-US" sz="3300" b="1" dirty="0">
                <a:solidFill>
                  <a:srgbClr val="445469"/>
                </a:solidFill>
                <a:latin typeface="思源黑体 CN Bold"/>
                <a:ea typeface="思源黑体 CN Bold"/>
              </a:rPr>
              <a:t>整体流程</a:t>
            </a:r>
          </a:p>
        </p:txBody>
      </p:sp>
      <p:grpSp>
        <p:nvGrpSpPr>
          <p:cNvPr id="3" name="Group 49"/>
          <p:cNvGrpSpPr/>
          <p:nvPr/>
        </p:nvGrpSpPr>
        <p:grpSpPr>
          <a:xfrm>
            <a:off x="4373663" y="5421917"/>
            <a:ext cx="1136948" cy="1153545"/>
            <a:chOff x="2285781" y="4847654"/>
            <a:chExt cx="952480" cy="966132"/>
          </a:xfrm>
        </p:grpSpPr>
        <p:sp>
          <p:nvSpPr>
            <p:cNvPr id="4" name="Oval 50"/>
            <p:cNvSpPr/>
            <p:nvPr/>
          </p:nvSpPr>
          <p:spPr bwMode="auto">
            <a:xfrm>
              <a:off x="2346028" y="4908765"/>
              <a:ext cx="840592" cy="852640"/>
            </a:xfrm>
            <a:prstGeom prst="ellipse">
              <a:avLst/>
            </a:prstGeom>
            <a:solidFill>
              <a:schemeClr val="accent2"/>
            </a:solidFill>
            <a:ln w="3175" cmpd="sng">
              <a:noFill/>
              <a:prstDash val="solid"/>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5" name="Oval 51"/>
            <p:cNvSpPr/>
            <p:nvPr/>
          </p:nvSpPr>
          <p:spPr bwMode="auto">
            <a:xfrm>
              <a:off x="2285781" y="4847654"/>
              <a:ext cx="952480" cy="966132"/>
            </a:xfrm>
            <a:prstGeom prst="ellipse">
              <a:avLst/>
            </a:prstGeom>
            <a:noFill/>
            <a:ln w="3175" cmpd="sng">
              <a:solidFill>
                <a:schemeClr val="tx1">
                  <a:lumMod val="60000"/>
                  <a:lumOff val="40000"/>
                </a:schemeClr>
              </a:solidFill>
              <a:prstDash val="sysDash"/>
            </a:ln>
            <a:effectLst/>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6" name="TextBox 19"/>
          <p:cNvSpPr txBox="1"/>
          <p:nvPr/>
        </p:nvSpPr>
        <p:spPr>
          <a:xfrm>
            <a:off x="2922168" y="5458981"/>
            <a:ext cx="1403350" cy="459105"/>
          </a:xfrm>
          <a:prstGeom prst="rect">
            <a:avLst/>
          </a:prstGeom>
          <a:noFill/>
        </p:spPr>
        <p:txBody>
          <a:bodyPr wrap="none" lIns="91422" tIns="45711" rIns="91422" bIns="45711" rtlCol="0">
            <a:spAutoFit/>
          </a:bodyPr>
          <a:lstStyle/>
          <a:p>
            <a:pPr algn="r" defTabSz="913765"/>
            <a:r>
              <a:rPr lang="zh-CN" altLang="id-ID" sz="2400" b="1" dirty="0">
                <a:solidFill>
                  <a:srgbClr val="445469"/>
                </a:solidFill>
                <a:latin typeface="Arial Black" panose="020B0A04020102020204"/>
                <a:ea typeface="思源黑体 CN Medium"/>
              </a:rPr>
              <a:t>协议文件</a:t>
            </a:r>
          </a:p>
        </p:txBody>
      </p:sp>
      <p:sp>
        <p:nvSpPr>
          <p:cNvPr id="7" name="TextBox 20"/>
          <p:cNvSpPr txBox="1"/>
          <p:nvPr/>
        </p:nvSpPr>
        <p:spPr>
          <a:xfrm>
            <a:off x="2437130" y="5876290"/>
            <a:ext cx="1877060" cy="532130"/>
          </a:xfrm>
          <a:prstGeom prst="rect">
            <a:avLst/>
          </a:prstGeom>
          <a:noFill/>
        </p:spPr>
        <p:txBody>
          <a:bodyPr wrap="square" lIns="91422" tIns="45711" rIns="91422" bIns="45711" rtlCol="0">
            <a:spAutoFit/>
          </a:bodyPr>
          <a:lstStyle/>
          <a:p>
            <a:pPr algn="r" defTabSz="323215">
              <a:lnSpc>
                <a:spcPct val="120000"/>
              </a:lnSpc>
              <a:spcBef>
                <a:spcPts val="850"/>
              </a:spcBef>
              <a:defRPr/>
            </a:pPr>
            <a:r>
              <a:rPr lang="zh-CN" altLang="en-US" sz="1200" dirty="0">
                <a:solidFill>
                  <a:srgbClr val="445469"/>
                </a:solidFill>
                <a:latin typeface="思源黑体 CN Medium"/>
                <a:ea typeface="思源黑体 CN Medium"/>
              </a:rPr>
              <a:t>包含归纳不变量</a:t>
            </a:r>
            <a:r>
              <a:rPr lang="en-US" altLang="zh-CN" sz="1200" dirty="0">
                <a:solidFill>
                  <a:srgbClr val="445469"/>
                </a:solidFill>
                <a:latin typeface="思源黑体 CN Medium"/>
                <a:ea typeface="思源黑体 CN Medium"/>
              </a:rPr>
              <a:t>+</a:t>
            </a:r>
            <a:r>
              <a:rPr lang="zh-CN" altLang="en-US" sz="1200" dirty="0">
                <a:solidFill>
                  <a:srgbClr val="445469"/>
                </a:solidFill>
                <a:latin typeface="思源黑体 CN Medium"/>
                <a:ea typeface="思源黑体 CN Medium"/>
              </a:rPr>
              <a:t>安全属性的协议文件</a:t>
            </a:r>
          </a:p>
        </p:txBody>
      </p:sp>
      <p:sp>
        <p:nvSpPr>
          <p:cNvPr id="8" name="Oval 22"/>
          <p:cNvSpPr/>
          <p:nvPr/>
        </p:nvSpPr>
        <p:spPr>
          <a:xfrm>
            <a:off x="6092177" y="5947268"/>
            <a:ext cx="113093" cy="113122"/>
          </a:xfrm>
          <a:prstGeom prst="ellipse">
            <a:avLst/>
          </a:prstGeom>
          <a:solidFill>
            <a:schemeClr val="accent2"/>
          </a:solidFill>
          <a:ln w="508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lIns="91422" tIns="45711" rIns="91422" bIns="45711" rtlCol="0" anchor="ctr"/>
          <a:lstStyle/>
          <a:p>
            <a:pPr algn="ctr" defTabSz="913765"/>
            <a:endParaRPr lang="id-ID">
              <a:solidFill>
                <a:prstClr val="white"/>
              </a:solidFill>
              <a:latin typeface="Arial Black" panose="020B0A04020102020204"/>
              <a:ea typeface="思源黑体 CN Medium"/>
            </a:endParaRPr>
          </a:p>
        </p:txBody>
      </p:sp>
      <p:cxnSp>
        <p:nvCxnSpPr>
          <p:cNvPr id="9" name="Straight Connector 23"/>
          <p:cNvCxnSpPr/>
          <p:nvPr/>
        </p:nvCxnSpPr>
        <p:spPr>
          <a:xfrm>
            <a:off x="5567555" y="6022683"/>
            <a:ext cx="524623" cy="0"/>
          </a:xfrm>
          <a:prstGeom prst="line">
            <a:avLst/>
          </a:prstGeom>
          <a:ln w="25400">
            <a:solidFill>
              <a:schemeClr val="bg1">
                <a:lumMod val="85000"/>
              </a:schemeClr>
            </a:solidFill>
            <a:prstDash val="dot"/>
          </a:ln>
        </p:spPr>
        <p:style>
          <a:lnRef idx="1">
            <a:schemeClr val="accent1"/>
          </a:lnRef>
          <a:fillRef idx="0">
            <a:schemeClr val="accent1"/>
          </a:fillRef>
          <a:effectRef idx="0">
            <a:schemeClr val="accent1"/>
          </a:effectRef>
          <a:fontRef idx="minor">
            <a:schemeClr val="tx1"/>
          </a:fontRef>
        </p:style>
      </p:cxnSp>
      <p:sp>
        <p:nvSpPr>
          <p:cNvPr id="40" name="AutoShape 18"/>
          <p:cNvSpPr/>
          <p:nvPr/>
        </p:nvSpPr>
        <p:spPr bwMode="auto">
          <a:xfrm>
            <a:off x="4739240" y="5767541"/>
            <a:ext cx="422491" cy="394553"/>
          </a:xfrm>
          <a:custGeom>
            <a:avLst/>
            <a:gdLst>
              <a:gd name="T0" fmla="*/ 10800 w 21600"/>
              <a:gd name="T1" fmla="*/ 10800 h 21600"/>
              <a:gd name="T2" fmla="*/ 10800 w 21600"/>
              <a:gd name="T3" fmla="*/ 10800 h 21600"/>
              <a:gd name="T4" fmla="*/ 10800 w 21600"/>
              <a:gd name="T5" fmla="*/ 10800 h 21600"/>
              <a:gd name="T6" fmla="*/ 10800 w 21600"/>
              <a:gd name="T7" fmla="*/ 10800 h 21600"/>
            </a:gdLst>
            <a:ahLst/>
            <a:cxnLst>
              <a:cxn ang="0">
                <a:pos x="T0" y="T1"/>
              </a:cxn>
              <a:cxn ang="0">
                <a:pos x="T2" y="T3"/>
              </a:cxn>
              <a:cxn ang="0">
                <a:pos x="T4" y="T5"/>
              </a:cxn>
              <a:cxn ang="0">
                <a:pos x="T6" y="T7"/>
              </a:cxn>
            </a:cxnLst>
            <a:rect l="0" t="0" r="r" b="b"/>
            <a:pathLst>
              <a:path w="21600" h="21600">
                <a:moveTo>
                  <a:pt x="0" y="11152"/>
                </a:moveTo>
                <a:lnTo>
                  <a:pt x="0" y="5936"/>
                </a:lnTo>
                <a:cubicBezTo>
                  <a:pt x="0" y="5498"/>
                  <a:pt x="132" y="5116"/>
                  <a:pt x="396" y="4796"/>
                </a:cubicBezTo>
                <a:cubicBezTo>
                  <a:pt x="663" y="4479"/>
                  <a:pt x="979" y="4317"/>
                  <a:pt x="1346" y="4317"/>
                </a:cubicBezTo>
                <a:lnTo>
                  <a:pt x="6316" y="4317"/>
                </a:lnTo>
                <a:lnTo>
                  <a:pt x="6316" y="1072"/>
                </a:lnTo>
                <a:cubicBezTo>
                  <a:pt x="6316" y="781"/>
                  <a:pt x="6399" y="528"/>
                  <a:pt x="6568" y="320"/>
                </a:cubicBezTo>
                <a:cubicBezTo>
                  <a:pt x="6737" y="108"/>
                  <a:pt x="6945" y="0"/>
                  <a:pt x="7195" y="0"/>
                </a:cubicBezTo>
                <a:lnTo>
                  <a:pt x="14402" y="0"/>
                </a:lnTo>
                <a:cubicBezTo>
                  <a:pt x="14661" y="0"/>
                  <a:pt x="14877" y="108"/>
                  <a:pt x="15053" y="320"/>
                </a:cubicBezTo>
                <a:cubicBezTo>
                  <a:pt x="15227" y="528"/>
                  <a:pt x="15318" y="781"/>
                  <a:pt x="15318" y="1072"/>
                </a:cubicBezTo>
                <a:lnTo>
                  <a:pt x="15318" y="4317"/>
                </a:lnTo>
                <a:lnTo>
                  <a:pt x="20263" y="4317"/>
                </a:lnTo>
                <a:cubicBezTo>
                  <a:pt x="20630" y="4317"/>
                  <a:pt x="20943" y="4479"/>
                  <a:pt x="21205" y="4796"/>
                </a:cubicBezTo>
                <a:cubicBezTo>
                  <a:pt x="21467" y="5116"/>
                  <a:pt x="21599" y="5498"/>
                  <a:pt x="21599" y="5936"/>
                </a:cubicBezTo>
                <a:lnTo>
                  <a:pt x="21599" y="11152"/>
                </a:lnTo>
                <a:lnTo>
                  <a:pt x="0" y="11152"/>
                </a:lnTo>
                <a:close/>
                <a:moveTo>
                  <a:pt x="21599" y="12782"/>
                </a:moveTo>
                <a:lnTo>
                  <a:pt x="21599" y="19981"/>
                </a:lnTo>
                <a:cubicBezTo>
                  <a:pt x="21599" y="20425"/>
                  <a:pt x="21467" y="20801"/>
                  <a:pt x="21205" y="21121"/>
                </a:cubicBezTo>
                <a:cubicBezTo>
                  <a:pt x="20943" y="21438"/>
                  <a:pt x="20630" y="21599"/>
                  <a:pt x="20263" y="21599"/>
                </a:cubicBezTo>
                <a:lnTo>
                  <a:pt x="1346" y="21599"/>
                </a:lnTo>
                <a:cubicBezTo>
                  <a:pt x="979" y="21599"/>
                  <a:pt x="663" y="21438"/>
                  <a:pt x="396" y="21121"/>
                </a:cubicBezTo>
                <a:cubicBezTo>
                  <a:pt x="132" y="20801"/>
                  <a:pt x="0" y="20425"/>
                  <a:pt x="0" y="19981"/>
                </a:cubicBezTo>
                <a:lnTo>
                  <a:pt x="0" y="12782"/>
                </a:lnTo>
                <a:lnTo>
                  <a:pt x="8355" y="12782"/>
                </a:lnTo>
                <a:cubicBezTo>
                  <a:pt x="8340" y="12841"/>
                  <a:pt x="8333" y="12929"/>
                  <a:pt x="8333" y="13052"/>
                </a:cubicBezTo>
                <a:lnTo>
                  <a:pt x="8333" y="15199"/>
                </a:lnTo>
                <a:cubicBezTo>
                  <a:pt x="8333" y="15713"/>
                  <a:pt x="8482" y="16160"/>
                  <a:pt x="8783" y="16542"/>
                </a:cubicBezTo>
                <a:cubicBezTo>
                  <a:pt x="9085" y="16921"/>
                  <a:pt x="9462" y="17112"/>
                  <a:pt x="9914" y="17112"/>
                </a:cubicBezTo>
                <a:lnTo>
                  <a:pt x="11707" y="17112"/>
                </a:lnTo>
                <a:cubicBezTo>
                  <a:pt x="12137" y="17112"/>
                  <a:pt x="12507" y="16924"/>
                  <a:pt x="12816" y="16548"/>
                </a:cubicBezTo>
                <a:cubicBezTo>
                  <a:pt x="13124" y="16175"/>
                  <a:pt x="13278" y="15725"/>
                  <a:pt x="13278" y="15199"/>
                </a:cubicBezTo>
                <a:lnTo>
                  <a:pt x="13278" y="13052"/>
                </a:lnTo>
                <a:cubicBezTo>
                  <a:pt x="13278" y="12938"/>
                  <a:pt x="13266" y="12847"/>
                  <a:pt x="13242" y="12782"/>
                </a:cubicBezTo>
                <a:lnTo>
                  <a:pt x="21599" y="12782"/>
                </a:lnTo>
                <a:close/>
                <a:moveTo>
                  <a:pt x="8108" y="4320"/>
                </a:moveTo>
                <a:lnTo>
                  <a:pt x="13511" y="4320"/>
                </a:lnTo>
                <a:lnTo>
                  <a:pt x="13511" y="2170"/>
                </a:lnTo>
                <a:lnTo>
                  <a:pt x="8108" y="2170"/>
                </a:lnTo>
                <a:lnTo>
                  <a:pt x="8108" y="4320"/>
                </a:lnTo>
                <a:close/>
                <a:moveTo>
                  <a:pt x="11707" y="12782"/>
                </a:moveTo>
                <a:cubicBezTo>
                  <a:pt x="11849" y="12782"/>
                  <a:pt x="11922" y="12873"/>
                  <a:pt x="11929" y="13052"/>
                </a:cubicBezTo>
                <a:lnTo>
                  <a:pt x="11929" y="15199"/>
                </a:lnTo>
                <a:cubicBezTo>
                  <a:pt x="11929" y="15367"/>
                  <a:pt x="11856" y="15455"/>
                  <a:pt x="11707" y="15467"/>
                </a:cubicBezTo>
                <a:lnTo>
                  <a:pt x="9914" y="15467"/>
                </a:lnTo>
                <a:cubicBezTo>
                  <a:pt x="9758" y="15467"/>
                  <a:pt x="9675" y="15379"/>
                  <a:pt x="9667" y="15199"/>
                </a:cubicBezTo>
                <a:lnTo>
                  <a:pt x="9667" y="13052"/>
                </a:lnTo>
                <a:cubicBezTo>
                  <a:pt x="9667" y="12882"/>
                  <a:pt x="9750" y="12794"/>
                  <a:pt x="9914" y="12782"/>
                </a:cubicBezTo>
                <a:lnTo>
                  <a:pt x="11707" y="12782"/>
                </a:lnTo>
                <a:close/>
              </a:path>
            </a:pathLst>
          </a:custGeom>
          <a:solidFill>
            <a:schemeClr val="bg1"/>
          </a:solidFill>
          <a:ln>
            <a:noFill/>
          </a:ln>
          <a:effectLst/>
        </p:spPr>
        <p:txBody>
          <a:bodyPr lIns="50789" tIns="50789" rIns="50789" bIns="50789" anchor="ctr"/>
          <a:lstStyle/>
          <a:p>
            <a:pPr defTabSz="456565">
              <a:defRPr/>
            </a:pPr>
            <a:endParaRPr lang="es-ES" sz="2900" dirty="0">
              <a:solidFill>
                <a:srgbClr val="44CEB9"/>
              </a:solidFill>
              <a:effectLst>
                <a:outerShdw blurRad="38100" dist="38100" dir="2700000" algn="tl">
                  <a:srgbClr val="000000"/>
                </a:outerShdw>
              </a:effectLst>
              <a:latin typeface="Gill Sans" panose="020B0502020104020203" charset="0"/>
              <a:ea typeface="思源黑体 CN Medium"/>
              <a:cs typeface="Gill Sans" panose="020B0502020104020203" charset="0"/>
              <a:sym typeface="Gill Sans" panose="020B0502020104020203" charset="0"/>
            </a:endParaRP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Line 4"/>
          <p:cNvSpPr>
            <a:spLocks noChangeShapeType="1"/>
          </p:cNvSpPr>
          <p:nvPr/>
        </p:nvSpPr>
        <p:spPr bwMode="auto">
          <a:xfrm flipV="1">
            <a:off x="4393586" y="3735103"/>
            <a:ext cx="2638098" cy="0"/>
          </a:xfrm>
          <a:prstGeom prst="line">
            <a:avLst/>
          </a:prstGeom>
          <a:noFill/>
          <a:ln w="25400" cap="flat" cmpd="sng">
            <a:solidFill>
              <a:srgbClr val="445469"/>
            </a:solidFill>
            <a:prstDash val="sysDot"/>
            <a:round/>
          </a:ln>
          <a:effectLst/>
        </p:spPr>
        <p:txBody>
          <a:bodyPr lIns="0" tIns="0" rIns="0" bIns="0" anchor="ctr"/>
          <a:lstStyle/>
          <a:p>
            <a:pPr defTabSz="913765">
              <a:defRPr/>
            </a:pPr>
            <a:endParaRPr lang="es-ES" sz="2800">
              <a:solidFill>
                <a:srgbClr val="445469"/>
              </a:solidFill>
              <a:effectLst>
                <a:outerShdw blurRad="38100" dist="38100" dir="2700000" algn="tl">
                  <a:srgbClr val="DDDDDD"/>
                </a:outerShdw>
              </a:effectLst>
              <a:latin typeface="Gill Sans" panose="020B0502020104020203" charset="0"/>
              <a:ea typeface="思源黑体 CN Medium"/>
              <a:cs typeface="Gill Sans" panose="020B0502020104020203" charset="0"/>
              <a:sym typeface="Gill Sans" panose="020B0502020104020203" charset="0"/>
            </a:endParaRPr>
          </a:p>
        </p:txBody>
      </p:sp>
      <p:sp>
        <p:nvSpPr>
          <p:cNvPr id="5" name="ï$lîḍè"/>
          <p:cNvSpPr/>
          <p:nvPr/>
        </p:nvSpPr>
        <p:spPr bwMode="auto">
          <a:xfrm>
            <a:off x="4685924" y="6304849"/>
            <a:ext cx="7811582" cy="152167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7EB739">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sp>
        <p:nvSpPr>
          <p:cNvPr id="6" name="ï$lîḍè"/>
          <p:cNvSpPr/>
          <p:nvPr/>
        </p:nvSpPr>
        <p:spPr bwMode="auto">
          <a:xfrm rot="11134385">
            <a:off x="-226608" y="6038034"/>
            <a:ext cx="5847054" cy="1807989"/>
          </a:xfrm>
          <a:custGeom>
            <a:avLst/>
            <a:gdLst>
              <a:gd name="T0" fmla="*/ 642 w 671"/>
              <a:gd name="T1" fmla="*/ 324 h 324"/>
              <a:gd name="T2" fmla="*/ 0 w 671"/>
              <a:gd name="T3" fmla="*/ 162 h 324"/>
              <a:gd name="T4" fmla="*/ 642 w 671"/>
              <a:gd name="T5" fmla="*/ 0 h 324"/>
              <a:gd name="T6" fmla="*/ 671 w 671"/>
              <a:gd name="T7" fmla="*/ 0 h 324"/>
              <a:gd name="T8" fmla="*/ 671 w 671"/>
              <a:gd name="T9" fmla="*/ 324 h 324"/>
              <a:gd name="T10" fmla="*/ 642 w 671"/>
              <a:gd name="T11" fmla="*/ 324 h 324"/>
            </a:gdLst>
            <a:ahLst/>
            <a:cxnLst>
              <a:cxn ang="0">
                <a:pos x="T0" y="T1"/>
              </a:cxn>
              <a:cxn ang="0">
                <a:pos x="T2" y="T3"/>
              </a:cxn>
              <a:cxn ang="0">
                <a:pos x="T4" y="T5"/>
              </a:cxn>
              <a:cxn ang="0">
                <a:pos x="T6" y="T7"/>
              </a:cxn>
              <a:cxn ang="0">
                <a:pos x="T8" y="T9"/>
              </a:cxn>
              <a:cxn ang="0">
                <a:pos x="T10" y="T11"/>
              </a:cxn>
            </a:cxnLst>
            <a:rect l="0" t="0" r="r" b="b"/>
            <a:pathLst>
              <a:path w="671" h="324">
                <a:moveTo>
                  <a:pt x="642" y="324"/>
                </a:moveTo>
                <a:cubicBezTo>
                  <a:pt x="287" y="324"/>
                  <a:pt x="0" y="251"/>
                  <a:pt x="0" y="162"/>
                </a:cubicBezTo>
                <a:cubicBezTo>
                  <a:pt x="0" y="72"/>
                  <a:pt x="287" y="0"/>
                  <a:pt x="642" y="0"/>
                </a:cubicBezTo>
                <a:cubicBezTo>
                  <a:pt x="652" y="0"/>
                  <a:pt x="662" y="0"/>
                  <a:pt x="671" y="0"/>
                </a:cubicBezTo>
                <a:cubicBezTo>
                  <a:pt x="671" y="324"/>
                  <a:pt x="671" y="324"/>
                  <a:pt x="671" y="324"/>
                </a:cubicBezTo>
                <a:cubicBezTo>
                  <a:pt x="662" y="324"/>
                  <a:pt x="652" y="324"/>
                  <a:pt x="642" y="324"/>
                </a:cubicBezTo>
                <a:close/>
              </a:path>
            </a:pathLst>
          </a:custGeom>
          <a:solidFill>
            <a:srgbClr val="209072">
              <a:alpha val="58000"/>
            </a:srgbClr>
          </a:solidFill>
          <a:ln>
            <a:noFill/>
          </a:ln>
        </p:spPr>
        <p:txBody>
          <a:bodyPr anchor="ctr">
            <a:noAutofit/>
          </a:bodyPr>
          <a:lstStyle/>
          <a:p>
            <a:pPr algn="ctr" defTabSz="913765"/>
            <a:endParaRPr>
              <a:solidFill>
                <a:srgbClr val="445469"/>
              </a:solidFill>
              <a:latin typeface="Arial Black" panose="020B0A04020102020204"/>
              <a:ea typeface="思源黑体 CN Medium"/>
              <a:sym typeface="+mn-ea"/>
            </a:endParaRPr>
          </a:p>
        </p:txBody>
      </p:sp>
      <p:grpSp>
        <p:nvGrpSpPr>
          <p:cNvPr id="15" name="组合 14"/>
          <p:cNvGrpSpPr/>
          <p:nvPr/>
        </p:nvGrpSpPr>
        <p:grpSpPr>
          <a:xfrm>
            <a:off x="4150455" y="2721037"/>
            <a:ext cx="4131428" cy="616585"/>
            <a:chOff x="8691501" y="5924982"/>
            <a:chExt cx="8262856" cy="1233169"/>
          </a:xfrm>
        </p:grpSpPr>
        <p:grpSp>
          <p:nvGrpSpPr>
            <p:cNvPr id="16" name="Group 2"/>
            <p:cNvGrpSpPr/>
            <p:nvPr/>
          </p:nvGrpSpPr>
          <p:grpSpPr>
            <a:xfrm>
              <a:off x="10437987" y="5924982"/>
              <a:ext cx="6516370" cy="1233169"/>
              <a:chOff x="7697537" y="6920323"/>
              <a:chExt cx="6516370" cy="1233169"/>
            </a:xfrm>
          </p:grpSpPr>
          <p:sp>
            <p:nvSpPr>
              <p:cNvPr id="20" name="TextBox 102"/>
              <p:cNvSpPr txBox="1"/>
              <p:nvPr/>
            </p:nvSpPr>
            <p:spPr>
              <a:xfrm>
                <a:off x="7999797" y="6920323"/>
                <a:ext cx="6214110" cy="1233169"/>
              </a:xfrm>
              <a:prstGeom prst="rect">
                <a:avLst/>
              </a:prstGeom>
              <a:noFill/>
            </p:spPr>
            <p:txBody>
              <a:bodyPr wrap="square" lIns="109710" tIns="54855" rIns="109710" bIns="54855" rtlCol="0">
                <a:spAutoFit/>
              </a:bodyPr>
              <a:lstStyle/>
              <a:p>
                <a:pPr algn="just" defTabSz="913765"/>
                <a:r>
                  <a:rPr lang="en-US" altLang="zh-CN" sz="3300" b="1" dirty="0">
                    <a:solidFill>
                      <a:srgbClr val="445469"/>
                    </a:solidFill>
                    <a:latin typeface="思源黑体 CN Bold"/>
                    <a:ea typeface="思源黑体 CN Bold"/>
                  </a:rPr>
                  <a:t>Python</a:t>
                </a:r>
                <a:r>
                  <a:rPr lang="zh-CN" altLang="en-US" sz="3300" b="1" dirty="0">
                    <a:solidFill>
                      <a:srgbClr val="445469"/>
                    </a:solidFill>
                    <a:latin typeface="思源黑体 CN Bold"/>
                    <a:ea typeface="思源黑体 CN Bold"/>
                  </a:rPr>
                  <a:t>部分</a:t>
                </a:r>
              </a:p>
            </p:txBody>
          </p:sp>
          <p:sp>
            <p:nvSpPr>
              <p:cNvPr id="21" name="Round Same Side Corner Rectangle 113"/>
              <p:cNvSpPr/>
              <p:nvPr/>
            </p:nvSpPr>
            <p:spPr>
              <a:xfrm rot="10800000" flipH="1">
                <a:off x="7697537" y="7055485"/>
                <a:ext cx="109697" cy="913591"/>
              </a:xfrm>
              <a:prstGeom prst="round2SameRect">
                <a:avLst>
                  <a:gd name="adj1" fmla="val 50000"/>
                  <a:gd name="adj2" fmla="val 50000"/>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lIns="109710" tIns="54855" rIns="109710" bIns="54855" rtlCol="0" anchor="ctr"/>
              <a:lstStyle/>
              <a:p>
                <a:pPr algn="ctr" defTabSz="913765"/>
                <a:endParaRPr lang="bg-BG">
                  <a:solidFill>
                    <a:prstClr val="white"/>
                  </a:solidFill>
                  <a:latin typeface="Arial Black" panose="020B0A04020102020204"/>
                  <a:ea typeface="思源黑体 CN Medium"/>
                </a:endParaRPr>
              </a:p>
            </p:txBody>
          </p:sp>
        </p:grpSp>
        <p:grpSp>
          <p:nvGrpSpPr>
            <p:cNvPr id="17" name="组合 16"/>
            <p:cNvGrpSpPr/>
            <p:nvPr/>
          </p:nvGrpSpPr>
          <p:grpSpPr>
            <a:xfrm>
              <a:off x="8691501" y="5977518"/>
              <a:ext cx="1197027" cy="1115167"/>
              <a:chOff x="8668208" y="4089550"/>
              <a:chExt cx="1197027" cy="1115167"/>
            </a:xfrm>
          </p:grpSpPr>
          <p:sp>
            <p:nvSpPr>
              <p:cNvPr id="18" name="矩形 17"/>
              <p:cNvSpPr/>
              <p:nvPr/>
            </p:nvSpPr>
            <p:spPr>
              <a:xfrm rot="2700000">
                <a:off x="8668208" y="4089550"/>
                <a:ext cx="1115167" cy="1115167"/>
              </a:xfrm>
              <a:prstGeom prst="rect">
                <a:avLst/>
              </a:prstGeom>
              <a:solidFill>
                <a:srgbClr val="7EB739"/>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defTabSz="457200">
                  <a:defRPr/>
                </a:pPr>
                <a:endParaRPr lang="zh-CN" altLang="en-US" sz="900">
                  <a:solidFill>
                    <a:prstClr val="white"/>
                  </a:solidFill>
                  <a:latin typeface="等线" panose="020F0502020204030204"/>
                  <a:ea typeface="等线" panose="02010600030101010101" pitchFamily="2" charset="-122"/>
                </a:endParaRPr>
              </a:p>
            </p:txBody>
          </p:sp>
          <p:sp>
            <p:nvSpPr>
              <p:cNvPr id="19" name="文本框 18"/>
              <p:cNvSpPr txBox="1"/>
              <p:nvPr/>
            </p:nvSpPr>
            <p:spPr>
              <a:xfrm>
                <a:off x="8693696" y="4119622"/>
                <a:ext cx="1171539" cy="1015661"/>
              </a:xfrm>
              <a:prstGeom prst="rect">
                <a:avLst/>
              </a:prstGeom>
              <a:noFill/>
            </p:spPr>
            <p:txBody>
              <a:bodyPr wrap="square" rtlCol="0">
                <a:spAutoFit/>
              </a:bodyPr>
              <a:lstStyle/>
              <a:p>
                <a:pPr defTabSz="457200">
                  <a:defRPr/>
                </a:pPr>
                <a:r>
                  <a:rPr lang="en-US" altLang="zh-CN" sz="2700" dirty="0">
                    <a:solidFill>
                      <a:prstClr val="white"/>
                    </a:solidFill>
                    <a:latin typeface="Impact" panose="020B0806030902050204" pitchFamily="34" charset="0"/>
                    <a:ea typeface="等线" panose="02010600030101010101" pitchFamily="2" charset="-122"/>
                  </a:rPr>
                  <a:t>02</a:t>
                </a:r>
                <a:endParaRPr lang="zh-CN" altLang="en-US" sz="2700" dirty="0">
                  <a:solidFill>
                    <a:prstClr val="white"/>
                  </a:solidFill>
                  <a:latin typeface="Impact" panose="020B0806030902050204" pitchFamily="34" charset="0"/>
                  <a:ea typeface="等线" panose="02010600030101010101" pitchFamily="2" charset="-122"/>
                </a:endParaRPr>
              </a:p>
            </p:txBody>
          </p:sp>
        </p:grpSp>
      </p:gr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748669" y="1392605"/>
            <a:ext cx="2245360" cy="36703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第一部分：整体结构</a:t>
            </a: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pic>
        <p:nvPicPr>
          <p:cNvPr id="2" name="图片 1" descr="2A02EBCF-919C-45B2-BAC9-35A1858E6A02"/>
          <p:cNvPicPr>
            <a:picLocks noChangeAspect="1"/>
          </p:cNvPicPr>
          <p:nvPr/>
        </p:nvPicPr>
        <p:blipFill>
          <a:blip r:embed="rId2"/>
          <a:stretch>
            <a:fillRect/>
          </a:stretch>
        </p:blipFill>
        <p:spPr>
          <a:xfrm>
            <a:off x="1028065" y="2032000"/>
            <a:ext cx="9830435" cy="1016000"/>
          </a:xfrm>
          <a:prstGeom prst="rect">
            <a:avLst/>
          </a:prstGeom>
        </p:spPr>
      </p:pic>
      <p:sp>
        <p:nvSpPr>
          <p:cNvPr id="5" name="TextBox 3"/>
          <p:cNvSpPr txBox="1"/>
          <p:nvPr/>
        </p:nvSpPr>
        <p:spPr>
          <a:xfrm>
            <a:off x="748669" y="3533825"/>
            <a:ext cx="6158230" cy="367030"/>
          </a:xfrm>
          <a:prstGeom prst="rect">
            <a:avLst/>
          </a:prstGeom>
          <a:noFill/>
        </p:spPr>
        <p:txBody>
          <a:bodyPr wrap="non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rPr>
              <a:t>translate.py </a:t>
            </a:r>
            <a:r>
              <a:rPr lang="zh-CN" altLang="en-US" b="1" dirty="0">
                <a:solidFill>
                  <a:srgbClr val="209072"/>
                </a:solidFill>
                <a:latin typeface="思源黑体 CN Bold"/>
                <a:ea typeface="思源黑体 CN Bold"/>
                <a:cs typeface="Lato Regular"/>
              </a:rPr>
              <a:t>依赖于</a:t>
            </a:r>
            <a:r>
              <a:rPr lang="en-US" altLang="zh-CN" b="1" dirty="0">
                <a:solidFill>
                  <a:srgbClr val="209072"/>
                </a:solidFill>
                <a:latin typeface="思源黑体 CN Bold"/>
                <a:ea typeface="思源黑体 CN Bold"/>
                <a:cs typeface="Lato Regular"/>
              </a:rPr>
              <a:t>ivy_parser.py</a:t>
            </a:r>
            <a:r>
              <a:rPr lang="zh-CN" altLang="en-US" b="1" dirty="0">
                <a:solidFill>
                  <a:srgbClr val="209072"/>
                </a:solidFill>
                <a:latin typeface="思源黑体 CN Bold"/>
                <a:ea typeface="思源黑体 CN Bold"/>
                <a:cs typeface="Lato Regular"/>
              </a:rPr>
              <a:t>和</a:t>
            </a:r>
            <a:r>
              <a:rPr lang="en-US" altLang="zh-CN" b="1" dirty="0">
                <a:solidFill>
                  <a:srgbClr val="209072"/>
                </a:solidFill>
                <a:latin typeface="思源黑体 CN Bold"/>
                <a:ea typeface="思源黑体 CN Bold"/>
                <a:cs typeface="Lato Regular"/>
              </a:rPr>
              <a:t>translate_helper.py</a:t>
            </a:r>
          </a:p>
        </p:txBody>
      </p:sp>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1636" y="1392605"/>
            <a:ext cx="3019425" cy="36703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a:t>
            </a:r>
            <a:r>
              <a:rPr lang="en-US" altLang="id-ID"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语法解析为树</a:t>
            </a: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pic>
        <p:nvPicPr>
          <p:cNvPr id="3" name="图片 2" descr="DB41A808-50D1-402A-B550-A5FC1F03BB15"/>
          <p:cNvPicPr>
            <a:picLocks noChangeAspect="1"/>
          </p:cNvPicPr>
          <p:nvPr/>
        </p:nvPicPr>
        <p:blipFill>
          <a:blip r:embed="rId2"/>
          <a:stretch>
            <a:fillRect/>
          </a:stretch>
        </p:blipFill>
        <p:spPr>
          <a:xfrm>
            <a:off x="476885" y="1959610"/>
            <a:ext cx="2603500" cy="1384300"/>
          </a:xfrm>
          <a:prstGeom prst="rect">
            <a:avLst/>
          </a:prstGeom>
        </p:spPr>
      </p:pic>
      <p:sp>
        <p:nvSpPr>
          <p:cNvPr id="7" name="文本框 6"/>
          <p:cNvSpPr txBox="1"/>
          <p:nvPr/>
        </p:nvSpPr>
        <p:spPr>
          <a:xfrm>
            <a:off x="3226435" y="2052320"/>
            <a:ext cx="8752205" cy="922020"/>
          </a:xfrm>
          <a:prstGeom prst="rect">
            <a:avLst/>
          </a:prstGeom>
          <a:noFill/>
        </p:spPr>
        <p:txBody>
          <a:bodyPr wrap="none" rtlCol="0" anchor="t">
            <a:spAutoFit/>
          </a:bodyPr>
          <a:lstStyle/>
          <a:p>
            <a:pPr algn="l"/>
            <a:r>
              <a:rPr lang="en-US" altLang="zh-CN" b="1" dirty="0">
                <a:solidFill>
                  <a:srgbClr val="209072"/>
                </a:solidFill>
                <a:latin typeface="思源黑体 CN Bold"/>
                <a:ea typeface="思源黑体 CN Bold"/>
                <a:cs typeface="Lato Regular"/>
                <a:sym typeface="+mn-ea"/>
              </a:rPr>
              <a:t>node_order_list = ['star', 'const', 'qvar', 'nequal', 'equal', 'predicate', </a:t>
            </a:r>
          </a:p>
          <a:p>
            <a:pPr algn="l"/>
            <a:r>
              <a:rPr lang="en-US" altLang="zh-CN" b="1" dirty="0">
                <a:solidFill>
                  <a:srgbClr val="209072"/>
                </a:solidFill>
                <a:latin typeface="思源黑体 CN Bold"/>
                <a:ea typeface="思源黑体 CN Bold"/>
                <a:cs typeface="Lato Regular"/>
                <a:sym typeface="+mn-ea"/>
              </a:rPr>
              <a:t>'module_predicate', 'not', 'and', 'or', 'imply', 'equiv', 'forall', 'exists', 'if-else']</a:t>
            </a:r>
          </a:p>
          <a:p>
            <a:pPr algn="l"/>
            <a:r>
              <a:rPr lang="zh-CN" altLang="en-US" b="1" dirty="0">
                <a:solidFill>
                  <a:srgbClr val="209072"/>
                </a:solidFill>
                <a:latin typeface="思源黑体 CN Bold"/>
                <a:ea typeface="思源黑体 CN Bold"/>
                <a:cs typeface="Lato Regular"/>
                <a:sym typeface="+mn-ea"/>
              </a:rPr>
              <a:t>最开始处理 </a:t>
            </a:r>
            <a:r>
              <a:rPr lang="en-US" altLang="zh-CN" b="1" dirty="0">
                <a:solidFill>
                  <a:srgbClr val="209072"/>
                </a:solidFill>
                <a:latin typeface="思源黑体 CN Bold"/>
                <a:ea typeface="思源黑体 CN Bold"/>
                <a:cs typeface="Lato Regular"/>
                <a:sym typeface="+mn-ea"/>
              </a:rPr>
              <a:t>-&gt; ()</a:t>
            </a:r>
          </a:p>
        </p:txBody>
      </p:sp>
      <p:pic>
        <p:nvPicPr>
          <p:cNvPr id="18" name="图片 17" descr="75100C0E-2800-4C3A-A757-52D9D8AA3D6C"/>
          <p:cNvPicPr>
            <a:picLocks noChangeAspect="1"/>
          </p:cNvPicPr>
          <p:nvPr/>
        </p:nvPicPr>
        <p:blipFill>
          <a:blip r:embed="rId3"/>
          <a:stretch>
            <a:fillRect/>
          </a:stretch>
        </p:blipFill>
        <p:spPr>
          <a:xfrm>
            <a:off x="462915" y="3543935"/>
            <a:ext cx="5850255" cy="2762250"/>
          </a:xfrm>
          <a:prstGeom prst="rect">
            <a:avLst/>
          </a:prstGeom>
        </p:spPr>
      </p:pic>
      <p:pic>
        <p:nvPicPr>
          <p:cNvPr id="19" name="图片 18" descr="82B4E928-4A98-4FF9-91A8-1C47A54EA413"/>
          <p:cNvPicPr>
            <a:picLocks noChangeAspect="1"/>
          </p:cNvPicPr>
          <p:nvPr/>
        </p:nvPicPr>
        <p:blipFill>
          <a:blip r:embed="rId4"/>
          <a:stretch>
            <a:fillRect/>
          </a:stretch>
        </p:blipFill>
        <p:spPr>
          <a:xfrm>
            <a:off x="6465570" y="3361055"/>
            <a:ext cx="5250815" cy="31280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217173" y="1379270"/>
            <a:ext cx="5509260" cy="643890"/>
          </a:xfrm>
          <a:prstGeom prst="rect">
            <a:avLst/>
          </a:prstGeom>
          <a:noFill/>
        </p:spPr>
        <p:txBody>
          <a:bodyPr wrap="non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第一部分：</a:t>
            </a:r>
            <a:r>
              <a:rPr lang="en-US" altLang="id-ID"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语法解析为树</a:t>
            </a:r>
            <a:r>
              <a:rPr lang="en-US" altLang="zh-CN" b="1" dirty="0">
                <a:solidFill>
                  <a:srgbClr val="209072"/>
                </a:solidFill>
                <a:latin typeface="思源黑体 CN Bold"/>
                <a:ea typeface="思源黑体 CN Bold"/>
                <a:cs typeface="Lato Regular"/>
              </a:rPr>
              <a:t>:</a:t>
            </a:r>
            <a:r>
              <a:rPr lang="zh-CN" altLang="en-US" b="1" dirty="0">
                <a:solidFill>
                  <a:srgbClr val="209072"/>
                </a:solidFill>
                <a:latin typeface="思源黑体 CN Bold"/>
                <a:ea typeface="思源黑体 CN Bold"/>
                <a:cs typeface="Lato Regular"/>
                <a:sym typeface="+mn-ea"/>
              </a:rPr>
              <a:t>the atomic substrings</a:t>
            </a:r>
            <a:endParaRPr lang="zh-CN" altLang="en-US" b="1" dirty="0">
              <a:solidFill>
                <a:srgbClr val="209072"/>
              </a:solidFill>
              <a:latin typeface="思源黑体 CN Bold"/>
              <a:ea typeface="思源黑体 CN Bold"/>
              <a:cs typeface="Lato Regular"/>
            </a:endParaRPr>
          </a:p>
          <a:p>
            <a:pPr algn="ctr" defTabSz="913765"/>
            <a:endParaRPr lang="en-US" altLang="zh-CN" b="1" dirty="0">
              <a:solidFill>
                <a:srgbClr val="209072"/>
              </a:solidFill>
              <a:latin typeface="思源黑体 CN Bold"/>
              <a:ea typeface="思源黑体 CN Bold"/>
              <a:cs typeface="Lato Regular"/>
            </a:endParaRP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sp>
        <p:nvSpPr>
          <p:cNvPr id="2" name="TextBox 3"/>
          <p:cNvSpPr txBox="1"/>
          <p:nvPr/>
        </p:nvSpPr>
        <p:spPr>
          <a:xfrm>
            <a:off x="323215" y="3284220"/>
            <a:ext cx="9326245" cy="2860040"/>
          </a:xfrm>
          <a:prstGeom prst="rect">
            <a:avLst/>
          </a:prstGeom>
          <a:noFill/>
        </p:spPr>
        <p:txBody>
          <a:bodyPr wrap="squar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sym typeface="+mn-ea"/>
              </a:rPr>
              <a:t>if ivy_expr.startswith('forall') or ivy_expr.startswith('exists')</a:t>
            </a:r>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forall X:node</a:t>
            </a:r>
            <a:r>
              <a:rPr lang="en-US" altLang="zh-CN" b="1" dirty="0">
                <a:solidFill>
                  <a:srgbClr val="209072"/>
                </a:solidFill>
                <a:latin typeface="思源黑体 CN Bold"/>
                <a:ea typeface="思源黑体 CN Bold"/>
                <a:cs typeface="Lato Regular"/>
              </a:rPr>
              <a:t>/forall Y. q(X,Y)</a:t>
            </a:r>
          </a:p>
          <a:p>
            <a:pPr algn="ctr" defTabSz="913765"/>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p(X) &amp; (q(X) | r(X)), (q(X) | r(X)) </a:t>
            </a:r>
            <a:r>
              <a:rPr lang="en-US" altLang="zh-CN" b="1" dirty="0">
                <a:solidFill>
                  <a:srgbClr val="209072"/>
                </a:solidFill>
                <a:latin typeface="思源黑体 CN Bold"/>
                <a:ea typeface="思源黑体 CN Bold"/>
                <a:cs typeface="Lato Regular"/>
              </a:rPr>
              <a:t>-&gt;delimeter</a:t>
            </a:r>
          </a:p>
          <a:p>
            <a:pPr algn="ctr" defTabSz="913765"/>
            <a:endParaRPr lang="zh-CN" altLang="en-US" b="1" dirty="0">
              <a:solidFill>
                <a:srgbClr val="209072"/>
              </a:solidFill>
              <a:latin typeface="思源黑体 CN Bold"/>
              <a:ea typeface="思源黑体 CN Bold"/>
              <a:cs typeface="Lato Regular"/>
            </a:endParaRPr>
          </a:p>
          <a:p>
            <a:pPr algn="ctr" defTabSz="913765"/>
            <a:r>
              <a:rPr lang="zh-CN" altLang="en-US" b="1" dirty="0">
                <a:solidFill>
                  <a:srgbClr val="209072"/>
                </a:solidFill>
                <a:latin typeface="思源黑体 CN Bold"/>
                <a:ea typeface="思源黑体 CN Bold"/>
                <a:cs typeface="Lato Regular"/>
              </a:rPr>
              <a:t>p(X) &amp; forall Y. q(X,Y) &amp; r(Y), forall Y. q(X,Y) &amp; r(Y)</a:t>
            </a:r>
            <a:r>
              <a:rPr lang="en-US" altLang="zh-CN" b="1" dirty="0">
                <a:solidFill>
                  <a:srgbClr val="209072"/>
                </a:solidFill>
                <a:latin typeface="思源黑体 CN Bold"/>
                <a:ea typeface="思源黑体 CN Bold"/>
                <a:cs typeface="Lato Regular"/>
              </a:rPr>
              <a:t>-&gt;add_disambiguating</a:t>
            </a:r>
          </a:p>
          <a:p>
            <a:pPr algn="ctr" defTabSz="913765"/>
            <a:r>
              <a:rPr lang="en-US" altLang="zh-CN" b="1" dirty="0">
                <a:solidFill>
                  <a:srgbClr val="209072"/>
                </a:solidFill>
                <a:latin typeface="思源黑体 CN Bold"/>
                <a:ea typeface="思源黑体 CN Bold"/>
                <a:cs typeface="Lato Regular"/>
              </a:rPr>
              <a:t>p(X) &amp; (forall Y. q(X,Y) &amp; r(Y), forall Y. q(X,Y) &amp; r(Y))</a:t>
            </a:r>
          </a:p>
          <a:p>
            <a:pPr algn="ctr" defTabSz="913765"/>
            <a:endParaRPr lang="en-US" altLang="zh-CN" b="1" dirty="0">
              <a:solidFill>
                <a:srgbClr val="209072"/>
              </a:solidFill>
              <a:latin typeface="思源黑体 CN Bold"/>
              <a:ea typeface="思源黑体 CN Bold"/>
              <a:cs typeface="Lato Regular"/>
            </a:endParaRPr>
          </a:p>
          <a:p>
            <a:pPr algn="ctr" defTabSz="913765"/>
            <a:r>
              <a:rPr lang="en-US" altLang="zh-CN" b="1" dirty="0">
                <a:solidFill>
                  <a:srgbClr val="209072"/>
                </a:solidFill>
                <a:latin typeface="思源黑体 CN Bold"/>
                <a:ea typeface="思源黑体 CN Bold"/>
                <a:cs typeface="Lato Regular"/>
              </a:rPr>
              <a:t>(p(X) &amp; forall Y. q(X,Y)) &amp; r(Y), forall Y. q(X,Y) &amp; r(Y)-&gt;</a:t>
            </a:r>
            <a:r>
              <a:rPr lang="en-US" altLang="zh-CN" b="1" dirty="0">
                <a:solidFill>
                  <a:srgbClr val="209072"/>
                </a:solidFill>
                <a:latin typeface="思源黑体 CN Bold"/>
                <a:ea typeface="思源黑体 CN Bold"/>
                <a:cs typeface="Lato Regular"/>
                <a:sym typeface="+mn-ea"/>
              </a:rPr>
              <a:t>add_disambiguating</a:t>
            </a:r>
            <a:endParaRPr lang="en-US" altLang="zh-CN" b="1" dirty="0">
              <a:solidFill>
                <a:srgbClr val="209072"/>
              </a:solidFill>
              <a:latin typeface="思源黑体 CN Bold"/>
              <a:ea typeface="思源黑体 CN Bold"/>
              <a:cs typeface="Lato Regular"/>
            </a:endParaRPr>
          </a:p>
          <a:p>
            <a:pPr algn="ctr" defTabSz="913765"/>
            <a:r>
              <a:rPr lang="en-US" altLang="zh-CN" b="1" dirty="0">
                <a:solidFill>
                  <a:srgbClr val="209072"/>
                </a:solidFill>
                <a:latin typeface="思源黑体 CN Bold"/>
                <a:ea typeface="思源黑体 CN Bold"/>
                <a:cs typeface="Lato Regular"/>
              </a:rPr>
              <a:t>(p(X) &amp; (forall Y. q(X,Y))) &amp; r(Y), (forall Y. q(X,Y) &amp; r(Y))</a:t>
            </a:r>
          </a:p>
        </p:txBody>
      </p:sp>
      <p:pic>
        <p:nvPicPr>
          <p:cNvPr id="5" name="图片 4" descr="D1282A31-A3E0-460C-AC31-7A341A47E980"/>
          <p:cNvPicPr>
            <a:picLocks noChangeAspect="1"/>
          </p:cNvPicPr>
          <p:nvPr/>
        </p:nvPicPr>
        <p:blipFill>
          <a:blip r:embed="rId2"/>
          <a:stretch>
            <a:fillRect/>
          </a:stretch>
        </p:blipFill>
        <p:spPr>
          <a:xfrm>
            <a:off x="6945630" y="321310"/>
            <a:ext cx="5111115" cy="275971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86080" y="250190"/>
            <a:ext cx="4583430" cy="920750"/>
          </a:xfrm>
          <a:prstGeom prst="rect">
            <a:avLst/>
          </a:prstGeom>
          <a:noFill/>
        </p:spPr>
        <p:txBody>
          <a:bodyPr wrap="square" lIns="91422" tIns="45711" rIns="91422" bIns="45711" rtlCol="0">
            <a:spAutoFit/>
          </a:bodyPr>
          <a:lstStyle/>
          <a:p>
            <a:pPr algn="ctr" defTabSz="913765"/>
            <a:r>
              <a:rPr lang="en-US" altLang="zh-CN" b="1" dirty="0">
                <a:solidFill>
                  <a:srgbClr val="209072"/>
                </a:solidFill>
                <a:latin typeface="思源黑体 CN Bold"/>
                <a:ea typeface="思源黑体 CN Bold"/>
                <a:cs typeface="Lato Regular"/>
              </a:rPr>
              <a:t>1.</a:t>
            </a:r>
            <a:r>
              <a:rPr lang="zh-CN" altLang="en-US" b="1" dirty="0">
                <a:solidFill>
                  <a:srgbClr val="209072"/>
                </a:solidFill>
                <a:latin typeface="思源黑体 CN Bold"/>
                <a:ea typeface="思源黑体 CN Bold"/>
                <a:cs typeface="Lato Regular"/>
              </a:rPr>
              <a:t>parse_ivy_file(input_ivy_file)</a:t>
            </a:r>
          </a:p>
          <a:p>
            <a:pPr algn="ctr" defTabSz="913765"/>
            <a:r>
              <a:rPr lang="zh-CN" altLang="en-US" b="1" dirty="0">
                <a:solidFill>
                  <a:srgbClr val="209072"/>
                </a:solidFill>
                <a:latin typeface="思源黑体 CN Bold"/>
                <a:ea typeface="思源黑体 CN Bold"/>
                <a:cs typeface="Lato Regular"/>
              </a:rPr>
              <a:t>    </a:t>
            </a:r>
            <a:r>
              <a:rPr lang="en-US" altLang="zh-CN" b="1" dirty="0">
                <a:solidFill>
                  <a:srgbClr val="209072"/>
                </a:solidFill>
                <a:latin typeface="思源黑体 CN Bold"/>
                <a:ea typeface="思源黑体 CN Bold"/>
                <a:cs typeface="Lato Regular"/>
              </a:rPr>
              <a:t>2.</a:t>
            </a:r>
            <a:r>
              <a:rPr lang="zh-CN" altLang="en-US" b="1" dirty="0">
                <a:solidFill>
                  <a:srgbClr val="209072"/>
                </a:solidFill>
                <a:latin typeface="思源黑体 CN Bold"/>
                <a:ea typeface="思源黑体 CN Bold"/>
                <a:cs typeface="Lato Regular"/>
              </a:rPr>
              <a:t>write_python_file(simulation_file)</a:t>
            </a:r>
          </a:p>
          <a:p>
            <a:pPr algn="ctr" defTabSz="913765"/>
            <a:r>
              <a:rPr lang="zh-CN" altLang="en-US" b="1" dirty="0">
                <a:solidFill>
                  <a:srgbClr val="209072"/>
                </a:solidFill>
                <a:latin typeface="思源黑体 CN Bold"/>
                <a:ea typeface="思源黑体 CN Bold"/>
                <a:cs typeface="Lato Regular"/>
              </a:rPr>
              <a:t>    </a:t>
            </a:r>
            <a:r>
              <a:rPr lang="en-US" altLang="zh-CN" b="1" dirty="0">
                <a:solidFill>
                  <a:srgbClr val="209072"/>
                </a:solidFill>
                <a:latin typeface="思源黑体 CN Bold"/>
                <a:ea typeface="思源黑体 CN Bold"/>
                <a:cs typeface="Lato Regular"/>
              </a:rPr>
              <a:t>3.</a:t>
            </a:r>
            <a:r>
              <a:rPr lang="zh-CN" altLang="en-US" b="1" dirty="0">
                <a:solidFill>
                  <a:srgbClr val="209072"/>
                </a:solidFill>
                <a:latin typeface="思源黑体 CN Bold"/>
                <a:ea typeface="思源黑体 CN Bold"/>
                <a:cs typeface="Lato Regular"/>
              </a:rPr>
              <a:t>emit_config_file(config_file)</a:t>
            </a:r>
          </a:p>
        </p:txBody>
      </p:sp>
      <p:grpSp>
        <p:nvGrpSpPr>
          <p:cNvPr id="11" name="Group 10"/>
          <p:cNvGrpSpPr/>
          <p:nvPr/>
        </p:nvGrpSpPr>
        <p:grpSpPr bwMode="auto">
          <a:xfrm>
            <a:off x="5726510" y="1009922"/>
            <a:ext cx="738981" cy="129382"/>
            <a:chOff x="1703388" y="2006913"/>
            <a:chExt cx="1478230" cy="258682"/>
          </a:xfrm>
        </p:grpSpPr>
        <p:sp>
          <p:nvSpPr>
            <p:cNvPr id="12" name="Oval 11"/>
            <p:cNvSpPr/>
            <p:nvPr/>
          </p:nvSpPr>
          <p:spPr>
            <a:xfrm>
              <a:off x="1703388" y="2006913"/>
              <a:ext cx="258809" cy="258682"/>
            </a:xfrm>
            <a:prstGeom prst="ellipse">
              <a:avLst/>
            </a:prstGeom>
            <a:solidFill>
              <a:schemeClr val="accent1"/>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3" name="Oval 12"/>
            <p:cNvSpPr/>
            <p:nvPr/>
          </p:nvSpPr>
          <p:spPr>
            <a:xfrm>
              <a:off x="2008243" y="2006913"/>
              <a:ext cx="258809" cy="258682"/>
            </a:xfrm>
            <a:prstGeom prst="ellipse">
              <a:avLst/>
            </a:prstGeom>
            <a:solidFill>
              <a:schemeClr val="accent2"/>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4" name="Oval 13"/>
            <p:cNvSpPr/>
            <p:nvPr/>
          </p:nvSpPr>
          <p:spPr>
            <a:xfrm>
              <a:off x="2313099" y="2006913"/>
              <a:ext cx="258809" cy="258682"/>
            </a:xfrm>
            <a:prstGeom prst="ellipse">
              <a:avLst/>
            </a:prstGeom>
            <a:solidFill>
              <a:schemeClr val="accent3"/>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5" name="Oval 14"/>
            <p:cNvSpPr/>
            <p:nvPr/>
          </p:nvSpPr>
          <p:spPr>
            <a:xfrm>
              <a:off x="2617954" y="2006913"/>
              <a:ext cx="258809" cy="258682"/>
            </a:xfrm>
            <a:prstGeom prst="ellipse">
              <a:avLst/>
            </a:prstGeom>
            <a:solidFill>
              <a:schemeClr val="accent4"/>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sp>
          <p:nvSpPr>
            <p:cNvPr id="16" name="Oval 15"/>
            <p:cNvSpPr/>
            <p:nvPr/>
          </p:nvSpPr>
          <p:spPr>
            <a:xfrm>
              <a:off x="2922809" y="2006913"/>
              <a:ext cx="258809" cy="258682"/>
            </a:xfrm>
            <a:prstGeom prst="ellipse">
              <a:avLst/>
            </a:prstGeom>
            <a:solidFill>
              <a:schemeClr val="accent5"/>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defTabSz="913765">
                <a:defRPr/>
              </a:pPr>
              <a:endParaRPr lang="en-US" dirty="0">
                <a:solidFill>
                  <a:prstClr val="white"/>
                </a:solidFill>
                <a:latin typeface="Arial Black" panose="020B0A04020102020204"/>
                <a:ea typeface="思源黑体 CN Medium"/>
              </a:endParaRPr>
            </a:p>
          </p:txBody>
        </p:sp>
      </p:grpSp>
      <p:sp>
        <p:nvSpPr>
          <p:cNvPr id="17" name="TextBox 72"/>
          <p:cNvSpPr txBox="1">
            <a:spLocks noChangeArrowheads="1"/>
          </p:cNvSpPr>
          <p:nvPr/>
        </p:nvSpPr>
        <p:spPr bwMode="auto">
          <a:xfrm>
            <a:off x="5393470" y="456651"/>
            <a:ext cx="1416685" cy="507365"/>
          </a:xfrm>
          <a:prstGeom prst="rect">
            <a:avLst/>
          </a:prstGeom>
          <a:noFill/>
          <a:ln>
            <a:noFill/>
          </a:ln>
        </p:spPr>
        <p:txBody>
          <a:bodyPr wrap="none" lIns="0" tIns="0" rIns="0" bIns="0">
            <a:spAutoFit/>
          </a:bodyPr>
          <a:lstStyle>
            <a:lvl1pPr>
              <a:defRPr sz="3600">
                <a:solidFill>
                  <a:schemeClr val="tx1"/>
                </a:solidFill>
                <a:latin typeface="Lato Light" charset="0"/>
                <a:ea typeface="MS PGothic" charset="0"/>
                <a:cs typeface="MS PGothic" charset="0"/>
              </a:defRPr>
            </a:lvl1pPr>
            <a:lvl2pPr marL="742950" indent="-285750">
              <a:defRPr sz="3600">
                <a:solidFill>
                  <a:schemeClr val="tx1"/>
                </a:solidFill>
                <a:latin typeface="Lato Light" charset="0"/>
                <a:ea typeface="MS PGothic" charset="0"/>
              </a:defRPr>
            </a:lvl2pPr>
            <a:lvl3pPr marL="1143000" indent="-228600">
              <a:defRPr sz="3600">
                <a:solidFill>
                  <a:schemeClr val="tx1"/>
                </a:solidFill>
                <a:latin typeface="Lato Light" charset="0"/>
                <a:ea typeface="MS PGothic" charset="0"/>
              </a:defRPr>
            </a:lvl3pPr>
            <a:lvl4pPr marL="1600200" indent="-228600">
              <a:defRPr sz="3600">
                <a:solidFill>
                  <a:schemeClr val="tx1"/>
                </a:solidFill>
                <a:latin typeface="Lato Light" charset="0"/>
                <a:ea typeface="MS PGothic" charset="0"/>
              </a:defRPr>
            </a:lvl4pPr>
            <a:lvl5pPr marL="2057400" indent="-228600">
              <a:defRPr sz="3600">
                <a:solidFill>
                  <a:schemeClr val="tx1"/>
                </a:solidFill>
                <a:latin typeface="Lato Light" charset="0"/>
                <a:ea typeface="MS PGothic" charset="0"/>
              </a:defRPr>
            </a:lvl5pPr>
            <a:lvl6pPr marL="2514600" indent="-228600" defTabSz="1826895" fontAlgn="base">
              <a:spcBef>
                <a:spcPct val="0"/>
              </a:spcBef>
              <a:spcAft>
                <a:spcPct val="0"/>
              </a:spcAft>
              <a:defRPr sz="3600">
                <a:solidFill>
                  <a:schemeClr val="tx1"/>
                </a:solidFill>
                <a:latin typeface="Lato Light" charset="0"/>
                <a:ea typeface="MS PGothic" charset="0"/>
              </a:defRPr>
            </a:lvl6pPr>
            <a:lvl7pPr marL="2971800" indent="-228600" defTabSz="1826895" fontAlgn="base">
              <a:spcBef>
                <a:spcPct val="0"/>
              </a:spcBef>
              <a:spcAft>
                <a:spcPct val="0"/>
              </a:spcAft>
              <a:defRPr sz="3600">
                <a:solidFill>
                  <a:schemeClr val="tx1"/>
                </a:solidFill>
                <a:latin typeface="Lato Light" charset="0"/>
                <a:ea typeface="MS PGothic" charset="0"/>
              </a:defRPr>
            </a:lvl7pPr>
            <a:lvl8pPr marL="3429000" indent="-228600" defTabSz="1826895" fontAlgn="base">
              <a:spcBef>
                <a:spcPct val="0"/>
              </a:spcBef>
              <a:spcAft>
                <a:spcPct val="0"/>
              </a:spcAft>
              <a:defRPr sz="3600">
                <a:solidFill>
                  <a:schemeClr val="tx1"/>
                </a:solidFill>
                <a:latin typeface="Lato Light" charset="0"/>
                <a:ea typeface="MS PGothic" charset="0"/>
              </a:defRPr>
            </a:lvl8pPr>
            <a:lvl9pPr marL="3886200" indent="-228600" defTabSz="1826895" fontAlgn="base">
              <a:spcBef>
                <a:spcPct val="0"/>
              </a:spcBef>
              <a:spcAft>
                <a:spcPct val="0"/>
              </a:spcAft>
              <a:defRPr sz="3600">
                <a:solidFill>
                  <a:schemeClr val="tx1"/>
                </a:solidFill>
                <a:latin typeface="Lato Light" charset="0"/>
                <a:ea typeface="MS PGothic" charset="0"/>
              </a:defRPr>
            </a:lvl9pPr>
          </a:lstStyle>
          <a:p>
            <a:pPr algn="ctr" defTabSz="913765"/>
            <a:r>
              <a:rPr lang="en-US" altLang="zh-CN" sz="3300" b="1" dirty="0">
                <a:solidFill>
                  <a:srgbClr val="445469"/>
                </a:solidFill>
                <a:latin typeface="思源黑体 CN Bold"/>
                <a:ea typeface="思源黑体 CN Bold"/>
              </a:rPr>
              <a:t>Python</a:t>
            </a:r>
          </a:p>
        </p:txBody>
      </p:sp>
      <p:sp>
        <p:nvSpPr>
          <p:cNvPr id="6" name="TextBox 3"/>
          <p:cNvSpPr txBox="1"/>
          <p:nvPr/>
        </p:nvSpPr>
        <p:spPr>
          <a:xfrm>
            <a:off x="386080" y="1377315"/>
            <a:ext cx="4755515" cy="367030"/>
          </a:xfrm>
          <a:prstGeom prst="rect">
            <a:avLst/>
          </a:prstGeom>
          <a:noFill/>
        </p:spPr>
        <p:txBody>
          <a:bodyPr wrap="square" lIns="91422" tIns="45711" rIns="91422" bIns="45711" rtlCol="0">
            <a:spAutoFit/>
          </a:bodyPr>
          <a:lstStyle/>
          <a:p>
            <a:pPr algn="ctr" defTabSz="913765"/>
            <a:r>
              <a:rPr lang="zh-CN" altLang="en-US" b="1" dirty="0">
                <a:solidFill>
                  <a:srgbClr val="209072"/>
                </a:solidFill>
                <a:latin typeface="思源黑体 CN Bold"/>
                <a:ea typeface="思源黑体 CN Bold"/>
                <a:cs typeface="Lato Regular"/>
              </a:rPr>
              <a:t>第二部分：解析</a:t>
            </a:r>
            <a:r>
              <a:rPr lang="en-US" altLang="zh-CN" b="1" dirty="0">
                <a:solidFill>
                  <a:srgbClr val="209072"/>
                </a:solidFill>
                <a:latin typeface="思源黑体 CN Bold"/>
                <a:ea typeface="思源黑体 CN Bold"/>
                <a:cs typeface="Lato Regular"/>
              </a:rPr>
              <a:t>ivy</a:t>
            </a:r>
            <a:r>
              <a:rPr lang="zh-CN" altLang="en-US" b="1" dirty="0">
                <a:solidFill>
                  <a:srgbClr val="209072"/>
                </a:solidFill>
                <a:latin typeface="思源黑体 CN Bold"/>
                <a:ea typeface="思源黑体 CN Bold"/>
                <a:cs typeface="Lato Regular"/>
              </a:rPr>
              <a:t>文件</a:t>
            </a:r>
            <a:r>
              <a:rPr lang="en-US" altLang="zh-CN" b="1" dirty="0">
                <a:solidFill>
                  <a:srgbClr val="209072"/>
                </a:solidFill>
                <a:latin typeface="思源黑体 CN Bold"/>
                <a:ea typeface="思源黑体 CN Bold"/>
                <a:cs typeface="Lato Regular"/>
              </a:rPr>
              <a:t>-&gt;Python</a:t>
            </a:r>
            <a:r>
              <a:rPr lang="zh-CN" altLang="en-US" b="1" dirty="0">
                <a:solidFill>
                  <a:srgbClr val="209072"/>
                </a:solidFill>
                <a:latin typeface="思源黑体 CN Bold"/>
                <a:ea typeface="思源黑体 CN Bold"/>
                <a:cs typeface="Lato Regular"/>
              </a:rPr>
              <a:t>可执行文件</a:t>
            </a:r>
            <a:endParaRPr lang="en-US" altLang="zh-CN" b="1" dirty="0">
              <a:solidFill>
                <a:srgbClr val="209072"/>
              </a:solidFill>
              <a:latin typeface="思源黑体 CN Bold"/>
              <a:ea typeface="思源黑体 CN Bold"/>
              <a:cs typeface="Lato Regular"/>
            </a:endParaRPr>
          </a:p>
        </p:txBody>
      </p:sp>
      <p:pic>
        <p:nvPicPr>
          <p:cNvPr id="8" name="图片 7" descr="DF6B7638-88EC-48CF-90AC-97F7DD9889F2"/>
          <p:cNvPicPr>
            <a:picLocks noChangeAspect="1"/>
          </p:cNvPicPr>
          <p:nvPr/>
        </p:nvPicPr>
        <p:blipFill>
          <a:blip r:embed="rId2"/>
          <a:stretch>
            <a:fillRect/>
          </a:stretch>
        </p:blipFill>
        <p:spPr>
          <a:xfrm>
            <a:off x="386080" y="1950720"/>
            <a:ext cx="7778750" cy="4439920"/>
          </a:xfrm>
          <a:prstGeom prst="rect">
            <a:avLst/>
          </a:prstGeom>
        </p:spPr>
      </p:pic>
    </p:spTree>
  </p:cSld>
  <p:clrMapOvr>
    <a:masterClrMapping/>
  </p:clrMapOvr>
  <mc:AlternateContent xmlns:mc="http://schemas.openxmlformats.org/markup-compatibility/2006" xmlns:p14="http://schemas.microsoft.com/office/powerpoint/2010/main">
    <mc:Choice Requires="p14">
      <p:transition p14:dur="10" advClick="0"/>
    </mc:Choice>
    <mc:Fallback xmlns="">
      <p:transition advClick="0"/>
    </mc:Fallback>
  </mc:AlternateContent>
</p:sld>
</file>

<file path=ppt/theme/theme1.xml><?xml version="1.0" encoding="utf-8"?>
<a:theme xmlns:a="http://schemas.openxmlformats.org/drawingml/2006/main" name="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自定义 2">
      <a:majorFont>
        <a:latin typeface="Arial Black"/>
        <a:ea typeface="思源黑体 CN Bold"/>
        <a:cs typeface=""/>
      </a:majorFont>
      <a:minorFont>
        <a:latin typeface="Arial Black"/>
        <a:ea typeface="思源黑体 CN Medium"/>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1_Default Theme">
  <a:themeElements>
    <a:clrScheme name="Exchange - Light Version 7">
      <a:dk1>
        <a:srgbClr val="445469"/>
      </a:dk1>
      <a:lt1>
        <a:sysClr val="window" lastClr="FFFFFF"/>
      </a:lt1>
      <a:dk2>
        <a:srgbClr val="445469"/>
      </a:dk2>
      <a:lt2>
        <a:srgbClr val="FFFFFF"/>
      </a:lt2>
      <a:accent1>
        <a:srgbClr val="209072"/>
      </a:accent1>
      <a:accent2>
        <a:srgbClr val="7EB739"/>
      </a:accent2>
      <a:accent3>
        <a:srgbClr val="202D3A"/>
      </a:accent3>
      <a:accent4>
        <a:srgbClr val="EC8921"/>
      </a:accent4>
      <a:accent5>
        <a:srgbClr val="AE2724"/>
      </a:accent5>
      <a:accent6>
        <a:srgbClr val="A1A1A1"/>
      </a:accent6>
      <a:hlink>
        <a:srgbClr val="F33B48"/>
      </a:hlink>
      <a:folHlink>
        <a:srgbClr val="FFC000"/>
      </a:folHlink>
    </a:clrScheme>
    <a:fontScheme name="自定义 3">
      <a:majorFont>
        <a:latin typeface="Arial Black"/>
        <a:ea typeface="思源黑体 CN Bold"/>
        <a:cs typeface=""/>
      </a:majorFont>
      <a:minorFont>
        <a:latin typeface="Arial Black"/>
        <a:ea typeface="思源黑体 CN Light"/>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TotalTime>
  <Words>1107</Words>
  <Application>Microsoft Office PowerPoint</Application>
  <PresentationFormat>宽屏</PresentationFormat>
  <Paragraphs>113</Paragraphs>
  <Slides>21</Slides>
  <Notes>1</Notes>
  <HiddenSlides>0</HiddenSlides>
  <MMClips>0</MMClips>
  <ScaleCrop>false</ScaleCrop>
  <HeadingPairs>
    <vt:vector size="6" baseType="variant">
      <vt:variant>
        <vt:lpstr>已用的字体</vt:lpstr>
      </vt:variant>
      <vt:variant>
        <vt:i4>11</vt:i4>
      </vt:variant>
      <vt:variant>
        <vt:lpstr>主题</vt:lpstr>
      </vt:variant>
      <vt:variant>
        <vt:i4>2</vt:i4>
      </vt:variant>
      <vt:variant>
        <vt:lpstr>幻灯片标题</vt:lpstr>
      </vt:variant>
      <vt:variant>
        <vt:i4>21</vt:i4>
      </vt:variant>
    </vt:vector>
  </HeadingPairs>
  <TitlesOfParts>
    <vt:vector size="34" baseType="lpstr">
      <vt:lpstr>Gill Sans</vt:lpstr>
      <vt:lpstr>等线</vt:lpstr>
      <vt:lpstr>思源黑体 CN Bold</vt:lpstr>
      <vt:lpstr>思源黑体 CN Medium</vt:lpstr>
      <vt:lpstr>Arial</vt:lpstr>
      <vt:lpstr>Arial Black</vt:lpstr>
      <vt:lpstr>Cambria Math</vt:lpstr>
      <vt:lpstr>Impact</vt:lpstr>
      <vt:lpstr>Lato</vt:lpstr>
      <vt:lpstr>Lato Light</vt:lpstr>
      <vt:lpstr>Raleway</vt:lpstr>
      <vt:lpstr>Default Theme</vt:lpstr>
      <vt:lpstr>1_Default Theme</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不变式单调细化</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b1983</dc:creator>
  <cp:lastModifiedBy>蔡 文俊</cp:lastModifiedBy>
  <cp:revision>17</cp:revision>
  <dcterms:created xsi:type="dcterms:W3CDTF">2022-03-31T15:04:02Z</dcterms:created>
  <dcterms:modified xsi:type="dcterms:W3CDTF">2022-03-31T16:43:21Z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KSOProductBuildVer">
    <vt:lpwstr>2052-4.1.2.6545</vt:lpwstr>
  </property>
</Properties>
</file>