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Lst>
  <p:notesMasterIdLst>
    <p:notesMasterId r:id="rId8"/>
  </p:notesMasterIdLst>
  <p:sldIdLst>
    <p:sldId id="781" r:id="rId4"/>
    <p:sldId id="777" r:id="rId5"/>
    <p:sldId id="778" r:id="rId6"/>
    <p:sldId id="479" r:id="rId7"/>
    <p:sldId id="782" r:id="rId9"/>
    <p:sldId id="802" r:id="rId10"/>
    <p:sldId id="320" r:id="rId11"/>
    <p:sldId id="797" r:id="rId12"/>
    <p:sldId id="798" r:id="rId13"/>
    <p:sldId id="799" r:id="rId14"/>
    <p:sldId id="800" r:id="rId15"/>
    <p:sldId id="801" r:id="rId16"/>
    <p:sldId id="803" r:id="rId17"/>
    <p:sldId id="804" r:id="rId18"/>
    <p:sldId id="805" r:id="rId19"/>
    <p:sldId id="787" r:id="rId20"/>
    <p:sldId id="788" r:id="rId21"/>
    <p:sldId id="272" r:id="rId22"/>
    <p:sldId id="789" r:id="rId23"/>
    <p:sldId id="784" r:id="rId24"/>
    <p:sldId id="785"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6" d="100"/>
          <a:sy n="106" d="100"/>
        </p:scale>
        <p:origin x="480" y="102"/>
      </p:cViewPr>
      <p:guideLst>
        <p:guide orient="horz" pos="2202"/>
        <p:guide pos="38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47660-FCAC-493B-9C8A-DF7A3660B46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ECCA6-1E17-4827-BEF4-2B71C034E3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fld>
            <a:endParaRPr kumimoji="0" lang="en-US" sz="1200" b="0" i="0" u="none" strike="noStrike" kern="1200" cap="none" spc="0" normalizeH="0" baseline="0" noProof="0" dirty="0">
              <a:ln>
                <a:noFill/>
              </a:ln>
              <a:solidFill>
                <a:prstClr val="black"/>
              </a:solidFill>
              <a:effectLst/>
              <a:uLnTx/>
              <a:uFillTx/>
              <a:latin typeface="思源黑体 CN Bold" panose="020B0800000000000000" pitchFamily="34" charset="-122"/>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Master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ckup-lap1">
    <p:spTree>
      <p:nvGrpSpPr>
        <p:cNvPr id="1" name=""/>
        <p:cNvGrpSpPr/>
        <p:nvPr/>
      </p:nvGrpSpPr>
      <p:grpSpPr>
        <a:xfrm>
          <a:off x="0" y="0"/>
          <a:ext cx="0" cy="0"/>
          <a:chOff x="0" y="0"/>
          <a:chExt cx="0" cy="0"/>
        </a:xfrm>
      </p:grpSpPr>
      <p:pic>
        <p:nvPicPr>
          <p:cNvPr id="12" name="Picture 11" descr="iMa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01483" y="1161790"/>
            <a:ext cx="5908184" cy="5178350"/>
          </a:xfrm>
          <a:prstGeom prst="rect">
            <a:avLst/>
          </a:prstGeom>
        </p:spPr>
      </p:pic>
      <p:sp>
        <p:nvSpPr>
          <p:cNvPr id="13" name="Picture Placeholder 9"/>
          <p:cNvSpPr>
            <a:spLocks noGrp="1"/>
          </p:cNvSpPr>
          <p:nvPr>
            <p:ph type="pic" sz="quarter" idx="11"/>
          </p:nvPr>
        </p:nvSpPr>
        <p:spPr>
          <a:xfrm>
            <a:off x="6711772" y="1876518"/>
            <a:ext cx="4339462" cy="2491082"/>
          </a:xfrm>
        </p:spPr>
        <p:txBody>
          <a:bodyPr>
            <a:normAutofit/>
          </a:bodyPr>
          <a:lstStyle>
            <a:lvl1pPr marL="0" indent="0">
              <a:buNone/>
              <a:defRPr sz="1000">
                <a:solidFill>
                  <a:schemeClr val="tx1">
                    <a:lumMod val="50000"/>
                    <a:lumOff val="50000"/>
                  </a:schemeClr>
                </a:solidFill>
              </a:defRPr>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advClick="0" advTm="4000">
        <p:fade/>
      </p:transition>
    </mc:Choice>
    <mc:Fallback>
      <p:transition spd="med" advClick="0"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4_Our-Clients">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11545" y="2195658"/>
            <a:ext cx="12192000" cy="2125087"/>
          </a:xfrm>
        </p:spPr>
        <p:txBody>
          <a:bodyPr anchor="t"/>
          <a:lstStyle>
            <a:lvl1pPr marL="0" indent="0" algn="ctr">
              <a:buNone/>
              <a:defRPr/>
            </a:lvl1pPr>
          </a:lstStyle>
          <a:p>
            <a:endParaRPr lang="id-ID" dirty="0"/>
          </a:p>
        </p:txBody>
      </p:sp>
    </p:spTree>
  </p:cSld>
  <p:clrMapOvr>
    <a:masterClrMapping/>
  </p:clrMapOvr>
  <mc:AlternateContent xmlns:mc="http://schemas.openxmlformats.org/markup-compatibility/2006">
    <mc:Choice xmlns:p14="http://schemas.microsoft.com/office/powerpoint/2010/main" Requires="p14">
      <p:transition spd="slow" p14:dur="2000" advClick="0" advTm="4000"/>
    </mc:Choice>
    <mc:Fallback>
      <p:transition spd="slow" advClick="0" advTm="4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Text Placeholder 10"/>
          <p:cNvSpPr>
            <a:spLocks noGrp="1"/>
          </p:cNvSpPr>
          <p:nvPr>
            <p:ph type="body" sz="quarter" idx="13"/>
          </p:nvPr>
        </p:nvSpPr>
        <p:spPr>
          <a:xfrm>
            <a:off x="1099305" y="374749"/>
            <a:ext cx="9993395" cy="444500"/>
          </a:xfrm>
        </p:spPr>
        <p:txBody>
          <a:bodyPr lIns="0" tIns="0" rIns="0" bIns="0">
            <a:noAutofit/>
          </a:bodyPr>
          <a:lstStyle>
            <a:lvl1pPr marL="0" indent="0" algn="ctr">
              <a:buNone/>
              <a:defRPr sz="4800" b="0" i="0" baseline="0">
                <a:solidFill>
                  <a:schemeClr val="tx2"/>
                </a:solidFill>
                <a:latin typeface="思源黑体 CN Medium" panose="020B0600000000000000" pitchFamily="34" charset="-122"/>
                <a:cs typeface="思源黑体 CN Medium" panose="020B0600000000000000" pitchFamily="34" charset="-122"/>
              </a:defRPr>
            </a:lvl1pPr>
          </a:lstStyle>
          <a:p>
            <a:pPr lvl="0"/>
            <a:endParaRPr lang="en-US" dirty="0"/>
          </a:p>
        </p:txBody>
      </p:sp>
      <p:sp>
        <p:nvSpPr>
          <p:cNvPr id="12" name="Text Placeholder 10"/>
          <p:cNvSpPr>
            <a:spLocks noGrp="1"/>
          </p:cNvSpPr>
          <p:nvPr>
            <p:ph type="body" sz="quarter" idx="14"/>
          </p:nvPr>
        </p:nvSpPr>
        <p:spPr>
          <a:xfrm>
            <a:off x="775840" y="1000274"/>
            <a:ext cx="10640327" cy="280985"/>
          </a:xfrm>
        </p:spPr>
        <p:txBody>
          <a:bodyPr lIns="0" tIns="0" rIns="0" bIns="0">
            <a:noAutofit/>
          </a:bodyPr>
          <a:lstStyle>
            <a:lvl1pPr marL="0" indent="0" algn="ctr">
              <a:buNone/>
              <a:defRPr sz="2600" baseline="0">
                <a:solidFill>
                  <a:schemeClr val="bg1">
                    <a:lumMod val="65000"/>
                  </a:schemeClr>
                </a:solidFill>
                <a:latin typeface="思源黑体 CN Medium" panose="020B0600000000000000" pitchFamily="34" charset="-122"/>
                <a:cs typeface="思源黑体 CN Medium" panose="020B0600000000000000" pitchFamily="34" charset="-122"/>
              </a:defRPr>
            </a:lvl1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elcome">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5029201" y="1260655"/>
            <a:ext cx="2133600" cy="2133600"/>
          </a:xfrm>
          <a:prstGeom prst="ellipse">
            <a:avLst/>
          </a:prstGeom>
        </p:spPr>
        <p:txBody>
          <a:bodyPr>
            <a:normAutofit/>
          </a:bodyPr>
          <a:lstStyle>
            <a:lvl1pPr marL="0" indent="0">
              <a:buNone/>
              <a:defRPr sz="1600"/>
            </a:lvl1pPr>
          </a:lstStyle>
          <a:p>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Individual">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2084388" y="2000250"/>
            <a:ext cx="3206751" cy="3138488"/>
          </a:xfrm>
        </p:spPr>
        <p:txBody>
          <a:bodyPr>
            <a:normAutofit/>
          </a:bodyPr>
          <a:lstStyle>
            <a:lvl1pPr marL="0" indent="0">
              <a:buNone/>
              <a:defRPr sz="1600">
                <a:solidFill>
                  <a:schemeClr val="accent1"/>
                </a:solidFill>
              </a:defRPr>
            </a:lvl1pPr>
          </a:lstStyle>
          <a:p>
            <a:endParaRPr lang="id-ID"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endParaRPr lang="en-US" dirty="0"/>
          </a:p>
        </p:txBody>
      </p:sp>
      <p:sp>
        <p:nvSpPr>
          <p:cNvPr id="4" name="Date Placeholder 3"/>
          <p:cNvSpPr>
            <a:spLocks noGrp="1"/>
          </p:cNvSpPr>
          <p:nvPr>
            <p:ph type="dt" sz="half" idx="10"/>
          </p:nvPr>
        </p:nvSpPr>
        <p:spPr/>
        <p:txBody>
          <a:bodyPr/>
          <a:lstStyle>
            <a:lvl1pPr>
              <a:defRPr/>
            </a:lvl1pPr>
          </a:lstStyle>
          <a:p>
            <a:fld id="{D45CFBE3-D521-4941-AA1A-49E29FB33595}"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962AAE80-5347-6D48-BB4B-E807E2987DCC}" type="slidenum">
              <a:rPr lang="en-US"/>
            </a:fld>
            <a:endParaRPr lang="en-US" dirty="0"/>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正文页1">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5" name="图片占位符 48"/>
          <p:cNvSpPr>
            <a:spLocks noGrp="1"/>
          </p:cNvSpPr>
          <p:nvPr>
            <p:ph type="pic" sz="quarter" idx="10"/>
          </p:nvPr>
        </p:nvSpPr>
        <p:spPr>
          <a:xfrm>
            <a:off x="1872157" y="1850540"/>
            <a:ext cx="2761455" cy="410091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in Master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4000"/>
    </mc:Choice>
    <mc:Fallback>
      <p:transition spd="slow" advClick="0" advTm="4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Text Placeholder 10"/>
          <p:cNvSpPr>
            <a:spLocks noGrp="1"/>
          </p:cNvSpPr>
          <p:nvPr>
            <p:ph type="body" sz="quarter" idx="13"/>
          </p:nvPr>
        </p:nvSpPr>
        <p:spPr>
          <a:xfrm>
            <a:off x="1099305" y="374749"/>
            <a:ext cx="9993395" cy="444500"/>
          </a:xfrm>
        </p:spPr>
        <p:txBody>
          <a:bodyPr lIns="0" tIns="0" rIns="0" bIns="0">
            <a:noAutofit/>
          </a:bodyPr>
          <a:lstStyle>
            <a:lvl1pPr marL="0" indent="0" algn="ctr">
              <a:buNone/>
              <a:defRPr sz="4800" b="0" i="0" baseline="0">
                <a:solidFill>
                  <a:schemeClr val="tx2"/>
                </a:solidFill>
                <a:latin typeface="Lato Light"/>
                <a:cs typeface="Lato Light"/>
              </a:defRPr>
            </a:lvl1pPr>
          </a:lstStyle>
          <a:p>
            <a:pPr lvl="0"/>
            <a:endParaRPr lang="en-US" dirty="0"/>
          </a:p>
        </p:txBody>
      </p:sp>
      <p:sp>
        <p:nvSpPr>
          <p:cNvPr id="12" name="Text Placeholder 10"/>
          <p:cNvSpPr>
            <a:spLocks noGrp="1"/>
          </p:cNvSpPr>
          <p:nvPr>
            <p:ph type="body" sz="quarter" idx="14"/>
          </p:nvPr>
        </p:nvSpPr>
        <p:spPr>
          <a:xfrm>
            <a:off x="775840" y="1000274"/>
            <a:ext cx="10640327" cy="280985"/>
          </a:xfrm>
        </p:spPr>
        <p:txBody>
          <a:bodyPr lIns="0" tIns="0" rIns="0" bIns="0">
            <a:noAutofit/>
          </a:bodyPr>
          <a:lstStyle>
            <a:lvl1pPr marL="0" indent="0" algn="ctr">
              <a:buNone/>
              <a:defRPr sz="2600" baseline="0">
                <a:solidFill>
                  <a:schemeClr val="bg1">
                    <a:lumMod val="65000"/>
                  </a:schemeClr>
                </a:solidFill>
                <a:latin typeface="Lato Light"/>
                <a:cs typeface="Lato Light"/>
              </a:defRPr>
            </a:lvl1pPr>
          </a:lstStyle>
          <a:p>
            <a:pPr lvl="0"/>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Click="0" advTm="4000"/>
    </mc:Choice>
    <mc:Fallback>
      <p:transition spd="slow" advClick="0" advTm="4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Raleway" panose="020B0003030101060003" pitchFamily="34" charset="0"/>
              </a:defRPr>
            </a:lvl1pPr>
          </a:lstStyle>
          <a:p>
            <a:endParaRPr lang="en-US" dirty="0"/>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Raleway" panose="020B0003030101060003" pitchFamily="34" charset="0"/>
              </a:defRPr>
            </a:lvl1pPr>
          </a:lstStyle>
          <a:p>
            <a:endParaRPr lang="en-US" dirty="0"/>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Raleway" panose="020B0003030101060003" pitchFamily="34" charset="0"/>
              </a:defRPr>
            </a:lvl1pPr>
          </a:lstStyle>
          <a:p>
            <a:fld id="{FCEE2C88-6C8F-484D-AF69-578F576B1F4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mc:Choice xmlns:p14="http://schemas.microsoft.com/office/powerpoint/2010/main" Requires="p14">
      <p:transition p14:dur="10" advClick="0"/>
    </mc:Choice>
    <mc:Fallback>
      <p:transition advClick="0"/>
    </mc:Fallback>
  </mc:AlternateContent>
  <p:hf hdr="0" ftr="0" dt="0"/>
  <p:txStyles>
    <p:titleStyle>
      <a:lvl1pPr algn="l" defTabSz="913765"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lang="en-US" sz="1600" kern="1200" dirty="0" smtClean="0">
          <a:solidFill>
            <a:schemeClr val="tx1"/>
          </a:solidFill>
          <a:effectLst/>
          <a:latin typeface="Lato" panose="020F0502020204030203" pitchFamily="34" charset="0"/>
          <a:ea typeface="+mn-ea"/>
          <a:cs typeface="+mn-cs"/>
        </a:defRPr>
      </a:lvl4pPr>
      <a:lvl5pPr marL="2056765" indent="-228600" algn="l" defTabSz="913765" rtl="0" eaLnBrk="1" latinLnBrk="0" hangingPunct="1">
        <a:lnSpc>
          <a:spcPct val="90000"/>
        </a:lnSpc>
        <a:spcBef>
          <a:spcPts val="500"/>
        </a:spcBef>
        <a:buFont typeface="Arial" panose="020B060402020209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4"/>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Raleway" panose="020B0003030101060003" pitchFamily="34" charset="0"/>
              </a:defRPr>
            </a:lvl1pPr>
          </a:lstStyle>
          <a:p>
            <a:endParaRPr lang="en-US" dirty="0"/>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Raleway" panose="020B0003030101060003" pitchFamily="34" charset="0"/>
              </a:defRPr>
            </a:lvl1pPr>
          </a:lstStyle>
          <a:p>
            <a:endParaRPr lang="en-US" dirty="0"/>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Raleway" panose="020B0003030101060003" pitchFamily="34" charset="0"/>
              </a:defRPr>
            </a:lvl1pPr>
          </a:lstStyle>
          <a:p>
            <a:fld id="{FCEE2C88-6C8F-484D-AF69-578F576B1F4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mc:AlternateContent xmlns:mc="http://schemas.openxmlformats.org/markup-compatibility/2006">
    <mc:Choice xmlns:p14="http://schemas.microsoft.com/office/powerpoint/2010/main" Requires="p14">
      <p:transition spd="slow" p14:dur="2000" advClick="0" advTm="4000"/>
    </mc:Choice>
    <mc:Fallback>
      <p:transition spd="slow" advClick="0" advTm="4000"/>
    </mc:Fallback>
  </mc:AlternateContent>
  <p:hf hdr="0" ftr="0" dt="0"/>
  <p:txStyles>
    <p:titleStyle>
      <a:lvl1pPr algn="l" defTabSz="913765"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lang="en-US" sz="1600" kern="1200" dirty="0" smtClean="0">
          <a:solidFill>
            <a:schemeClr val="tx1"/>
          </a:solidFill>
          <a:effectLst/>
          <a:latin typeface="Lato" panose="020F0502020204030203" pitchFamily="34" charset="0"/>
          <a:ea typeface="+mn-ea"/>
          <a:cs typeface="+mn-cs"/>
        </a:defRPr>
      </a:lvl4pPr>
      <a:lvl5pPr marL="1828165" indent="0" algn="l" defTabSz="913765" rtl="0" eaLnBrk="1" latinLnBrk="0" hangingPunct="1">
        <a:lnSpc>
          <a:spcPct val="90000"/>
        </a:lnSpc>
        <a:spcBef>
          <a:spcPts val="500"/>
        </a:spcBef>
        <a:buFont typeface="Arial" panose="020B0604020202090204" pitchFamily="34" charset="0"/>
        <a:buNone/>
        <a:defRPr lang="en-US" sz="1600" kern="1200" dirty="0">
          <a:solidFill>
            <a:schemeClr val="tx1"/>
          </a:solidFill>
          <a:effectLst/>
          <a:latin typeface="Lato" panose="020F0502020204030203" pitchFamily="34" charset="0"/>
          <a:ea typeface="+mn-ea"/>
          <a:cs typeface="+mn-cs"/>
        </a:defRPr>
      </a:lvl5pPr>
      <a:lvl6pPr marL="25139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p:nvPr/>
        </p:nvSpPr>
        <p:spPr bwMode="auto">
          <a:xfrm>
            <a:off x="3099367" y="2592602"/>
            <a:ext cx="4142971" cy="7982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25389" tIns="25389" rIns="25389" bIns="25389" anchor="ctr"/>
          <a:lstStyle/>
          <a:p>
            <a:pPr algn="r" defTabSz="913765">
              <a:defRPr/>
            </a:pPr>
            <a:r>
              <a:rPr lang="en-US" altLang="zh-CN" sz="4000" dirty="0">
                <a:solidFill>
                  <a:srgbClr val="445469"/>
                </a:solidFill>
                <a:latin typeface="思源黑体 CN Bold"/>
                <a:ea typeface="思源黑体 CN Bold"/>
                <a:cs typeface="Lato Regular"/>
              </a:rPr>
              <a:t>DistAI</a:t>
            </a:r>
            <a:r>
              <a:rPr lang="zh-CN" altLang="en-US" sz="4000" dirty="0">
                <a:solidFill>
                  <a:srgbClr val="445469"/>
                </a:solidFill>
                <a:latin typeface="思源黑体 CN Bold"/>
                <a:ea typeface="思源黑体 CN Bold"/>
                <a:cs typeface="Lato Regular"/>
              </a:rPr>
              <a:t>源码分析</a:t>
            </a:r>
            <a:endParaRPr lang="zh-CN" altLang="en-US" sz="4000" dirty="0">
              <a:solidFill>
                <a:srgbClr val="445469"/>
              </a:solidFill>
              <a:latin typeface="思源黑体 CN Bold"/>
              <a:ea typeface="思源黑体 CN Bold"/>
              <a:cs typeface="Lato Regular"/>
            </a:endParaRPr>
          </a:p>
        </p:txBody>
      </p:sp>
      <p:sp>
        <p:nvSpPr>
          <p:cNvPr id="14" name="AutoShape 1"/>
          <p:cNvSpPr/>
          <p:nvPr/>
        </p:nvSpPr>
        <p:spPr bwMode="auto">
          <a:xfrm>
            <a:off x="7242193" y="2882106"/>
            <a:ext cx="2447555" cy="508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25389" tIns="25389" rIns="25389" bIns="25389" anchor="ctr"/>
          <a:lstStyle/>
          <a:p>
            <a:pPr defTabSz="913765">
              <a:defRPr/>
            </a:pPr>
            <a:r>
              <a:rPr lang="en-US" altLang="zh-CN" dirty="0">
                <a:solidFill>
                  <a:srgbClr val="445469"/>
                </a:solidFill>
                <a:latin typeface="Arial Black" panose="020B0A04020102020204"/>
                <a:ea typeface="思源黑体 CN Medium"/>
                <a:cs typeface="League Gothic" charset="0"/>
              </a:rPr>
              <a:t>DistAI</a:t>
            </a:r>
            <a:endParaRPr lang="es-ES" sz="500" dirty="0">
              <a:solidFill>
                <a:srgbClr val="445469"/>
              </a:solidFill>
              <a:latin typeface="Arial Black" panose="020B0A04020102020204"/>
              <a:ea typeface="思源黑体 CN Medium"/>
              <a:cs typeface="League Gothic" charset="0"/>
            </a:endParaRPr>
          </a:p>
        </p:txBody>
      </p:sp>
      <p:sp>
        <p:nvSpPr>
          <p:cNvPr id="15" name="AutoShape 3"/>
          <p:cNvSpPr/>
          <p:nvPr/>
        </p:nvSpPr>
        <p:spPr bwMode="auto">
          <a:xfrm>
            <a:off x="3681028" y="3609520"/>
            <a:ext cx="5393843" cy="680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p:spPr>
        <p:txBody>
          <a:bodyPr lIns="0" tIns="0" rIns="0" bIns="0"/>
          <a:lstStyle/>
          <a:p>
            <a:pPr defTabSz="323215">
              <a:lnSpc>
                <a:spcPct val="150000"/>
              </a:lnSpc>
              <a:spcBef>
                <a:spcPts val="850"/>
              </a:spcBef>
              <a:defRPr/>
            </a:pPr>
            <a:r>
              <a:rPr lang="en-US" altLang="zh-CN" sz="1400" dirty="0">
                <a:solidFill>
                  <a:srgbClr val="445469"/>
                </a:solidFill>
                <a:latin typeface="Arial Black" panose="020B0A04020102020204"/>
                <a:ea typeface="思源黑体 CN Medium"/>
                <a:cs typeface="Lato Regular"/>
              </a:rPr>
              <a:t>                                                                      </a:t>
            </a:r>
            <a:r>
              <a:rPr lang="zh-CN" altLang="en-US" sz="1400" dirty="0">
                <a:solidFill>
                  <a:srgbClr val="445469"/>
                </a:solidFill>
                <a:latin typeface="Arial Black" panose="020B0A04020102020204"/>
                <a:ea typeface="思源黑体 CN Medium"/>
                <a:cs typeface="Lato Regular"/>
              </a:rPr>
              <a:t>刘维瑄</a:t>
            </a:r>
            <a:endParaRPr lang="zh-CN" altLang="en-US" sz="1400" dirty="0">
              <a:solidFill>
                <a:srgbClr val="445469"/>
              </a:solidFill>
              <a:latin typeface="Arial Black" panose="020B0A04020102020204"/>
              <a:ea typeface="思源黑体 CN Medium"/>
              <a:cs typeface="Lato Regular"/>
            </a:endParaRPr>
          </a:p>
        </p:txBody>
      </p:sp>
      <p:grpSp>
        <p:nvGrpSpPr>
          <p:cNvPr id="16" name="Group 2"/>
          <p:cNvGrpSpPr/>
          <p:nvPr/>
        </p:nvGrpSpPr>
        <p:grpSpPr>
          <a:xfrm>
            <a:off x="3099368" y="3336821"/>
            <a:ext cx="10529947" cy="56988"/>
            <a:chOff x="1656567" y="3759390"/>
            <a:chExt cx="7165476" cy="93579"/>
          </a:xfrm>
        </p:grpSpPr>
        <p:sp>
          <p:nvSpPr>
            <p:cNvPr id="17" name="Rectangle 1"/>
            <p:cNvSpPr/>
            <p:nvPr/>
          </p:nvSpPr>
          <p:spPr>
            <a:xfrm>
              <a:off x="1656567" y="3759390"/>
              <a:ext cx="1791369" cy="9357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endParaRPr lang="en-US">
                <a:solidFill>
                  <a:srgbClr val="445469"/>
                </a:solidFill>
                <a:latin typeface="Arial Black" panose="020B0A04020102020204"/>
                <a:ea typeface="思源黑体 CN Medium"/>
              </a:endParaRPr>
            </a:p>
          </p:txBody>
        </p:sp>
        <p:sp>
          <p:nvSpPr>
            <p:cNvPr id="18" name="Rectangle 6"/>
            <p:cNvSpPr/>
            <p:nvPr/>
          </p:nvSpPr>
          <p:spPr>
            <a:xfrm>
              <a:off x="3447936" y="3759390"/>
              <a:ext cx="1791369" cy="9357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endParaRPr lang="en-US">
                <a:solidFill>
                  <a:srgbClr val="445469"/>
                </a:solidFill>
                <a:latin typeface="Arial Black" panose="020B0A04020102020204"/>
                <a:ea typeface="思源黑体 CN Medium"/>
              </a:endParaRPr>
            </a:p>
          </p:txBody>
        </p:sp>
        <p:sp>
          <p:nvSpPr>
            <p:cNvPr id="19" name="Rectangle 7"/>
            <p:cNvSpPr/>
            <p:nvPr/>
          </p:nvSpPr>
          <p:spPr>
            <a:xfrm>
              <a:off x="5239305" y="3759390"/>
              <a:ext cx="1791369" cy="93579"/>
            </a:xfrm>
            <a:prstGeom prst="rect">
              <a:avLst/>
            </a:prstGeom>
            <a:solidFill>
              <a:srgbClr val="AE272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endParaRPr lang="en-US">
                <a:solidFill>
                  <a:srgbClr val="445469"/>
                </a:solidFill>
                <a:latin typeface="Arial Black" panose="020B0A04020102020204"/>
                <a:ea typeface="思源黑体 CN Medium"/>
              </a:endParaRPr>
            </a:p>
          </p:txBody>
        </p:sp>
        <p:sp>
          <p:nvSpPr>
            <p:cNvPr id="20" name="Rectangle 8"/>
            <p:cNvSpPr/>
            <p:nvPr/>
          </p:nvSpPr>
          <p:spPr>
            <a:xfrm>
              <a:off x="7030674" y="3759390"/>
              <a:ext cx="1791369" cy="93579"/>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endParaRPr lang="en-US">
                <a:solidFill>
                  <a:srgbClr val="445469"/>
                </a:solidFill>
                <a:latin typeface="Arial Black" panose="020B0A04020102020204"/>
                <a:ea typeface="思源黑体 CN Medium"/>
              </a:endParaRPr>
            </a:p>
          </p:txBody>
        </p:sp>
      </p:grpSp>
      <p:sp>
        <p:nvSpPr>
          <p:cNvPr id="2" name="椭圆 1"/>
          <p:cNvSpPr/>
          <p:nvPr/>
        </p:nvSpPr>
        <p:spPr>
          <a:xfrm>
            <a:off x="1578646" y="2285355"/>
            <a:ext cx="933612" cy="933612"/>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latin typeface="Arial Black" panose="020B0A04020102020204"/>
              <a:ea typeface="思源黑体 CN Medium"/>
            </a:endParaRPr>
          </a:p>
        </p:txBody>
      </p:sp>
      <p:sp>
        <p:nvSpPr>
          <p:cNvPr id="3" name="椭圆 2"/>
          <p:cNvSpPr/>
          <p:nvPr/>
        </p:nvSpPr>
        <p:spPr>
          <a:xfrm>
            <a:off x="-551157" y="-412425"/>
            <a:ext cx="1838630" cy="1838630"/>
          </a:xfrm>
          <a:prstGeom prst="ellipse">
            <a:avLst/>
          </a:prstGeom>
          <a:solidFill>
            <a:srgbClr val="7EB73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latin typeface="Arial Black" panose="020B0A04020102020204"/>
              <a:ea typeface="思源黑体 CN Medium"/>
            </a:endParaRPr>
          </a:p>
        </p:txBody>
      </p:sp>
      <p:sp>
        <p:nvSpPr>
          <p:cNvPr id="5" name="椭圆 4"/>
          <p:cNvSpPr/>
          <p:nvPr/>
        </p:nvSpPr>
        <p:spPr>
          <a:xfrm>
            <a:off x="563916" y="4066663"/>
            <a:ext cx="1253877" cy="1253877"/>
          </a:xfrm>
          <a:prstGeom prst="ellipse">
            <a:avLst/>
          </a:prstGeom>
          <a:solidFill>
            <a:srgbClr val="EC892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latin typeface="Arial Black" panose="020B0A04020102020204"/>
              <a:ea typeface="思源黑体 CN Medium"/>
            </a:endParaRPr>
          </a:p>
        </p:txBody>
      </p:sp>
      <p:sp>
        <p:nvSpPr>
          <p:cNvPr id="22" name="ï$lîḍè"/>
          <p:cNvSpPr/>
          <p:nvPr/>
        </p:nvSpPr>
        <p:spPr bwMode="auto">
          <a:xfrm>
            <a:off x="4686292" y="6304101"/>
            <a:ext cx="7809548" cy="1521283"/>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
        <p:nvSpPr>
          <p:cNvPr id="23" name="ï$lîḍè"/>
          <p:cNvSpPr/>
          <p:nvPr/>
        </p:nvSpPr>
        <p:spPr bwMode="auto">
          <a:xfrm rot="11134385">
            <a:off x="-224962" y="6037355"/>
            <a:ext cx="5845532" cy="1807518"/>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endParaRPr lang="en-US" altLang="zh-CN" sz="3300" b="1" dirty="0">
              <a:solidFill>
                <a:srgbClr val="445469"/>
              </a:solidFill>
              <a:latin typeface="思源黑体 CN Bold"/>
              <a:ea typeface="思源黑体 CN Bold"/>
            </a:endParaRPr>
          </a:p>
        </p:txBody>
      </p:sp>
      <p:sp>
        <p:nvSpPr>
          <p:cNvPr id="6" name="TextBox 3"/>
          <p:cNvSpPr txBox="1"/>
          <p:nvPr/>
        </p:nvSpPr>
        <p:spPr>
          <a:xfrm>
            <a:off x="386080" y="1184910"/>
            <a:ext cx="6424295" cy="367030"/>
          </a:xfrm>
          <a:prstGeom prst="rect">
            <a:avLst/>
          </a:prstGeom>
          <a:noFill/>
        </p:spPr>
        <p:txBody>
          <a:bodyPr wrap="squar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第二部分：解析</a:t>
            </a:r>
            <a:r>
              <a:rPr lang="en-US" altLang="zh-CN" b="1" dirty="0">
                <a:solidFill>
                  <a:srgbClr val="209072"/>
                </a:solidFill>
                <a:latin typeface="思源黑体 CN Bold"/>
                <a:ea typeface="思源黑体 CN Bold"/>
                <a:cs typeface="Lato Regular"/>
              </a:rPr>
              <a:t>ivy</a:t>
            </a:r>
            <a:r>
              <a:rPr lang="zh-CN" altLang="en-US" b="1" dirty="0">
                <a:solidFill>
                  <a:srgbClr val="209072"/>
                </a:solidFill>
                <a:latin typeface="思源黑体 CN Bold"/>
                <a:ea typeface="思源黑体 CN Bold"/>
                <a:cs typeface="Lato Regular"/>
              </a:rPr>
              <a:t>文件</a:t>
            </a:r>
            <a:r>
              <a:rPr lang="en-US" altLang="zh-CN" b="1" dirty="0">
                <a:solidFill>
                  <a:srgbClr val="209072"/>
                </a:solidFill>
                <a:latin typeface="思源黑体 CN Bold"/>
                <a:ea typeface="思源黑体 CN Bold"/>
                <a:cs typeface="Lato Regular"/>
              </a:rPr>
              <a:t>-&gt;Python</a:t>
            </a:r>
            <a:r>
              <a:rPr lang="zh-CN" altLang="en-US" b="1" dirty="0">
                <a:solidFill>
                  <a:srgbClr val="209072"/>
                </a:solidFill>
                <a:latin typeface="思源黑体 CN Bold"/>
                <a:ea typeface="思源黑体 CN Bold"/>
                <a:cs typeface="Lato Regular"/>
              </a:rPr>
              <a:t>可执行文件：解析流程</a:t>
            </a:r>
            <a:endParaRPr lang="zh-CN" altLang="en-US" b="1" dirty="0">
              <a:solidFill>
                <a:srgbClr val="209072"/>
              </a:solidFill>
              <a:latin typeface="思源黑体 CN Bold"/>
              <a:ea typeface="思源黑体 CN Bold"/>
              <a:cs typeface="Lato Regular"/>
            </a:endParaRPr>
          </a:p>
        </p:txBody>
      </p:sp>
      <p:pic>
        <p:nvPicPr>
          <p:cNvPr id="2" name="图片 1" descr="未命名绘图.drawio"/>
          <p:cNvPicPr>
            <a:picLocks noChangeAspect="1"/>
          </p:cNvPicPr>
          <p:nvPr/>
        </p:nvPicPr>
        <p:blipFill>
          <a:blip r:embed="rId1"/>
          <a:stretch>
            <a:fillRect/>
          </a:stretch>
        </p:blipFill>
        <p:spPr>
          <a:xfrm>
            <a:off x="657860" y="1597660"/>
            <a:ext cx="4483735" cy="5163185"/>
          </a:xfrm>
          <a:prstGeom prst="rect">
            <a:avLst/>
          </a:prstGeom>
        </p:spPr>
      </p:pic>
      <p:pic>
        <p:nvPicPr>
          <p:cNvPr id="3" name="图片 2" descr="8E64B70A-D656-4DED-B707-A2B18D170F9C"/>
          <p:cNvPicPr>
            <a:picLocks noChangeAspect="1"/>
          </p:cNvPicPr>
          <p:nvPr/>
        </p:nvPicPr>
        <p:blipFill>
          <a:blip r:embed="rId2"/>
          <a:stretch>
            <a:fillRect/>
          </a:stretch>
        </p:blipFill>
        <p:spPr>
          <a:xfrm>
            <a:off x="5726430" y="3342005"/>
            <a:ext cx="5511165" cy="3219450"/>
          </a:xfrm>
          <a:prstGeom prst="rect">
            <a:avLst/>
          </a:prstGeom>
        </p:spPr>
      </p:pic>
      <p:sp>
        <p:nvSpPr>
          <p:cNvPr id="7" name="TextBox 3"/>
          <p:cNvSpPr txBox="1"/>
          <p:nvPr/>
        </p:nvSpPr>
        <p:spPr>
          <a:xfrm>
            <a:off x="5393690" y="1772920"/>
            <a:ext cx="5244465" cy="1197610"/>
          </a:xfrm>
          <a:prstGeom prst="rect">
            <a:avLst/>
          </a:prstGeom>
          <a:noFill/>
        </p:spPr>
        <p:txBody>
          <a:bodyPr wrap="squar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actions[action_name], action_precs[action_name], action_trans[action_name], action_prefixes[action_name]</a:t>
            </a:r>
            <a:endParaRPr lang="zh-CN" altLang="en-US" b="1" dirty="0">
              <a:solidFill>
                <a:srgbClr val="209072"/>
              </a:solidFill>
              <a:latin typeface="思源黑体 CN Bold"/>
              <a:ea typeface="思源黑体 CN Bold"/>
              <a:cs typeface="Lato Regular"/>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endParaRPr lang="en-US" altLang="zh-CN" sz="3300" b="1" dirty="0">
              <a:solidFill>
                <a:srgbClr val="445469"/>
              </a:solidFill>
              <a:latin typeface="思源黑体 CN Bold"/>
              <a:ea typeface="思源黑体 CN Bold"/>
            </a:endParaRPr>
          </a:p>
        </p:txBody>
      </p:sp>
      <p:sp>
        <p:nvSpPr>
          <p:cNvPr id="6" name="TextBox 3"/>
          <p:cNvSpPr txBox="1"/>
          <p:nvPr/>
        </p:nvSpPr>
        <p:spPr>
          <a:xfrm>
            <a:off x="90805" y="1184910"/>
            <a:ext cx="8301355" cy="367030"/>
          </a:xfrm>
          <a:prstGeom prst="rect">
            <a:avLst/>
          </a:prstGeom>
          <a:noFill/>
        </p:spPr>
        <p:txBody>
          <a:bodyPr wrap="squar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第二部分：解析</a:t>
            </a:r>
            <a:r>
              <a:rPr lang="en-US" altLang="zh-CN" b="1" dirty="0">
                <a:solidFill>
                  <a:srgbClr val="209072"/>
                </a:solidFill>
                <a:latin typeface="思源黑体 CN Bold"/>
                <a:ea typeface="思源黑体 CN Bold"/>
                <a:cs typeface="Lato Regular"/>
              </a:rPr>
              <a:t>ivy</a:t>
            </a:r>
            <a:r>
              <a:rPr lang="zh-CN" altLang="en-US" b="1" dirty="0">
                <a:solidFill>
                  <a:srgbClr val="209072"/>
                </a:solidFill>
                <a:latin typeface="思源黑体 CN Bold"/>
                <a:ea typeface="思源黑体 CN Bold"/>
                <a:cs typeface="Lato Regular"/>
              </a:rPr>
              <a:t>文件</a:t>
            </a:r>
            <a:r>
              <a:rPr lang="en-US" altLang="zh-CN" b="1" dirty="0">
                <a:solidFill>
                  <a:srgbClr val="209072"/>
                </a:solidFill>
                <a:latin typeface="思源黑体 CN Bold"/>
                <a:ea typeface="思源黑体 CN Bold"/>
                <a:cs typeface="Lato Regular"/>
              </a:rPr>
              <a:t>-&gt;Python</a:t>
            </a:r>
            <a:r>
              <a:rPr lang="zh-CN" altLang="en-US" b="1" dirty="0">
                <a:solidFill>
                  <a:srgbClr val="209072"/>
                </a:solidFill>
                <a:latin typeface="思源黑体 CN Bold"/>
                <a:ea typeface="思源黑体 CN Bold"/>
                <a:cs typeface="Lato Regular"/>
              </a:rPr>
              <a:t>可执行文件：生成</a:t>
            </a:r>
            <a:r>
              <a:rPr lang="en-US" altLang="zh-CN" b="1" dirty="0">
                <a:solidFill>
                  <a:srgbClr val="209072"/>
                </a:solidFill>
                <a:latin typeface="思源黑体 CN Bold"/>
                <a:ea typeface="思源黑体 CN Bold"/>
                <a:cs typeface="Lato Regular"/>
              </a:rPr>
              <a:t>Python</a:t>
            </a:r>
            <a:r>
              <a:rPr lang="zh-CN" altLang="en-US" b="1" dirty="0">
                <a:solidFill>
                  <a:srgbClr val="209072"/>
                </a:solidFill>
                <a:latin typeface="思源黑体 CN Bold"/>
                <a:ea typeface="思源黑体 CN Bold"/>
                <a:cs typeface="Lato Regular"/>
              </a:rPr>
              <a:t>文件流程</a:t>
            </a:r>
            <a:endParaRPr lang="zh-CN" altLang="en-US" b="1" dirty="0">
              <a:solidFill>
                <a:srgbClr val="209072"/>
              </a:solidFill>
              <a:latin typeface="思源黑体 CN Bold"/>
              <a:ea typeface="思源黑体 CN Bold"/>
              <a:cs typeface="Lato Regular"/>
            </a:endParaRPr>
          </a:p>
        </p:txBody>
      </p:sp>
      <p:pic>
        <p:nvPicPr>
          <p:cNvPr id="4" name="图片 3" descr="F9882385-EA50-48DF-8BA9-73C137220B0C"/>
          <p:cNvPicPr>
            <a:picLocks noChangeAspect="1"/>
          </p:cNvPicPr>
          <p:nvPr/>
        </p:nvPicPr>
        <p:blipFill>
          <a:blip r:embed="rId1"/>
          <a:stretch>
            <a:fillRect/>
          </a:stretch>
        </p:blipFill>
        <p:spPr>
          <a:xfrm>
            <a:off x="712470" y="1772920"/>
            <a:ext cx="5753100" cy="4800600"/>
          </a:xfrm>
          <a:prstGeom prst="rect">
            <a:avLst/>
          </a:prstGeom>
        </p:spPr>
      </p:pic>
      <p:pic>
        <p:nvPicPr>
          <p:cNvPr id="5" name="图片 4" descr="E12AAC46-540A-45B7-A3BF-47BFFD121EB2"/>
          <p:cNvPicPr>
            <a:picLocks noChangeAspect="1"/>
          </p:cNvPicPr>
          <p:nvPr/>
        </p:nvPicPr>
        <p:blipFill>
          <a:blip r:embed="rId2"/>
          <a:stretch>
            <a:fillRect/>
          </a:stretch>
        </p:blipFill>
        <p:spPr>
          <a:xfrm>
            <a:off x="6716395" y="1772920"/>
            <a:ext cx="3644900" cy="2032000"/>
          </a:xfrm>
          <a:prstGeom prst="rect">
            <a:avLst/>
          </a:prstGeom>
        </p:spPr>
      </p:pic>
      <p:pic>
        <p:nvPicPr>
          <p:cNvPr id="7" name="图片 6" descr="81AB07E4-F8CA-450B-8168-1456D3F2AB59"/>
          <p:cNvPicPr>
            <a:picLocks noChangeAspect="1"/>
          </p:cNvPicPr>
          <p:nvPr/>
        </p:nvPicPr>
        <p:blipFill>
          <a:blip r:embed="rId3"/>
          <a:stretch>
            <a:fillRect/>
          </a:stretch>
        </p:blipFill>
        <p:spPr>
          <a:xfrm>
            <a:off x="6716395" y="4102735"/>
            <a:ext cx="3929380" cy="1117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endParaRPr lang="en-US" altLang="zh-CN" sz="3300" b="1" dirty="0">
              <a:solidFill>
                <a:srgbClr val="445469"/>
              </a:solidFill>
              <a:latin typeface="思源黑体 CN Bold"/>
              <a:ea typeface="思源黑体 CN Bold"/>
            </a:endParaRPr>
          </a:p>
        </p:txBody>
      </p:sp>
      <p:sp>
        <p:nvSpPr>
          <p:cNvPr id="6" name="TextBox 3"/>
          <p:cNvSpPr txBox="1"/>
          <p:nvPr/>
        </p:nvSpPr>
        <p:spPr>
          <a:xfrm>
            <a:off x="90805" y="1184910"/>
            <a:ext cx="8301355" cy="367030"/>
          </a:xfrm>
          <a:prstGeom prst="rect">
            <a:avLst/>
          </a:prstGeom>
          <a:noFill/>
        </p:spPr>
        <p:txBody>
          <a:bodyPr wrap="squar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第二部分：解析</a:t>
            </a:r>
            <a:r>
              <a:rPr lang="en-US" altLang="zh-CN" b="1" dirty="0">
                <a:solidFill>
                  <a:srgbClr val="209072"/>
                </a:solidFill>
                <a:latin typeface="思源黑体 CN Bold"/>
                <a:ea typeface="思源黑体 CN Bold"/>
                <a:cs typeface="Lato Regular"/>
              </a:rPr>
              <a:t>ivy</a:t>
            </a:r>
            <a:r>
              <a:rPr lang="zh-CN" altLang="en-US" b="1" dirty="0">
                <a:solidFill>
                  <a:srgbClr val="209072"/>
                </a:solidFill>
                <a:latin typeface="思源黑体 CN Bold"/>
                <a:ea typeface="思源黑体 CN Bold"/>
                <a:cs typeface="Lato Regular"/>
              </a:rPr>
              <a:t>文件</a:t>
            </a:r>
            <a:r>
              <a:rPr lang="en-US" altLang="zh-CN" b="1" dirty="0">
                <a:solidFill>
                  <a:srgbClr val="209072"/>
                </a:solidFill>
                <a:latin typeface="思源黑体 CN Bold"/>
                <a:ea typeface="思源黑体 CN Bold"/>
                <a:cs typeface="Lato Regular"/>
              </a:rPr>
              <a:t>-&gt;Python</a:t>
            </a:r>
            <a:r>
              <a:rPr lang="zh-CN" altLang="en-US" b="1" dirty="0">
                <a:solidFill>
                  <a:srgbClr val="209072"/>
                </a:solidFill>
                <a:latin typeface="思源黑体 CN Bold"/>
                <a:ea typeface="思源黑体 CN Bold"/>
                <a:cs typeface="Lato Regular"/>
              </a:rPr>
              <a:t>可执行文件：生成</a:t>
            </a:r>
            <a:r>
              <a:rPr lang="en-US" altLang="zh-CN" b="1" dirty="0">
                <a:solidFill>
                  <a:srgbClr val="209072"/>
                </a:solidFill>
                <a:latin typeface="思源黑体 CN Bold"/>
                <a:ea typeface="思源黑体 CN Bold"/>
                <a:cs typeface="Lato Regular"/>
              </a:rPr>
              <a:t>Python</a:t>
            </a:r>
            <a:r>
              <a:rPr lang="zh-CN" altLang="en-US" b="1" dirty="0">
                <a:solidFill>
                  <a:srgbClr val="209072"/>
                </a:solidFill>
                <a:latin typeface="思源黑体 CN Bold"/>
                <a:ea typeface="思源黑体 CN Bold"/>
                <a:cs typeface="Lato Regular"/>
              </a:rPr>
              <a:t>文件流程</a:t>
            </a:r>
            <a:endParaRPr lang="zh-CN" altLang="en-US" b="1" dirty="0">
              <a:solidFill>
                <a:srgbClr val="209072"/>
              </a:solidFill>
              <a:latin typeface="思源黑体 CN Bold"/>
              <a:ea typeface="思源黑体 CN Bold"/>
              <a:cs typeface="Lato Regular"/>
            </a:endParaRPr>
          </a:p>
        </p:txBody>
      </p:sp>
      <p:sp>
        <p:nvSpPr>
          <p:cNvPr id="2" name="TextBox 3"/>
          <p:cNvSpPr txBox="1"/>
          <p:nvPr/>
        </p:nvSpPr>
        <p:spPr>
          <a:xfrm>
            <a:off x="618490" y="1597660"/>
            <a:ext cx="3219450" cy="367030"/>
          </a:xfrm>
          <a:prstGeom prst="rect">
            <a:avLst/>
          </a:prstGeom>
          <a:noFill/>
        </p:spPr>
        <p:txBody>
          <a:bodyPr wrap="squar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抽样与子抽样</a:t>
            </a:r>
            <a:endParaRPr lang="zh-CN" altLang="en-US" b="1" dirty="0">
              <a:solidFill>
                <a:srgbClr val="209072"/>
              </a:solidFill>
              <a:latin typeface="思源黑体 CN Bold"/>
              <a:ea typeface="思源黑体 CN Bold"/>
              <a:cs typeface="Lato Regular"/>
            </a:endParaRPr>
          </a:p>
        </p:txBody>
      </p:sp>
      <p:sp>
        <p:nvSpPr>
          <p:cNvPr id="10" name="Rounded Rectangle 5"/>
          <p:cNvSpPr/>
          <p:nvPr/>
        </p:nvSpPr>
        <p:spPr>
          <a:xfrm>
            <a:off x="3186098" y="3551819"/>
            <a:ext cx="2207670" cy="695575"/>
          </a:xfrm>
          <a:prstGeom prst="roundRect">
            <a:avLst>
              <a:gd name="adj" fmla="val 72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19" name="Rounded Rectangle 12"/>
          <p:cNvSpPr/>
          <p:nvPr/>
        </p:nvSpPr>
        <p:spPr>
          <a:xfrm>
            <a:off x="3137535" y="2355850"/>
            <a:ext cx="2887980" cy="695325"/>
          </a:xfrm>
          <a:prstGeom prst="roundRect">
            <a:avLst>
              <a:gd name="adj" fmla="val 726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20" name="Rectangle 13"/>
          <p:cNvSpPr/>
          <p:nvPr/>
        </p:nvSpPr>
        <p:spPr>
          <a:xfrm>
            <a:off x="3306955" y="2506222"/>
            <a:ext cx="2571750" cy="397510"/>
          </a:xfrm>
          <a:prstGeom prst="rect">
            <a:avLst/>
          </a:prstGeom>
          <a:solidFill>
            <a:schemeClr val="accent3"/>
          </a:solidFill>
        </p:spPr>
        <p:txBody>
          <a:bodyPr wrap="none" lIns="91422" tIns="45711" rIns="91422" bIns="45711">
            <a:spAutoFit/>
          </a:bodyPr>
          <a:lstStyle/>
          <a:p>
            <a:pPr algn="ctr" defTabSz="913765"/>
            <a:r>
              <a:rPr lang="en-US" altLang="bg-BG" sz="2000" dirty="0">
                <a:solidFill>
                  <a:prstClr val="white"/>
                </a:solidFill>
                <a:latin typeface="思源黑体 CN Bold" panose="020B0800000000000000" pitchFamily="34" charset="-122"/>
                <a:ea typeface="思源黑体 CN Medium"/>
                <a:cs typeface="Lato Regular"/>
              </a:rPr>
              <a:t>instance_generator</a:t>
            </a:r>
            <a:endParaRPr lang="en-US" altLang="bg-BG" sz="2000" dirty="0">
              <a:solidFill>
                <a:prstClr val="white"/>
              </a:solidFill>
              <a:latin typeface="思源黑体 CN Bold" panose="020B0800000000000000" pitchFamily="34" charset="-122"/>
              <a:ea typeface="思源黑体 CN Medium"/>
              <a:cs typeface="Lato Regular"/>
            </a:endParaRPr>
          </a:p>
        </p:txBody>
      </p:sp>
      <p:sp>
        <p:nvSpPr>
          <p:cNvPr id="21" name="Rounded Rectangle 14"/>
          <p:cNvSpPr/>
          <p:nvPr/>
        </p:nvSpPr>
        <p:spPr>
          <a:xfrm>
            <a:off x="3137838" y="4726739"/>
            <a:ext cx="2207670" cy="695575"/>
          </a:xfrm>
          <a:prstGeom prst="roundRect">
            <a:avLst>
              <a:gd name="adj" fmla="val 72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22" name="Rectangle 15"/>
          <p:cNvSpPr/>
          <p:nvPr/>
        </p:nvSpPr>
        <p:spPr>
          <a:xfrm>
            <a:off x="3257107" y="4855807"/>
            <a:ext cx="2046605" cy="397510"/>
          </a:xfrm>
          <a:prstGeom prst="rect">
            <a:avLst/>
          </a:prstGeom>
          <a:solidFill>
            <a:schemeClr val="accent4"/>
          </a:solidFill>
        </p:spPr>
        <p:txBody>
          <a:bodyPr wrap="none" lIns="91422" tIns="45711" rIns="91422" bIns="45711">
            <a:spAutoFit/>
          </a:bodyPr>
          <a:lstStyle/>
          <a:p>
            <a:pPr algn="ctr" defTabSz="913765"/>
            <a:r>
              <a:rPr lang="en-US" altLang="bg-BG" sz="2000" dirty="0">
                <a:solidFill>
                  <a:prstClr val="white"/>
                </a:solidFill>
                <a:latin typeface="思源黑体 CN Bold" panose="020B0800000000000000" pitchFamily="34" charset="-122"/>
                <a:ea typeface="思源黑体 CN Medium"/>
                <a:cs typeface="Lato Regular"/>
              </a:rPr>
              <a:t>argument_pool</a:t>
            </a:r>
            <a:endParaRPr lang="en-US" altLang="bg-BG" sz="2000" dirty="0">
              <a:solidFill>
                <a:prstClr val="white"/>
              </a:solidFill>
              <a:latin typeface="思源黑体 CN Bold" panose="020B0800000000000000" pitchFamily="34" charset="-122"/>
              <a:ea typeface="思源黑体 CN Medium"/>
              <a:cs typeface="Lato Regular"/>
            </a:endParaRPr>
          </a:p>
        </p:txBody>
      </p:sp>
      <p:sp>
        <p:nvSpPr>
          <p:cNvPr id="35" name="Rounded Rectangle 34"/>
          <p:cNvSpPr/>
          <p:nvPr/>
        </p:nvSpPr>
        <p:spPr>
          <a:xfrm>
            <a:off x="618490" y="2313305"/>
            <a:ext cx="1698625" cy="779780"/>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36" name="Rectangle 35"/>
          <p:cNvSpPr/>
          <p:nvPr/>
        </p:nvSpPr>
        <p:spPr>
          <a:xfrm>
            <a:off x="927130" y="2496626"/>
            <a:ext cx="1220564" cy="415480"/>
          </a:xfrm>
          <a:prstGeom prst="rect">
            <a:avLst/>
          </a:prstGeom>
          <a:solidFill>
            <a:schemeClr val="accent1"/>
          </a:solidFill>
        </p:spPr>
        <p:txBody>
          <a:bodyPr wrap="square" lIns="91422" tIns="45711" rIns="91422" bIns="45711">
            <a:spAutoFit/>
          </a:bodyPr>
          <a:lstStyle/>
          <a:p>
            <a:pPr algn="ctr" defTabSz="913765"/>
            <a:r>
              <a:rPr lang="en-US" altLang="bg-BG" sz="2100" dirty="0">
                <a:solidFill>
                  <a:prstClr val="white"/>
                </a:solidFill>
                <a:latin typeface="思源黑体 CN Bold" panose="020B0800000000000000" pitchFamily="34" charset="-122"/>
                <a:ea typeface="思源黑体 CN Medium"/>
                <a:cs typeface="Lato Regular"/>
              </a:rPr>
              <a:t>sample</a:t>
            </a:r>
            <a:endParaRPr lang="en-US" altLang="bg-BG" sz="2100" dirty="0">
              <a:solidFill>
                <a:prstClr val="white"/>
              </a:solidFill>
              <a:latin typeface="思源黑体 CN Bold" panose="020B0800000000000000" pitchFamily="34" charset="-122"/>
              <a:ea typeface="思源黑体 CN Medium"/>
              <a:cs typeface="Lato Regular"/>
            </a:endParaRPr>
          </a:p>
        </p:txBody>
      </p:sp>
      <p:sp>
        <p:nvSpPr>
          <p:cNvPr id="37" name="Rounded Rectangle 36"/>
          <p:cNvSpPr/>
          <p:nvPr/>
        </p:nvSpPr>
        <p:spPr>
          <a:xfrm>
            <a:off x="9801675" y="2051137"/>
            <a:ext cx="2207670" cy="492375"/>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38" name="Rectangle 37"/>
          <p:cNvSpPr/>
          <p:nvPr/>
        </p:nvSpPr>
        <p:spPr>
          <a:xfrm>
            <a:off x="10106681" y="2083051"/>
            <a:ext cx="1597660" cy="428625"/>
          </a:xfrm>
          <a:prstGeom prst="rect">
            <a:avLst/>
          </a:prstGeom>
          <a:solidFill>
            <a:schemeClr val="accent1"/>
          </a:solidFill>
        </p:spPr>
        <p:txBody>
          <a:bodyPr wrap="none" lIns="91422" tIns="45711" rIns="91422" bIns="45711">
            <a:spAutoFit/>
          </a:bodyPr>
          <a:lstStyle/>
          <a:p>
            <a:pPr algn="ctr" defTabSz="913765"/>
            <a:r>
              <a:rPr lang="en-US" altLang="bg-BG" sz="2200" dirty="0">
                <a:solidFill>
                  <a:prstClr val="white"/>
                </a:solidFill>
                <a:latin typeface="思源黑体 CN Bold" panose="020B0800000000000000" pitchFamily="34" charset="-122"/>
                <a:ea typeface="思源黑体 CN Medium"/>
                <a:cs typeface="Lato Regular"/>
              </a:rPr>
              <a:t>subsample</a:t>
            </a:r>
            <a:endParaRPr lang="en-US" altLang="bg-BG" sz="2200" dirty="0">
              <a:solidFill>
                <a:prstClr val="white"/>
              </a:solidFill>
              <a:latin typeface="思源黑体 CN Bold" panose="020B0800000000000000" pitchFamily="34" charset="-122"/>
              <a:ea typeface="思源黑体 CN Medium"/>
              <a:cs typeface="Lato Regular"/>
            </a:endParaRPr>
          </a:p>
        </p:txBody>
      </p:sp>
      <p:sp>
        <p:nvSpPr>
          <p:cNvPr id="42" name="Rounded Rectangle 41"/>
          <p:cNvSpPr/>
          <p:nvPr/>
        </p:nvSpPr>
        <p:spPr>
          <a:xfrm>
            <a:off x="6810190" y="1688594"/>
            <a:ext cx="2207670" cy="492376"/>
          </a:xfrm>
          <a:prstGeom prst="roundRect">
            <a:avLst>
              <a:gd name="adj" fmla="val 72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43" name="Rectangle 42"/>
          <p:cNvSpPr/>
          <p:nvPr/>
        </p:nvSpPr>
        <p:spPr>
          <a:xfrm>
            <a:off x="7169489" y="1773213"/>
            <a:ext cx="1489075" cy="397510"/>
          </a:xfrm>
          <a:prstGeom prst="rect">
            <a:avLst/>
          </a:prstGeom>
          <a:solidFill>
            <a:schemeClr val="accent2"/>
          </a:solidFill>
        </p:spPr>
        <p:txBody>
          <a:bodyPr wrap="none" lIns="91422" tIns="45711" rIns="91422" bIns="45711">
            <a:spAutoFit/>
          </a:bodyPr>
          <a:lstStyle/>
          <a:p>
            <a:pPr algn="ctr" defTabSz="913765"/>
            <a:r>
              <a:rPr lang="en-US" altLang="bg-BG" sz="2000" dirty="0">
                <a:solidFill>
                  <a:prstClr val="white"/>
                </a:solidFill>
                <a:latin typeface="思源黑体 CN Bold" panose="020B0800000000000000" pitchFamily="34" charset="-122"/>
                <a:ea typeface="思源黑体 CN Medium"/>
                <a:cs typeface="Lato Regular"/>
              </a:rPr>
              <a:t>rng.shuffle</a:t>
            </a:r>
            <a:endParaRPr lang="en-US" altLang="bg-BG" sz="2000" dirty="0">
              <a:solidFill>
                <a:prstClr val="white"/>
              </a:solidFill>
              <a:latin typeface="思源黑体 CN Bold" panose="020B0800000000000000" pitchFamily="34" charset="-122"/>
              <a:ea typeface="思源黑体 CN Medium"/>
              <a:cs typeface="Lato Regular"/>
            </a:endParaRPr>
          </a:p>
        </p:txBody>
      </p:sp>
      <p:sp>
        <p:nvSpPr>
          <p:cNvPr id="45" name="Rounded Rectangle 44"/>
          <p:cNvSpPr/>
          <p:nvPr/>
        </p:nvSpPr>
        <p:spPr>
          <a:xfrm>
            <a:off x="6845750" y="2650676"/>
            <a:ext cx="2207670" cy="492375"/>
          </a:xfrm>
          <a:prstGeom prst="roundRect">
            <a:avLst>
              <a:gd name="adj" fmla="val 726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46" name="Rectangle 45"/>
          <p:cNvSpPr/>
          <p:nvPr/>
        </p:nvSpPr>
        <p:spPr>
          <a:xfrm>
            <a:off x="7227592" y="2702909"/>
            <a:ext cx="1443990" cy="397510"/>
          </a:xfrm>
          <a:prstGeom prst="rect">
            <a:avLst/>
          </a:prstGeom>
          <a:solidFill>
            <a:schemeClr val="accent3"/>
          </a:solidFill>
        </p:spPr>
        <p:txBody>
          <a:bodyPr wrap="none" lIns="91422" tIns="45711" rIns="91422" bIns="45711">
            <a:spAutoFit/>
          </a:bodyPr>
          <a:lstStyle/>
          <a:p>
            <a:pPr algn="ctr" defTabSz="913765"/>
            <a:r>
              <a:rPr lang="en-US" altLang="bg-BG" sz="2000" dirty="0">
                <a:solidFill>
                  <a:prstClr val="white"/>
                </a:solidFill>
                <a:latin typeface="思源黑体 CN Bold" panose="020B0800000000000000" pitchFamily="34" charset="-122"/>
                <a:ea typeface="思源黑体 CN Medium"/>
                <a:cs typeface="Lato Regular"/>
              </a:rPr>
              <a:t>rng.choice</a:t>
            </a:r>
            <a:endParaRPr lang="en-US" altLang="bg-BG" sz="2000" dirty="0">
              <a:solidFill>
                <a:prstClr val="white"/>
              </a:solidFill>
              <a:latin typeface="思源黑体 CN Bold" panose="020B0800000000000000" pitchFamily="34" charset="-122"/>
              <a:ea typeface="思源黑体 CN Medium"/>
              <a:cs typeface="Lato Regular"/>
            </a:endParaRPr>
          </a:p>
        </p:txBody>
      </p:sp>
      <p:sp>
        <p:nvSpPr>
          <p:cNvPr id="48" name="Rounded Rectangle 47"/>
          <p:cNvSpPr/>
          <p:nvPr/>
        </p:nvSpPr>
        <p:spPr>
          <a:xfrm>
            <a:off x="6160585" y="3950560"/>
            <a:ext cx="2207670" cy="492375"/>
          </a:xfrm>
          <a:prstGeom prst="roundRect">
            <a:avLst>
              <a:gd name="adj" fmla="val 72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49" name="Rectangle 48"/>
          <p:cNvSpPr/>
          <p:nvPr/>
        </p:nvSpPr>
        <p:spPr>
          <a:xfrm>
            <a:off x="6519884" y="4042163"/>
            <a:ext cx="1489075" cy="397510"/>
          </a:xfrm>
          <a:prstGeom prst="rect">
            <a:avLst/>
          </a:prstGeom>
          <a:solidFill>
            <a:schemeClr val="accent4"/>
          </a:solidFill>
        </p:spPr>
        <p:txBody>
          <a:bodyPr wrap="none" lIns="91422" tIns="45711" rIns="91422" bIns="45711">
            <a:spAutoFit/>
          </a:bodyPr>
          <a:lstStyle/>
          <a:p>
            <a:pPr algn="ctr" defTabSz="913765"/>
            <a:r>
              <a:rPr lang="en-US" altLang="bg-BG" sz="2000" dirty="0">
                <a:solidFill>
                  <a:prstClr val="white"/>
                </a:solidFill>
                <a:latin typeface="思源黑体 CN Bold" panose="020B0800000000000000" pitchFamily="34" charset="-122"/>
                <a:ea typeface="思源黑体 CN Medium"/>
                <a:cs typeface="Lato Regular"/>
              </a:rPr>
              <a:t>rng.shuffle</a:t>
            </a:r>
            <a:endParaRPr lang="zh-CN" altLang="en-US" sz="2000" dirty="0">
              <a:solidFill>
                <a:prstClr val="white"/>
              </a:solidFill>
              <a:latin typeface="思源黑体 CN Bold" panose="020B0800000000000000" pitchFamily="34" charset="-122"/>
              <a:ea typeface="思源黑体 CN Medium"/>
              <a:cs typeface="Lato Regular"/>
            </a:endParaRPr>
          </a:p>
        </p:txBody>
      </p:sp>
      <p:cxnSp>
        <p:nvCxnSpPr>
          <p:cNvPr id="50" name="Elbow Connector 49"/>
          <p:cNvCxnSpPr>
            <a:stCxn id="10" idx="1"/>
            <a:endCxn id="35" idx="2"/>
          </p:cNvCxnSpPr>
          <p:nvPr/>
        </p:nvCxnSpPr>
        <p:spPr>
          <a:xfrm rot="10800000">
            <a:off x="1467485" y="3093085"/>
            <a:ext cx="1717675" cy="806450"/>
          </a:xfrm>
          <a:prstGeom prst="bentConnector2">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V="1">
            <a:off x="1346835" y="3258820"/>
            <a:ext cx="1911350" cy="1680210"/>
          </a:xfrm>
          <a:prstGeom prst="bentConnector3">
            <a:avLst>
              <a:gd name="adj1" fmla="val 564"/>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0800000">
            <a:off x="2317115" y="2703195"/>
            <a:ext cx="820420" cy="635"/>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rot="5400000">
            <a:off x="6019165" y="3767455"/>
            <a:ext cx="612140" cy="1961515"/>
          </a:xfrm>
          <a:prstGeom prst="bentConnector2">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42"/>
          <p:cNvSpPr/>
          <p:nvPr/>
        </p:nvSpPr>
        <p:spPr>
          <a:xfrm>
            <a:off x="3470614" y="3701073"/>
            <a:ext cx="1623695" cy="397510"/>
          </a:xfrm>
          <a:prstGeom prst="rect">
            <a:avLst/>
          </a:prstGeom>
          <a:solidFill>
            <a:schemeClr val="accent2"/>
          </a:solidFill>
        </p:spPr>
        <p:txBody>
          <a:bodyPr wrap="none" lIns="91422" tIns="45711" rIns="91422" bIns="45711">
            <a:spAutoFit/>
          </a:bodyPr>
          <a:lstStyle/>
          <a:p>
            <a:pPr algn="ctr" defTabSz="913765"/>
            <a:r>
              <a:rPr lang="en-US" altLang="bg-BG" sz="2000" dirty="0">
                <a:solidFill>
                  <a:prstClr val="white"/>
                </a:solidFill>
                <a:latin typeface="思源黑体 CN Bold" panose="020B0800000000000000" pitchFamily="34" charset="-122"/>
                <a:ea typeface="思源黑体 CN Medium"/>
                <a:cs typeface="Lato Regular"/>
              </a:rPr>
              <a:t>action_pool</a:t>
            </a:r>
            <a:endParaRPr lang="en-US" altLang="bg-BG" sz="2000" dirty="0">
              <a:solidFill>
                <a:prstClr val="white"/>
              </a:solidFill>
              <a:latin typeface="思源黑体 CN Bold" panose="020B0800000000000000" pitchFamily="34" charset="-122"/>
              <a:ea typeface="思源黑体 CN Medium"/>
              <a:cs typeface="Lato Regular"/>
            </a:endParaRPr>
          </a:p>
        </p:txBody>
      </p:sp>
      <p:cxnSp>
        <p:nvCxnSpPr>
          <p:cNvPr id="25" name="Elbow Connector 54"/>
          <p:cNvCxnSpPr/>
          <p:nvPr/>
        </p:nvCxnSpPr>
        <p:spPr>
          <a:xfrm rot="10800000">
            <a:off x="6027420" y="2914015"/>
            <a:ext cx="820420" cy="635"/>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 name="Elbow Connector 54"/>
          <p:cNvCxnSpPr>
            <a:endCxn id="42" idx="1"/>
          </p:cNvCxnSpPr>
          <p:nvPr/>
        </p:nvCxnSpPr>
        <p:spPr>
          <a:xfrm flipV="1">
            <a:off x="6028055" y="1934845"/>
            <a:ext cx="782320" cy="576580"/>
          </a:xfrm>
          <a:prstGeom prst="bentConnector3">
            <a:avLst>
              <a:gd name="adj1" fmla="val 50081"/>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Elbow Connector 54"/>
          <p:cNvCxnSpPr>
            <a:stCxn id="37" idx="1"/>
          </p:cNvCxnSpPr>
          <p:nvPr/>
        </p:nvCxnSpPr>
        <p:spPr>
          <a:xfrm rot="10800000" flipV="1">
            <a:off x="9029700" y="2296795"/>
            <a:ext cx="772160" cy="598805"/>
          </a:xfrm>
          <a:prstGeom prst="bentConnector3">
            <a:avLst>
              <a:gd name="adj1" fmla="val 49918"/>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Elbow Connector 54"/>
          <p:cNvCxnSpPr>
            <a:stCxn id="37" idx="1"/>
          </p:cNvCxnSpPr>
          <p:nvPr/>
        </p:nvCxnSpPr>
        <p:spPr>
          <a:xfrm rot="10800000">
            <a:off x="9000490" y="1957070"/>
            <a:ext cx="801370" cy="339725"/>
          </a:xfrm>
          <a:prstGeom prst="bentConnector3">
            <a:avLst>
              <a:gd name="adj1" fmla="val 49921"/>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Elbow Connector 62"/>
          <p:cNvCxnSpPr>
            <a:stCxn id="48" idx="1"/>
          </p:cNvCxnSpPr>
          <p:nvPr/>
        </p:nvCxnSpPr>
        <p:spPr>
          <a:xfrm rot="10800000">
            <a:off x="5726430" y="3066415"/>
            <a:ext cx="434340" cy="1130300"/>
          </a:xfrm>
          <a:prstGeom prst="bentConnector2">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139029" y="2966375"/>
            <a:ext cx="3913942" cy="618613"/>
            <a:chOff x="8691501" y="7824570"/>
            <a:chExt cx="7827884" cy="1237225"/>
          </a:xfrm>
        </p:grpSpPr>
        <p:grpSp>
          <p:nvGrpSpPr>
            <p:cNvPr id="23" name="Group 3"/>
            <p:cNvGrpSpPr/>
            <p:nvPr/>
          </p:nvGrpSpPr>
          <p:grpSpPr>
            <a:xfrm>
              <a:off x="10360167" y="7824570"/>
              <a:ext cx="6159218" cy="1237225"/>
              <a:chOff x="7619717" y="8343293"/>
              <a:chExt cx="6159218" cy="1237225"/>
            </a:xfrm>
          </p:grpSpPr>
          <p:sp>
            <p:nvSpPr>
              <p:cNvPr id="27" name="TextBox 110"/>
              <p:cNvSpPr txBox="1"/>
              <p:nvPr/>
            </p:nvSpPr>
            <p:spPr>
              <a:xfrm>
                <a:off x="7946793" y="8343293"/>
                <a:ext cx="5832142" cy="1237225"/>
              </a:xfrm>
              <a:prstGeom prst="rect">
                <a:avLst/>
              </a:prstGeom>
              <a:noFill/>
            </p:spPr>
            <p:txBody>
              <a:bodyPr wrap="square" lIns="109710" tIns="54855" rIns="109710" bIns="54855" rtlCol="0">
                <a:spAutoFit/>
              </a:bodyPr>
              <a:lstStyle/>
              <a:p>
                <a:pPr algn="just" defTabSz="913765"/>
                <a:r>
                  <a:rPr lang="en-US" altLang="zh-CN" sz="3300" b="1" dirty="0">
                    <a:solidFill>
                      <a:srgbClr val="445469"/>
                    </a:solidFill>
                    <a:latin typeface="思源黑体 CN Bold"/>
                    <a:ea typeface="思源黑体 CN Bold"/>
                  </a:rPr>
                  <a:t>C++</a:t>
                </a:r>
                <a:r>
                  <a:rPr lang="zh-CN" altLang="en-US" sz="3300" b="1" dirty="0">
                    <a:solidFill>
                      <a:srgbClr val="445469"/>
                    </a:solidFill>
                    <a:latin typeface="思源黑体 CN Bold"/>
                    <a:ea typeface="思源黑体 CN Bold"/>
                  </a:rPr>
                  <a:t>源码分析</a:t>
                </a:r>
                <a:endParaRPr lang="en-US" altLang="zh-CN" sz="3300" b="1" dirty="0">
                  <a:solidFill>
                    <a:srgbClr val="445469"/>
                  </a:solidFill>
                  <a:latin typeface="思源黑体 CN Bold"/>
                  <a:ea typeface="思源黑体 CN Bold"/>
                </a:endParaRPr>
              </a:p>
            </p:txBody>
          </p:sp>
          <p:sp>
            <p:nvSpPr>
              <p:cNvPr id="28" name="Round Same Side Corner Rectangle 114"/>
              <p:cNvSpPr/>
              <p:nvPr/>
            </p:nvSpPr>
            <p:spPr>
              <a:xfrm rot="10800000" flipH="1">
                <a:off x="7619717" y="8480039"/>
                <a:ext cx="109697" cy="913591"/>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24" name="组合 23"/>
            <p:cNvGrpSpPr/>
            <p:nvPr/>
          </p:nvGrpSpPr>
          <p:grpSpPr>
            <a:xfrm>
              <a:off x="8691501" y="7865486"/>
              <a:ext cx="1182159" cy="1115167"/>
              <a:chOff x="8668208" y="4089550"/>
              <a:chExt cx="1182159" cy="1115167"/>
            </a:xfrm>
          </p:grpSpPr>
          <p:sp>
            <p:nvSpPr>
              <p:cNvPr id="25" name="矩形 24"/>
              <p:cNvSpPr/>
              <p:nvPr/>
            </p:nvSpPr>
            <p:spPr>
              <a:xfrm rot="2700000">
                <a:off x="8668208" y="4089550"/>
                <a:ext cx="1115167" cy="1115167"/>
              </a:xfrm>
              <a:prstGeom prst="rect">
                <a:avLst/>
              </a:prstGeom>
              <a:solidFill>
                <a:srgbClr val="202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26" name="文本框 25"/>
              <p:cNvSpPr txBox="1"/>
              <p:nvPr/>
            </p:nvSpPr>
            <p:spPr>
              <a:xfrm>
                <a:off x="8678828" y="4134490"/>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03</a:t>
                </a:r>
                <a:endParaRPr lang="zh-CN" altLang="en-US" sz="2700" dirty="0">
                  <a:solidFill>
                    <a:prstClr val="white"/>
                  </a:solidFill>
                  <a:latin typeface="Impact" panose="020B0806030902050204" pitchFamily="34" charset="0"/>
                  <a:ea typeface="等线" panose="02010600030101010101" pitchFamily="2" charset="-122"/>
                </a:endParaRPr>
              </a:p>
            </p:txBody>
          </p:sp>
        </p:grpSp>
      </p:grpSp>
      <p:sp>
        <p:nvSpPr>
          <p:cNvPr id="55" name="Line 4"/>
          <p:cNvSpPr>
            <a:spLocks noChangeShapeType="1"/>
          </p:cNvSpPr>
          <p:nvPr/>
        </p:nvSpPr>
        <p:spPr bwMode="auto">
          <a:xfrm flipV="1">
            <a:off x="4871323" y="3858219"/>
            <a:ext cx="2638098" cy="0"/>
          </a:xfrm>
          <a:prstGeom prst="line">
            <a:avLst/>
          </a:prstGeom>
          <a:noFill/>
          <a:ln w="25400" cap="flat" cmpd="sng">
            <a:solidFill>
              <a:srgbClr val="445469"/>
            </a:solidFill>
            <a:prstDash val="sysDot"/>
            <a:round/>
          </a:ln>
          <a:effectLst/>
        </p:spPr>
        <p:txBody>
          <a:bodyPr lIns="0" tIns="0" rIns="0" bIns="0" anchor="ctr"/>
          <a:lstStyle/>
          <a:p>
            <a:pPr defTabSz="913765">
              <a:defRPr/>
            </a:pPr>
            <a:endParaRPr lang="es-ES" sz="2800">
              <a:solidFill>
                <a:srgbClr val="445469"/>
              </a:solidFill>
              <a:effectLst>
                <a:outerShdw blurRad="38100" dist="38100" dir="2700000" algn="tl">
                  <a:srgbClr val="DDDDDD"/>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5" name="ï$lîḍè"/>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
        <p:nvSpPr>
          <p:cNvPr id="6" name="ï$lîḍè"/>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p:nvPr/>
        </p:nvSpPr>
        <p:spPr>
          <a:xfrm>
            <a:off x="1285249" y="2959684"/>
            <a:ext cx="2589852" cy="586491"/>
          </a:xfrm>
          <a:prstGeom prst="rect">
            <a:avLst/>
          </a:prstGeom>
        </p:spPr>
        <p:txBody>
          <a:bodyPr vert="horz" lIns="121893" tIns="60946" rIns="121893" bIns="60946"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defTabSz="323215">
              <a:lnSpc>
                <a:spcPct val="120000"/>
              </a:lnSpc>
              <a:spcBef>
                <a:spcPts val="850"/>
              </a:spcBef>
              <a:buNone/>
              <a:defRPr/>
            </a:pPr>
            <a:r>
              <a:rPr lang="en-US" altLang="zh-CN" dirty="0">
                <a:solidFill>
                  <a:srgbClr val="445469"/>
                </a:solidFill>
                <a:latin typeface="思源黑体 CN Medium"/>
                <a:ea typeface="思源黑体 CN Medium"/>
              </a:rPr>
              <a:t>C++</a:t>
            </a:r>
            <a:r>
              <a:rPr lang="zh-CN" altLang="en-US" dirty="0">
                <a:solidFill>
                  <a:srgbClr val="445469"/>
                </a:solidFill>
                <a:latin typeface="思源黑体 CN Medium"/>
                <a:ea typeface="思源黑体 CN Medium"/>
              </a:rPr>
              <a:t>部分的代码主要用于处理上一阶段抽取出来的样本，生成候选不变式并进行逐步精化。右边是</a:t>
            </a:r>
            <a:r>
              <a:rPr lang="en-US" altLang="zh-CN" dirty="0">
                <a:solidFill>
                  <a:srgbClr val="445469"/>
                </a:solidFill>
                <a:latin typeface="思源黑体 CN Medium"/>
                <a:ea typeface="思源黑体 CN Medium"/>
              </a:rPr>
              <a:t>C++</a:t>
            </a:r>
            <a:r>
              <a:rPr lang="zh-CN" altLang="en-US" dirty="0">
                <a:solidFill>
                  <a:srgbClr val="445469"/>
                </a:solidFill>
                <a:latin typeface="思源黑体 CN Medium"/>
                <a:ea typeface="思源黑体 CN Medium"/>
              </a:rPr>
              <a:t>代码的目录结构。</a:t>
            </a:r>
            <a:endParaRPr lang="en-US" altLang="zh-CN" dirty="0">
              <a:solidFill>
                <a:srgbClr val="445469"/>
              </a:solidFill>
              <a:latin typeface="思源黑体 CN Medium"/>
              <a:ea typeface="思源黑体 CN Medium"/>
            </a:endParaRPr>
          </a:p>
        </p:txBody>
      </p:sp>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4930626" y="456651"/>
            <a:ext cx="2342373" cy="507831"/>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C++</a:t>
            </a:r>
            <a:r>
              <a:rPr lang="zh-CN" altLang="en-US" sz="3300" b="1" dirty="0">
                <a:solidFill>
                  <a:srgbClr val="445469"/>
                </a:solidFill>
                <a:latin typeface="思源黑体 CN Bold"/>
                <a:ea typeface="思源黑体 CN Bold"/>
              </a:rPr>
              <a:t>源码分析</a:t>
            </a:r>
            <a:endParaRPr lang="en-US" sz="3300" b="1" dirty="0">
              <a:solidFill>
                <a:srgbClr val="445469"/>
              </a:solidFill>
              <a:latin typeface="思源黑体 CN Bold"/>
              <a:ea typeface="思源黑体 CN Bold"/>
            </a:endParaRPr>
          </a:p>
        </p:txBody>
      </p:sp>
      <p:grpSp>
        <p:nvGrpSpPr>
          <p:cNvPr id="46" name="组合 45"/>
          <p:cNvGrpSpPr/>
          <p:nvPr/>
        </p:nvGrpSpPr>
        <p:grpSpPr>
          <a:xfrm>
            <a:off x="4953478" y="1963918"/>
            <a:ext cx="6726845" cy="3718403"/>
            <a:chOff x="1476121" y="1759731"/>
            <a:chExt cx="6726845" cy="3718403"/>
          </a:xfrm>
        </p:grpSpPr>
        <p:pic>
          <p:nvPicPr>
            <p:cNvPr id="7" name="图片 6"/>
            <p:cNvPicPr>
              <a:picLocks noChangeAspect="1"/>
            </p:cNvPicPr>
            <p:nvPr/>
          </p:nvPicPr>
          <p:blipFill>
            <a:blip r:embed="rId1"/>
            <a:stretch>
              <a:fillRect/>
            </a:stretch>
          </p:blipFill>
          <p:spPr>
            <a:xfrm>
              <a:off x="1476121" y="2223890"/>
              <a:ext cx="2200582" cy="2962688"/>
            </a:xfrm>
            <a:prstGeom prst="rect">
              <a:avLst/>
            </a:prstGeom>
          </p:spPr>
        </p:pic>
        <p:cxnSp>
          <p:nvCxnSpPr>
            <p:cNvPr id="18" name="直接箭头连接符 17"/>
            <p:cNvCxnSpPr>
              <a:endCxn id="20" idx="1"/>
            </p:cNvCxnSpPr>
            <p:nvPr/>
          </p:nvCxnSpPr>
          <p:spPr>
            <a:xfrm flipV="1">
              <a:off x="2725445" y="1944397"/>
              <a:ext cx="1758846" cy="887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484291" y="1759731"/>
              <a:ext cx="2743200" cy="369332"/>
            </a:xfrm>
            <a:prstGeom prst="rect">
              <a:avLst/>
            </a:prstGeom>
            <a:noFill/>
          </p:spPr>
          <p:txBody>
            <a:bodyPr wrap="square" rtlCol="0">
              <a:spAutoFit/>
            </a:bodyPr>
            <a:lstStyle/>
            <a:p>
              <a:r>
                <a:rPr lang="zh-CN" altLang="en-US" dirty="0"/>
                <a:t>提供基本的数据结构</a:t>
              </a:r>
              <a:endParaRPr lang="zh-CN" altLang="en-US" dirty="0"/>
            </a:p>
          </p:txBody>
        </p:sp>
        <p:cxnSp>
          <p:nvCxnSpPr>
            <p:cNvPr id="22" name="直接箭头连接符 21"/>
            <p:cNvCxnSpPr>
              <a:endCxn id="23" idx="1"/>
            </p:cNvCxnSpPr>
            <p:nvPr/>
          </p:nvCxnSpPr>
          <p:spPr>
            <a:xfrm flipV="1">
              <a:off x="2805344" y="2430760"/>
              <a:ext cx="1701965" cy="756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4507309" y="2246094"/>
              <a:ext cx="3079484" cy="369332"/>
            </a:xfrm>
            <a:prstGeom prst="rect">
              <a:avLst/>
            </a:prstGeom>
            <a:noFill/>
          </p:spPr>
          <p:txBody>
            <a:bodyPr wrap="square" rtlCol="0">
              <a:spAutoFit/>
            </a:bodyPr>
            <a:lstStyle/>
            <a:p>
              <a:r>
                <a:rPr lang="zh-CN" altLang="en-US" dirty="0"/>
                <a:t>给其他组件提供常用的函数</a:t>
              </a:r>
              <a:endParaRPr lang="zh-CN" altLang="en-US" dirty="0"/>
            </a:p>
          </p:txBody>
        </p:sp>
        <p:cxnSp>
          <p:nvCxnSpPr>
            <p:cNvPr id="25" name="直接箭头连接符 24"/>
            <p:cNvCxnSpPr>
              <a:endCxn id="26" idx="1"/>
            </p:cNvCxnSpPr>
            <p:nvPr/>
          </p:nvCxnSpPr>
          <p:spPr>
            <a:xfrm flipV="1">
              <a:off x="3018408" y="2911250"/>
              <a:ext cx="1488901" cy="648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507309" y="2726584"/>
              <a:ext cx="3079484" cy="369332"/>
            </a:xfrm>
            <a:prstGeom prst="rect">
              <a:avLst/>
            </a:prstGeom>
            <a:noFill/>
          </p:spPr>
          <p:txBody>
            <a:bodyPr wrap="square" rtlCol="0">
              <a:spAutoFit/>
            </a:bodyPr>
            <a:lstStyle/>
            <a:p>
              <a:r>
                <a:rPr lang="zh-CN" altLang="en-US" dirty="0"/>
                <a:t>对不变式进行编码</a:t>
              </a:r>
              <a:endParaRPr lang="zh-CN" altLang="en-US" dirty="0"/>
            </a:p>
          </p:txBody>
        </p:sp>
        <p:cxnSp>
          <p:nvCxnSpPr>
            <p:cNvPr id="28" name="直接箭头连接符 27"/>
            <p:cNvCxnSpPr>
              <a:endCxn id="29" idx="1"/>
            </p:cNvCxnSpPr>
            <p:nvPr/>
          </p:nvCxnSpPr>
          <p:spPr>
            <a:xfrm flipV="1">
              <a:off x="2902998" y="3429000"/>
              <a:ext cx="1604311" cy="48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507309" y="3244334"/>
              <a:ext cx="3695657" cy="369332"/>
            </a:xfrm>
            <a:prstGeom prst="rect">
              <a:avLst/>
            </a:prstGeom>
            <a:noFill/>
          </p:spPr>
          <p:txBody>
            <a:bodyPr wrap="square" rtlCol="0">
              <a:spAutoFit/>
            </a:bodyPr>
            <a:lstStyle/>
            <a:p>
              <a:r>
                <a:rPr lang="zh-CN" altLang="en-US" dirty="0"/>
                <a:t>核心：与</a:t>
              </a:r>
              <a:r>
                <a:rPr lang="en-US" altLang="zh-CN" dirty="0"/>
                <a:t>Ivy</a:t>
              </a:r>
              <a:r>
                <a:rPr lang="zh-CN" altLang="en-US" dirty="0"/>
                <a:t>交互，进行逐步精化</a:t>
              </a:r>
              <a:endParaRPr lang="zh-CN" altLang="en-US" dirty="0"/>
            </a:p>
          </p:txBody>
        </p:sp>
        <p:sp>
          <p:nvSpPr>
            <p:cNvPr id="35" name="文本框 34"/>
            <p:cNvSpPr txBox="1"/>
            <p:nvPr/>
          </p:nvSpPr>
          <p:spPr>
            <a:xfrm>
              <a:off x="4507308" y="3674686"/>
              <a:ext cx="3695657" cy="646331"/>
            </a:xfrm>
            <a:prstGeom prst="rect">
              <a:avLst/>
            </a:prstGeom>
            <a:noFill/>
          </p:spPr>
          <p:txBody>
            <a:bodyPr wrap="square" rtlCol="0">
              <a:spAutoFit/>
            </a:bodyPr>
            <a:lstStyle/>
            <a:p>
              <a:r>
                <a:rPr lang="zh-CN" altLang="en-US" dirty="0"/>
                <a:t>指挥进行不变式筛选和逐步精化，并记录此过程中的性能信息</a:t>
              </a:r>
              <a:endParaRPr lang="zh-CN" altLang="en-US" dirty="0"/>
            </a:p>
          </p:txBody>
        </p:sp>
        <p:cxnSp>
          <p:nvCxnSpPr>
            <p:cNvPr id="36" name="直接箭头连接符 35"/>
            <p:cNvCxnSpPr>
              <a:endCxn id="35" idx="1"/>
            </p:cNvCxnSpPr>
            <p:nvPr/>
          </p:nvCxnSpPr>
          <p:spPr>
            <a:xfrm flipV="1">
              <a:off x="2725445" y="3997852"/>
              <a:ext cx="1781863" cy="15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4507308" y="4354103"/>
              <a:ext cx="3695657" cy="369332"/>
            </a:xfrm>
            <a:prstGeom prst="rect">
              <a:avLst/>
            </a:prstGeom>
            <a:noFill/>
          </p:spPr>
          <p:txBody>
            <a:bodyPr wrap="square" rtlCol="0">
              <a:spAutoFit/>
            </a:bodyPr>
            <a:lstStyle/>
            <a:p>
              <a:r>
                <a:rPr lang="zh-CN" altLang="en-US" dirty="0"/>
                <a:t>预处理样例信息和配置信息</a:t>
              </a:r>
              <a:endParaRPr lang="zh-CN" altLang="en-US" dirty="0"/>
            </a:p>
          </p:txBody>
        </p:sp>
        <p:cxnSp>
          <p:nvCxnSpPr>
            <p:cNvPr id="40" name="直接箭头连接符 39"/>
            <p:cNvCxnSpPr>
              <a:endCxn id="39" idx="1"/>
            </p:cNvCxnSpPr>
            <p:nvPr/>
          </p:nvCxnSpPr>
          <p:spPr>
            <a:xfrm flipV="1">
              <a:off x="3265766" y="4538769"/>
              <a:ext cx="1241542" cy="61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507308" y="4831803"/>
              <a:ext cx="3695657" cy="646331"/>
            </a:xfrm>
            <a:prstGeom prst="rect">
              <a:avLst/>
            </a:prstGeom>
            <a:noFill/>
          </p:spPr>
          <p:txBody>
            <a:bodyPr wrap="square" rtlCol="0">
              <a:spAutoFit/>
            </a:bodyPr>
            <a:lstStyle/>
            <a:p>
              <a:r>
                <a:rPr lang="zh-CN" altLang="en-US" dirty="0"/>
                <a:t>核心：生成子模板，利用样例筛选出不变式</a:t>
              </a:r>
              <a:endParaRPr lang="zh-CN" altLang="en-US" dirty="0"/>
            </a:p>
          </p:txBody>
        </p:sp>
        <p:cxnSp>
          <p:nvCxnSpPr>
            <p:cNvPr id="45" name="直接箭头连接符 44"/>
            <p:cNvCxnSpPr>
              <a:endCxn id="43" idx="1"/>
            </p:cNvCxnSpPr>
            <p:nvPr/>
          </p:nvCxnSpPr>
          <p:spPr>
            <a:xfrm>
              <a:off x="2805344" y="4962617"/>
              <a:ext cx="1701964" cy="192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18"/>
          <p:cNvGrpSpPr/>
          <p:nvPr/>
        </p:nvGrpSpPr>
        <p:grpSpPr bwMode="auto">
          <a:xfrm>
            <a:off x="5726510" y="1009922"/>
            <a:ext cx="738981" cy="129382"/>
            <a:chOff x="1703388" y="2006913"/>
            <a:chExt cx="1478230" cy="258682"/>
          </a:xfrm>
        </p:grpSpPr>
        <p:sp>
          <p:nvSpPr>
            <p:cNvPr id="28" name="Oval 23"/>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29" name="Oval 24"/>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0" name="Oval 25"/>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5" name="Oval 26"/>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6" name="Oval 27"/>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grpSp>
      <p:sp>
        <p:nvSpPr>
          <p:cNvPr id="37" name="TextBox 72"/>
          <p:cNvSpPr txBox="1">
            <a:spLocks noChangeArrowheads="1"/>
          </p:cNvSpPr>
          <p:nvPr/>
        </p:nvSpPr>
        <p:spPr bwMode="auto">
          <a:xfrm>
            <a:off x="4930624" y="456651"/>
            <a:ext cx="2342373" cy="507831"/>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cs typeface="Lato Regular" charset="0"/>
              </a:rPr>
              <a:t>C++</a:t>
            </a:r>
            <a:r>
              <a:rPr lang="zh-CN" altLang="en-US" sz="3300" b="1" dirty="0">
                <a:solidFill>
                  <a:srgbClr val="445469"/>
                </a:solidFill>
                <a:latin typeface="思源黑体 CN Bold"/>
                <a:ea typeface="思源黑体 CN Bold"/>
                <a:cs typeface="Lato Regular" charset="0"/>
              </a:rPr>
              <a:t>源码分析</a:t>
            </a:r>
            <a:endParaRPr lang="en-US" sz="3300" b="1" dirty="0">
              <a:solidFill>
                <a:srgbClr val="445469"/>
              </a:solidFill>
              <a:latin typeface="思源黑体 CN Bold"/>
              <a:ea typeface="思源黑体 CN Bold"/>
              <a:cs typeface="Lato Regular" charset="0"/>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81487" y="2885235"/>
            <a:ext cx="3629025" cy="191452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72"/>
          <p:cNvSpPr txBox="1">
            <a:spLocks noChangeArrowheads="1"/>
          </p:cNvSpPr>
          <p:nvPr/>
        </p:nvSpPr>
        <p:spPr bwMode="auto">
          <a:xfrm>
            <a:off x="5545137" y="1688909"/>
            <a:ext cx="1231106" cy="369332"/>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zh-CN" altLang="en-US" sz="2400" b="1" dirty="0">
                <a:solidFill>
                  <a:srgbClr val="445469"/>
                </a:solidFill>
                <a:latin typeface="思源黑体 CN Bold"/>
                <a:ea typeface="思源黑体 CN Bold"/>
                <a:cs typeface="Lato Regular" charset="0"/>
              </a:rPr>
              <a:t>顶层循环</a:t>
            </a:r>
            <a:endParaRPr lang="en-US" sz="2400" b="1" dirty="0">
              <a:solidFill>
                <a:srgbClr val="445469"/>
              </a:solidFill>
              <a:latin typeface="思源黑体 CN Bold"/>
              <a:ea typeface="思源黑体 CN Bold"/>
              <a:cs typeface="Lato Regular"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18"/>
          <p:cNvGrpSpPr/>
          <p:nvPr/>
        </p:nvGrpSpPr>
        <p:grpSpPr bwMode="auto">
          <a:xfrm>
            <a:off x="5726510" y="1009922"/>
            <a:ext cx="738981" cy="129382"/>
            <a:chOff x="1703388" y="2006913"/>
            <a:chExt cx="1478230" cy="258682"/>
          </a:xfrm>
        </p:grpSpPr>
        <p:sp>
          <p:nvSpPr>
            <p:cNvPr id="28" name="Oval 23"/>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29" name="Oval 24"/>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0" name="Oval 25"/>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5" name="Oval 26"/>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6" name="Oval 27"/>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grpSp>
      <p:sp>
        <p:nvSpPr>
          <p:cNvPr id="37" name="TextBox 72"/>
          <p:cNvSpPr txBox="1">
            <a:spLocks noChangeArrowheads="1"/>
          </p:cNvSpPr>
          <p:nvPr/>
        </p:nvSpPr>
        <p:spPr bwMode="auto">
          <a:xfrm>
            <a:off x="4930624" y="456651"/>
            <a:ext cx="2342373" cy="507831"/>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cs typeface="Lato Regular" charset="0"/>
              </a:rPr>
              <a:t>C++</a:t>
            </a:r>
            <a:r>
              <a:rPr lang="zh-CN" altLang="en-US" sz="3300" b="1" dirty="0">
                <a:solidFill>
                  <a:srgbClr val="445469"/>
                </a:solidFill>
                <a:latin typeface="思源黑体 CN Bold"/>
                <a:ea typeface="思源黑体 CN Bold"/>
                <a:cs typeface="Lato Regular" charset="0"/>
              </a:rPr>
              <a:t>源码分析</a:t>
            </a:r>
            <a:endParaRPr lang="en-US" sz="3300" b="1" dirty="0">
              <a:solidFill>
                <a:srgbClr val="445469"/>
              </a:solidFill>
              <a:latin typeface="思源黑体 CN Bold"/>
              <a:ea typeface="思源黑体 CN Bold"/>
              <a:cs typeface="Lato Regular" charset="0"/>
            </a:endParaRPr>
          </a:p>
        </p:txBody>
      </p:sp>
      <p:pic>
        <p:nvPicPr>
          <p:cNvPr id="31" name="图片 3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39235" y="4250381"/>
            <a:ext cx="3710614" cy="2055645"/>
          </a:xfrm>
          <a:prstGeom prst="rect">
            <a:avLst/>
          </a:prstGeom>
        </p:spPr>
      </p:pic>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923" y="2058241"/>
            <a:ext cx="6285962" cy="412211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2"/>
          <p:cNvSpPr txBox="1">
            <a:spLocks noChangeArrowheads="1"/>
          </p:cNvSpPr>
          <p:nvPr/>
        </p:nvSpPr>
        <p:spPr bwMode="auto">
          <a:xfrm>
            <a:off x="5459118" y="1688909"/>
            <a:ext cx="1403141" cy="369332"/>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sz="2400" b="1" dirty="0" err="1">
                <a:solidFill>
                  <a:srgbClr val="445469"/>
                </a:solidFill>
                <a:latin typeface="思源黑体 CN Bold"/>
                <a:ea typeface="思源黑体 CN Bold"/>
                <a:cs typeface="Lato Regular" charset="0"/>
              </a:rPr>
              <a:t>auto_solve</a:t>
            </a:r>
            <a:endParaRPr lang="en-US" sz="2400" b="1" dirty="0">
              <a:solidFill>
                <a:srgbClr val="445469"/>
              </a:solidFill>
              <a:latin typeface="思源黑体 CN Bold"/>
              <a:ea typeface="思源黑体 CN Bold"/>
              <a:cs typeface="Lato Regular"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18"/>
          <p:cNvGrpSpPr/>
          <p:nvPr/>
        </p:nvGrpSpPr>
        <p:grpSpPr bwMode="auto">
          <a:xfrm>
            <a:off x="5726510" y="1009922"/>
            <a:ext cx="738981" cy="129382"/>
            <a:chOff x="1703388" y="2006913"/>
            <a:chExt cx="1478230" cy="258682"/>
          </a:xfrm>
        </p:grpSpPr>
        <p:sp>
          <p:nvSpPr>
            <p:cNvPr id="28" name="Oval 23"/>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29" name="Oval 24"/>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0" name="Oval 25"/>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5" name="Oval 26"/>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6" name="Oval 27"/>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grpSp>
      <p:sp>
        <p:nvSpPr>
          <p:cNvPr id="37" name="TextBox 72"/>
          <p:cNvSpPr txBox="1">
            <a:spLocks noChangeArrowheads="1"/>
          </p:cNvSpPr>
          <p:nvPr/>
        </p:nvSpPr>
        <p:spPr bwMode="auto">
          <a:xfrm>
            <a:off x="4930624" y="456651"/>
            <a:ext cx="2342373" cy="507831"/>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cs typeface="Lato Regular" charset="0"/>
              </a:rPr>
              <a:t>C++</a:t>
            </a:r>
            <a:r>
              <a:rPr lang="zh-CN" altLang="en-US" sz="3300" b="1" dirty="0">
                <a:solidFill>
                  <a:srgbClr val="445469"/>
                </a:solidFill>
                <a:latin typeface="思源黑体 CN Bold"/>
                <a:ea typeface="思源黑体 CN Bold"/>
                <a:cs typeface="Lato Regular" charset="0"/>
              </a:rPr>
              <a:t>源码分析</a:t>
            </a:r>
            <a:endParaRPr lang="en-US" sz="3300" b="1" dirty="0">
              <a:solidFill>
                <a:srgbClr val="445469"/>
              </a:solidFill>
              <a:latin typeface="思源黑体 CN Bold"/>
              <a:ea typeface="思源黑体 CN Bold"/>
              <a:cs typeface="Lato Regular" charset="0"/>
            </a:endParaRPr>
          </a:p>
        </p:txBody>
      </p:sp>
      <p:sp>
        <p:nvSpPr>
          <p:cNvPr id="12" name="TextBox 72"/>
          <p:cNvSpPr txBox="1">
            <a:spLocks noChangeArrowheads="1"/>
          </p:cNvSpPr>
          <p:nvPr/>
        </p:nvSpPr>
        <p:spPr bwMode="auto">
          <a:xfrm>
            <a:off x="5414042" y="1688909"/>
            <a:ext cx="1493294" cy="369332"/>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sz="2400" b="1" dirty="0" err="1">
                <a:solidFill>
                  <a:srgbClr val="445469"/>
                </a:solidFill>
                <a:latin typeface="思源黑体 CN Bold"/>
                <a:ea typeface="思源黑体 CN Bold"/>
                <a:cs typeface="Lato Regular" charset="0"/>
              </a:rPr>
              <a:t>auto_refine</a:t>
            </a:r>
            <a:endParaRPr lang="en-US" sz="2400" b="1" dirty="0">
              <a:solidFill>
                <a:srgbClr val="445469"/>
              </a:solidFill>
              <a:latin typeface="思源黑体 CN Bold"/>
              <a:ea typeface="思源黑体 CN Bold"/>
              <a:cs typeface="Lato Regular" charset="0"/>
            </a:endParaRPr>
          </a:p>
        </p:txBody>
      </p:sp>
      <p:pic>
        <p:nvPicPr>
          <p:cNvPr id="30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25903" y="2368960"/>
            <a:ext cx="5540193" cy="320328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txBox="1"/>
          <p:nvPr/>
        </p:nvSpPr>
        <p:spPr>
          <a:xfrm>
            <a:off x="3353748" y="4723098"/>
            <a:ext cx="2589852" cy="586491"/>
          </a:xfrm>
          <a:prstGeom prst="rect">
            <a:avLst/>
          </a:prstGeom>
        </p:spPr>
        <p:txBody>
          <a:bodyPr vert="horz" lIns="121893" tIns="60946" rIns="121893" bIns="60946"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defTabSz="323215">
              <a:lnSpc>
                <a:spcPct val="120000"/>
              </a:lnSpc>
              <a:spcBef>
                <a:spcPts val="850"/>
              </a:spcBef>
              <a:buNone/>
              <a:defRPr/>
            </a:pPr>
            <a:endParaRPr lang="en-US" altLang="zh-CN" dirty="0">
              <a:solidFill>
                <a:srgbClr val="445469"/>
              </a:solidFill>
              <a:latin typeface="思源黑体 CN Medium"/>
              <a:ea typeface="思源黑体 CN Medium"/>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descr="图片包含 天空, 水, 户外, 船&#10;&#10;描述已自动生成"/>
          <p:cNvPicPr>
            <a:picLocks noGrp="1" noChangeAspect="1"/>
          </p:cNvPicPr>
          <p:nvPr>
            <p:ph type="pic" sz="quarter" idx="10"/>
          </p:nvPr>
        </p:nvPicPr>
        <p:blipFill>
          <a:blip r:embed="rId1">
            <a:extLst>
              <a:ext uri="{28A0092B-C50C-407E-A947-70E740481C1C}">
                <a14:useLocalDpi xmlns:a14="http://schemas.microsoft.com/office/drawing/2010/main" val="0"/>
              </a:ext>
            </a:extLst>
          </a:blip>
          <a:srcRect l="30208" r="30208"/>
          <a:stretch>
            <a:fillRect/>
          </a:stretch>
        </p:blipFill>
        <p:spPr>
          <a:xfrm>
            <a:off x="949587" y="1848823"/>
            <a:ext cx="2761455" cy="4100918"/>
          </a:xfrm>
        </p:spPr>
      </p:pic>
      <p:sp>
        <p:nvSpPr>
          <p:cNvPr id="31" name="矩形 30"/>
          <p:cNvSpPr/>
          <p:nvPr/>
        </p:nvSpPr>
        <p:spPr>
          <a:xfrm>
            <a:off x="932774" y="1949363"/>
            <a:ext cx="2778268" cy="41265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标题 31"/>
          <p:cNvSpPr>
            <a:spLocks noGrp="1"/>
          </p:cNvSpPr>
          <p:nvPr>
            <p:ph type="title"/>
          </p:nvPr>
        </p:nvSpPr>
        <p:spPr>
          <a:xfrm>
            <a:off x="597866" y="495734"/>
            <a:ext cx="3057247" cy="486287"/>
          </a:xfrm>
        </p:spPr>
        <p:txBody>
          <a:bodyPr/>
          <a:lstStyle/>
          <a:p>
            <a:pPr>
              <a:lnSpc>
                <a:spcPct val="80000"/>
              </a:lnSpc>
            </a:pPr>
            <a:r>
              <a:rPr lang="zh-CN" altLang="en-US" dirty="0">
                <a:sym typeface="+mn-ea"/>
              </a:rPr>
              <a:t>不变式单调细化</a:t>
            </a:r>
            <a:endParaRPr lang="zh-CN" altLang="en-US" dirty="0"/>
          </a:p>
        </p:txBody>
      </p:sp>
      <p:sp>
        <p:nvSpPr>
          <p:cNvPr id="25" name="矩形 24"/>
          <p:cNvSpPr/>
          <p:nvPr/>
        </p:nvSpPr>
        <p:spPr>
          <a:xfrm>
            <a:off x="1096065" y="3899282"/>
            <a:ext cx="2468498" cy="1600438"/>
          </a:xfrm>
          <a:prstGeom prst="rect">
            <a:avLst/>
          </a:prstGeom>
        </p:spPr>
        <p:txBody>
          <a:bodyPr wrap="square">
            <a:spAutoFit/>
          </a:bodyPr>
          <a:lstStyle/>
          <a:p>
            <a:r>
              <a:rPr lang="en-US" altLang="zh-CN" sz="1400" dirty="0">
                <a:solidFill>
                  <a:schemeClr val="bg1"/>
                </a:solidFill>
              </a:rPr>
              <a:t>IVy</a:t>
            </a:r>
            <a:r>
              <a:rPr lang="zh-CN" altLang="en-US" sz="1400" dirty="0">
                <a:solidFill>
                  <a:schemeClr val="bg1"/>
                </a:solidFill>
              </a:rPr>
              <a:t>是一款可以读取用户给出的不变式集合和分布式协议内容，返回不变式集合是否总是成立的工具。如果输入不成立，</a:t>
            </a:r>
            <a:r>
              <a:rPr lang="en-US" altLang="zh-CN" sz="1400" dirty="0">
                <a:solidFill>
                  <a:schemeClr val="bg1"/>
                </a:solidFill>
              </a:rPr>
              <a:t>IVy</a:t>
            </a:r>
            <a:r>
              <a:rPr lang="zh-CN" altLang="en-US" sz="1400" dirty="0">
                <a:solidFill>
                  <a:schemeClr val="bg1"/>
                </a:solidFill>
              </a:rPr>
              <a:t>还会返回具体不成立的不变式是哪一条和具体反例的工具。</a:t>
            </a:r>
            <a:endParaRPr lang="zh-CN" altLang="en-US" sz="1400" dirty="0">
              <a:solidFill>
                <a:schemeClr val="bg1"/>
              </a:solidFill>
            </a:endParaRPr>
          </a:p>
        </p:txBody>
      </p:sp>
      <p:sp>
        <p:nvSpPr>
          <p:cNvPr id="26" name="文本框 25"/>
          <p:cNvSpPr txBox="1"/>
          <p:nvPr/>
        </p:nvSpPr>
        <p:spPr>
          <a:xfrm>
            <a:off x="1999710" y="3079929"/>
            <a:ext cx="522322" cy="369332"/>
          </a:xfrm>
          <a:prstGeom prst="rect">
            <a:avLst/>
          </a:prstGeom>
          <a:noFill/>
        </p:spPr>
        <p:txBody>
          <a:bodyPr wrap="none" rtlCol="0">
            <a:spAutoFit/>
          </a:bodyPr>
          <a:lstStyle/>
          <a:p>
            <a:r>
              <a:rPr lang="en-US" altLang="zh-CN" b="1" dirty="0">
                <a:solidFill>
                  <a:schemeClr val="bg1"/>
                </a:solidFill>
              </a:rPr>
              <a:t>IVy</a:t>
            </a:r>
            <a:endParaRPr lang="zh-CN" altLang="en-US" b="1" dirty="0">
              <a:solidFill>
                <a:schemeClr val="bg1"/>
              </a:solidFill>
            </a:endParaRPr>
          </a:p>
        </p:txBody>
      </p:sp>
      <p:sp>
        <p:nvSpPr>
          <p:cNvPr id="13" name="文本框 12"/>
          <p:cNvSpPr txBox="1"/>
          <p:nvPr/>
        </p:nvSpPr>
        <p:spPr>
          <a:xfrm>
            <a:off x="1983605" y="2310480"/>
            <a:ext cx="441146" cy="369332"/>
          </a:xfrm>
          <a:prstGeom prst="rect">
            <a:avLst/>
          </a:prstGeom>
          <a:noFill/>
        </p:spPr>
        <p:txBody>
          <a:bodyPr wrap="none" rtlCol="0">
            <a:spAutoFit/>
          </a:bodyPr>
          <a:lstStyle/>
          <a:p>
            <a:r>
              <a:rPr lang="en-US" altLang="zh-CN" dirty="0">
                <a:solidFill>
                  <a:schemeClr val="tx1">
                    <a:lumMod val="50000"/>
                    <a:lumOff val="50000"/>
                  </a:schemeClr>
                </a:solidFill>
              </a:rPr>
              <a:t>01</a:t>
            </a:r>
            <a:endParaRPr lang="zh-CN" altLang="en-US" dirty="0">
              <a:solidFill>
                <a:schemeClr val="tx1">
                  <a:lumMod val="50000"/>
                  <a:lumOff val="50000"/>
                </a:schemeClr>
              </a:solidFill>
            </a:endParaRPr>
          </a:p>
        </p:txBody>
      </p:sp>
      <p:grpSp>
        <p:nvGrpSpPr>
          <p:cNvPr id="2" name="组合 1"/>
          <p:cNvGrpSpPr/>
          <p:nvPr/>
        </p:nvGrpSpPr>
        <p:grpSpPr>
          <a:xfrm>
            <a:off x="4660591" y="1848823"/>
            <a:ext cx="2870818" cy="4227042"/>
            <a:chOff x="3948490" y="1848823"/>
            <a:chExt cx="2870818" cy="4227042"/>
          </a:xfrm>
        </p:grpSpPr>
        <p:sp>
          <p:nvSpPr>
            <p:cNvPr id="52" name="矩形 51"/>
            <p:cNvSpPr/>
            <p:nvPr/>
          </p:nvSpPr>
          <p:spPr>
            <a:xfrm>
              <a:off x="3948490" y="1848823"/>
              <a:ext cx="2870818" cy="42270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mc:AlternateContent xmlns:mc="http://schemas.openxmlformats.org/markup-compatibility/2006">
          <mc:Choice xmlns:a14="http://schemas.microsoft.com/office/drawing/2010/main" Requires="a14">
            <p:sp>
              <p:nvSpPr>
                <p:cNvPr id="56" name="矩形 55"/>
                <p:cNvSpPr/>
                <p:nvPr/>
              </p:nvSpPr>
              <p:spPr>
                <a:xfrm>
                  <a:off x="4099662" y="3962344"/>
                  <a:ext cx="2570163" cy="1600438"/>
                </a:xfrm>
                <a:prstGeom prst="rect">
                  <a:avLst/>
                </a:prstGeom>
              </p:spPr>
              <p:txBody>
                <a:bodyPr wrap="square">
                  <a:spAutoFit/>
                </a:bodyPr>
                <a:lstStyle/>
                <a:p>
                  <a:r>
                    <a:rPr lang="zh-CN" altLang="en-US" sz="1400" dirty="0">
                      <a:solidFill>
                        <a:schemeClr val="tx1">
                          <a:lumMod val="75000"/>
                          <a:lumOff val="25000"/>
                        </a:schemeClr>
                      </a:solidFill>
                    </a:rPr>
                    <a:t>我们尝试向原来的不变式中添加一个字面量，例如原来的不变式是</a:t>
                  </a:r>
                  <a14:m>
                    <m:oMath xmlns:m="http://schemas.openxmlformats.org/officeDocument/2006/math">
                      <m:r>
                        <a:rPr lang="en-US" altLang="zh-CN" sz="1400" i="1">
                          <a:solidFill>
                            <a:schemeClr val="tx1">
                              <a:lumMod val="75000"/>
                              <a:lumOff val="25000"/>
                            </a:schemeClr>
                          </a:solidFill>
                          <a:latin typeface="Cambria Math" panose="02040503050406030204" pitchFamily="18" charset="0"/>
                        </a:rPr>
                        <m:t>𝑝</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𝑞</m:t>
                      </m:r>
                    </m:oMath>
                  </a14:m>
                  <a:r>
                    <a:rPr lang="zh-CN" altLang="en-US" sz="1400" dirty="0">
                      <a:solidFill>
                        <a:schemeClr val="tx1">
                          <a:lumMod val="75000"/>
                          <a:lumOff val="25000"/>
                        </a:schemeClr>
                      </a:solidFill>
                    </a:rPr>
                    <a:t>，那么我们可以尝试将其修改为</a:t>
                  </a:r>
                  <a14:m>
                    <m:oMath xmlns:m="http://schemas.openxmlformats.org/officeDocument/2006/math">
                      <m:r>
                        <a:rPr lang="en-US" altLang="zh-CN" sz="1400" i="1">
                          <a:solidFill>
                            <a:schemeClr val="tx1">
                              <a:lumMod val="75000"/>
                              <a:lumOff val="25000"/>
                            </a:schemeClr>
                          </a:solidFill>
                          <a:latin typeface="Cambria Math" panose="02040503050406030204" pitchFamily="18" charset="0"/>
                        </a:rPr>
                        <m:t>𝑝</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𝑞</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𝑟</m:t>
                      </m:r>
                    </m:oMath>
                  </a14:m>
                  <a:r>
                    <a:rPr lang="zh-CN" altLang="en-US" sz="1400" dirty="0">
                      <a:solidFill>
                        <a:schemeClr val="tx1">
                          <a:lumMod val="75000"/>
                          <a:lumOff val="25000"/>
                        </a:schemeClr>
                      </a:solidFill>
                    </a:rPr>
                    <a:t>。我们应该把所有可能的弱化不变式都加入不变式池中，交给</a:t>
                  </a:r>
                  <a:r>
                    <a:rPr lang="en-US" altLang="zh-CN" sz="1400" dirty="0">
                      <a:solidFill>
                        <a:schemeClr val="tx1">
                          <a:lumMod val="75000"/>
                          <a:lumOff val="25000"/>
                        </a:schemeClr>
                      </a:solidFill>
                    </a:rPr>
                    <a:t>Ivy</a:t>
                  </a:r>
                  <a:r>
                    <a:rPr lang="zh-CN" altLang="en-US" sz="1400" dirty="0">
                      <a:solidFill>
                        <a:schemeClr val="tx1">
                          <a:lumMod val="75000"/>
                          <a:lumOff val="25000"/>
                        </a:schemeClr>
                      </a:solidFill>
                    </a:rPr>
                    <a:t>进行判断。</a:t>
                  </a:r>
                  <a:endParaRPr lang="en-US" altLang="zh-CN" sz="1400" dirty="0">
                    <a:solidFill>
                      <a:schemeClr val="tx1">
                        <a:lumMod val="75000"/>
                        <a:lumOff val="25000"/>
                      </a:schemeClr>
                    </a:solidFill>
                  </a:endParaRPr>
                </a:p>
              </p:txBody>
            </p:sp>
          </mc:Choice>
          <mc:Fallback>
            <p:sp>
              <p:nvSpPr>
                <p:cNvPr id="56" name="矩形 55"/>
                <p:cNvSpPr>
                  <a:spLocks noRot="1" noChangeAspect="1" noMove="1" noResize="1" noEditPoints="1" noAdjustHandles="1" noChangeArrowheads="1" noChangeShapeType="1" noTextEdit="1"/>
                </p:cNvSpPr>
                <p:nvPr/>
              </p:nvSpPr>
              <p:spPr>
                <a:xfrm>
                  <a:off x="4099662" y="3962344"/>
                  <a:ext cx="2570163" cy="1600438"/>
                </a:xfrm>
                <a:prstGeom prst="rect">
                  <a:avLst/>
                </a:prstGeom>
                <a:blipFill rotWithShape="1">
                  <a:blip r:embed="rId2"/>
                </a:blipFill>
              </p:spPr>
              <p:txBody>
                <a:bodyPr/>
                <a:lstStyle/>
                <a:p>
                  <a:r>
                    <a:rPr lang="zh-CN" altLang="en-US">
                      <a:noFill/>
                    </a:rPr>
                    <a:t> </a:t>
                  </a:r>
                </a:p>
              </p:txBody>
            </p:sp>
          </mc:Fallback>
        </mc:AlternateContent>
        <p:sp>
          <p:nvSpPr>
            <p:cNvPr id="57" name="文本框 56"/>
            <p:cNvSpPr txBox="1"/>
            <p:nvPr/>
          </p:nvSpPr>
          <p:spPr>
            <a:xfrm>
              <a:off x="4097972" y="2791356"/>
              <a:ext cx="2571853" cy="923330"/>
            </a:xfrm>
            <a:prstGeom prst="rect">
              <a:avLst/>
            </a:prstGeom>
            <a:noFill/>
          </p:spPr>
          <p:txBody>
            <a:bodyPr wrap="square" rtlCol="0">
              <a:spAutoFit/>
            </a:bodyPr>
            <a:lstStyle/>
            <a:p>
              <a:r>
                <a:rPr lang="zh-CN" altLang="en-US" b="1" dirty="0">
                  <a:solidFill>
                    <a:schemeClr val="tx1">
                      <a:lumMod val="75000"/>
                      <a:lumOff val="25000"/>
                    </a:schemeClr>
                  </a:solidFill>
                </a:rPr>
                <a:t>如何找到一个刚好只比原来的不变式弱一点的不变式？</a:t>
              </a:r>
              <a:endParaRPr lang="zh-CN" altLang="en-US" b="1" dirty="0">
                <a:solidFill>
                  <a:schemeClr val="tx1">
                    <a:lumMod val="75000"/>
                    <a:lumOff val="25000"/>
                  </a:schemeClr>
                </a:solidFill>
              </a:endParaRPr>
            </a:p>
          </p:txBody>
        </p:sp>
        <p:sp>
          <p:nvSpPr>
            <p:cNvPr id="59" name="文本框 58"/>
            <p:cNvSpPr txBox="1"/>
            <p:nvPr/>
          </p:nvSpPr>
          <p:spPr>
            <a:xfrm>
              <a:off x="5163325" y="2310480"/>
              <a:ext cx="441146" cy="369332"/>
            </a:xfrm>
            <a:prstGeom prst="rect">
              <a:avLst/>
            </a:prstGeom>
            <a:noFill/>
          </p:spPr>
          <p:txBody>
            <a:bodyPr wrap="none" rtlCol="0">
              <a:spAutoFit/>
            </a:bodyPr>
            <a:lstStyle/>
            <a:p>
              <a:r>
                <a:rPr lang="en-US" altLang="zh-CN" dirty="0">
                  <a:solidFill>
                    <a:schemeClr val="bg1">
                      <a:lumMod val="85000"/>
                    </a:schemeClr>
                  </a:solidFill>
                </a:rPr>
                <a:t>02</a:t>
              </a:r>
              <a:endParaRPr lang="zh-CN" altLang="en-US" dirty="0">
                <a:solidFill>
                  <a:schemeClr val="bg1">
                    <a:lumMod val="85000"/>
                  </a:schemeClr>
                </a:solidFill>
              </a:endParaRPr>
            </a:p>
          </p:txBody>
        </p:sp>
      </p:grpSp>
      <p:cxnSp>
        <p:nvCxnSpPr>
          <p:cNvPr id="74" name="直接连接符 73"/>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16200000">
            <a:off x="-81140960" y="1899093"/>
            <a:ext cx="10054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695325" y="3429000"/>
            <a:ext cx="0" cy="37719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8480958" y="1848823"/>
            <a:ext cx="2870818" cy="4227042"/>
            <a:chOff x="3948490" y="1848823"/>
            <a:chExt cx="2870818" cy="4227042"/>
          </a:xfrm>
        </p:grpSpPr>
        <p:sp>
          <p:nvSpPr>
            <p:cNvPr id="18" name="矩形 17"/>
            <p:cNvSpPr/>
            <p:nvPr/>
          </p:nvSpPr>
          <p:spPr>
            <a:xfrm>
              <a:off x="3948490" y="1848823"/>
              <a:ext cx="2870818" cy="42270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mc:AlternateContent xmlns:mc="http://schemas.openxmlformats.org/markup-compatibility/2006">
          <mc:Choice xmlns:a14="http://schemas.microsoft.com/office/drawing/2010/main" Requires="a14">
            <p:sp>
              <p:nvSpPr>
                <p:cNvPr id="19" name="矩形 18"/>
                <p:cNvSpPr/>
                <p:nvPr/>
              </p:nvSpPr>
              <p:spPr>
                <a:xfrm>
                  <a:off x="4023296" y="2597528"/>
                  <a:ext cx="2639505" cy="954107"/>
                </a:xfrm>
                <a:prstGeom prst="rect">
                  <a:avLst/>
                </a:prstGeom>
              </p:spPr>
              <p:txBody>
                <a:bodyPr wrap="square">
                  <a:spAutoFit/>
                </a:bodyPr>
                <a:lstStyle/>
                <a:p>
                  <a:r>
                    <a:rPr lang="zh-CN" altLang="en-US" sz="1400" dirty="0">
                      <a:solidFill>
                        <a:schemeClr val="tx1">
                          <a:lumMod val="75000"/>
                          <a:lumOff val="25000"/>
                        </a:schemeClr>
                      </a:solidFill>
                    </a:rPr>
                    <a:t>新生成的不变式不应该与不变量池中的其他不变式重复，也就是说不变式池中不应该有</a:t>
                  </a:r>
                  <a14:m>
                    <m:oMath xmlns:m="http://schemas.openxmlformats.org/officeDocument/2006/math">
                      <m:r>
                        <a:rPr lang="en-US" altLang="zh-CN" sz="1400" i="1">
                          <a:solidFill>
                            <a:schemeClr val="tx1">
                              <a:lumMod val="75000"/>
                              <a:lumOff val="25000"/>
                            </a:schemeClr>
                          </a:solidFill>
                          <a:latin typeface="Cambria Math" panose="02040503050406030204" pitchFamily="18" charset="0"/>
                        </a:rPr>
                        <m:t>𝑝</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𝑟</m:t>
                      </m:r>
                    </m:oMath>
                  </a14:m>
                  <a:r>
                    <a:rPr lang="zh-CN" altLang="en-US" sz="1400" dirty="0">
                      <a:solidFill>
                        <a:schemeClr val="tx1">
                          <a:lumMod val="75000"/>
                          <a:lumOff val="25000"/>
                        </a:schemeClr>
                      </a:solidFill>
                    </a:rPr>
                    <a:t>。否则直接抛弃这一条不变式。</a:t>
                  </a:r>
                  <a:endParaRPr lang="zh-CN" altLang="en-US" sz="1400" dirty="0">
                    <a:solidFill>
                      <a:schemeClr val="tx1">
                        <a:lumMod val="75000"/>
                        <a:lumOff val="25000"/>
                      </a:schemeClr>
                    </a:solidFill>
                  </a:endParaRPr>
                </a:p>
              </p:txBody>
            </p:sp>
          </mc:Choice>
          <mc:Fallback>
            <p:sp>
              <p:nvSpPr>
                <p:cNvPr id="19" name="矩形 18"/>
                <p:cNvSpPr>
                  <a:spLocks noRot="1" noChangeAspect="1" noMove="1" noResize="1" noEditPoints="1" noAdjustHandles="1" noChangeArrowheads="1" noChangeShapeType="1" noTextEdit="1"/>
                </p:cNvSpPr>
                <p:nvPr/>
              </p:nvSpPr>
              <p:spPr>
                <a:xfrm>
                  <a:off x="4023296" y="2597528"/>
                  <a:ext cx="2639505" cy="954107"/>
                </a:xfrm>
                <a:prstGeom prst="rect">
                  <a:avLst/>
                </a:prstGeom>
                <a:blipFill rotWithShape="1">
                  <a:blip r:embed="rId3"/>
                </a:blipFill>
              </p:spPr>
              <p:txBody>
                <a:bodyPr/>
                <a:lstStyle/>
                <a:p>
                  <a:r>
                    <a:rPr lang="zh-CN" altLang="en-US">
                      <a:noFill/>
                    </a:rPr>
                    <a:t> </a:t>
                  </a:r>
                </a:p>
              </p:txBody>
            </p:sp>
          </mc:Fallback>
        </mc:AlternateContent>
        <p:sp>
          <p:nvSpPr>
            <p:cNvPr id="21" name="文本框 20"/>
            <p:cNvSpPr txBox="1"/>
            <p:nvPr/>
          </p:nvSpPr>
          <p:spPr>
            <a:xfrm>
              <a:off x="5163324" y="2120467"/>
              <a:ext cx="441146" cy="369332"/>
            </a:xfrm>
            <a:prstGeom prst="rect">
              <a:avLst/>
            </a:prstGeom>
            <a:noFill/>
          </p:spPr>
          <p:txBody>
            <a:bodyPr wrap="none" rtlCol="0">
              <a:spAutoFit/>
            </a:bodyPr>
            <a:lstStyle/>
            <a:p>
              <a:r>
                <a:rPr lang="en-US" altLang="zh-CN" dirty="0">
                  <a:solidFill>
                    <a:schemeClr val="bg1">
                      <a:lumMod val="85000"/>
                    </a:schemeClr>
                  </a:solidFill>
                </a:rPr>
                <a:t>03</a:t>
              </a:r>
              <a:endParaRPr lang="zh-CN" altLang="en-US" dirty="0">
                <a:solidFill>
                  <a:schemeClr val="bg1">
                    <a:lumMod val="85000"/>
                  </a:schemeClr>
                </a:solidFill>
              </a:endParaRPr>
            </a:p>
          </p:txBody>
        </p:sp>
      </p:grpSp>
      <mc:AlternateContent xmlns:mc="http://schemas.openxmlformats.org/markup-compatibility/2006">
        <mc:Choice xmlns:a14="http://schemas.microsoft.com/office/drawing/2010/main" Requires="a14">
          <p:sp>
            <p:nvSpPr>
              <p:cNvPr id="22" name="矩形 21"/>
              <p:cNvSpPr/>
              <p:nvPr/>
            </p:nvSpPr>
            <p:spPr>
              <a:xfrm>
                <a:off x="8545245" y="3837750"/>
                <a:ext cx="2741880" cy="1815882"/>
              </a:xfrm>
              <a:prstGeom prst="rect">
                <a:avLst/>
              </a:prstGeom>
            </p:spPr>
            <p:txBody>
              <a:bodyPr wrap="square">
                <a:spAutoFit/>
              </a:bodyPr>
              <a:lstStyle/>
              <a:p>
                <a:r>
                  <a:rPr lang="zh-CN" altLang="en-US" sz="1400" dirty="0">
                    <a:solidFill>
                      <a:schemeClr val="tx1">
                        <a:lumMod val="75000"/>
                        <a:lumOff val="25000"/>
                      </a:schemeClr>
                    </a:solidFill>
                  </a:rPr>
                  <a:t>我们需要重新考虑由原来的不变式拓展生成的不变式。例如</a:t>
                </a:r>
                <a:endParaRPr lang="en-US" altLang="zh-CN" sz="1400" dirty="0">
                  <a:solidFill>
                    <a:schemeClr val="tx1">
                      <a:lumMod val="75000"/>
                      <a:lumOff val="25000"/>
                    </a:schemeClr>
                  </a:solidFill>
                </a:endParaRPr>
              </a:p>
              <a:p>
                <a14:m>
                  <m:oMathPara xmlns:m="http://schemas.openxmlformats.org/officeDocument/2006/math">
                    <m:oMathParaPr>
                      <m:jc m:val="centerGroup"/>
                    </m:oMathParaPr>
                    <m:oMath xmlns:m="http://schemas.openxmlformats.org/officeDocument/2006/math">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𝑋</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𝑇</m:t>
                      </m:r>
                      <m:r>
                        <a:rPr lang="en-US" altLang="zh-CN" sz="1400" i="1">
                          <a:solidFill>
                            <a:schemeClr val="tx1">
                              <a:lumMod val="75000"/>
                              <a:lumOff val="25000"/>
                            </a:schemeClr>
                          </a:solidFill>
                          <a:latin typeface="Cambria Math" panose="02040503050406030204" pitchFamily="18" charset="0"/>
                        </a:rPr>
                        <m:t>. ¬</m:t>
                      </m:r>
                      <m:r>
                        <a:rPr lang="en-US" altLang="zh-CN" sz="1400" i="1">
                          <a:solidFill>
                            <a:schemeClr val="tx1">
                              <a:lumMod val="75000"/>
                              <a:lumOff val="25000"/>
                            </a:schemeClr>
                          </a:solidFill>
                          <a:latin typeface="Cambria Math" panose="02040503050406030204" pitchFamily="18" charset="0"/>
                        </a:rPr>
                        <m:t>𝑙𝑒𝑎𝑑𝑒𝑟</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𝑋</m:t>
                      </m:r>
                      <m:r>
                        <a:rPr lang="en-US" altLang="zh-CN" sz="1400" i="1">
                          <a:solidFill>
                            <a:schemeClr val="tx1">
                              <a:lumMod val="75000"/>
                              <a:lumOff val="25000"/>
                            </a:schemeClr>
                          </a:solidFill>
                          <a:latin typeface="Cambria Math" panose="02040503050406030204" pitchFamily="18" charset="0"/>
                        </a:rPr>
                        <m:t>)</m:t>
                      </m:r>
                    </m:oMath>
                  </m:oMathPara>
                </a14:m>
                <a:endParaRPr lang="en-US" altLang="zh-CN" sz="1400" dirty="0">
                  <a:solidFill>
                    <a:schemeClr val="tx1">
                      <a:lumMod val="75000"/>
                      <a:lumOff val="25000"/>
                    </a:schemeClr>
                  </a:solidFill>
                </a:endParaRPr>
              </a:p>
              <a:p>
                <a:r>
                  <a:rPr lang="zh-CN" altLang="en-US" sz="1400" dirty="0">
                    <a:solidFill>
                      <a:schemeClr val="tx1">
                        <a:lumMod val="75000"/>
                        <a:lumOff val="25000"/>
                      </a:schemeClr>
                    </a:solidFill>
                  </a:rPr>
                  <a:t>生成的</a:t>
                </a:r>
                <a:endParaRPr lang="en-US" altLang="zh-CN" sz="1400" i="1" dirty="0">
                  <a:solidFill>
                    <a:schemeClr val="tx1">
                      <a:lumMod val="75000"/>
                      <a:lumOff val="25000"/>
                    </a:schemeClr>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𝑋</m:t>
                      </m:r>
                      <m:r>
                        <a:rPr lang="en-US" altLang="zh-CN" sz="1400" i="1">
                          <a:solidFill>
                            <a:schemeClr val="tx1">
                              <a:lumMod val="75000"/>
                              <a:lumOff val="25000"/>
                            </a:schemeClr>
                          </a:solidFill>
                          <a:latin typeface="Cambria Math" panose="02040503050406030204" pitchFamily="18" charset="0"/>
                        </a:rPr>
                        <m:t>&lt;</m:t>
                      </m:r>
                      <m:r>
                        <a:rPr lang="en-US" altLang="zh-CN" sz="1400" i="1">
                          <a:solidFill>
                            <a:schemeClr val="tx1">
                              <a:lumMod val="75000"/>
                              <a:lumOff val="25000"/>
                            </a:schemeClr>
                          </a:solidFill>
                          <a:latin typeface="Cambria Math" panose="02040503050406030204" pitchFamily="18" charset="0"/>
                        </a:rPr>
                        <m:t>𝑌</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𝑇</m:t>
                      </m:r>
                      <m:r>
                        <a:rPr lang="en-US" altLang="zh-CN" sz="1400" i="1">
                          <a:solidFill>
                            <a:schemeClr val="tx1">
                              <a:lumMod val="75000"/>
                              <a:lumOff val="25000"/>
                            </a:schemeClr>
                          </a:solidFill>
                          <a:latin typeface="Cambria Math" panose="02040503050406030204" pitchFamily="18" charset="0"/>
                        </a:rPr>
                        <m:t>. ¬</m:t>
                      </m:r>
                      <m:r>
                        <a:rPr lang="en-US" altLang="zh-CN" sz="1400" i="1">
                          <a:solidFill>
                            <a:schemeClr val="tx1">
                              <a:lumMod val="75000"/>
                              <a:lumOff val="25000"/>
                            </a:schemeClr>
                          </a:solidFill>
                          <a:latin typeface="Cambria Math" panose="02040503050406030204" pitchFamily="18" charset="0"/>
                        </a:rPr>
                        <m:t>𝑙𝑒𝑎𝑑𝑒𝑟</m:t>
                      </m:r>
                      <m:d>
                        <m:dPr>
                          <m:ctrlPr>
                            <a:rPr lang="en-US" altLang="zh-CN" sz="1400" i="1">
                              <a:solidFill>
                                <a:schemeClr val="tx1">
                                  <a:lumMod val="75000"/>
                                  <a:lumOff val="25000"/>
                                </a:schemeClr>
                              </a:solidFill>
                              <a:latin typeface="Cambria Math" panose="02040503050406030204" pitchFamily="18" charset="0"/>
                            </a:rPr>
                          </m:ctrlPr>
                        </m:dPr>
                        <m:e>
                          <m:r>
                            <a:rPr lang="en-US" altLang="zh-CN" sz="1400" i="1">
                              <a:solidFill>
                                <a:schemeClr val="tx1">
                                  <a:lumMod val="75000"/>
                                  <a:lumOff val="25000"/>
                                </a:schemeClr>
                              </a:solidFill>
                              <a:latin typeface="Cambria Math" panose="02040503050406030204" pitchFamily="18" charset="0"/>
                            </a:rPr>
                            <m:t>𝑋</m:t>
                          </m:r>
                        </m:e>
                      </m:d>
                      <m:r>
                        <a:rPr lang="en-US" altLang="zh-CN" sz="1400" b="0" i="1" smtClean="0">
                          <a:solidFill>
                            <a:schemeClr val="tx1">
                              <a:lumMod val="75000"/>
                              <a:lumOff val="25000"/>
                            </a:schemeClr>
                          </a:solidFill>
                          <a:latin typeface="Cambria Math" panose="02040503050406030204" pitchFamily="18" charset="0"/>
                        </a:rPr>
                        <m:t> </m:t>
                      </m:r>
                    </m:oMath>
                  </m:oMathPara>
                </a14:m>
                <a:endParaRPr lang="en-US" altLang="zh-CN" sz="1400" b="0" i="1" dirty="0">
                  <a:solidFill>
                    <a:schemeClr val="tx1">
                      <a:lumMod val="75000"/>
                      <a:lumOff val="25000"/>
                    </a:schemeClr>
                  </a:solidFill>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𝑋</m:t>
                      </m:r>
                      <m:r>
                        <a:rPr lang="en-US" altLang="zh-CN" sz="1400" i="1">
                          <a:solidFill>
                            <a:schemeClr val="tx1">
                              <a:lumMod val="75000"/>
                              <a:lumOff val="25000"/>
                            </a:schemeClr>
                          </a:solidFill>
                          <a:latin typeface="Cambria Math" panose="02040503050406030204" pitchFamily="18" charset="0"/>
                        </a:rPr>
                        <m:t>&lt;</m:t>
                      </m:r>
                      <m:r>
                        <a:rPr lang="en-US" altLang="zh-CN" sz="1400" i="1">
                          <a:solidFill>
                            <a:schemeClr val="tx1">
                              <a:lumMod val="75000"/>
                              <a:lumOff val="25000"/>
                            </a:schemeClr>
                          </a:solidFill>
                          <a:latin typeface="Cambria Math" panose="02040503050406030204" pitchFamily="18" charset="0"/>
                        </a:rPr>
                        <m:t>𝑌</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𝑇</m:t>
                      </m:r>
                      <m:r>
                        <a:rPr lang="en-US" altLang="zh-CN" sz="1400" i="1">
                          <a:solidFill>
                            <a:schemeClr val="tx1">
                              <a:lumMod val="75000"/>
                              <a:lumOff val="25000"/>
                            </a:schemeClr>
                          </a:solidFill>
                          <a:latin typeface="Cambria Math" panose="02040503050406030204" pitchFamily="18" charset="0"/>
                        </a:rPr>
                        <m:t>. ¬</m:t>
                      </m:r>
                      <m:r>
                        <a:rPr lang="en-US" altLang="zh-CN" sz="1400" i="1">
                          <a:solidFill>
                            <a:schemeClr val="tx1">
                              <a:lumMod val="75000"/>
                              <a:lumOff val="25000"/>
                            </a:schemeClr>
                          </a:solidFill>
                          <a:latin typeface="Cambria Math" panose="02040503050406030204" pitchFamily="18" charset="0"/>
                        </a:rPr>
                        <m:t>𝑙𝑒𝑎𝑑𝑒𝑟</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𝑌</m:t>
                      </m:r>
                      <m:r>
                        <a:rPr lang="en-US" altLang="zh-CN" sz="1400" i="1">
                          <a:solidFill>
                            <a:schemeClr val="tx1">
                              <a:lumMod val="75000"/>
                              <a:lumOff val="25000"/>
                            </a:schemeClr>
                          </a:solidFill>
                          <a:latin typeface="Cambria Math" panose="02040503050406030204" pitchFamily="18" charset="0"/>
                        </a:rPr>
                        <m:t>)</m:t>
                      </m:r>
                    </m:oMath>
                  </m:oMathPara>
                </a14:m>
                <a:endParaRPr lang="en-US" altLang="zh-CN" sz="1400" dirty="0">
                  <a:solidFill>
                    <a:schemeClr val="tx1">
                      <a:lumMod val="75000"/>
                      <a:lumOff val="25000"/>
                    </a:schemeClr>
                  </a:solidFill>
                </a:endParaRPr>
              </a:p>
              <a:p>
                <a:r>
                  <a:rPr lang="zh-CN" altLang="en-US" sz="1400" dirty="0">
                    <a:solidFill>
                      <a:schemeClr val="tx1">
                        <a:lumMod val="75000"/>
                        <a:lumOff val="25000"/>
                      </a:schemeClr>
                    </a:solidFill>
                  </a:rPr>
                  <a:t>这两条不变式就应该重新提交给</a:t>
                </a:r>
                <a:r>
                  <a:rPr lang="en-US" altLang="zh-CN" sz="1400" dirty="0">
                    <a:solidFill>
                      <a:schemeClr val="tx1">
                        <a:lumMod val="75000"/>
                        <a:lumOff val="25000"/>
                      </a:schemeClr>
                    </a:solidFill>
                  </a:rPr>
                  <a:t>IVy</a:t>
                </a:r>
                <a:r>
                  <a:rPr lang="zh-CN" altLang="en-US" sz="1400" dirty="0">
                    <a:solidFill>
                      <a:schemeClr val="tx1">
                        <a:lumMod val="75000"/>
                        <a:lumOff val="25000"/>
                      </a:schemeClr>
                    </a:solidFill>
                  </a:rPr>
                  <a:t>进行判断。</a:t>
                </a:r>
                <a:endParaRPr lang="zh-CN" altLang="en-US" sz="1400" dirty="0">
                  <a:solidFill>
                    <a:schemeClr val="tx1">
                      <a:lumMod val="75000"/>
                      <a:lumOff val="25000"/>
                    </a:schemeClr>
                  </a:solidFill>
                </a:endParaRPr>
              </a:p>
            </p:txBody>
          </p:sp>
        </mc:Choice>
        <mc:Fallback>
          <p:sp>
            <p:nvSpPr>
              <p:cNvPr id="22" name="矩形 21"/>
              <p:cNvSpPr>
                <a:spLocks noRot="1" noChangeAspect="1" noMove="1" noResize="1" noEditPoints="1" noAdjustHandles="1" noChangeArrowheads="1" noChangeShapeType="1" noTextEdit="1"/>
              </p:cNvSpPr>
              <p:nvPr/>
            </p:nvSpPr>
            <p:spPr>
              <a:xfrm>
                <a:off x="8545245" y="3837750"/>
                <a:ext cx="2741880" cy="1815882"/>
              </a:xfrm>
              <a:prstGeom prst="rect">
                <a:avLst/>
              </a:prstGeom>
              <a:blipFill rotWithShape="1">
                <a:blip r:embed="rId4"/>
                <a:stretch>
                  <a:fillRect l="-2" t="-25" b="-2470"/>
                </a:stretch>
              </a:blipFill>
            </p:spPr>
            <p:txBody>
              <a:bodyPr/>
              <a:lstStyle/>
              <a:p>
                <a:r>
                  <a:rPr lang="zh-CN" altLang="en-US">
                    <a:noFill/>
                  </a:rPr>
                  <a:t> </a:t>
                </a:r>
              </a:p>
            </p:txBody>
          </p:sp>
        </mc:Fallback>
      </mc:AlternateContent>
      <p:sp>
        <p:nvSpPr>
          <p:cNvPr id="6" name="图文框 5"/>
          <p:cNvSpPr/>
          <p:nvPr/>
        </p:nvSpPr>
        <p:spPr>
          <a:xfrm>
            <a:off x="4660591" y="3714686"/>
            <a:ext cx="2786349" cy="2163550"/>
          </a:xfrm>
          <a:prstGeom prst="frame">
            <a:avLst>
              <a:gd name="adj1" fmla="val 4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图文框 23"/>
          <p:cNvSpPr/>
          <p:nvPr/>
        </p:nvSpPr>
        <p:spPr>
          <a:xfrm>
            <a:off x="8482341" y="3680788"/>
            <a:ext cx="2786349" cy="2163550"/>
          </a:xfrm>
          <a:prstGeom prst="frame">
            <a:avLst>
              <a:gd name="adj1" fmla="val 4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Content Placeholder 2"/>
          <p:cNvSpPr txBox="1"/>
          <p:nvPr/>
        </p:nvSpPr>
        <p:spPr>
          <a:xfrm>
            <a:off x="5024329" y="972519"/>
            <a:ext cx="5722129" cy="586491"/>
          </a:xfrm>
          <a:prstGeom prst="rect">
            <a:avLst/>
          </a:prstGeom>
        </p:spPr>
        <p:txBody>
          <a:bodyPr vert="horz" lIns="121893" tIns="60946" rIns="121893" bIns="60946"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defTabSz="323215">
              <a:lnSpc>
                <a:spcPct val="120000"/>
              </a:lnSpc>
              <a:spcBef>
                <a:spcPts val="850"/>
              </a:spcBef>
              <a:buNone/>
              <a:defRPr/>
            </a:pPr>
            <a:r>
              <a:rPr lang="zh-CN" altLang="en-US" dirty="0">
                <a:solidFill>
                  <a:srgbClr val="445469"/>
                </a:solidFill>
                <a:latin typeface="思源黑体 CN Medium"/>
                <a:ea typeface="思源黑体 CN Medium"/>
              </a:rPr>
              <a:t>如果我们能保证这两步都得到了执行，那么就能保证一定能找到最终的（不存在存在量词的）不变量。但执行这两步需要很长的时间。</a:t>
            </a:r>
            <a:endParaRPr lang="en-US" altLang="zh-CN" dirty="0">
              <a:solidFill>
                <a:srgbClr val="445469"/>
              </a:solidFill>
              <a:latin typeface="思源黑体 CN Medium"/>
              <a:ea typeface="思源黑体 CN Medium"/>
            </a:endParaRPr>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18"/>
          <p:cNvGrpSpPr/>
          <p:nvPr/>
        </p:nvGrpSpPr>
        <p:grpSpPr bwMode="auto">
          <a:xfrm>
            <a:off x="5726510" y="1009922"/>
            <a:ext cx="738981" cy="129382"/>
            <a:chOff x="1703388" y="2006913"/>
            <a:chExt cx="1478230" cy="258682"/>
          </a:xfrm>
        </p:grpSpPr>
        <p:sp>
          <p:nvSpPr>
            <p:cNvPr id="28" name="Oval 23"/>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29" name="Oval 24"/>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0" name="Oval 25"/>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5" name="Oval 26"/>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6" name="Oval 27"/>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grpSp>
      <p:sp>
        <p:nvSpPr>
          <p:cNvPr id="37" name="TextBox 72"/>
          <p:cNvSpPr txBox="1">
            <a:spLocks noChangeArrowheads="1"/>
          </p:cNvSpPr>
          <p:nvPr/>
        </p:nvSpPr>
        <p:spPr bwMode="auto">
          <a:xfrm>
            <a:off x="4930624" y="456651"/>
            <a:ext cx="2342373" cy="507831"/>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cs typeface="Lato Regular" charset="0"/>
              </a:rPr>
              <a:t>C++</a:t>
            </a:r>
            <a:r>
              <a:rPr lang="zh-CN" altLang="en-US" sz="3300" b="1" dirty="0">
                <a:solidFill>
                  <a:srgbClr val="445469"/>
                </a:solidFill>
                <a:latin typeface="思源黑体 CN Bold"/>
                <a:ea typeface="思源黑体 CN Bold"/>
                <a:cs typeface="Lato Regular" charset="0"/>
              </a:rPr>
              <a:t>源码分析</a:t>
            </a:r>
            <a:endParaRPr lang="en-US" sz="3300" b="1" dirty="0">
              <a:solidFill>
                <a:srgbClr val="445469"/>
              </a:solidFill>
              <a:latin typeface="思源黑体 CN Bold"/>
              <a:ea typeface="思源黑体 CN Bold"/>
              <a:cs typeface="Lato Regular" charset="0"/>
            </a:endParaRPr>
          </a:p>
        </p:txBody>
      </p:sp>
      <p:sp>
        <p:nvSpPr>
          <p:cNvPr id="12" name="TextBox 72"/>
          <p:cNvSpPr txBox="1">
            <a:spLocks noChangeArrowheads="1"/>
          </p:cNvSpPr>
          <p:nvPr/>
        </p:nvSpPr>
        <p:spPr bwMode="auto">
          <a:xfrm>
            <a:off x="5414042" y="1688909"/>
            <a:ext cx="1493294" cy="369332"/>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sz="2400" b="1" dirty="0" err="1">
                <a:solidFill>
                  <a:srgbClr val="445469"/>
                </a:solidFill>
                <a:latin typeface="思源黑体 CN Bold"/>
                <a:ea typeface="思源黑体 CN Bold"/>
                <a:cs typeface="Lato Regular" charset="0"/>
              </a:rPr>
              <a:t>auto_refine</a:t>
            </a:r>
            <a:endParaRPr lang="en-US" sz="2400" b="1" dirty="0">
              <a:solidFill>
                <a:srgbClr val="445469"/>
              </a:solidFill>
              <a:latin typeface="思源黑体 CN Bold"/>
              <a:ea typeface="思源黑体 CN Bold"/>
              <a:cs typeface="Lato Regular" charset="0"/>
            </a:endParaRPr>
          </a:p>
        </p:txBody>
      </p:sp>
      <p:pic>
        <p:nvPicPr>
          <p:cNvPr id="30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5366" y="1074613"/>
            <a:ext cx="4618938" cy="267062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p:cNvSpPr txBox="1"/>
          <p:nvPr/>
        </p:nvSpPr>
        <p:spPr>
          <a:xfrm>
            <a:off x="3353748" y="4723098"/>
            <a:ext cx="2589852" cy="586491"/>
          </a:xfrm>
          <a:prstGeom prst="rect">
            <a:avLst/>
          </a:prstGeom>
        </p:spPr>
        <p:txBody>
          <a:bodyPr vert="horz" lIns="121893" tIns="60946" rIns="121893" bIns="60946"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defTabSz="323215">
              <a:lnSpc>
                <a:spcPct val="120000"/>
              </a:lnSpc>
              <a:spcBef>
                <a:spcPts val="850"/>
              </a:spcBef>
              <a:buNone/>
              <a:defRPr/>
            </a:pPr>
            <a:endParaRPr lang="en-US" altLang="zh-CN" dirty="0">
              <a:solidFill>
                <a:srgbClr val="445469"/>
              </a:solidFill>
              <a:latin typeface="思源黑体 CN Medium"/>
              <a:ea typeface="思源黑体 CN Medium"/>
            </a:endParaRP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12906" y="710566"/>
            <a:ext cx="3762375" cy="329565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p:cNvSpPr txBox="1"/>
          <p:nvPr/>
        </p:nvSpPr>
        <p:spPr>
          <a:xfrm>
            <a:off x="3671964" y="4324424"/>
            <a:ext cx="5722129" cy="1900247"/>
          </a:xfrm>
          <a:prstGeom prst="rect">
            <a:avLst/>
          </a:prstGeom>
        </p:spPr>
        <p:txBody>
          <a:bodyPr vert="horz" lIns="121893" tIns="60946" rIns="121893" bIns="60946"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defTabSz="323215">
              <a:lnSpc>
                <a:spcPct val="120000"/>
              </a:lnSpc>
              <a:spcBef>
                <a:spcPts val="850"/>
              </a:spcBef>
              <a:buNone/>
              <a:defRPr/>
            </a:pPr>
            <a:r>
              <a:rPr lang="zh-CN" altLang="en-US" dirty="0">
                <a:solidFill>
                  <a:srgbClr val="445469"/>
                </a:solidFill>
                <a:latin typeface="思源黑体 CN Medium"/>
                <a:ea typeface="思源黑体 CN Medium"/>
              </a:rPr>
              <a:t>我们先尝试只做第一步（去除不成立的不变式），并标记这一步的结果可能</a:t>
            </a:r>
            <a:r>
              <a:rPr lang="en-US" altLang="zh-CN" dirty="0">
                <a:solidFill>
                  <a:srgbClr val="445469"/>
                </a:solidFill>
                <a:latin typeface="思源黑体 CN Medium"/>
                <a:ea typeface="思源黑体 CN Medium"/>
              </a:rPr>
              <a:t>overshoot</a:t>
            </a:r>
            <a:r>
              <a:rPr lang="zh-CN" altLang="en-US" dirty="0">
                <a:solidFill>
                  <a:srgbClr val="445469"/>
                </a:solidFill>
                <a:latin typeface="思源黑体 CN Medium"/>
                <a:ea typeface="思源黑体 CN Medium"/>
              </a:rPr>
              <a:t>（比正确的不变式要弱）。如果这个不变式已经可以满足安全属性则已经可以证明安全属性是正确的，程序结束。</a:t>
            </a:r>
            <a:endParaRPr lang="en-US" altLang="zh-CN" dirty="0">
              <a:solidFill>
                <a:srgbClr val="445469"/>
              </a:solidFill>
              <a:latin typeface="思源黑体 CN Medium"/>
              <a:ea typeface="思源黑体 CN Medium"/>
            </a:endParaRPr>
          </a:p>
          <a:p>
            <a:pPr marL="0" indent="0" defTabSz="323215">
              <a:lnSpc>
                <a:spcPct val="120000"/>
              </a:lnSpc>
              <a:spcBef>
                <a:spcPts val="850"/>
              </a:spcBef>
              <a:buNone/>
              <a:defRPr/>
            </a:pPr>
            <a:r>
              <a:rPr lang="zh-CN" altLang="en-US" dirty="0">
                <a:solidFill>
                  <a:srgbClr val="445469"/>
                </a:solidFill>
                <a:latin typeface="思源黑体 CN Medium"/>
                <a:ea typeface="思源黑体 CN Medium"/>
              </a:rPr>
              <a:t>否则我们在第一步的基础上多进行一次第二步，获得一个比上一步的不变式强一些的不变式。如果这一步依然不能证明安全属性，则继续进行第三步。</a:t>
            </a:r>
            <a:endParaRPr lang="en-US" altLang="zh-CN" dirty="0">
              <a:solidFill>
                <a:srgbClr val="445469"/>
              </a:solidFill>
              <a:latin typeface="思源黑体 CN Medium"/>
              <a:ea typeface="思源黑体 CN Medium"/>
            </a:endParaRPr>
          </a:p>
          <a:p>
            <a:pPr marL="0" indent="0" defTabSz="323215">
              <a:lnSpc>
                <a:spcPct val="120000"/>
              </a:lnSpc>
              <a:spcBef>
                <a:spcPts val="850"/>
              </a:spcBef>
              <a:buNone/>
              <a:defRPr/>
            </a:pPr>
            <a:r>
              <a:rPr lang="zh-CN" altLang="en-US" dirty="0">
                <a:solidFill>
                  <a:srgbClr val="445469"/>
                </a:solidFill>
                <a:latin typeface="思源黑体 CN Medium"/>
                <a:ea typeface="思源黑体 CN Medium"/>
              </a:rPr>
              <a:t>是否进行第二、第三步还可以通过命令行参数来指定是否执行。</a:t>
            </a:r>
            <a:endParaRPr lang="en-US" altLang="zh-CN" dirty="0">
              <a:solidFill>
                <a:srgbClr val="445469"/>
              </a:solidFill>
              <a:latin typeface="思源黑体 CN Medium"/>
              <a:ea typeface="思源黑体 CN Medium"/>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ï$lîḍè"/>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
        <p:nvSpPr>
          <p:cNvPr id="60" name="ï$lîḍè"/>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grpSp>
        <p:nvGrpSpPr>
          <p:cNvPr id="30" name="组合 29"/>
          <p:cNvGrpSpPr/>
          <p:nvPr/>
        </p:nvGrpSpPr>
        <p:grpSpPr>
          <a:xfrm>
            <a:off x="6553868" y="1710549"/>
            <a:ext cx="5943639" cy="3457028"/>
            <a:chOff x="13104561" y="3421097"/>
            <a:chExt cx="11887278" cy="6914056"/>
          </a:xfrm>
        </p:grpSpPr>
        <p:grpSp>
          <p:nvGrpSpPr>
            <p:cNvPr id="5" name="组合 4"/>
            <p:cNvGrpSpPr/>
            <p:nvPr/>
          </p:nvGrpSpPr>
          <p:grpSpPr>
            <a:xfrm>
              <a:off x="13104561" y="3421097"/>
              <a:ext cx="11887278" cy="1120073"/>
              <a:chOff x="8691501" y="4089550"/>
              <a:chExt cx="11887278" cy="1120073"/>
            </a:xfrm>
          </p:grpSpPr>
          <p:grpSp>
            <p:nvGrpSpPr>
              <p:cNvPr id="10" name="Group 1"/>
              <p:cNvGrpSpPr/>
              <p:nvPr/>
            </p:nvGrpSpPr>
            <p:grpSpPr>
              <a:xfrm>
                <a:off x="10396555" y="4091810"/>
                <a:ext cx="10182224" cy="1049020"/>
                <a:chOff x="7736447" y="5581001"/>
                <a:chExt cx="10182224" cy="1049020"/>
              </a:xfrm>
            </p:grpSpPr>
            <p:sp>
              <p:nvSpPr>
                <p:cNvPr id="11" name="TextBox 100"/>
                <p:cNvSpPr txBox="1"/>
                <p:nvPr/>
              </p:nvSpPr>
              <p:spPr>
                <a:xfrm>
                  <a:off x="7862619" y="5581001"/>
                  <a:ext cx="10056052" cy="1049020"/>
                </a:xfrm>
                <a:prstGeom prst="rect">
                  <a:avLst/>
                </a:prstGeom>
                <a:noFill/>
              </p:spPr>
              <p:txBody>
                <a:bodyPr wrap="square" lIns="109710" tIns="54855" rIns="109710" bIns="54855" rtlCol="0">
                  <a:spAutoFit/>
                </a:bodyPr>
                <a:lstStyle/>
                <a:p>
                  <a:pPr algn="just" defTabSz="913765"/>
                  <a:r>
                    <a:rPr lang="zh-CN" altLang="en-US" sz="2700" dirty="0">
                      <a:solidFill>
                        <a:srgbClr val="445469"/>
                      </a:solidFill>
                      <a:latin typeface="思源黑体 CN Medium" panose="020B0600000000000000" pitchFamily="34" charset="-122"/>
                      <a:ea typeface="思源黑体 CN Medium" panose="020B0600000000000000" pitchFamily="34" charset="-122"/>
                      <a:cs typeface="Lato Light"/>
                    </a:rPr>
                    <a:t>结构框架</a:t>
                  </a:r>
                  <a:endParaRPr lang="zh-CN" altLang="en-US" sz="2700" dirty="0">
                    <a:solidFill>
                      <a:srgbClr val="445469"/>
                    </a:solidFill>
                    <a:latin typeface="思源黑体 CN Medium" panose="020B0600000000000000" pitchFamily="34" charset="-122"/>
                    <a:ea typeface="思源黑体 CN Medium" panose="020B0600000000000000" pitchFamily="34" charset="-122"/>
                    <a:cs typeface="Lato Light"/>
                  </a:endParaRPr>
                </a:p>
              </p:txBody>
            </p:sp>
            <p:sp>
              <p:nvSpPr>
                <p:cNvPr id="12" name="Round Same Side Corner Rectangle 112"/>
                <p:cNvSpPr/>
                <p:nvPr/>
              </p:nvSpPr>
              <p:spPr>
                <a:xfrm rot="10800000" flipH="1">
                  <a:off x="7736447" y="5598472"/>
                  <a:ext cx="109697" cy="913591"/>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dirty="0">
                    <a:solidFill>
                      <a:prstClr val="white"/>
                    </a:solidFill>
                    <a:latin typeface="Arial Black" panose="020B0A04020102020204"/>
                    <a:ea typeface="思源黑体 CN Medium"/>
                  </a:endParaRPr>
                </a:p>
              </p:txBody>
            </p:sp>
            <p:sp>
              <p:nvSpPr>
                <p:cNvPr id="14" name="Round Same Side Corner Rectangle 119"/>
                <p:cNvSpPr/>
                <p:nvPr/>
              </p:nvSpPr>
              <p:spPr>
                <a:xfrm rot="10800000" flipH="1">
                  <a:off x="7736447" y="5646854"/>
                  <a:ext cx="109697" cy="91359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3" name="组合 2"/>
              <p:cNvGrpSpPr/>
              <p:nvPr/>
            </p:nvGrpSpPr>
            <p:grpSpPr>
              <a:xfrm>
                <a:off x="8691501" y="4089550"/>
                <a:ext cx="1286235" cy="1120073"/>
                <a:chOff x="8668208" y="4089550"/>
                <a:chExt cx="1286235" cy="1120073"/>
              </a:xfrm>
            </p:grpSpPr>
            <p:sp>
              <p:nvSpPr>
                <p:cNvPr id="61" name="矩形 60"/>
                <p:cNvSpPr/>
                <p:nvPr/>
              </p:nvSpPr>
              <p:spPr>
                <a:xfrm rot="2700000">
                  <a:off x="8668208" y="4089550"/>
                  <a:ext cx="1115167" cy="1115167"/>
                </a:xfrm>
                <a:prstGeom prst="rect">
                  <a:avLst/>
                </a:prstGeom>
                <a:solidFill>
                  <a:srgbClr val="209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62" name="文本框 61"/>
                <p:cNvSpPr txBox="1"/>
                <p:nvPr/>
              </p:nvSpPr>
              <p:spPr>
                <a:xfrm>
                  <a:off x="8782904" y="4193962"/>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01</a:t>
                  </a:r>
                  <a:endParaRPr lang="zh-CN" altLang="en-US" sz="2700" dirty="0">
                    <a:solidFill>
                      <a:prstClr val="white"/>
                    </a:solidFill>
                    <a:latin typeface="Impact" panose="020B0806030902050204" pitchFamily="34" charset="0"/>
                    <a:ea typeface="等线" panose="02010600030101010101" pitchFamily="2" charset="-122"/>
                  </a:endParaRPr>
                </a:p>
              </p:txBody>
            </p:sp>
          </p:grpSp>
        </p:grpSp>
        <p:grpSp>
          <p:nvGrpSpPr>
            <p:cNvPr id="6" name="组合 5"/>
            <p:cNvGrpSpPr/>
            <p:nvPr/>
          </p:nvGrpSpPr>
          <p:grpSpPr>
            <a:xfrm>
              <a:off x="13104561" y="5309065"/>
              <a:ext cx="11824191" cy="1120073"/>
              <a:chOff x="8691501" y="5977518"/>
              <a:chExt cx="11824191" cy="1120073"/>
            </a:xfrm>
          </p:grpSpPr>
          <p:grpSp>
            <p:nvGrpSpPr>
              <p:cNvPr id="16" name="Group 2"/>
              <p:cNvGrpSpPr/>
              <p:nvPr/>
            </p:nvGrpSpPr>
            <p:grpSpPr>
              <a:xfrm>
                <a:off x="10459640" y="6043991"/>
                <a:ext cx="10056052" cy="1049020"/>
                <a:chOff x="7719190" y="7039332"/>
                <a:chExt cx="10056052" cy="1049020"/>
              </a:xfrm>
            </p:grpSpPr>
            <p:sp>
              <p:nvSpPr>
                <p:cNvPr id="17" name="TextBox 102"/>
                <p:cNvSpPr txBox="1"/>
                <p:nvPr/>
              </p:nvSpPr>
              <p:spPr>
                <a:xfrm>
                  <a:off x="7719190" y="7039332"/>
                  <a:ext cx="10056052" cy="1049020"/>
                </a:xfrm>
                <a:prstGeom prst="rect">
                  <a:avLst/>
                </a:prstGeom>
                <a:noFill/>
              </p:spPr>
              <p:txBody>
                <a:bodyPr wrap="square" lIns="109710" tIns="54855" rIns="109710" bIns="54855" rtlCol="0">
                  <a:spAutoFit/>
                </a:bodyPr>
                <a:lstStyle/>
                <a:p>
                  <a:pPr algn="just" defTabSz="913765"/>
                  <a:r>
                    <a:rPr lang="en-US" altLang="zh-CN" sz="2700" dirty="0">
                      <a:solidFill>
                        <a:srgbClr val="445469"/>
                      </a:solidFill>
                      <a:latin typeface="思源黑体 CN Medium" panose="020B0600000000000000" pitchFamily="34" charset="-122"/>
                      <a:ea typeface="思源黑体 CN Medium"/>
                    </a:rPr>
                    <a:t>Python</a:t>
                  </a:r>
                  <a:r>
                    <a:rPr lang="zh-CN" altLang="en-US" sz="2700" dirty="0">
                      <a:solidFill>
                        <a:srgbClr val="445469"/>
                      </a:solidFill>
                      <a:latin typeface="思源黑体 CN Medium" panose="020B0600000000000000" pitchFamily="34" charset="-122"/>
                      <a:ea typeface="思源黑体 CN Medium"/>
                    </a:rPr>
                    <a:t>部分</a:t>
                  </a:r>
                  <a:endParaRPr lang="zh-CN" altLang="en-US" sz="2700" dirty="0">
                    <a:solidFill>
                      <a:srgbClr val="445469"/>
                    </a:solidFill>
                    <a:latin typeface="思源黑体 CN Medium" panose="020B0600000000000000" pitchFamily="34" charset="-122"/>
                    <a:ea typeface="思源黑体 CN Medium"/>
                  </a:endParaRPr>
                </a:p>
              </p:txBody>
            </p:sp>
            <p:sp>
              <p:nvSpPr>
                <p:cNvPr id="18"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63" name="组合 62"/>
              <p:cNvGrpSpPr/>
              <p:nvPr/>
            </p:nvGrpSpPr>
            <p:grpSpPr>
              <a:xfrm>
                <a:off x="8691501" y="5977518"/>
                <a:ext cx="1286235" cy="1120073"/>
                <a:chOff x="8668208" y="4089550"/>
                <a:chExt cx="1286235" cy="1120073"/>
              </a:xfrm>
            </p:grpSpPr>
            <p:sp>
              <p:nvSpPr>
                <p:cNvPr id="64" name="矩形 63"/>
                <p:cNvSpPr/>
                <p:nvPr/>
              </p:nvSpPr>
              <p:spPr>
                <a:xfrm rot="2700000">
                  <a:off x="8668208" y="4089550"/>
                  <a:ext cx="1115167" cy="1115167"/>
                </a:xfrm>
                <a:prstGeom prst="rect">
                  <a:avLst/>
                </a:prstGeom>
                <a:solidFill>
                  <a:srgbClr val="7EB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65" name="文本框 64"/>
                <p:cNvSpPr txBox="1"/>
                <p:nvPr/>
              </p:nvSpPr>
              <p:spPr>
                <a:xfrm>
                  <a:off x="8782904" y="4193962"/>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02</a:t>
                  </a:r>
                  <a:endParaRPr lang="zh-CN" altLang="en-US" sz="2700" dirty="0">
                    <a:solidFill>
                      <a:prstClr val="white"/>
                    </a:solidFill>
                    <a:latin typeface="Impact" panose="020B0806030902050204" pitchFamily="34" charset="0"/>
                    <a:ea typeface="等线" panose="02010600030101010101" pitchFamily="2" charset="-122"/>
                  </a:endParaRPr>
                </a:p>
              </p:txBody>
            </p:sp>
          </p:grpSp>
        </p:grpSp>
        <p:grpSp>
          <p:nvGrpSpPr>
            <p:cNvPr id="7" name="组合 6"/>
            <p:cNvGrpSpPr/>
            <p:nvPr/>
          </p:nvGrpSpPr>
          <p:grpSpPr>
            <a:xfrm>
              <a:off x="13104561" y="7197033"/>
              <a:ext cx="11841448" cy="1216693"/>
              <a:chOff x="8691501" y="7865486"/>
              <a:chExt cx="11841448" cy="1216693"/>
            </a:xfrm>
          </p:grpSpPr>
          <p:grpSp>
            <p:nvGrpSpPr>
              <p:cNvPr id="20" name="Group 3"/>
              <p:cNvGrpSpPr/>
              <p:nvPr/>
            </p:nvGrpSpPr>
            <p:grpSpPr>
              <a:xfrm>
                <a:off x="10476897" y="8033159"/>
                <a:ext cx="10056052" cy="1049020"/>
                <a:chOff x="7736447" y="8551882"/>
                <a:chExt cx="10056052" cy="1049020"/>
              </a:xfrm>
            </p:grpSpPr>
            <p:sp>
              <p:nvSpPr>
                <p:cNvPr id="21" name="TextBox 110"/>
                <p:cNvSpPr txBox="1"/>
                <p:nvPr/>
              </p:nvSpPr>
              <p:spPr>
                <a:xfrm>
                  <a:off x="7736447" y="8551882"/>
                  <a:ext cx="10056052" cy="1049020"/>
                </a:xfrm>
                <a:prstGeom prst="rect">
                  <a:avLst/>
                </a:prstGeom>
                <a:noFill/>
              </p:spPr>
              <p:txBody>
                <a:bodyPr wrap="square" lIns="109710" tIns="54855" rIns="109710" bIns="54855" rtlCol="0">
                  <a:spAutoFit/>
                </a:bodyPr>
                <a:lstStyle/>
                <a:p>
                  <a:pPr algn="just" defTabSz="913765"/>
                  <a:r>
                    <a:rPr lang="en-US" altLang="zh-CN" sz="2700" dirty="0">
                      <a:solidFill>
                        <a:srgbClr val="445469"/>
                      </a:solidFill>
                      <a:latin typeface="思源黑体 CN Medium" panose="020B0600000000000000" pitchFamily="34" charset="-122"/>
                      <a:ea typeface="思源黑体 CN Medium"/>
                    </a:rPr>
                    <a:t>C++</a:t>
                  </a:r>
                  <a:r>
                    <a:rPr lang="zh-CN" altLang="en-US" sz="2700" dirty="0">
                      <a:solidFill>
                        <a:srgbClr val="445469"/>
                      </a:solidFill>
                      <a:latin typeface="思源黑体 CN Medium" panose="020B0600000000000000" pitchFamily="34" charset="-122"/>
                      <a:ea typeface="思源黑体 CN Medium"/>
                    </a:rPr>
                    <a:t>部分</a:t>
                  </a:r>
                  <a:endParaRPr lang="zh-CN" altLang="en-US" sz="2700" dirty="0">
                    <a:solidFill>
                      <a:srgbClr val="445469"/>
                    </a:solidFill>
                    <a:latin typeface="思源黑体 CN Medium" panose="020B0600000000000000" pitchFamily="34" charset="-122"/>
                    <a:ea typeface="思源黑体 CN Medium"/>
                  </a:endParaRPr>
                </a:p>
              </p:txBody>
            </p:sp>
            <p:sp>
              <p:nvSpPr>
                <p:cNvPr id="22" name="Round Same Side Corner Rectangle 114"/>
                <p:cNvSpPr/>
                <p:nvPr/>
              </p:nvSpPr>
              <p:spPr>
                <a:xfrm rot="10800000" flipH="1">
                  <a:off x="7736447" y="8557859"/>
                  <a:ext cx="109697" cy="913591"/>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66" name="组合 65"/>
              <p:cNvGrpSpPr/>
              <p:nvPr/>
            </p:nvGrpSpPr>
            <p:grpSpPr>
              <a:xfrm>
                <a:off x="8691501" y="7865486"/>
                <a:ext cx="1286235" cy="1120073"/>
                <a:chOff x="8668208" y="4089550"/>
                <a:chExt cx="1286235" cy="1120073"/>
              </a:xfrm>
            </p:grpSpPr>
            <p:sp>
              <p:nvSpPr>
                <p:cNvPr id="67" name="矩形 66"/>
                <p:cNvSpPr/>
                <p:nvPr/>
              </p:nvSpPr>
              <p:spPr>
                <a:xfrm rot="2700000">
                  <a:off x="8668208" y="4089550"/>
                  <a:ext cx="1115167" cy="1115167"/>
                </a:xfrm>
                <a:prstGeom prst="rect">
                  <a:avLst/>
                </a:prstGeom>
                <a:solidFill>
                  <a:srgbClr val="202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68" name="文本框 67"/>
                <p:cNvSpPr txBox="1"/>
                <p:nvPr/>
              </p:nvSpPr>
              <p:spPr>
                <a:xfrm>
                  <a:off x="8782904" y="4193962"/>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03</a:t>
                  </a:r>
                  <a:endParaRPr lang="zh-CN" altLang="en-US" sz="2700" dirty="0">
                    <a:solidFill>
                      <a:prstClr val="white"/>
                    </a:solidFill>
                    <a:latin typeface="Impact" panose="020B0806030902050204" pitchFamily="34" charset="0"/>
                    <a:ea typeface="等线" panose="02010600030101010101" pitchFamily="2" charset="-122"/>
                  </a:endParaRPr>
                </a:p>
              </p:txBody>
            </p:sp>
          </p:grpSp>
        </p:grpSp>
        <p:grpSp>
          <p:nvGrpSpPr>
            <p:cNvPr id="8" name="组合 7"/>
            <p:cNvGrpSpPr/>
            <p:nvPr/>
          </p:nvGrpSpPr>
          <p:grpSpPr>
            <a:xfrm>
              <a:off x="13104561" y="9085002"/>
              <a:ext cx="11824191" cy="1250151"/>
              <a:chOff x="8691501" y="9753455"/>
              <a:chExt cx="11824191" cy="1250151"/>
            </a:xfrm>
          </p:grpSpPr>
          <p:grpSp>
            <p:nvGrpSpPr>
              <p:cNvPr id="46" name="Group 4"/>
              <p:cNvGrpSpPr/>
              <p:nvPr/>
            </p:nvGrpSpPr>
            <p:grpSpPr>
              <a:xfrm>
                <a:off x="10459641" y="9954586"/>
                <a:ext cx="10056051" cy="1049020"/>
                <a:chOff x="7719190" y="9928653"/>
                <a:chExt cx="10056051" cy="1049020"/>
              </a:xfrm>
            </p:grpSpPr>
            <p:sp>
              <p:nvSpPr>
                <p:cNvPr id="48" name="TextBox 111"/>
                <p:cNvSpPr txBox="1"/>
                <p:nvPr/>
              </p:nvSpPr>
              <p:spPr>
                <a:xfrm>
                  <a:off x="7719190" y="9928653"/>
                  <a:ext cx="10056051" cy="1049020"/>
                </a:xfrm>
                <a:prstGeom prst="rect">
                  <a:avLst/>
                </a:prstGeom>
                <a:noFill/>
              </p:spPr>
              <p:txBody>
                <a:bodyPr wrap="square" lIns="109710" tIns="54855" rIns="109710" bIns="54855" rtlCol="0">
                  <a:spAutoFit/>
                </a:bodyPr>
                <a:lstStyle/>
                <a:p>
                  <a:pPr algn="just" defTabSz="913765"/>
                  <a:r>
                    <a:rPr lang="zh-CN" altLang="en-US" sz="2700" dirty="0">
                      <a:solidFill>
                        <a:srgbClr val="445469"/>
                      </a:solidFill>
                      <a:latin typeface="思源黑体 CN Medium" panose="020B0600000000000000" pitchFamily="34" charset="-122"/>
                      <a:ea typeface="思源黑体 CN Medium"/>
                    </a:rPr>
                    <a:t>结语</a:t>
                  </a:r>
                  <a:endParaRPr lang="zh-CN" altLang="en-US" sz="2700" dirty="0">
                    <a:solidFill>
                      <a:srgbClr val="445469"/>
                    </a:solidFill>
                    <a:latin typeface="思源黑体 CN Medium" panose="020B0600000000000000" pitchFamily="34" charset="-122"/>
                    <a:ea typeface="思源黑体 CN Medium"/>
                  </a:endParaRPr>
                </a:p>
              </p:txBody>
            </p:sp>
            <p:sp>
              <p:nvSpPr>
                <p:cNvPr id="49" name="Round Same Side Corner Rectangle 115"/>
                <p:cNvSpPr/>
                <p:nvPr/>
              </p:nvSpPr>
              <p:spPr>
                <a:xfrm rot="10800000" flipH="1">
                  <a:off x="7736447" y="9992193"/>
                  <a:ext cx="109697" cy="913591"/>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69" name="组合 68"/>
              <p:cNvGrpSpPr/>
              <p:nvPr/>
            </p:nvGrpSpPr>
            <p:grpSpPr>
              <a:xfrm>
                <a:off x="8691501" y="9753455"/>
                <a:ext cx="1286235" cy="1120073"/>
                <a:chOff x="8668208" y="4089550"/>
                <a:chExt cx="1286235" cy="1120073"/>
              </a:xfrm>
            </p:grpSpPr>
            <p:sp>
              <p:nvSpPr>
                <p:cNvPr id="70" name="矩形 69"/>
                <p:cNvSpPr/>
                <p:nvPr/>
              </p:nvSpPr>
              <p:spPr>
                <a:xfrm rot="2700000">
                  <a:off x="8668208" y="4089550"/>
                  <a:ext cx="1115167" cy="1115167"/>
                </a:xfrm>
                <a:prstGeom prst="rect">
                  <a:avLst/>
                </a:prstGeom>
                <a:solidFill>
                  <a:srgbClr val="EC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71" name="文本框 70"/>
                <p:cNvSpPr txBox="1"/>
                <p:nvPr/>
              </p:nvSpPr>
              <p:spPr>
                <a:xfrm>
                  <a:off x="8782904" y="4193962"/>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04</a:t>
                  </a:r>
                  <a:endParaRPr lang="zh-CN" altLang="en-US" sz="2700" dirty="0">
                    <a:solidFill>
                      <a:prstClr val="white"/>
                    </a:solidFill>
                    <a:latin typeface="Impact" panose="020B0806030902050204" pitchFamily="34" charset="0"/>
                    <a:ea typeface="等线" panose="02010600030101010101" pitchFamily="2" charset="-122"/>
                  </a:endParaRPr>
                </a:p>
              </p:txBody>
            </p:sp>
          </p:grpSp>
        </p:grpSp>
      </p:grpSp>
      <p:grpSp>
        <p:nvGrpSpPr>
          <p:cNvPr id="28" name="组合 27"/>
          <p:cNvGrpSpPr/>
          <p:nvPr/>
        </p:nvGrpSpPr>
        <p:grpSpPr>
          <a:xfrm>
            <a:off x="2482017" y="2728158"/>
            <a:ext cx="2663073" cy="1474766"/>
            <a:chOff x="3443010" y="4821543"/>
            <a:chExt cx="5326146" cy="2949530"/>
          </a:xfrm>
        </p:grpSpPr>
        <p:grpSp>
          <p:nvGrpSpPr>
            <p:cNvPr id="13" name="组合 12"/>
            <p:cNvGrpSpPr/>
            <p:nvPr/>
          </p:nvGrpSpPr>
          <p:grpSpPr>
            <a:xfrm>
              <a:off x="3443010" y="5033549"/>
              <a:ext cx="1947653" cy="1948161"/>
              <a:chOff x="4067897" y="6241990"/>
              <a:chExt cx="1354131" cy="1354484"/>
            </a:xfrm>
          </p:grpSpPr>
          <p:sp>
            <p:nvSpPr>
              <p:cNvPr id="37" name="Freeform 9"/>
              <p:cNvSpPr>
                <a:spLocks noEditPoints="1"/>
              </p:cNvSpPr>
              <p:nvPr/>
            </p:nvSpPr>
            <p:spPr bwMode="auto">
              <a:xfrm>
                <a:off x="4067897" y="6241990"/>
                <a:ext cx="1354131" cy="1354484"/>
              </a:xfrm>
              <a:custGeom>
                <a:avLst/>
                <a:gdLst>
                  <a:gd name="T0" fmla="*/ 512 w 1024"/>
                  <a:gd name="T1" fmla="*/ 0 h 1024"/>
                  <a:gd name="T2" fmla="*/ 0 w 1024"/>
                  <a:gd name="T3" fmla="*/ 512 h 1024"/>
                  <a:gd name="T4" fmla="*/ 512 w 1024"/>
                  <a:gd name="T5" fmla="*/ 1024 h 1024"/>
                  <a:gd name="T6" fmla="*/ 1024 w 1024"/>
                  <a:gd name="T7" fmla="*/ 512 h 1024"/>
                  <a:gd name="T8" fmla="*/ 512 w 1024"/>
                  <a:gd name="T9" fmla="*/ 0 h 1024"/>
                  <a:gd name="T10" fmla="*/ 512 w 1024"/>
                  <a:gd name="T11" fmla="*/ 951 h 1024"/>
                  <a:gd name="T12" fmla="*/ 73 w 1024"/>
                  <a:gd name="T13" fmla="*/ 512 h 1024"/>
                  <a:gd name="T14" fmla="*/ 512 w 1024"/>
                  <a:gd name="T15" fmla="*/ 73 h 1024"/>
                  <a:gd name="T16" fmla="*/ 951 w 1024"/>
                  <a:gd name="T17" fmla="*/ 512 h 1024"/>
                  <a:gd name="T18" fmla="*/ 512 w 1024"/>
                  <a:gd name="T19" fmla="*/ 951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4" h="1024">
                    <a:moveTo>
                      <a:pt x="512" y="0"/>
                    </a:moveTo>
                    <a:cubicBezTo>
                      <a:pt x="229" y="0"/>
                      <a:pt x="0" y="229"/>
                      <a:pt x="0" y="512"/>
                    </a:cubicBezTo>
                    <a:cubicBezTo>
                      <a:pt x="0" y="795"/>
                      <a:pt x="229" y="1024"/>
                      <a:pt x="512" y="1024"/>
                    </a:cubicBezTo>
                    <a:cubicBezTo>
                      <a:pt x="795" y="1024"/>
                      <a:pt x="1024" y="795"/>
                      <a:pt x="1024" y="512"/>
                    </a:cubicBezTo>
                    <a:cubicBezTo>
                      <a:pt x="1024" y="229"/>
                      <a:pt x="795" y="0"/>
                      <a:pt x="512" y="0"/>
                    </a:cubicBezTo>
                    <a:close/>
                    <a:moveTo>
                      <a:pt x="512" y="951"/>
                    </a:moveTo>
                    <a:cubicBezTo>
                      <a:pt x="270" y="951"/>
                      <a:pt x="73" y="754"/>
                      <a:pt x="73" y="512"/>
                    </a:cubicBezTo>
                    <a:cubicBezTo>
                      <a:pt x="73" y="270"/>
                      <a:pt x="270" y="73"/>
                      <a:pt x="512" y="73"/>
                    </a:cubicBezTo>
                    <a:cubicBezTo>
                      <a:pt x="754" y="73"/>
                      <a:pt x="951" y="270"/>
                      <a:pt x="951" y="512"/>
                    </a:cubicBezTo>
                    <a:cubicBezTo>
                      <a:pt x="951" y="754"/>
                      <a:pt x="754" y="951"/>
                      <a:pt x="512" y="951"/>
                    </a:cubicBezTo>
                    <a:close/>
                  </a:path>
                </a:pathLst>
              </a:custGeom>
              <a:solidFill>
                <a:srgbClr val="445469"/>
              </a:solidFill>
              <a:ln>
                <a:noFill/>
              </a:ln>
            </p:spPr>
            <p:txBody>
              <a:bodyPr lIns="91422" tIns="45711" rIns="91422" bIns="45711"/>
              <a:lstStyle/>
              <a:p>
                <a:pPr defTabSz="913765">
                  <a:defRPr/>
                </a:pPr>
                <a:endParaRPr lang="id-ID">
                  <a:solidFill>
                    <a:srgbClr val="445469"/>
                  </a:solidFill>
                  <a:latin typeface="Arial Black" panose="020B0A04020102020204"/>
                  <a:ea typeface="思源黑体 CN Medium"/>
                </a:endParaRPr>
              </a:p>
            </p:txBody>
          </p:sp>
          <p:grpSp>
            <p:nvGrpSpPr>
              <p:cNvPr id="38" name="Group 130"/>
              <p:cNvGrpSpPr/>
              <p:nvPr/>
            </p:nvGrpSpPr>
            <p:grpSpPr>
              <a:xfrm>
                <a:off x="4536440" y="6709811"/>
                <a:ext cx="418732" cy="418841"/>
                <a:chOff x="6350" y="4763"/>
                <a:chExt cx="2898775" cy="2898776"/>
              </a:xfrm>
              <a:solidFill>
                <a:srgbClr val="445469"/>
              </a:solidFill>
            </p:grpSpPr>
            <p:sp>
              <p:nvSpPr>
                <p:cNvPr id="39" name="Freeform 131"/>
                <p:cNvSpPr/>
                <p:nvPr/>
              </p:nvSpPr>
              <p:spPr bwMode="auto">
                <a:xfrm>
                  <a:off x="6350" y="4763"/>
                  <a:ext cx="727075" cy="723900"/>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p:spPr>
              <p:txBody>
                <a:bodyPr/>
                <a:lstStyle/>
                <a:p>
                  <a:pPr defTabSz="913765">
                    <a:defRPr/>
                  </a:pPr>
                  <a:endParaRPr lang="id-ID">
                    <a:solidFill>
                      <a:srgbClr val="445469"/>
                    </a:solidFill>
                    <a:latin typeface="Arial Black" panose="020B0A04020102020204"/>
                    <a:ea typeface="思源黑体 CN Medium"/>
                  </a:endParaRPr>
                </a:p>
              </p:txBody>
            </p:sp>
            <p:sp>
              <p:nvSpPr>
                <p:cNvPr id="40" name="Freeform 132"/>
                <p:cNvSpPr/>
                <p:nvPr/>
              </p:nvSpPr>
              <p:spPr bwMode="auto">
                <a:xfrm>
                  <a:off x="6350" y="1093788"/>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p:spPr>
              <p:txBody>
                <a:bodyPr/>
                <a:lstStyle/>
                <a:p>
                  <a:pPr defTabSz="913765">
                    <a:defRPr/>
                  </a:pPr>
                  <a:endParaRPr lang="id-ID">
                    <a:solidFill>
                      <a:srgbClr val="445469"/>
                    </a:solidFill>
                    <a:latin typeface="Arial Black" panose="020B0A04020102020204"/>
                    <a:ea typeface="思源黑体 CN Medium"/>
                  </a:endParaRPr>
                </a:p>
              </p:txBody>
            </p:sp>
            <p:sp>
              <p:nvSpPr>
                <p:cNvPr id="41" name="Freeform 162"/>
                <p:cNvSpPr/>
                <p:nvPr/>
              </p:nvSpPr>
              <p:spPr bwMode="auto">
                <a:xfrm>
                  <a:off x="6350" y="2178051"/>
                  <a:ext cx="727075" cy="725488"/>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p:spPr>
              <p:txBody>
                <a:bodyPr/>
                <a:lstStyle/>
                <a:p>
                  <a:pPr defTabSz="913765">
                    <a:defRPr/>
                  </a:pPr>
                  <a:endParaRPr lang="id-ID">
                    <a:solidFill>
                      <a:srgbClr val="445469"/>
                    </a:solidFill>
                    <a:latin typeface="Arial Black" panose="020B0A04020102020204"/>
                    <a:ea typeface="思源黑体 CN Medium"/>
                  </a:endParaRPr>
                </a:p>
              </p:txBody>
            </p:sp>
            <p:sp>
              <p:nvSpPr>
                <p:cNvPr id="42" name="Freeform 8"/>
                <p:cNvSpPr/>
                <p:nvPr/>
              </p:nvSpPr>
              <p:spPr bwMode="auto">
                <a:xfrm>
                  <a:off x="1095375" y="4763"/>
                  <a:ext cx="1809750" cy="723900"/>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2"/>
                        <a:pt x="11" y="192"/>
                        <a:pt x="24" y="192"/>
                      </a:cubicBezTo>
                      <a:cubicBezTo>
                        <a:pt x="457" y="192"/>
                        <a:pt x="457" y="192"/>
                        <a:pt x="457" y="192"/>
                      </a:cubicBezTo>
                      <a:cubicBezTo>
                        <a:pt x="470" y="192"/>
                        <a:pt x="481" y="182"/>
                        <a:pt x="481" y="168"/>
                      </a:cubicBezTo>
                      <a:cubicBezTo>
                        <a:pt x="481" y="24"/>
                        <a:pt x="481" y="24"/>
                        <a:pt x="481" y="24"/>
                      </a:cubicBezTo>
                      <a:cubicBezTo>
                        <a:pt x="481" y="11"/>
                        <a:pt x="470" y="0"/>
                        <a:pt x="457" y="0"/>
                      </a:cubicBezTo>
                      <a:close/>
                    </a:path>
                  </a:pathLst>
                </a:custGeom>
                <a:grpFill/>
                <a:ln>
                  <a:noFill/>
                </a:ln>
              </p:spPr>
              <p:txBody>
                <a:bodyPr/>
                <a:lstStyle/>
                <a:p>
                  <a:pPr defTabSz="913765">
                    <a:defRPr/>
                  </a:pPr>
                  <a:endParaRPr lang="id-ID">
                    <a:solidFill>
                      <a:srgbClr val="445469"/>
                    </a:solidFill>
                    <a:latin typeface="Arial Black" panose="020B0A04020102020204"/>
                    <a:ea typeface="思源黑体 CN Medium"/>
                  </a:endParaRPr>
                </a:p>
              </p:txBody>
            </p:sp>
            <p:sp>
              <p:nvSpPr>
                <p:cNvPr id="43" name="Freeform 9"/>
                <p:cNvSpPr/>
                <p:nvPr/>
              </p:nvSpPr>
              <p:spPr bwMode="auto">
                <a:xfrm>
                  <a:off x="1095375" y="1093788"/>
                  <a:ext cx="1809750" cy="722313"/>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1"/>
                        <a:pt x="11" y="192"/>
                        <a:pt x="24" y="192"/>
                      </a:cubicBezTo>
                      <a:cubicBezTo>
                        <a:pt x="457" y="192"/>
                        <a:pt x="457" y="192"/>
                        <a:pt x="457" y="192"/>
                      </a:cubicBezTo>
                      <a:cubicBezTo>
                        <a:pt x="470" y="192"/>
                        <a:pt x="481" y="181"/>
                        <a:pt x="481" y="168"/>
                      </a:cubicBezTo>
                      <a:cubicBezTo>
                        <a:pt x="481" y="24"/>
                        <a:pt x="481" y="24"/>
                        <a:pt x="481" y="24"/>
                      </a:cubicBezTo>
                      <a:cubicBezTo>
                        <a:pt x="481" y="11"/>
                        <a:pt x="470" y="0"/>
                        <a:pt x="457" y="0"/>
                      </a:cubicBezTo>
                      <a:close/>
                    </a:path>
                  </a:pathLst>
                </a:custGeom>
                <a:grpFill/>
                <a:ln>
                  <a:noFill/>
                </a:ln>
              </p:spPr>
              <p:txBody>
                <a:bodyPr/>
                <a:lstStyle/>
                <a:p>
                  <a:pPr defTabSz="913765">
                    <a:defRPr/>
                  </a:pPr>
                  <a:endParaRPr lang="id-ID">
                    <a:solidFill>
                      <a:srgbClr val="445469"/>
                    </a:solidFill>
                    <a:latin typeface="Arial Black" panose="020B0A04020102020204"/>
                    <a:ea typeface="思源黑体 CN Medium"/>
                  </a:endParaRPr>
                </a:p>
              </p:txBody>
            </p:sp>
            <p:sp>
              <p:nvSpPr>
                <p:cNvPr id="44" name="Freeform 10"/>
                <p:cNvSpPr/>
                <p:nvPr/>
              </p:nvSpPr>
              <p:spPr bwMode="auto">
                <a:xfrm>
                  <a:off x="1095375" y="2178051"/>
                  <a:ext cx="1809750" cy="725488"/>
                </a:xfrm>
                <a:custGeom>
                  <a:avLst/>
                  <a:gdLst>
                    <a:gd name="T0" fmla="*/ 457 w 481"/>
                    <a:gd name="T1" fmla="*/ 0 h 193"/>
                    <a:gd name="T2" fmla="*/ 24 w 481"/>
                    <a:gd name="T3" fmla="*/ 0 h 193"/>
                    <a:gd name="T4" fmla="*/ 0 w 481"/>
                    <a:gd name="T5" fmla="*/ 25 h 193"/>
                    <a:gd name="T6" fmla="*/ 0 w 481"/>
                    <a:gd name="T7" fmla="*/ 169 h 193"/>
                    <a:gd name="T8" fmla="*/ 24 w 481"/>
                    <a:gd name="T9" fmla="*/ 193 h 193"/>
                    <a:gd name="T10" fmla="*/ 457 w 481"/>
                    <a:gd name="T11" fmla="*/ 193 h 193"/>
                    <a:gd name="T12" fmla="*/ 481 w 481"/>
                    <a:gd name="T13" fmla="*/ 169 h 193"/>
                    <a:gd name="T14" fmla="*/ 481 w 481"/>
                    <a:gd name="T15" fmla="*/ 25 h 193"/>
                    <a:gd name="T16" fmla="*/ 457 w 481"/>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3">
                      <a:moveTo>
                        <a:pt x="457" y="0"/>
                      </a:moveTo>
                      <a:cubicBezTo>
                        <a:pt x="24" y="0"/>
                        <a:pt x="24" y="0"/>
                        <a:pt x="24" y="0"/>
                      </a:cubicBezTo>
                      <a:cubicBezTo>
                        <a:pt x="11" y="0"/>
                        <a:pt x="0" y="11"/>
                        <a:pt x="0" y="25"/>
                      </a:cubicBezTo>
                      <a:cubicBezTo>
                        <a:pt x="0" y="169"/>
                        <a:pt x="0" y="169"/>
                        <a:pt x="0" y="169"/>
                      </a:cubicBezTo>
                      <a:cubicBezTo>
                        <a:pt x="0" y="182"/>
                        <a:pt x="11" y="193"/>
                        <a:pt x="24" y="193"/>
                      </a:cubicBezTo>
                      <a:cubicBezTo>
                        <a:pt x="457" y="193"/>
                        <a:pt x="457" y="193"/>
                        <a:pt x="457" y="193"/>
                      </a:cubicBezTo>
                      <a:cubicBezTo>
                        <a:pt x="470" y="193"/>
                        <a:pt x="481" y="182"/>
                        <a:pt x="481" y="169"/>
                      </a:cubicBezTo>
                      <a:cubicBezTo>
                        <a:pt x="481" y="25"/>
                        <a:pt x="481" y="25"/>
                        <a:pt x="481" y="25"/>
                      </a:cubicBezTo>
                      <a:cubicBezTo>
                        <a:pt x="481" y="11"/>
                        <a:pt x="470" y="0"/>
                        <a:pt x="457" y="0"/>
                      </a:cubicBezTo>
                      <a:close/>
                    </a:path>
                  </a:pathLst>
                </a:custGeom>
                <a:grpFill/>
                <a:ln>
                  <a:noFill/>
                </a:ln>
              </p:spPr>
              <p:txBody>
                <a:bodyPr/>
                <a:lstStyle/>
                <a:p>
                  <a:pPr defTabSz="913765">
                    <a:defRPr/>
                  </a:pPr>
                  <a:endParaRPr lang="id-ID">
                    <a:solidFill>
                      <a:srgbClr val="445469"/>
                    </a:solidFill>
                    <a:latin typeface="Arial Black" panose="020B0A04020102020204"/>
                    <a:ea typeface="思源黑体 CN Medium"/>
                  </a:endParaRPr>
                </a:p>
              </p:txBody>
            </p:sp>
          </p:grpSp>
        </p:grpSp>
        <p:sp>
          <p:nvSpPr>
            <p:cNvPr id="31" name="TextBox 72"/>
            <p:cNvSpPr txBox="1">
              <a:spLocks noChangeArrowheads="1"/>
            </p:cNvSpPr>
            <p:nvPr/>
          </p:nvSpPr>
          <p:spPr bwMode="auto">
            <a:xfrm>
              <a:off x="5608624" y="4821543"/>
              <a:ext cx="2949526" cy="176971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zh-CN" altLang="en-US" sz="5750" b="1" dirty="0">
                  <a:solidFill>
                    <a:srgbClr val="445469"/>
                  </a:solidFill>
                  <a:latin typeface="思源黑体 CN Bold"/>
                  <a:ea typeface="思源黑体 CN Bold"/>
                  <a:cs typeface="Lato Regular" charset="0"/>
                </a:rPr>
                <a:t>目录</a:t>
              </a:r>
              <a:endParaRPr lang="en-US" sz="5750" b="1" dirty="0">
                <a:solidFill>
                  <a:srgbClr val="445469"/>
                </a:solidFill>
                <a:latin typeface="思源黑体 CN Bold"/>
                <a:ea typeface="思源黑体 CN Bold"/>
                <a:cs typeface="Lato Regular" charset="0"/>
              </a:endParaRPr>
            </a:p>
          </p:txBody>
        </p:sp>
        <p:sp>
          <p:nvSpPr>
            <p:cNvPr id="72" name="文本框 71"/>
            <p:cNvSpPr txBox="1"/>
            <p:nvPr/>
          </p:nvSpPr>
          <p:spPr>
            <a:xfrm>
              <a:off x="5651058" y="6478412"/>
              <a:ext cx="3118098" cy="1292661"/>
            </a:xfrm>
            <a:prstGeom prst="rect">
              <a:avLst/>
            </a:prstGeom>
            <a:noFill/>
          </p:spPr>
          <p:txBody>
            <a:bodyPr wrap="square" rtlCol="0">
              <a:spAutoFit/>
            </a:bodyPr>
            <a:lstStyle/>
            <a:p>
              <a:pPr defTabSz="457200">
                <a:defRPr/>
              </a:pPr>
              <a:r>
                <a:rPr lang="en-US" altLang="zh-CN" dirty="0">
                  <a:solidFill>
                    <a:srgbClr val="445469"/>
                  </a:solidFill>
                  <a:latin typeface="Arial Black" panose="020B0A04020102020204"/>
                  <a:ea typeface="思源黑体 CN Heavy" panose="020B0A00000000000000" pitchFamily="34" charset="-122"/>
                </a:rPr>
                <a:t>CONTENTS</a:t>
              </a:r>
              <a:endParaRPr lang="zh-CN" altLang="en-US" dirty="0">
                <a:solidFill>
                  <a:srgbClr val="445469"/>
                </a:solidFill>
                <a:latin typeface="Arial Black" panose="020B0A04020102020204"/>
                <a:ea typeface="思源黑体 CN Heavy" panose="020B0A00000000000000"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4571274" y="1865497"/>
            <a:ext cx="2961409" cy="616585"/>
            <a:chOff x="8691501" y="9710286"/>
            <a:chExt cx="5922817" cy="1233169"/>
          </a:xfrm>
        </p:grpSpPr>
        <p:grpSp>
          <p:nvGrpSpPr>
            <p:cNvPr id="30" name="Group 4"/>
            <p:cNvGrpSpPr/>
            <p:nvPr/>
          </p:nvGrpSpPr>
          <p:grpSpPr>
            <a:xfrm>
              <a:off x="10360168" y="9710286"/>
              <a:ext cx="4254150" cy="1233169"/>
              <a:chOff x="7619717" y="9684353"/>
              <a:chExt cx="4254150" cy="1233169"/>
            </a:xfrm>
          </p:grpSpPr>
          <p:sp>
            <p:nvSpPr>
              <p:cNvPr id="34" name="TextBox 111"/>
              <p:cNvSpPr txBox="1"/>
              <p:nvPr/>
            </p:nvSpPr>
            <p:spPr>
              <a:xfrm>
                <a:off x="7835997" y="9684353"/>
                <a:ext cx="4037870" cy="1233169"/>
              </a:xfrm>
              <a:prstGeom prst="rect">
                <a:avLst/>
              </a:prstGeom>
              <a:noFill/>
            </p:spPr>
            <p:txBody>
              <a:bodyPr wrap="square" lIns="109710" tIns="54855" rIns="109710" bIns="54855" rtlCol="0">
                <a:spAutoFit/>
              </a:bodyPr>
              <a:lstStyle/>
              <a:p>
                <a:pPr algn="ctr" defTabSz="913765">
                  <a:defRPr/>
                </a:pPr>
                <a:r>
                  <a:rPr lang="zh-CN" altLang="en-US" sz="3300" b="1" dirty="0">
                    <a:solidFill>
                      <a:srgbClr val="445469"/>
                    </a:solidFill>
                    <a:latin typeface="思源黑体 CN Bold"/>
                    <a:ea typeface="思源黑体 CN Bold"/>
                  </a:rPr>
                  <a:t>结语</a:t>
                </a:r>
                <a:endParaRPr lang="zh-CN" altLang="en-US" sz="3300" b="1" dirty="0">
                  <a:solidFill>
                    <a:srgbClr val="445469"/>
                  </a:solidFill>
                  <a:latin typeface="思源黑体 CN Bold"/>
                  <a:ea typeface="思源黑体 CN Bold"/>
                </a:endParaRPr>
              </a:p>
            </p:txBody>
          </p:sp>
          <p:sp>
            <p:nvSpPr>
              <p:cNvPr id="35" name="Round Same Side Corner Rectangle 115"/>
              <p:cNvSpPr/>
              <p:nvPr/>
            </p:nvSpPr>
            <p:spPr>
              <a:xfrm rot="10800000" flipH="1">
                <a:off x="7619717" y="9836553"/>
                <a:ext cx="109697" cy="913591"/>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31" name="组合 30"/>
            <p:cNvGrpSpPr/>
            <p:nvPr/>
          </p:nvGrpSpPr>
          <p:grpSpPr>
            <a:xfrm>
              <a:off x="8691501" y="9753455"/>
              <a:ext cx="1226763" cy="1115167"/>
              <a:chOff x="8668208" y="4089550"/>
              <a:chExt cx="1226763" cy="1115167"/>
            </a:xfrm>
          </p:grpSpPr>
          <p:sp>
            <p:nvSpPr>
              <p:cNvPr id="32" name="矩形 31"/>
              <p:cNvSpPr/>
              <p:nvPr/>
            </p:nvSpPr>
            <p:spPr>
              <a:xfrm rot="2700000">
                <a:off x="8668208" y="4089550"/>
                <a:ext cx="1115167" cy="1115167"/>
              </a:xfrm>
              <a:prstGeom prst="rect">
                <a:avLst/>
              </a:prstGeom>
              <a:solidFill>
                <a:srgbClr val="EC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33" name="文本框 32"/>
              <p:cNvSpPr txBox="1"/>
              <p:nvPr/>
            </p:nvSpPr>
            <p:spPr>
              <a:xfrm>
                <a:off x="8723432" y="4104754"/>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04</a:t>
                </a:r>
                <a:endParaRPr lang="zh-CN" altLang="en-US" sz="2700" dirty="0">
                  <a:solidFill>
                    <a:prstClr val="white"/>
                  </a:solidFill>
                  <a:latin typeface="Impact" panose="020B0806030902050204" pitchFamily="34" charset="0"/>
                  <a:ea typeface="等线" panose="02010600030101010101" pitchFamily="2" charset="-122"/>
                </a:endParaRPr>
              </a:p>
            </p:txBody>
          </p:sp>
        </p:grpSp>
      </p:grpSp>
      <p:sp>
        <p:nvSpPr>
          <p:cNvPr id="55" name="Line 4"/>
          <p:cNvSpPr>
            <a:spLocks noChangeShapeType="1"/>
          </p:cNvSpPr>
          <p:nvPr/>
        </p:nvSpPr>
        <p:spPr bwMode="auto">
          <a:xfrm flipV="1">
            <a:off x="4836181" y="2890553"/>
            <a:ext cx="2638098" cy="0"/>
          </a:xfrm>
          <a:prstGeom prst="line">
            <a:avLst/>
          </a:prstGeom>
          <a:noFill/>
          <a:ln w="25400" cap="flat" cmpd="sng">
            <a:solidFill>
              <a:srgbClr val="445469"/>
            </a:solidFill>
            <a:prstDash val="sysDot"/>
            <a:round/>
          </a:ln>
          <a:effectLst/>
        </p:spPr>
        <p:txBody>
          <a:bodyPr lIns="0" tIns="0" rIns="0" bIns="0" anchor="ctr"/>
          <a:lstStyle/>
          <a:p>
            <a:pPr defTabSz="913765">
              <a:defRPr/>
            </a:pPr>
            <a:endParaRPr lang="es-ES" sz="2800">
              <a:solidFill>
                <a:srgbClr val="445469"/>
              </a:solidFill>
              <a:effectLst>
                <a:outerShdw blurRad="38100" dist="38100" dir="2700000" algn="tl">
                  <a:srgbClr val="DDDDDD"/>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56" name="AutoShape 3"/>
          <p:cNvSpPr/>
          <p:nvPr/>
        </p:nvSpPr>
        <p:spPr bwMode="auto">
          <a:xfrm>
            <a:off x="2388296" y="3694973"/>
            <a:ext cx="7415409" cy="15712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p:spPr>
        <p:txBody>
          <a:bodyPr lIns="0" tIns="0" rIns="0" bIns="0"/>
          <a:lstStyle/>
          <a:p>
            <a:pPr defTabSz="913765">
              <a:lnSpc>
                <a:spcPct val="150000"/>
              </a:lnSpc>
            </a:pPr>
            <a:r>
              <a:rPr lang="zh-CN" altLang="en-US" sz="1400" dirty="0">
                <a:solidFill>
                  <a:srgbClr val="445469"/>
                </a:solidFill>
                <a:latin typeface="Arial Black" panose="020B0A04020102020204"/>
                <a:ea typeface="思源黑体 CN Medium"/>
              </a:rPr>
              <a:t>本次报告我们从比较高层的角度介绍了</a:t>
            </a:r>
            <a:r>
              <a:rPr lang="en-US" altLang="zh-CN" sz="1400" dirty="0" err="1">
                <a:solidFill>
                  <a:srgbClr val="445469"/>
                </a:solidFill>
                <a:latin typeface="Arial Black" panose="020B0A04020102020204"/>
                <a:ea typeface="思源黑体 CN Medium"/>
              </a:rPr>
              <a:t>DistAI</a:t>
            </a:r>
            <a:r>
              <a:rPr lang="zh-CN" altLang="en-US" sz="1400" dirty="0">
                <a:solidFill>
                  <a:srgbClr val="445469"/>
                </a:solidFill>
                <a:latin typeface="Arial Black" panose="020B0A04020102020204"/>
                <a:ea typeface="思源黑体 CN Medium"/>
              </a:rPr>
              <a:t>的代码工作流程。</a:t>
            </a:r>
            <a:r>
              <a:rPr lang="en-US" altLang="zh-CN" sz="1400" dirty="0" err="1">
                <a:solidFill>
                  <a:srgbClr val="445469"/>
                </a:solidFill>
                <a:latin typeface="Arial Black" panose="020B0A04020102020204"/>
                <a:ea typeface="思源黑体 CN Medium"/>
              </a:rPr>
              <a:t>DistAI</a:t>
            </a:r>
            <a:r>
              <a:rPr lang="zh-CN" altLang="en-US" sz="1400" dirty="0">
                <a:solidFill>
                  <a:srgbClr val="445469"/>
                </a:solidFill>
                <a:latin typeface="Arial Black" panose="020B0A04020102020204"/>
                <a:ea typeface="思源黑体 CN Medium"/>
              </a:rPr>
              <a:t>的</a:t>
            </a:r>
            <a:r>
              <a:rPr lang="en-US" altLang="zh-CN" sz="1400" dirty="0">
                <a:solidFill>
                  <a:srgbClr val="445469"/>
                </a:solidFill>
                <a:latin typeface="Arial Black" panose="020B0A04020102020204"/>
                <a:ea typeface="思源黑体 CN Medium"/>
              </a:rPr>
              <a:t>Python</a:t>
            </a:r>
            <a:r>
              <a:rPr lang="zh-CN" altLang="en-US" sz="1400" dirty="0">
                <a:solidFill>
                  <a:srgbClr val="445469"/>
                </a:solidFill>
                <a:latin typeface="Arial Black" panose="020B0A04020102020204"/>
                <a:ea typeface="思源黑体 CN Medium"/>
              </a:rPr>
              <a:t>和</a:t>
            </a:r>
            <a:r>
              <a:rPr lang="en-US" altLang="zh-CN" sz="1400" dirty="0">
                <a:solidFill>
                  <a:srgbClr val="445469"/>
                </a:solidFill>
                <a:latin typeface="Arial Black" panose="020B0A04020102020204"/>
                <a:ea typeface="思源黑体 CN Medium"/>
              </a:rPr>
              <a:t>C++</a:t>
            </a:r>
            <a:r>
              <a:rPr lang="zh-CN" altLang="en-US" sz="1400" dirty="0">
                <a:solidFill>
                  <a:srgbClr val="445469"/>
                </a:solidFill>
                <a:latin typeface="Arial Black" panose="020B0A04020102020204"/>
                <a:ea typeface="思源黑体 CN Medium"/>
              </a:rPr>
              <a:t>部分代码各有两千行左右，在一周之内我们还不能完全理清各个模块之间的关系，读懂每一个函数的实现。我们未来还会继续深入研究</a:t>
            </a:r>
            <a:r>
              <a:rPr lang="en-US" altLang="zh-CN" sz="1400" dirty="0" err="1">
                <a:solidFill>
                  <a:srgbClr val="445469"/>
                </a:solidFill>
                <a:latin typeface="Arial Black" panose="020B0A04020102020204"/>
                <a:ea typeface="思源黑体 CN Medium"/>
              </a:rPr>
              <a:t>DistAI</a:t>
            </a:r>
            <a:r>
              <a:rPr lang="zh-CN" altLang="en-US" sz="1400" dirty="0">
                <a:solidFill>
                  <a:srgbClr val="445469"/>
                </a:solidFill>
                <a:latin typeface="Arial Black" panose="020B0A04020102020204"/>
                <a:ea typeface="思源黑体 CN Medium"/>
              </a:rPr>
              <a:t>的细节。</a:t>
            </a:r>
            <a:endParaRPr lang="en-US" sz="1400" dirty="0">
              <a:solidFill>
                <a:srgbClr val="445469"/>
              </a:solidFill>
              <a:latin typeface="Arial Black" panose="020B0A04020102020204"/>
              <a:ea typeface="思源黑体 CN Medium"/>
            </a:endParaRPr>
          </a:p>
        </p:txBody>
      </p:sp>
      <p:sp>
        <p:nvSpPr>
          <p:cNvPr id="5" name="ï$lîḍè"/>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
        <p:nvSpPr>
          <p:cNvPr id="6" name="ï$lîḍè"/>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p:nvPr/>
        </p:nvSpPr>
        <p:spPr bwMode="auto">
          <a:xfrm>
            <a:off x="2126343" y="2068547"/>
            <a:ext cx="4308387" cy="14525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25395" tIns="25395" rIns="25395" bIns="25395" anchor="ctr"/>
          <a:lstStyle/>
          <a:p>
            <a:pPr algn="r" defTabSz="913765">
              <a:defRPr/>
            </a:pPr>
            <a:r>
              <a:rPr lang="zh-CN" altLang="en-US" sz="6650" dirty="0">
                <a:solidFill>
                  <a:srgbClr val="445469"/>
                </a:solidFill>
                <a:latin typeface="思源黑体 CN Bold"/>
                <a:ea typeface="思源黑体 CN Bold"/>
                <a:cs typeface="Lato Regular"/>
              </a:rPr>
              <a:t>感谢观看</a:t>
            </a:r>
            <a:endParaRPr lang="es-ES" sz="1000" dirty="0">
              <a:solidFill>
                <a:srgbClr val="445469"/>
              </a:solidFill>
              <a:latin typeface="思源黑体 CN Bold"/>
              <a:ea typeface="思源黑体 CN Bold"/>
              <a:cs typeface="Lato Regular"/>
            </a:endParaRPr>
          </a:p>
        </p:txBody>
      </p:sp>
      <p:sp>
        <p:nvSpPr>
          <p:cNvPr id="14" name="AutoShape 1"/>
          <p:cNvSpPr/>
          <p:nvPr/>
        </p:nvSpPr>
        <p:spPr bwMode="auto">
          <a:xfrm>
            <a:off x="6554186" y="2410472"/>
            <a:ext cx="2864661" cy="8389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25395" tIns="25395" rIns="25395" bIns="25395" anchor="ctr"/>
          <a:lstStyle/>
          <a:p>
            <a:pPr defTabSz="913765">
              <a:defRPr/>
            </a:pPr>
            <a:r>
              <a:rPr lang="en-US" altLang="zh-CN" sz="2400" dirty="0">
                <a:solidFill>
                  <a:srgbClr val="445469"/>
                </a:solidFill>
                <a:latin typeface="Arial Black" panose="020B0A04020102020204"/>
                <a:ea typeface="思源黑体 CN Medium"/>
                <a:cs typeface="League Gothic" charset="0"/>
              </a:rPr>
              <a:t>THANK YOU FOR WATCHING  </a:t>
            </a:r>
            <a:endParaRPr lang="en-US" altLang="zh-CN" sz="2400" dirty="0">
              <a:solidFill>
                <a:srgbClr val="445469"/>
              </a:solidFill>
              <a:latin typeface="Arial Black" panose="020B0A04020102020204"/>
              <a:ea typeface="思源黑体 CN Medium"/>
              <a:cs typeface="League Gothic" charset="0"/>
            </a:endParaRPr>
          </a:p>
        </p:txBody>
      </p:sp>
      <p:grpSp>
        <p:nvGrpSpPr>
          <p:cNvPr id="16" name="Group 2"/>
          <p:cNvGrpSpPr/>
          <p:nvPr/>
        </p:nvGrpSpPr>
        <p:grpSpPr>
          <a:xfrm>
            <a:off x="3098587" y="3336796"/>
            <a:ext cx="10532690" cy="57003"/>
            <a:chOff x="1656567" y="3759390"/>
            <a:chExt cx="7165476" cy="93579"/>
          </a:xfrm>
        </p:grpSpPr>
        <p:sp>
          <p:nvSpPr>
            <p:cNvPr id="17" name="Rectangle 1"/>
            <p:cNvSpPr/>
            <p:nvPr/>
          </p:nvSpPr>
          <p:spPr>
            <a:xfrm>
              <a:off x="1656567" y="3759390"/>
              <a:ext cx="1791369" cy="9357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defRPr/>
              </a:pPr>
              <a:endParaRPr lang="en-US">
                <a:solidFill>
                  <a:srgbClr val="445469"/>
                </a:solidFill>
                <a:latin typeface="Arial Black" panose="020B0A04020102020204"/>
                <a:ea typeface="思源黑体 CN Medium"/>
              </a:endParaRPr>
            </a:p>
          </p:txBody>
        </p:sp>
        <p:sp>
          <p:nvSpPr>
            <p:cNvPr id="18" name="Rectangle 6"/>
            <p:cNvSpPr/>
            <p:nvPr/>
          </p:nvSpPr>
          <p:spPr>
            <a:xfrm>
              <a:off x="3447936" y="3759390"/>
              <a:ext cx="1791369" cy="9357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defRPr/>
              </a:pPr>
              <a:endParaRPr lang="en-US">
                <a:solidFill>
                  <a:srgbClr val="445469"/>
                </a:solidFill>
                <a:latin typeface="Arial Black" panose="020B0A04020102020204"/>
                <a:ea typeface="思源黑体 CN Medium"/>
              </a:endParaRPr>
            </a:p>
          </p:txBody>
        </p:sp>
        <p:sp>
          <p:nvSpPr>
            <p:cNvPr id="19" name="Rectangle 7"/>
            <p:cNvSpPr/>
            <p:nvPr/>
          </p:nvSpPr>
          <p:spPr>
            <a:xfrm>
              <a:off x="5239305" y="3759390"/>
              <a:ext cx="1791369" cy="93579"/>
            </a:xfrm>
            <a:prstGeom prst="rect">
              <a:avLst/>
            </a:prstGeom>
            <a:solidFill>
              <a:srgbClr val="AE272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defRPr/>
              </a:pPr>
              <a:endParaRPr lang="en-US">
                <a:solidFill>
                  <a:srgbClr val="445469"/>
                </a:solidFill>
                <a:latin typeface="Arial Black" panose="020B0A04020102020204"/>
                <a:ea typeface="思源黑体 CN Medium"/>
              </a:endParaRPr>
            </a:p>
          </p:txBody>
        </p:sp>
        <p:sp>
          <p:nvSpPr>
            <p:cNvPr id="20" name="Rectangle 8"/>
            <p:cNvSpPr/>
            <p:nvPr/>
          </p:nvSpPr>
          <p:spPr>
            <a:xfrm>
              <a:off x="7030674" y="3759390"/>
              <a:ext cx="1791369" cy="93579"/>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defRPr/>
              </a:pPr>
              <a:endParaRPr lang="en-US">
                <a:solidFill>
                  <a:srgbClr val="445469"/>
                </a:solidFill>
                <a:latin typeface="Arial Black" panose="020B0A04020102020204"/>
                <a:ea typeface="思源黑体 CN Medium"/>
              </a:endParaRPr>
            </a:p>
          </p:txBody>
        </p:sp>
      </p:grpSp>
      <p:sp>
        <p:nvSpPr>
          <p:cNvPr id="2" name="椭圆 1"/>
          <p:cNvSpPr/>
          <p:nvPr/>
        </p:nvSpPr>
        <p:spPr>
          <a:xfrm>
            <a:off x="1577469" y="2285056"/>
            <a:ext cx="933855" cy="93385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Arial Black" panose="020B0A04020102020204"/>
              <a:ea typeface="思源黑体 CN Medium"/>
            </a:endParaRPr>
          </a:p>
        </p:txBody>
      </p:sp>
      <p:sp>
        <p:nvSpPr>
          <p:cNvPr id="3" name="椭圆 2"/>
          <p:cNvSpPr/>
          <p:nvPr/>
        </p:nvSpPr>
        <p:spPr>
          <a:xfrm>
            <a:off x="-552889" y="-413426"/>
            <a:ext cx="1839109" cy="1839109"/>
          </a:xfrm>
          <a:prstGeom prst="ellipse">
            <a:avLst/>
          </a:prstGeom>
          <a:solidFill>
            <a:srgbClr val="7EB73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Arial Black" panose="020B0A04020102020204"/>
              <a:ea typeface="思源黑体 CN Medium"/>
            </a:endParaRPr>
          </a:p>
        </p:txBody>
      </p:sp>
      <p:sp>
        <p:nvSpPr>
          <p:cNvPr id="5" name="椭圆 4"/>
          <p:cNvSpPr/>
          <p:nvPr/>
        </p:nvSpPr>
        <p:spPr>
          <a:xfrm>
            <a:off x="562474" y="4066828"/>
            <a:ext cx="1254203" cy="1254203"/>
          </a:xfrm>
          <a:prstGeom prst="ellipse">
            <a:avLst/>
          </a:prstGeom>
          <a:solidFill>
            <a:srgbClr val="EC892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Arial Black" panose="020B0A04020102020204"/>
              <a:ea typeface="思源黑体 CN Medium"/>
            </a:endParaRPr>
          </a:p>
        </p:txBody>
      </p:sp>
      <p:sp>
        <p:nvSpPr>
          <p:cNvPr id="22" name="ï$lîḍè"/>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defRPr/>
            </a:pPr>
            <a:endParaRPr>
              <a:solidFill>
                <a:srgbClr val="445469"/>
              </a:solidFill>
              <a:latin typeface="Arial Black" panose="020B0A04020102020204"/>
              <a:ea typeface="思源黑体 CN Medium"/>
              <a:sym typeface="+mn-ea"/>
            </a:endParaRPr>
          </a:p>
        </p:txBody>
      </p:sp>
      <p:sp>
        <p:nvSpPr>
          <p:cNvPr id="23" name="ï$lîḍè"/>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defRPr/>
            </a:pPr>
            <a:endParaRPr>
              <a:solidFill>
                <a:srgbClr val="445469"/>
              </a:solidFill>
              <a:latin typeface="Arial Black" panose="020B0A04020102020204"/>
              <a:ea typeface="思源黑体 CN Medium"/>
              <a:sym typeface="+mn-ea"/>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4"/>
          <p:cNvSpPr>
            <a:spLocks noChangeShapeType="1"/>
          </p:cNvSpPr>
          <p:nvPr/>
        </p:nvSpPr>
        <p:spPr bwMode="auto">
          <a:xfrm flipV="1">
            <a:off x="4836181" y="3848768"/>
            <a:ext cx="2638098" cy="0"/>
          </a:xfrm>
          <a:prstGeom prst="line">
            <a:avLst/>
          </a:prstGeom>
          <a:noFill/>
          <a:ln w="25400" cap="flat" cmpd="sng">
            <a:solidFill>
              <a:srgbClr val="445469"/>
            </a:solidFill>
            <a:prstDash val="sysDot"/>
            <a:round/>
          </a:ln>
          <a:effectLst/>
        </p:spPr>
        <p:txBody>
          <a:bodyPr lIns="0" tIns="0" rIns="0" bIns="0" anchor="ctr"/>
          <a:lstStyle/>
          <a:p>
            <a:pPr defTabSz="913765">
              <a:defRPr/>
            </a:pPr>
            <a:endParaRPr lang="es-ES" sz="2800">
              <a:solidFill>
                <a:srgbClr val="445469"/>
              </a:solidFill>
              <a:effectLst>
                <a:outerShdw blurRad="38100" dist="38100" dir="2700000" algn="tl">
                  <a:srgbClr val="DDDDDD"/>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5" name="ï$lîḍè"/>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
        <p:nvSpPr>
          <p:cNvPr id="6" name="ï$lîḍè"/>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grpSp>
        <p:nvGrpSpPr>
          <p:cNvPr id="2" name="组合 1"/>
          <p:cNvGrpSpPr/>
          <p:nvPr/>
        </p:nvGrpSpPr>
        <p:grpSpPr>
          <a:xfrm>
            <a:off x="4557390" y="2843163"/>
            <a:ext cx="3077221" cy="568831"/>
            <a:chOff x="8461297" y="3769895"/>
            <a:chExt cx="6154442" cy="1137662"/>
          </a:xfrm>
        </p:grpSpPr>
        <p:sp>
          <p:nvSpPr>
            <p:cNvPr id="54" name="AutoShape 5"/>
            <p:cNvSpPr/>
            <p:nvPr/>
          </p:nvSpPr>
          <p:spPr bwMode="auto">
            <a:xfrm>
              <a:off x="10166351" y="3769895"/>
              <a:ext cx="4449388" cy="11376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25395" tIns="25395" rIns="25395" bIns="25395" anchor="ctr"/>
            <a:lstStyle/>
            <a:p>
              <a:pPr algn="ctr" defTabSz="913765">
                <a:defRPr/>
              </a:pPr>
              <a:r>
                <a:rPr lang="zh-CN" altLang="es-ES" sz="3300" b="1" dirty="0">
                  <a:solidFill>
                    <a:srgbClr val="445469"/>
                  </a:solidFill>
                  <a:latin typeface="思源黑体 CN Bold"/>
                  <a:ea typeface="思源黑体 CN Bold"/>
                </a:rPr>
                <a:t>结构框架</a:t>
              </a:r>
              <a:endParaRPr lang="zh-CN" altLang="es-ES" sz="3300" b="1" dirty="0">
                <a:solidFill>
                  <a:srgbClr val="445469"/>
                </a:solidFill>
                <a:latin typeface="思源黑体 CN Bold"/>
                <a:ea typeface="思源黑体 CN Bold"/>
              </a:endParaRPr>
            </a:p>
          </p:txBody>
        </p:sp>
        <p:grpSp>
          <p:nvGrpSpPr>
            <p:cNvPr id="7" name="组合 6"/>
            <p:cNvGrpSpPr/>
            <p:nvPr/>
          </p:nvGrpSpPr>
          <p:grpSpPr>
            <a:xfrm>
              <a:off x="8461297" y="3781143"/>
              <a:ext cx="1814751" cy="1115167"/>
              <a:chOff x="8691501" y="4089550"/>
              <a:chExt cx="1814751" cy="1115167"/>
            </a:xfrm>
          </p:grpSpPr>
          <p:grpSp>
            <p:nvGrpSpPr>
              <p:cNvPr id="8" name="Group 1"/>
              <p:cNvGrpSpPr/>
              <p:nvPr/>
            </p:nvGrpSpPr>
            <p:grpSpPr>
              <a:xfrm>
                <a:off x="10396555" y="4109281"/>
                <a:ext cx="109697" cy="961973"/>
                <a:chOff x="7736447" y="5598472"/>
                <a:chExt cx="109697" cy="961973"/>
              </a:xfrm>
            </p:grpSpPr>
            <p:sp>
              <p:nvSpPr>
                <p:cNvPr id="12" name="Round Same Side Corner Rectangle 112"/>
                <p:cNvSpPr/>
                <p:nvPr/>
              </p:nvSpPr>
              <p:spPr>
                <a:xfrm rot="10800000" flipH="1">
                  <a:off x="7736447" y="5598472"/>
                  <a:ext cx="109697" cy="913591"/>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dirty="0">
                    <a:solidFill>
                      <a:prstClr val="white"/>
                    </a:solidFill>
                    <a:latin typeface="Arial Black" panose="020B0A04020102020204"/>
                    <a:ea typeface="思源黑体 CN Medium"/>
                  </a:endParaRPr>
                </a:p>
              </p:txBody>
            </p:sp>
            <p:sp>
              <p:nvSpPr>
                <p:cNvPr id="13" name="Round Same Side Corner Rectangle 119"/>
                <p:cNvSpPr/>
                <p:nvPr/>
              </p:nvSpPr>
              <p:spPr>
                <a:xfrm rot="10800000" flipH="1">
                  <a:off x="7736447" y="5646854"/>
                  <a:ext cx="109697" cy="91359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9" name="组合 8"/>
              <p:cNvGrpSpPr/>
              <p:nvPr/>
            </p:nvGrpSpPr>
            <p:grpSpPr>
              <a:xfrm>
                <a:off x="8691501" y="4089550"/>
                <a:ext cx="1217691" cy="1115167"/>
                <a:chOff x="8668208" y="4089550"/>
                <a:chExt cx="1217691" cy="1115167"/>
              </a:xfrm>
            </p:grpSpPr>
            <p:sp>
              <p:nvSpPr>
                <p:cNvPr id="10" name="矩形 9"/>
                <p:cNvSpPr/>
                <p:nvPr/>
              </p:nvSpPr>
              <p:spPr>
                <a:xfrm rot="2700000">
                  <a:off x="8668208" y="4089550"/>
                  <a:ext cx="1115167" cy="1115167"/>
                </a:xfrm>
                <a:prstGeom prst="rect">
                  <a:avLst/>
                </a:prstGeom>
                <a:solidFill>
                  <a:srgbClr val="209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11" name="文本框 10"/>
                <p:cNvSpPr txBox="1"/>
                <p:nvPr/>
              </p:nvSpPr>
              <p:spPr>
                <a:xfrm>
                  <a:off x="8714360" y="4156034"/>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01</a:t>
                  </a:r>
                  <a:endParaRPr lang="zh-CN" altLang="en-US" sz="2700" dirty="0">
                    <a:solidFill>
                      <a:prstClr val="white"/>
                    </a:solidFill>
                    <a:latin typeface="Impact" panose="020B0806030902050204" pitchFamily="34" charset="0"/>
                    <a:ea typeface="等线" panose="02010600030101010101" pitchFamily="2"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6806673" y="2444352"/>
            <a:ext cx="1136948" cy="1153545"/>
            <a:chOff x="2285781" y="4847654"/>
            <a:chExt cx="952480" cy="966132"/>
          </a:xfrm>
        </p:grpSpPr>
        <p:sp>
          <p:nvSpPr>
            <p:cNvPr id="59" name="Oval 58"/>
            <p:cNvSpPr/>
            <p:nvPr/>
          </p:nvSpPr>
          <p:spPr bwMode="auto">
            <a:xfrm>
              <a:off x="2346028" y="4908765"/>
              <a:ext cx="840592" cy="852640"/>
            </a:xfrm>
            <a:prstGeom prst="ellipse">
              <a:avLst/>
            </a:prstGeom>
            <a:solidFill>
              <a:schemeClr val="accent4"/>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60" name="Oval 59"/>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grpSp>
        <p:nvGrpSpPr>
          <p:cNvPr id="50" name="Group 49"/>
          <p:cNvGrpSpPr/>
          <p:nvPr/>
        </p:nvGrpSpPr>
        <p:grpSpPr>
          <a:xfrm>
            <a:off x="4359693" y="1437292"/>
            <a:ext cx="1136948" cy="1153545"/>
            <a:chOff x="2285781" y="4847654"/>
            <a:chExt cx="952480" cy="966132"/>
          </a:xfrm>
        </p:grpSpPr>
        <p:sp>
          <p:nvSpPr>
            <p:cNvPr id="51" name="Oval 50"/>
            <p:cNvSpPr/>
            <p:nvPr/>
          </p:nvSpPr>
          <p:spPr bwMode="auto">
            <a:xfrm>
              <a:off x="2346028" y="4908765"/>
              <a:ext cx="840592" cy="852640"/>
            </a:xfrm>
            <a:prstGeom prst="ellipse">
              <a:avLst/>
            </a:prstGeom>
            <a:solidFill>
              <a:schemeClr val="accent3"/>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52" name="Oval 51"/>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cxnSp>
        <p:nvCxnSpPr>
          <p:cNvPr id="19" name="Straight Connector 18"/>
          <p:cNvCxnSpPr/>
          <p:nvPr/>
        </p:nvCxnSpPr>
        <p:spPr>
          <a:xfrm>
            <a:off x="6120783" y="2564"/>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08199" y="1474356"/>
            <a:ext cx="1403350" cy="459105"/>
          </a:xfrm>
          <a:prstGeom prst="rect">
            <a:avLst/>
          </a:prstGeom>
          <a:noFill/>
        </p:spPr>
        <p:txBody>
          <a:bodyPr wrap="none" lIns="91422" tIns="45711" rIns="91422" bIns="45711" rtlCol="0">
            <a:spAutoFit/>
          </a:bodyPr>
          <a:lstStyle/>
          <a:p>
            <a:pPr algn="r" defTabSz="913765"/>
            <a:r>
              <a:rPr lang="zh-CN" altLang="en-US" sz="2400" b="1" dirty="0">
                <a:solidFill>
                  <a:srgbClr val="445469"/>
                </a:solidFill>
                <a:latin typeface="Arial Black" panose="020B0A04020102020204"/>
                <a:ea typeface="思源黑体 CN Medium"/>
              </a:rPr>
              <a:t>协议文件</a:t>
            </a:r>
            <a:endParaRPr lang="zh-CN" altLang="en-US" sz="2400" b="1" dirty="0">
              <a:solidFill>
                <a:srgbClr val="445469"/>
              </a:solidFill>
              <a:latin typeface="Arial Black" panose="020B0A04020102020204"/>
              <a:ea typeface="思源黑体 CN Medium"/>
            </a:endParaRPr>
          </a:p>
        </p:txBody>
      </p:sp>
      <p:sp>
        <p:nvSpPr>
          <p:cNvPr id="21" name="TextBox 20"/>
          <p:cNvSpPr txBox="1"/>
          <p:nvPr/>
        </p:nvSpPr>
        <p:spPr>
          <a:xfrm>
            <a:off x="2115973" y="1891531"/>
            <a:ext cx="2184536" cy="311150"/>
          </a:xfrm>
          <a:prstGeom prst="rect">
            <a:avLst/>
          </a:prstGeom>
          <a:noFill/>
        </p:spPr>
        <p:txBody>
          <a:bodyPr wrap="square" lIns="91422" tIns="45711" rIns="91422" bIns="45711" rtlCol="0">
            <a:spAutoFit/>
          </a:bodyPr>
          <a:lstStyle/>
          <a:p>
            <a:pPr algn="r" defTabSz="323215">
              <a:lnSpc>
                <a:spcPct val="120000"/>
              </a:lnSpc>
              <a:spcBef>
                <a:spcPts val="850"/>
              </a:spcBef>
              <a:defRPr/>
            </a:pPr>
            <a:r>
              <a:rPr lang="zh-CN" altLang="en-US" sz="1200" dirty="0">
                <a:solidFill>
                  <a:srgbClr val="445469"/>
                </a:solidFill>
                <a:latin typeface="思源黑体 CN Medium"/>
                <a:ea typeface="思源黑体 CN Medium"/>
              </a:rPr>
              <a:t>基于</a:t>
            </a:r>
            <a:r>
              <a:rPr lang="en-US" altLang="zh-CN" sz="1200" dirty="0">
                <a:solidFill>
                  <a:srgbClr val="445469"/>
                </a:solidFill>
                <a:latin typeface="思源黑体 CN Medium"/>
                <a:ea typeface="思源黑体 CN Medium"/>
              </a:rPr>
              <a:t>ivy1.7</a:t>
            </a:r>
            <a:r>
              <a:rPr lang="zh-CN" altLang="en-US" sz="1200" dirty="0">
                <a:solidFill>
                  <a:srgbClr val="445469"/>
                </a:solidFill>
                <a:latin typeface="思源黑体 CN Medium"/>
                <a:ea typeface="思源黑体 CN Medium"/>
              </a:rPr>
              <a:t>语法的协议文件</a:t>
            </a:r>
            <a:endParaRPr lang="zh-CN" altLang="en-US" sz="1200" dirty="0">
              <a:solidFill>
                <a:srgbClr val="445469"/>
              </a:solidFill>
              <a:latin typeface="思源黑体 CN Medium"/>
              <a:ea typeface="思源黑体 CN Medium"/>
            </a:endParaRPr>
          </a:p>
        </p:txBody>
      </p:sp>
      <p:sp>
        <p:nvSpPr>
          <p:cNvPr id="23" name="Oval 22"/>
          <p:cNvSpPr/>
          <p:nvPr/>
        </p:nvSpPr>
        <p:spPr>
          <a:xfrm>
            <a:off x="6078207" y="1962643"/>
            <a:ext cx="113093" cy="113122"/>
          </a:xfrm>
          <a:prstGeom prst="ellipse">
            <a:avLst/>
          </a:prstGeom>
          <a:solidFill>
            <a:schemeClr val="accent3"/>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id-ID">
              <a:solidFill>
                <a:prstClr val="white"/>
              </a:solidFill>
              <a:latin typeface="Arial Black" panose="020B0A04020102020204"/>
              <a:ea typeface="思源黑体 CN Medium"/>
            </a:endParaRPr>
          </a:p>
        </p:txBody>
      </p:sp>
      <p:cxnSp>
        <p:nvCxnSpPr>
          <p:cNvPr id="24" name="Straight Connector 23"/>
          <p:cNvCxnSpPr/>
          <p:nvPr/>
        </p:nvCxnSpPr>
        <p:spPr>
          <a:xfrm>
            <a:off x="5553585" y="2038058"/>
            <a:ext cx="524623" cy="0"/>
          </a:xfrm>
          <a:prstGeom prst="line">
            <a:avLst/>
          </a:prstGeom>
          <a:ln w="25400">
            <a:solidFill>
              <a:schemeClr val="bg1">
                <a:lumMod val="85000"/>
              </a:schemeClr>
            </a:solidFill>
            <a:prstDash val="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120783" y="1389189"/>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101702" y="2939058"/>
            <a:ext cx="113093" cy="113122"/>
          </a:xfrm>
          <a:prstGeom prst="ellipse">
            <a:avLst/>
          </a:prstGeom>
          <a:solidFill>
            <a:schemeClr val="accent4"/>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id-ID">
              <a:solidFill>
                <a:prstClr val="white"/>
              </a:solidFill>
              <a:latin typeface="Arial Black" panose="020B0A04020102020204"/>
              <a:ea typeface="思源黑体 CN Medium"/>
            </a:endParaRPr>
          </a:p>
        </p:txBody>
      </p:sp>
      <p:cxnSp>
        <p:nvCxnSpPr>
          <p:cNvPr id="33" name="Straight Connector 32"/>
          <p:cNvCxnSpPr/>
          <p:nvPr/>
        </p:nvCxnSpPr>
        <p:spPr>
          <a:xfrm>
            <a:off x="6214794" y="3014473"/>
            <a:ext cx="524623" cy="0"/>
          </a:xfrm>
          <a:prstGeom prst="line">
            <a:avLst/>
          </a:prstGeom>
          <a:ln w="25400">
            <a:solidFill>
              <a:schemeClr val="bg1">
                <a:lumMod val="85000"/>
              </a:schemeClr>
            </a:solidFill>
            <a:prstDash val="dot"/>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989825" y="2487292"/>
            <a:ext cx="1336675" cy="459105"/>
          </a:xfrm>
          <a:prstGeom prst="rect">
            <a:avLst/>
          </a:prstGeom>
          <a:noFill/>
        </p:spPr>
        <p:txBody>
          <a:bodyPr wrap="none" lIns="91422" tIns="45711" rIns="91422" bIns="45711" rtlCol="0">
            <a:spAutoFit/>
          </a:bodyPr>
          <a:lstStyle/>
          <a:p>
            <a:pPr defTabSz="913765"/>
            <a:r>
              <a:rPr lang="en-US" altLang="id-ID" sz="2400" b="1" dirty="0">
                <a:solidFill>
                  <a:srgbClr val="445469"/>
                </a:solidFill>
                <a:latin typeface="Arial Black" panose="020B0A04020102020204"/>
                <a:ea typeface="思源黑体 CN Medium"/>
              </a:rPr>
              <a:t>Python</a:t>
            </a:r>
            <a:endParaRPr lang="en-US" altLang="id-ID" sz="2400" b="1" dirty="0">
              <a:solidFill>
                <a:srgbClr val="445469"/>
              </a:solidFill>
              <a:latin typeface="Arial Black" panose="020B0A04020102020204"/>
              <a:ea typeface="思源黑体 CN Medium"/>
            </a:endParaRPr>
          </a:p>
        </p:txBody>
      </p:sp>
      <p:sp>
        <p:nvSpPr>
          <p:cNvPr id="63" name="TextBox 62"/>
          <p:cNvSpPr txBox="1"/>
          <p:nvPr/>
        </p:nvSpPr>
        <p:spPr>
          <a:xfrm>
            <a:off x="8000825" y="2923020"/>
            <a:ext cx="2184536" cy="753745"/>
          </a:xfrm>
          <a:prstGeom prst="rect">
            <a:avLst/>
          </a:prstGeom>
          <a:noFill/>
        </p:spPr>
        <p:txBody>
          <a:bodyPr wrap="square" lIns="91422" tIns="45711" rIns="91422" bIns="45711" rtlCol="0">
            <a:spAutoFit/>
          </a:bodyPr>
          <a:lstStyle/>
          <a:p>
            <a:pPr defTabSz="323215">
              <a:lnSpc>
                <a:spcPct val="120000"/>
              </a:lnSpc>
              <a:spcBef>
                <a:spcPts val="850"/>
              </a:spcBef>
              <a:defRPr/>
            </a:pPr>
            <a:r>
              <a:rPr lang="en-US" altLang="zh-CN" sz="1200" dirty="0">
                <a:solidFill>
                  <a:srgbClr val="445469"/>
                </a:solidFill>
                <a:latin typeface="思源黑体 CN Medium"/>
                <a:ea typeface="思源黑体 CN Medium"/>
              </a:rPr>
              <a:t>python</a:t>
            </a:r>
            <a:r>
              <a:rPr lang="zh-CN" altLang="en-US" sz="1200" dirty="0">
                <a:solidFill>
                  <a:srgbClr val="445469"/>
                </a:solidFill>
                <a:latin typeface="思源黑体 CN Medium"/>
                <a:ea typeface="思源黑体 CN Medium"/>
              </a:rPr>
              <a:t>解析</a:t>
            </a:r>
            <a:r>
              <a:rPr lang="en-US" altLang="zh-CN" sz="1200" dirty="0">
                <a:solidFill>
                  <a:srgbClr val="445469"/>
                </a:solidFill>
                <a:latin typeface="思源黑体 CN Medium"/>
                <a:ea typeface="思源黑体 CN Medium"/>
              </a:rPr>
              <a:t>ivy</a:t>
            </a:r>
            <a:r>
              <a:rPr lang="zh-CN" altLang="en-US" sz="1200" dirty="0">
                <a:solidFill>
                  <a:srgbClr val="445469"/>
                </a:solidFill>
                <a:latin typeface="思源黑体 CN Medium"/>
                <a:ea typeface="思源黑体 CN Medium"/>
              </a:rPr>
              <a:t>文件为可执行的</a:t>
            </a:r>
            <a:r>
              <a:rPr lang="en-US" altLang="zh-CN" sz="1200" dirty="0">
                <a:solidFill>
                  <a:srgbClr val="445469"/>
                </a:solidFill>
                <a:latin typeface="思源黑体 CN Medium"/>
                <a:ea typeface="思源黑体 CN Medium"/>
              </a:rPr>
              <a:t>python</a:t>
            </a:r>
            <a:r>
              <a:rPr lang="zh-CN" altLang="en-US" sz="1200" dirty="0">
                <a:solidFill>
                  <a:srgbClr val="445469"/>
                </a:solidFill>
                <a:latin typeface="思源黑体 CN Medium"/>
                <a:ea typeface="思源黑体 CN Medium"/>
              </a:rPr>
              <a:t>文件并进行抽样和子抽样阶段</a:t>
            </a:r>
            <a:endParaRPr lang="zh-CN" altLang="en-US" sz="1200" dirty="0">
              <a:solidFill>
                <a:srgbClr val="445469"/>
              </a:solidFill>
              <a:latin typeface="思源黑体 CN Medium"/>
              <a:ea typeface="思源黑体 CN Medium"/>
            </a:endParaRPr>
          </a:p>
        </p:txBody>
      </p:sp>
      <p:grpSp>
        <p:nvGrpSpPr>
          <p:cNvPr id="37" name="Group 36"/>
          <p:cNvGrpSpPr/>
          <p:nvPr/>
        </p:nvGrpSpPr>
        <p:grpSpPr>
          <a:xfrm>
            <a:off x="6760611" y="4426018"/>
            <a:ext cx="1136948" cy="1153545"/>
            <a:chOff x="2285781" y="4847654"/>
            <a:chExt cx="952480" cy="966132"/>
          </a:xfrm>
        </p:grpSpPr>
        <p:sp>
          <p:nvSpPr>
            <p:cNvPr id="46" name="Oval 45"/>
            <p:cNvSpPr/>
            <p:nvPr/>
          </p:nvSpPr>
          <p:spPr bwMode="auto">
            <a:xfrm>
              <a:off x="2346028" y="4908765"/>
              <a:ext cx="840592" cy="852640"/>
            </a:xfrm>
            <a:prstGeom prst="ellipse">
              <a:avLst/>
            </a:prstGeom>
            <a:solidFill>
              <a:schemeClr val="accent1"/>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47" name="Oval 46"/>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grpSp>
        <p:nvGrpSpPr>
          <p:cNvPr id="48" name="Group 47"/>
          <p:cNvGrpSpPr/>
          <p:nvPr/>
        </p:nvGrpSpPr>
        <p:grpSpPr>
          <a:xfrm>
            <a:off x="4348556" y="3525003"/>
            <a:ext cx="1136948" cy="1153545"/>
            <a:chOff x="2285781" y="4847654"/>
            <a:chExt cx="952480" cy="966132"/>
          </a:xfrm>
        </p:grpSpPr>
        <p:sp>
          <p:nvSpPr>
            <p:cNvPr id="49" name="Oval 48"/>
            <p:cNvSpPr/>
            <p:nvPr/>
          </p:nvSpPr>
          <p:spPr bwMode="auto">
            <a:xfrm>
              <a:off x="2346028" y="4908765"/>
              <a:ext cx="840592" cy="852640"/>
            </a:xfrm>
            <a:prstGeom prst="ellipse">
              <a:avLst/>
            </a:prstGeom>
            <a:solidFill>
              <a:schemeClr val="accent5"/>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53" name="Oval 52"/>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cxnSp>
        <p:nvCxnSpPr>
          <p:cNvPr id="55" name="Straight Connector 54"/>
          <p:cNvCxnSpPr/>
          <p:nvPr/>
        </p:nvCxnSpPr>
        <p:spPr>
          <a:xfrm>
            <a:off x="6123616" y="2785600"/>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591627" y="3562067"/>
            <a:ext cx="1708785" cy="459105"/>
          </a:xfrm>
          <a:prstGeom prst="rect">
            <a:avLst/>
          </a:prstGeom>
          <a:noFill/>
        </p:spPr>
        <p:txBody>
          <a:bodyPr wrap="none" lIns="91422" tIns="45711" rIns="91422" bIns="45711" rtlCol="0">
            <a:spAutoFit/>
          </a:bodyPr>
          <a:lstStyle/>
          <a:p>
            <a:pPr algn="r" defTabSz="913765"/>
            <a:r>
              <a:rPr lang="zh-CN" altLang="en-US" sz="2400" b="1" dirty="0">
                <a:solidFill>
                  <a:srgbClr val="445469"/>
                </a:solidFill>
                <a:latin typeface="Arial Black" panose="020B0A04020102020204"/>
                <a:ea typeface="思源黑体 CN Medium"/>
              </a:rPr>
              <a:t>中间结果集</a:t>
            </a:r>
            <a:endParaRPr lang="zh-CN" altLang="en-US" sz="2400" b="1" dirty="0">
              <a:solidFill>
                <a:srgbClr val="445469"/>
              </a:solidFill>
              <a:latin typeface="Arial Black" panose="020B0A04020102020204"/>
              <a:ea typeface="思源黑体 CN Medium"/>
            </a:endParaRPr>
          </a:p>
        </p:txBody>
      </p:sp>
      <p:sp>
        <p:nvSpPr>
          <p:cNvPr id="57" name="TextBox 56"/>
          <p:cNvSpPr txBox="1"/>
          <p:nvPr/>
        </p:nvSpPr>
        <p:spPr>
          <a:xfrm>
            <a:off x="2104836" y="3979242"/>
            <a:ext cx="2184536" cy="311150"/>
          </a:xfrm>
          <a:prstGeom prst="rect">
            <a:avLst/>
          </a:prstGeom>
          <a:noFill/>
        </p:spPr>
        <p:txBody>
          <a:bodyPr wrap="square" lIns="91422" tIns="45711" rIns="91422" bIns="45711" rtlCol="0">
            <a:spAutoFit/>
          </a:bodyPr>
          <a:lstStyle/>
          <a:p>
            <a:pPr algn="r" defTabSz="323215">
              <a:lnSpc>
                <a:spcPct val="120000"/>
              </a:lnSpc>
              <a:spcBef>
                <a:spcPts val="850"/>
              </a:spcBef>
              <a:defRPr/>
            </a:pPr>
            <a:r>
              <a:rPr lang="zh-CN" altLang="es-ES" sz="1200" dirty="0">
                <a:solidFill>
                  <a:srgbClr val="445469"/>
                </a:solidFill>
                <a:latin typeface="思源黑体 CN Medium"/>
                <a:ea typeface="思源黑体 CN Medium"/>
              </a:rPr>
              <a:t>抽样结果文件</a:t>
            </a:r>
            <a:r>
              <a:rPr lang="en-US" altLang="zh-CN" sz="1200" dirty="0">
                <a:solidFill>
                  <a:srgbClr val="445469"/>
                </a:solidFill>
                <a:latin typeface="思源黑体 CN Medium"/>
                <a:ea typeface="思源黑体 CN Medium"/>
              </a:rPr>
              <a:t>(csv)</a:t>
            </a:r>
            <a:endParaRPr lang="en-US" altLang="zh-CN" sz="1200" dirty="0">
              <a:solidFill>
                <a:srgbClr val="445469"/>
              </a:solidFill>
              <a:latin typeface="思源黑体 CN Medium"/>
              <a:ea typeface="思源黑体 CN Medium"/>
            </a:endParaRPr>
          </a:p>
        </p:txBody>
      </p:sp>
      <p:sp>
        <p:nvSpPr>
          <p:cNvPr id="61" name="Oval 60"/>
          <p:cNvSpPr/>
          <p:nvPr/>
        </p:nvSpPr>
        <p:spPr>
          <a:xfrm>
            <a:off x="6067070" y="4050354"/>
            <a:ext cx="113093" cy="113122"/>
          </a:xfrm>
          <a:prstGeom prst="ellipse">
            <a:avLst/>
          </a:prstGeom>
          <a:solidFill>
            <a:schemeClr val="accent5"/>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id-ID">
              <a:solidFill>
                <a:prstClr val="white"/>
              </a:solidFill>
              <a:latin typeface="Arial Black" panose="020B0A04020102020204"/>
              <a:ea typeface="思源黑体 CN Medium"/>
            </a:endParaRPr>
          </a:p>
        </p:txBody>
      </p:sp>
      <p:cxnSp>
        <p:nvCxnSpPr>
          <p:cNvPr id="62" name="Straight Connector 61"/>
          <p:cNvCxnSpPr/>
          <p:nvPr/>
        </p:nvCxnSpPr>
        <p:spPr>
          <a:xfrm>
            <a:off x="5542448" y="4125769"/>
            <a:ext cx="524623" cy="0"/>
          </a:xfrm>
          <a:prstGeom prst="line">
            <a:avLst/>
          </a:prstGeom>
          <a:ln w="25400">
            <a:solidFill>
              <a:schemeClr val="bg1">
                <a:lumMod val="85000"/>
              </a:schemeClr>
            </a:solidFill>
            <a:prstDash val="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123616" y="4172225"/>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6055640" y="4934694"/>
            <a:ext cx="113093" cy="113122"/>
          </a:xfrm>
          <a:prstGeom prst="ellipse">
            <a:avLst/>
          </a:prstGeom>
          <a:solidFill>
            <a:schemeClr val="accent1"/>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id-ID">
              <a:solidFill>
                <a:prstClr val="white"/>
              </a:solidFill>
              <a:latin typeface="Arial Black" panose="020B0A04020102020204"/>
              <a:ea typeface="思源黑体 CN Medium"/>
            </a:endParaRPr>
          </a:p>
        </p:txBody>
      </p:sp>
      <p:cxnSp>
        <p:nvCxnSpPr>
          <p:cNvPr id="71" name="Straight Connector 70"/>
          <p:cNvCxnSpPr/>
          <p:nvPr/>
        </p:nvCxnSpPr>
        <p:spPr>
          <a:xfrm>
            <a:off x="6168733" y="5010109"/>
            <a:ext cx="524623" cy="0"/>
          </a:xfrm>
          <a:prstGeom prst="line">
            <a:avLst/>
          </a:prstGeom>
          <a:ln w="25400">
            <a:solidFill>
              <a:schemeClr val="bg1">
                <a:lumMod val="85000"/>
              </a:schemeClr>
            </a:solidFill>
            <a:prstDash val="dot"/>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943763" y="4482928"/>
            <a:ext cx="822960" cy="459105"/>
          </a:xfrm>
          <a:prstGeom prst="rect">
            <a:avLst/>
          </a:prstGeom>
          <a:noFill/>
        </p:spPr>
        <p:txBody>
          <a:bodyPr wrap="none" lIns="91422" tIns="45711" rIns="91422" bIns="45711" rtlCol="0">
            <a:spAutoFit/>
          </a:bodyPr>
          <a:lstStyle/>
          <a:p>
            <a:pPr defTabSz="913765"/>
            <a:r>
              <a:rPr lang="en-US" altLang="id-ID" sz="2400" b="1" dirty="0">
                <a:solidFill>
                  <a:srgbClr val="445469"/>
                </a:solidFill>
                <a:latin typeface="Arial Black" panose="020B0A04020102020204"/>
                <a:ea typeface="思源黑体 CN Medium"/>
              </a:rPr>
              <a:t>C++</a:t>
            </a:r>
            <a:endParaRPr lang="en-US" altLang="id-ID" sz="2400" b="1" dirty="0">
              <a:solidFill>
                <a:srgbClr val="445469"/>
              </a:solidFill>
              <a:latin typeface="Arial Black" panose="020B0A04020102020204"/>
              <a:ea typeface="思源黑体 CN Medium"/>
            </a:endParaRPr>
          </a:p>
        </p:txBody>
      </p:sp>
      <p:sp>
        <p:nvSpPr>
          <p:cNvPr id="81" name="TextBox 80"/>
          <p:cNvSpPr txBox="1"/>
          <p:nvPr/>
        </p:nvSpPr>
        <p:spPr>
          <a:xfrm>
            <a:off x="7954764" y="4918656"/>
            <a:ext cx="2184536" cy="295127"/>
          </a:xfrm>
          <a:prstGeom prst="rect">
            <a:avLst/>
          </a:prstGeom>
          <a:noFill/>
        </p:spPr>
        <p:txBody>
          <a:bodyPr wrap="square" lIns="91422" tIns="45711" rIns="91422" bIns="45711" rtlCol="0">
            <a:spAutoFit/>
          </a:bodyPr>
          <a:lstStyle/>
          <a:p>
            <a:pPr defTabSz="323215">
              <a:lnSpc>
                <a:spcPct val="120000"/>
              </a:lnSpc>
              <a:spcBef>
                <a:spcPts val="850"/>
              </a:spcBef>
              <a:defRPr/>
            </a:pPr>
            <a:r>
              <a:rPr lang="zh-CN" altLang="en-US" sz="1200" dirty="0">
                <a:solidFill>
                  <a:srgbClr val="445469"/>
                </a:solidFill>
                <a:latin typeface="思源黑体 CN Medium"/>
                <a:ea typeface="思源黑体 CN Medium"/>
              </a:rPr>
              <a:t>候选不变式筛选与不变式精化</a:t>
            </a:r>
            <a:endParaRPr lang="es-ES" sz="1200" dirty="0">
              <a:solidFill>
                <a:srgbClr val="445469"/>
              </a:solidFill>
              <a:latin typeface="思源黑体 CN Medium"/>
              <a:ea typeface="思源黑体 CN Medium"/>
            </a:endParaRPr>
          </a:p>
        </p:txBody>
      </p:sp>
      <p:cxnSp>
        <p:nvCxnSpPr>
          <p:cNvPr id="82" name="Straight Connector 81"/>
          <p:cNvCxnSpPr/>
          <p:nvPr/>
        </p:nvCxnSpPr>
        <p:spPr>
          <a:xfrm>
            <a:off x="6120783" y="557959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84" name="AutoShape 82"/>
          <p:cNvSpPr/>
          <p:nvPr/>
        </p:nvSpPr>
        <p:spPr bwMode="auto">
          <a:xfrm>
            <a:off x="4725270" y="1806861"/>
            <a:ext cx="422491" cy="3961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2"/>
          </a:solidFill>
          <a:ln>
            <a:noFill/>
          </a:ln>
          <a:effectLst/>
        </p:spPr>
        <p:txBody>
          <a:bodyPr lIns="50789" tIns="50789" rIns="50789" bIns="50789" anchor="ctr"/>
          <a:lstStyle/>
          <a:p>
            <a:pPr defTabSz="456565">
              <a:defRPr/>
            </a:pPr>
            <a:endParaRPr lang="es-ES" sz="2900" dirty="0">
              <a:solidFill>
                <a:srgbClr val="44CEB9"/>
              </a:solidFill>
              <a:effectLst>
                <a:outerShdw blurRad="38100" dist="38100" dir="2700000" algn="tl">
                  <a:srgbClr val="000000"/>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86" name="AutoShape 19"/>
          <p:cNvSpPr/>
          <p:nvPr/>
        </p:nvSpPr>
        <p:spPr bwMode="auto">
          <a:xfrm>
            <a:off x="7133148" y="4783240"/>
            <a:ext cx="420803" cy="394553"/>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p:spPr>
        <p:txBody>
          <a:bodyPr lIns="50789" tIns="50789" rIns="50789" bIns="50789" anchor="ctr"/>
          <a:lstStyle/>
          <a:p>
            <a:pPr defTabSz="456565">
              <a:defRPr/>
            </a:pPr>
            <a:endParaRPr lang="es-ES" sz="2900" dirty="0">
              <a:solidFill>
                <a:srgbClr val="44CEB9"/>
              </a:solidFill>
              <a:effectLst>
                <a:outerShdw blurRad="38100" dist="38100" dir="2700000" algn="tl">
                  <a:srgbClr val="000000"/>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87" name="AutoShape 20"/>
          <p:cNvSpPr/>
          <p:nvPr/>
        </p:nvSpPr>
        <p:spPr bwMode="auto">
          <a:xfrm>
            <a:off x="4711300" y="3908293"/>
            <a:ext cx="422491" cy="3945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chemeClr val="bg1"/>
          </a:solidFill>
          <a:ln>
            <a:noFill/>
          </a:ln>
          <a:effectLst/>
        </p:spPr>
        <p:txBody>
          <a:bodyPr lIns="50789" tIns="50789" rIns="50789" bIns="50789" anchor="ctr"/>
          <a:lstStyle/>
          <a:p>
            <a:pPr defTabSz="456565">
              <a:defRPr/>
            </a:pPr>
            <a:endParaRPr lang="es-ES" sz="2900" dirty="0">
              <a:solidFill>
                <a:srgbClr val="44CEB9"/>
              </a:solidFill>
              <a:effectLst>
                <a:outerShdw blurRad="38100" dist="38100" dir="2700000" algn="tl">
                  <a:srgbClr val="000000"/>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91" name="AutoShape 43"/>
          <p:cNvSpPr/>
          <p:nvPr/>
        </p:nvSpPr>
        <p:spPr bwMode="auto">
          <a:xfrm>
            <a:off x="7180355" y="2778171"/>
            <a:ext cx="422491" cy="4340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8"/>
                </a:cubicBezTo>
                <a:cubicBezTo>
                  <a:pt x="21470" y="798"/>
                  <a:pt x="21599" y="1177"/>
                  <a:pt x="21599" y="1615"/>
                </a:cubicBezTo>
                <a:lnTo>
                  <a:pt x="21599" y="19984"/>
                </a:lnTo>
                <a:cubicBezTo>
                  <a:pt x="21599" y="20422"/>
                  <a:pt x="21470" y="20803"/>
                  <a:pt x="21208" y="21124"/>
                </a:cubicBezTo>
                <a:cubicBezTo>
                  <a:pt x="20948" y="21441"/>
                  <a:pt x="20632" y="21599"/>
                  <a:pt x="20263" y="21599"/>
                </a:cubicBezTo>
                <a:lnTo>
                  <a:pt x="1346" y="21599"/>
                </a:lnTo>
                <a:cubicBezTo>
                  <a:pt x="981" y="21599"/>
                  <a:pt x="663" y="21441"/>
                  <a:pt x="396" y="21124"/>
                </a:cubicBezTo>
                <a:cubicBezTo>
                  <a:pt x="132" y="20803"/>
                  <a:pt x="0" y="20422"/>
                  <a:pt x="0" y="19984"/>
                </a:cubicBezTo>
                <a:lnTo>
                  <a:pt x="0" y="1615"/>
                </a:lnTo>
                <a:cubicBezTo>
                  <a:pt x="0" y="1177"/>
                  <a:pt x="132" y="798"/>
                  <a:pt x="396" y="478"/>
                </a:cubicBezTo>
                <a:cubicBezTo>
                  <a:pt x="661" y="158"/>
                  <a:pt x="979" y="0"/>
                  <a:pt x="1346" y="0"/>
                </a:cubicBezTo>
                <a:lnTo>
                  <a:pt x="20263" y="0"/>
                </a:lnTo>
                <a:close/>
                <a:moveTo>
                  <a:pt x="19805" y="2170"/>
                </a:moveTo>
                <a:lnTo>
                  <a:pt x="1801" y="2170"/>
                </a:lnTo>
                <a:lnTo>
                  <a:pt x="1801" y="19440"/>
                </a:lnTo>
                <a:lnTo>
                  <a:pt x="19805" y="19440"/>
                </a:lnTo>
                <a:lnTo>
                  <a:pt x="19805" y="2170"/>
                </a:lnTo>
                <a:close/>
                <a:moveTo>
                  <a:pt x="5425" y="8662"/>
                </a:moveTo>
                <a:cubicBezTo>
                  <a:pt x="4910" y="8662"/>
                  <a:pt x="4475" y="8454"/>
                  <a:pt x="4125" y="8034"/>
                </a:cubicBezTo>
                <a:cubicBezTo>
                  <a:pt x="3770" y="7611"/>
                  <a:pt x="3598" y="7103"/>
                  <a:pt x="3598" y="6512"/>
                </a:cubicBezTo>
                <a:cubicBezTo>
                  <a:pt x="3598" y="5895"/>
                  <a:pt x="3770" y="5372"/>
                  <a:pt x="4125" y="4952"/>
                </a:cubicBezTo>
                <a:cubicBezTo>
                  <a:pt x="4477" y="4526"/>
                  <a:pt x="4910" y="4321"/>
                  <a:pt x="5425" y="4321"/>
                </a:cubicBezTo>
                <a:cubicBezTo>
                  <a:pt x="5914" y="4321"/>
                  <a:pt x="6340" y="4529"/>
                  <a:pt x="6693" y="4952"/>
                </a:cubicBezTo>
                <a:cubicBezTo>
                  <a:pt x="7045" y="5372"/>
                  <a:pt x="7219" y="5895"/>
                  <a:pt x="7219" y="6512"/>
                </a:cubicBezTo>
                <a:cubicBezTo>
                  <a:pt x="7219" y="7103"/>
                  <a:pt x="7045" y="7611"/>
                  <a:pt x="6693" y="8034"/>
                </a:cubicBezTo>
                <a:cubicBezTo>
                  <a:pt x="6340" y="8454"/>
                  <a:pt x="5914" y="8662"/>
                  <a:pt x="5425" y="8662"/>
                </a:cubicBezTo>
                <a:moveTo>
                  <a:pt x="18001" y="17287"/>
                </a:moveTo>
                <a:lnTo>
                  <a:pt x="3598" y="17287"/>
                </a:lnTo>
                <a:lnTo>
                  <a:pt x="3598" y="15810"/>
                </a:lnTo>
                <a:lnTo>
                  <a:pt x="6845" y="10745"/>
                </a:lnTo>
                <a:lnTo>
                  <a:pt x="9045" y="12942"/>
                </a:lnTo>
                <a:lnTo>
                  <a:pt x="13193" y="5387"/>
                </a:lnTo>
                <a:lnTo>
                  <a:pt x="17998" y="11350"/>
                </a:lnTo>
                <a:lnTo>
                  <a:pt x="17998" y="17287"/>
                </a:lnTo>
                <a:close/>
              </a:path>
            </a:pathLst>
          </a:custGeom>
          <a:solidFill>
            <a:schemeClr val="bg1"/>
          </a:solidFill>
          <a:ln>
            <a:noFill/>
          </a:ln>
          <a:effectLst/>
        </p:spPr>
        <p:txBody>
          <a:bodyPr lIns="50789" tIns="50789" rIns="50789" bIns="50789" anchor="ctr"/>
          <a:lstStyle/>
          <a:p>
            <a:pPr defTabSz="456565">
              <a:defRPr/>
            </a:pPr>
            <a:endParaRPr lang="es-ES" sz="2900" dirty="0">
              <a:solidFill>
                <a:srgbClr val="44CEB9"/>
              </a:solidFill>
              <a:effectLst>
                <a:outerShdw blurRad="38100" dist="38100" dir="2700000" algn="tl">
                  <a:srgbClr val="000000"/>
                </a:outerShdw>
              </a:effectLst>
              <a:latin typeface="Gill Sans" panose="020B0502020104020203" charset="0"/>
              <a:ea typeface="思源黑体 CN Medium"/>
              <a:cs typeface="Gill Sans" panose="020B0502020104020203" charset="0"/>
              <a:sym typeface="Gill Sans" panose="020B0502020104020203" charset="0"/>
            </a:endParaRPr>
          </a:p>
        </p:txBody>
      </p:sp>
      <p:grpSp>
        <p:nvGrpSpPr>
          <p:cNvPr id="27" name="Group 26"/>
          <p:cNvGrpSpPr/>
          <p:nvPr/>
        </p:nvGrpSpPr>
        <p:grpSpPr bwMode="auto">
          <a:xfrm>
            <a:off x="5751275" y="935627"/>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2"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38" name="TextBox 72"/>
          <p:cNvSpPr txBox="1">
            <a:spLocks noChangeArrowheads="1"/>
          </p:cNvSpPr>
          <p:nvPr/>
        </p:nvSpPr>
        <p:spPr bwMode="auto">
          <a:xfrm>
            <a:off x="5309331" y="428076"/>
            <a:ext cx="1678940"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zh-CN" altLang="en-US" sz="3300" b="1" dirty="0">
                <a:solidFill>
                  <a:srgbClr val="445469"/>
                </a:solidFill>
                <a:latin typeface="思源黑体 CN Bold"/>
                <a:ea typeface="思源黑体 CN Bold"/>
              </a:rPr>
              <a:t>整体流程</a:t>
            </a:r>
            <a:endParaRPr lang="zh-CN" altLang="en-US" sz="3300" b="1" dirty="0">
              <a:solidFill>
                <a:srgbClr val="445469"/>
              </a:solidFill>
              <a:latin typeface="思源黑体 CN Bold"/>
              <a:ea typeface="思源黑体 CN Bold"/>
            </a:endParaRPr>
          </a:p>
        </p:txBody>
      </p:sp>
      <p:grpSp>
        <p:nvGrpSpPr>
          <p:cNvPr id="3" name="Group 49"/>
          <p:cNvGrpSpPr/>
          <p:nvPr/>
        </p:nvGrpSpPr>
        <p:grpSpPr>
          <a:xfrm>
            <a:off x="4373663" y="5421917"/>
            <a:ext cx="1136948" cy="1153545"/>
            <a:chOff x="2285781" y="4847654"/>
            <a:chExt cx="952480" cy="966132"/>
          </a:xfrm>
        </p:grpSpPr>
        <p:sp>
          <p:nvSpPr>
            <p:cNvPr id="4" name="Oval 50"/>
            <p:cNvSpPr/>
            <p:nvPr/>
          </p:nvSpPr>
          <p:spPr bwMode="auto">
            <a:xfrm>
              <a:off x="2346028" y="4908765"/>
              <a:ext cx="840592" cy="852640"/>
            </a:xfrm>
            <a:prstGeom prst="ellipse">
              <a:avLst/>
            </a:prstGeom>
            <a:solidFill>
              <a:schemeClr val="accent2"/>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5" name="Oval 51"/>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6" name="TextBox 19"/>
          <p:cNvSpPr txBox="1"/>
          <p:nvPr/>
        </p:nvSpPr>
        <p:spPr>
          <a:xfrm>
            <a:off x="2922168" y="5458981"/>
            <a:ext cx="1403350" cy="459105"/>
          </a:xfrm>
          <a:prstGeom prst="rect">
            <a:avLst/>
          </a:prstGeom>
          <a:noFill/>
        </p:spPr>
        <p:txBody>
          <a:bodyPr wrap="none" lIns="91422" tIns="45711" rIns="91422" bIns="45711" rtlCol="0">
            <a:spAutoFit/>
          </a:bodyPr>
          <a:lstStyle/>
          <a:p>
            <a:pPr algn="r" defTabSz="913765"/>
            <a:r>
              <a:rPr lang="zh-CN" altLang="id-ID" sz="2400" b="1" dirty="0">
                <a:solidFill>
                  <a:srgbClr val="445469"/>
                </a:solidFill>
                <a:latin typeface="Arial Black" panose="020B0A04020102020204"/>
                <a:ea typeface="思源黑体 CN Medium"/>
              </a:rPr>
              <a:t>协议文件</a:t>
            </a:r>
            <a:endParaRPr lang="zh-CN" altLang="id-ID" sz="2400" b="1" dirty="0">
              <a:solidFill>
                <a:srgbClr val="445469"/>
              </a:solidFill>
              <a:latin typeface="Arial Black" panose="020B0A04020102020204"/>
              <a:ea typeface="思源黑体 CN Medium"/>
            </a:endParaRPr>
          </a:p>
        </p:txBody>
      </p:sp>
      <p:sp>
        <p:nvSpPr>
          <p:cNvPr id="7" name="TextBox 20"/>
          <p:cNvSpPr txBox="1"/>
          <p:nvPr/>
        </p:nvSpPr>
        <p:spPr>
          <a:xfrm>
            <a:off x="2437130" y="5876290"/>
            <a:ext cx="1877060" cy="532130"/>
          </a:xfrm>
          <a:prstGeom prst="rect">
            <a:avLst/>
          </a:prstGeom>
          <a:noFill/>
        </p:spPr>
        <p:txBody>
          <a:bodyPr wrap="square" lIns="91422" tIns="45711" rIns="91422" bIns="45711" rtlCol="0">
            <a:spAutoFit/>
          </a:bodyPr>
          <a:lstStyle/>
          <a:p>
            <a:pPr algn="r" defTabSz="323215">
              <a:lnSpc>
                <a:spcPct val="120000"/>
              </a:lnSpc>
              <a:spcBef>
                <a:spcPts val="850"/>
              </a:spcBef>
              <a:defRPr/>
            </a:pPr>
            <a:r>
              <a:rPr lang="zh-CN" altLang="en-US" sz="1200" dirty="0">
                <a:solidFill>
                  <a:srgbClr val="445469"/>
                </a:solidFill>
                <a:latin typeface="思源黑体 CN Medium"/>
                <a:ea typeface="思源黑体 CN Medium"/>
              </a:rPr>
              <a:t>包含归纳不变量</a:t>
            </a:r>
            <a:r>
              <a:rPr lang="en-US" altLang="zh-CN" sz="1200" dirty="0">
                <a:solidFill>
                  <a:srgbClr val="445469"/>
                </a:solidFill>
                <a:latin typeface="思源黑体 CN Medium"/>
                <a:ea typeface="思源黑体 CN Medium"/>
              </a:rPr>
              <a:t>+</a:t>
            </a:r>
            <a:r>
              <a:rPr lang="zh-CN" altLang="en-US" sz="1200" dirty="0">
                <a:solidFill>
                  <a:srgbClr val="445469"/>
                </a:solidFill>
                <a:latin typeface="思源黑体 CN Medium"/>
                <a:ea typeface="思源黑体 CN Medium"/>
              </a:rPr>
              <a:t>安全属性的协议文件</a:t>
            </a:r>
            <a:endParaRPr lang="zh-CN" altLang="en-US" sz="1200" dirty="0">
              <a:solidFill>
                <a:srgbClr val="445469"/>
              </a:solidFill>
              <a:latin typeface="思源黑体 CN Medium"/>
              <a:ea typeface="思源黑体 CN Medium"/>
            </a:endParaRPr>
          </a:p>
        </p:txBody>
      </p:sp>
      <p:sp>
        <p:nvSpPr>
          <p:cNvPr id="8" name="Oval 22"/>
          <p:cNvSpPr/>
          <p:nvPr/>
        </p:nvSpPr>
        <p:spPr>
          <a:xfrm>
            <a:off x="6092177" y="5947268"/>
            <a:ext cx="113093" cy="113122"/>
          </a:xfrm>
          <a:prstGeom prst="ellipse">
            <a:avLst/>
          </a:prstGeom>
          <a:solidFill>
            <a:schemeClr val="accent2"/>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id-ID">
              <a:solidFill>
                <a:prstClr val="white"/>
              </a:solidFill>
              <a:latin typeface="Arial Black" panose="020B0A04020102020204"/>
              <a:ea typeface="思源黑体 CN Medium"/>
            </a:endParaRPr>
          </a:p>
        </p:txBody>
      </p:sp>
      <p:cxnSp>
        <p:nvCxnSpPr>
          <p:cNvPr id="9" name="Straight Connector 23"/>
          <p:cNvCxnSpPr/>
          <p:nvPr/>
        </p:nvCxnSpPr>
        <p:spPr>
          <a:xfrm>
            <a:off x="5567555" y="6022683"/>
            <a:ext cx="524623" cy="0"/>
          </a:xfrm>
          <a:prstGeom prst="line">
            <a:avLst/>
          </a:prstGeom>
          <a:ln w="25400">
            <a:solidFill>
              <a:schemeClr val="bg1">
                <a:lumMod val="85000"/>
              </a:schemeClr>
            </a:solidFill>
            <a:prstDash val="dot"/>
          </a:ln>
        </p:spPr>
        <p:style>
          <a:lnRef idx="1">
            <a:schemeClr val="accent1"/>
          </a:lnRef>
          <a:fillRef idx="0">
            <a:schemeClr val="accent1"/>
          </a:fillRef>
          <a:effectRef idx="0">
            <a:schemeClr val="accent1"/>
          </a:effectRef>
          <a:fontRef idx="minor">
            <a:schemeClr val="tx1"/>
          </a:fontRef>
        </p:style>
      </p:cxnSp>
      <p:sp>
        <p:nvSpPr>
          <p:cNvPr id="40" name="AutoShape 18"/>
          <p:cNvSpPr/>
          <p:nvPr/>
        </p:nvSpPr>
        <p:spPr bwMode="auto">
          <a:xfrm>
            <a:off x="4739240" y="5767541"/>
            <a:ext cx="422491" cy="3945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solidFill>
            <a:schemeClr val="bg1"/>
          </a:solidFill>
          <a:ln>
            <a:noFill/>
          </a:ln>
          <a:effectLst/>
        </p:spPr>
        <p:txBody>
          <a:bodyPr lIns="50789" tIns="50789" rIns="50789" bIns="50789" anchor="ctr"/>
          <a:lstStyle/>
          <a:p>
            <a:pPr defTabSz="456565">
              <a:defRPr/>
            </a:pPr>
            <a:endParaRPr lang="es-ES" sz="2900" dirty="0">
              <a:solidFill>
                <a:srgbClr val="44CEB9"/>
              </a:solidFill>
              <a:effectLst>
                <a:outerShdw blurRad="38100" dist="38100" dir="2700000" algn="tl">
                  <a:srgbClr val="000000"/>
                </a:outerShdw>
              </a:effectLst>
              <a:latin typeface="Gill Sans" panose="020B0502020104020203" charset="0"/>
              <a:ea typeface="思源黑体 CN Medium"/>
              <a:cs typeface="Gill Sans" panose="020B0502020104020203" charset="0"/>
              <a:sym typeface="Gill Sans" panose="020B0502020104020203" charset="0"/>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4"/>
          <p:cNvSpPr>
            <a:spLocks noChangeShapeType="1"/>
          </p:cNvSpPr>
          <p:nvPr/>
        </p:nvSpPr>
        <p:spPr bwMode="auto">
          <a:xfrm flipV="1">
            <a:off x="4393586" y="3735103"/>
            <a:ext cx="2638098" cy="0"/>
          </a:xfrm>
          <a:prstGeom prst="line">
            <a:avLst/>
          </a:prstGeom>
          <a:noFill/>
          <a:ln w="25400" cap="flat" cmpd="sng">
            <a:solidFill>
              <a:srgbClr val="445469"/>
            </a:solidFill>
            <a:prstDash val="sysDot"/>
            <a:round/>
          </a:ln>
          <a:effectLst/>
        </p:spPr>
        <p:txBody>
          <a:bodyPr lIns="0" tIns="0" rIns="0" bIns="0" anchor="ctr"/>
          <a:lstStyle/>
          <a:p>
            <a:pPr defTabSz="913765">
              <a:defRPr/>
            </a:pPr>
            <a:endParaRPr lang="es-ES" sz="2800">
              <a:solidFill>
                <a:srgbClr val="445469"/>
              </a:solidFill>
              <a:effectLst>
                <a:outerShdw blurRad="38100" dist="38100" dir="2700000" algn="tl">
                  <a:srgbClr val="DDDDDD"/>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5" name="ï$lîḍè"/>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
        <p:nvSpPr>
          <p:cNvPr id="6" name="ï$lîḍè"/>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grpSp>
        <p:nvGrpSpPr>
          <p:cNvPr id="15" name="组合 14"/>
          <p:cNvGrpSpPr/>
          <p:nvPr/>
        </p:nvGrpSpPr>
        <p:grpSpPr>
          <a:xfrm>
            <a:off x="4150455" y="2721037"/>
            <a:ext cx="4131428" cy="616585"/>
            <a:chOff x="8691501" y="5924982"/>
            <a:chExt cx="8262856" cy="1233169"/>
          </a:xfrm>
        </p:grpSpPr>
        <p:grpSp>
          <p:nvGrpSpPr>
            <p:cNvPr id="16" name="Group 2"/>
            <p:cNvGrpSpPr/>
            <p:nvPr/>
          </p:nvGrpSpPr>
          <p:grpSpPr>
            <a:xfrm>
              <a:off x="10437987" y="5924982"/>
              <a:ext cx="6516370" cy="1233169"/>
              <a:chOff x="7697537" y="6920323"/>
              <a:chExt cx="6516370" cy="1233169"/>
            </a:xfrm>
          </p:grpSpPr>
          <p:sp>
            <p:nvSpPr>
              <p:cNvPr id="20" name="TextBox 102"/>
              <p:cNvSpPr txBox="1"/>
              <p:nvPr/>
            </p:nvSpPr>
            <p:spPr>
              <a:xfrm>
                <a:off x="7999797" y="6920323"/>
                <a:ext cx="6214110" cy="1233169"/>
              </a:xfrm>
              <a:prstGeom prst="rect">
                <a:avLst/>
              </a:prstGeom>
              <a:noFill/>
            </p:spPr>
            <p:txBody>
              <a:bodyPr wrap="square" lIns="109710" tIns="54855" rIns="109710" bIns="54855" rtlCol="0">
                <a:spAutoFit/>
              </a:bodyPr>
              <a:lstStyle/>
              <a:p>
                <a:pPr algn="just" defTabSz="913765"/>
                <a:r>
                  <a:rPr lang="en-US" altLang="zh-CN" sz="3300" b="1" dirty="0">
                    <a:solidFill>
                      <a:srgbClr val="445469"/>
                    </a:solidFill>
                    <a:latin typeface="思源黑体 CN Bold"/>
                    <a:ea typeface="思源黑体 CN Bold"/>
                  </a:rPr>
                  <a:t>Python</a:t>
                </a:r>
                <a:r>
                  <a:rPr lang="zh-CN" altLang="en-US" sz="3300" b="1" dirty="0">
                    <a:solidFill>
                      <a:srgbClr val="445469"/>
                    </a:solidFill>
                    <a:latin typeface="思源黑体 CN Bold"/>
                    <a:ea typeface="思源黑体 CN Bold"/>
                  </a:rPr>
                  <a:t>部分</a:t>
                </a:r>
                <a:endParaRPr lang="zh-CN" altLang="en-US" sz="3300" b="1" dirty="0">
                  <a:solidFill>
                    <a:srgbClr val="445469"/>
                  </a:solidFill>
                  <a:latin typeface="思源黑体 CN Bold"/>
                  <a:ea typeface="思源黑体 CN Bold"/>
                </a:endParaRPr>
              </a:p>
            </p:txBody>
          </p:sp>
          <p:sp>
            <p:nvSpPr>
              <p:cNvPr id="21" name="Round Same Side Corner Rectangle 113"/>
              <p:cNvSpPr/>
              <p:nvPr/>
            </p:nvSpPr>
            <p:spPr>
              <a:xfrm rot="10800000" flipH="1">
                <a:off x="769753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17" name="组合 16"/>
            <p:cNvGrpSpPr/>
            <p:nvPr/>
          </p:nvGrpSpPr>
          <p:grpSpPr>
            <a:xfrm>
              <a:off x="8691501" y="5977518"/>
              <a:ext cx="1197027" cy="1115167"/>
              <a:chOff x="8668208" y="4089550"/>
              <a:chExt cx="1197027" cy="1115167"/>
            </a:xfrm>
          </p:grpSpPr>
          <p:sp>
            <p:nvSpPr>
              <p:cNvPr id="18" name="矩形 17"/>
              <p:cNvSpPr/>
              <p:nvPr/>
            </p:nvSpPr>
            <p:spPr>
              <a:xfrm rot="2700000">
                <a:off x="8668208" y="4089550"/>
                <a:ext cx="1115167" cy="1115167"/>
              </a:xfrm>
              <a:prstGeom prst="rect">
                <a:avLst/>
              </a:prstGeom>
              <a:solidFill>
                <a:srgbClr val="7EB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19" name="文本框 18"/>
              <p:cNvSpPr txBox="1"/>
              <p:nvPr/>
            </p:nvSpPr>
            <p:spPr>
              <a:xfrm>
                <a:off x="8693696" y="4119622"/>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02</a:t>
                </a:r>
                <a:endParaRPr lang="zh-CN" altLang="en-US" sz="2700" dirty="0">
                  <a:solidFill>
                    <a:prstClr val="white"/>
                  </a:solidFill>
                  <a:latin typeface="Impact" panose="020B0806030902050204" pitchFamily="34" charset="0"/>
                  <a:ea typeface="等线" panose="02010600030101010101" pitchFamily="2" charset="-122"/>
                </a:endParaRPr>
              </a:p>
            </p:txBody>
          </p:sp>
        </p:grpSp>
      </p:gr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669" y="1392605"/>
            <a:ext cx="2245360" cy="367030"/>
          </a:xfrm>
          <a:prstGeom prst="rect">
            <a:avLst/>
          </a:prstGeom>
          <a:noFill/>
        </p:spPr>
        <p:txBody>
          <a:bodyPr wrap="non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第一部分：整体结构</a:t>
            </a:r>
            <a:endParaRPr lang="zh-CN" altLang="en-US" b="1" dirty="0">
              <a:solidFill>
                <a:srgbClr val="209072"/>
              </a:solidFill>
              <a:latin typeface="思源黑体 CN Bold"/>
              <a:ea typeface="思源黑体 CN Bold"/>
              <a:cs typeface="Lato Regular"/>
            </a:endParaRPr>
          </a:p>
        </p:txBody>
      </p:sp>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endParaRPr lang="en-US" altLang="zh-CN" sz="3300" b="1" dirty="0">
              <a:solidFill>
                <a:srgbClr val="445469"/>
              </a:solidFill>
              <a:latin typeface="思源黑体 CN Bold"/>
              <a:ea typeface="思源黑体 CN Bold"/>
            </a:endParaRPr>
          </a:p>
        </p:txBody>
      </p:sp>
      <p:pic>
        <p:nvPicPr>
          <p:cNvPr id="2" name="图片 1" descr="2A02EBCF-919C-45B2-BAC9-35A1858E6A02"/>
          <p:cNvPicPr>
            <a:picLocks noChangeAspect="1"/>
          </p:cNvPicPr>
          <p:nvPr/>
        </p:nvPicPr>
        <p:blipFill>
          <a:blip r:embed="rId1"/>
          <a:stretch>
            <a:fillRect/>
          </a:stretch>
        </p:blipFill>
        <p:spPr>
          <a:xfrm>
            <a:off x="1028065" y="2032000"/>
            <a:ext cx="9830435" cy="1016000"/>
          </a:xfrm>
          <a:prstGeom prst="rect">
            <a:avLst/>
          </a:prstGeom>
        </p:spPr>
      </p:pic>
      <p:sp>
        <p:nvSpPr>
          <p:cNvPr id="5" name="TextBox 3"/>
          <p:cNvSpPr txBox="1"/>
          <p:nvPr/>
        </p:nvSpPr>
        <p:spPr>
          <a:xfrm>
            <a:off x="748669" y="3533825"/>
            <a:ext cx="6158230" cy="367030"/>
          </a:xfrm>
          <a:prstGeom prst="rect">
            <a:avLst/>
          </a:prstGeom>
          <a:noFill/>
        </p:spPr>
        <p:txBody>
          <a:bodyPr wrap="none" lIns="91422" tIns="45711" rIns="91422" bIns="45711" rtlCol="0">
            <a:spAutoFit/>
          </a:bodyPr>
          <a:lstStyle/>
          <a:p>
            <a:pPr algn="ctr" defTabSz="913765"/>
            <a:r>
              <a:rPr lang="en-US" altLang="zh-CN" b="1" dirty="0">
                <a:solidFill>
                  <a:srgbClr val="209072"/>
                </a:solidFill>
                <a:latin typeface="思源黑体 CN Bold"/>
                <a:ea typeface="思源黑体 CN Bold"/>
                <a:cs typeface="Lato Regular"/>
              </a:rPr>
              <a:t>translate.py </a:t>
            </a:r>
            <a:r>
              <a:rPr lang="zh-CN" altLang="en-US" b="1" dirty="0">
                <a:solidFill>
                  <a:srgbClr val="209072"/>
                </a:solidFill>
                <a:latin typeface="思源黑体 CN Bold"/>
                <a:ea typeface="思源黑体 CN Bold"/>
                <a:cs typeface="Lato Regular"/>
              </a:rPr>
              <a:t>依赖于</a:t>
            </a:r>
            <a:r>
              <a:rPr lang="en-US" altLang="zh-CN" b="1" dirty="0">
                <a:solidFill>
                  <a:srgbClr val="209072"/>
                </a:solidFill>
                <a:latin typeface="思源黑体 CN Bold"/>
                <a:ea typeface="思源黑体 CN Bold"/>
                <a:cs typeface="Lato Regular"/>
              </a:rPr>
              <a:t>ivy_parser.py</a:t>
            </a:r>
            <a:r>
              <a:rPr lang="zh-CN" altLang="en-US" b="1" dirty="0">
                <a:solidFill>
                  <a:srgbClr val="209072"/>
                </a:solidFill>
                <a:latin typeface="思源黑体 CN Bold"/>
                <a:ea typeface="思源黑体 CN Bold"/>
                <a:cs typeface="Lato Regular"/>
              </a:rPr>
              <a:t>和</a:t>
            </a:r>
            <a:r>
              <a:rPr lang="en-US" altLang="zh-CN" b="1" dirty="0">
                <a:solidFill>
                  <a:srgbClr val="209072"/>
                </a:solidFill>
                <a:latin typeface="思源黑体 CN Bold"/>
                <a:ea typeface="思源黑体 CN Bold"/>
                <a:cs typeface="Lato Regular"/>
              </a:rPr>
              <a:t>translate_helper.py</a:t>
            </a:r>
            <a:endParaRPr lang="en-US" altLang="zh-CN" b="1" dirty="0">
              <a:solidFill>
                <a:srgbClr val="209072"/>
              </a:solidFill>
              <a:latin typeface="思源黑体 CN Bold"/>
              <a:ea typeface="思源黑体 CN Bold"/>
              <a:cs typeface="Lato Regular"/>
            </a:endParaRPr>
          </a:p>
        </p:txBody>
      </p:sp>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636" y="1392605"/>
            <a:ext cx="3019425" cy="367030"/>
          </a:xfrm>
          <a:prstGeom prst="rect">
            <a:avLst/>
          </a:prstGeom>
          <a:noFill/>
        </p:spPr>
        <p:txBody>
          <a:bodyPr wrap="non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第一部分：</a:t>
            </a:r>
            <a:r>
              <a:rPr lang="en-US" altLang="id-ID" b="1" dirty="0">
                <a:solidFill>
                  <a:srgbClr val="209072"/>
                </a:solidFill>
                <a:latin typeface="思源黑体 CN Bold"/>
                <a:ea typeface="思源黑体 CN Bold"/>
                <a:cs typeface="Lato Regular"/>
              </a:rPr>
              <a:t>ivy</a:t>
            </a:r>
            <a:r>
              <a:rPr lang="zh-CN" altLang="en-US" b="1" dirty="0">
                <a:solidFill>
                  <a:srgbClr val="209072"/>
                </a:solidFill>
                <a:latin typeface="思源黑体 CN Bold"/>
                <a:ea typeface="思源黑体 CN Bold"/>
                <a:cs typeface="Lato Regular"/>
              </a:rPr>
              <a:t>语法解析为树</a:t>
            </a:r>
            <a:endParaRPr lang="zh-CN" altLang="en-US" b="1" dirty="0">
              <a:solidFill>
                <a:srgbClr val="209072"/>
              </a:solidFill>
              <a:latin typeface="思源黑体 CN Bold"/>
              <a:ea typeface="思源黑体 CN Bold"/>
              <a:cs typeface="Lato Regular"/>
            </a:endParaRPr>
          </a:p>
        </p:txBody>
      </p:sp>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endParaRPr lang="en-US" altLang="zh-CN" sz="3300" b="1" dirty="0">
              <a:solidFill>
                <a:srgbClr val="445469"/>
              </a:solidFill>
              <a:latin typeface="思源黑体 CN Bold"/>
              <a:ea typeface="思源黑体 CN Bold"/>
            </a:endParaRPr>
          </a:p>
        </p:txBody>
      </p:sp>
      <p:pic>
        <p:nvPicPr>
          <p:cNvPr id="3" name="图片 2" descr="DB41A808-50D1-402A-B550-A5FC1F03BB15"/>
          <p:cNvPicPr>
            <a:picLocks noChangeAspect="1"/>
          </p:cNvPicPr>
          <p:nvPr/>
        </p:nvPicPr>
        <p:blipFill>
          <a:blip r:embed="rId1"/>
          <a:stretch>
            <a:fillRect/>
          </a:stretch>
        </p:blipFill>
        <p:spPr>
          <a:xfrm>
            <a:off x="476885" y="1959610"/>
            <a:ext cx="2603500" cy="1384300"/>
          </a:xfrm>
          <a:prstGeom prst="rect">
            <a:avLst/>
          </a:prstGeom>
        </p:spPr>
      </p:pic>
      <p:sp>
        <p:nvSpPr>
          <p:cNvPr id="7" name="文本框 6"/>
          <p:cNvSpPr txBox="1"/>
          <p:nvPr/>
        </p:nvSpPr>
        <p:spPr>
          <a:xfrm>
            <a:off x="3226435" y="2052320"/>
            <a:ext cx="8752205" cy="922020"/>
          </a:xfrm>
          <a:prstGeom prst="rect">
            <a:avLst/>
          </a:prstGeom>
          <a:noFill/>
        </p:spPr>
        <p:txBody>
          <a:bodyPr wrap="none" rtlCol="0" anchor="t">
            <a:spAutoFit/>
          </a:bodyPr>
          <a:lstStyle/>
          <a:p>
            <a:pPr algn="l"/>
            <a:r>
              <a:rPr lang="en-US" altLang="zh-CN" b="1" dirty="0">
                <a:solidFill>
                  <a:srgbClr val="209072"/>
                </a:solidFill>
                <a:latin typeface="思源黑体 CN Bold"/>
                <a:ea typeface="思源黑体 CN Bold"/>
                <a:cs typeface="Lato Regular"/>
                <a:sym typeface="+mn-ea"/>
              </a:rPr>
              <a:t>node_order_list = ['star', 'const', 'qvar', 'nequal', 'equal', 'predicate', </a:t>
            </a:r>
            <a:endParaRPr lang="en-US" altLang="zh-CN" b="1" dirty="0">
              <a:solidFill>
                <a:srgbClr val="209072"/>
              </a:solidFill>
              <a:latin typeface="思源黑体 CN Bold"/>
              <a:ea typeface="思源黑体 CN Bold"/>
              <a:cs typeface="Lato Regular"/>
              <a:sym typeface="+mn-ea"/>
            </a:endParaRPr>
          </a:p>
          <a:p>
            <a:pPr algn="l"/>
            <a:r>
              <a:rPr lang="en-US" altLang="zh-CN" b="1" dirty="0">
                <a:solidFill>
                  <a:srgbClr val="209072"/>
                </a:solidFill>
                <a:latin typeface="思源黑体 CN Bold"/>
                <a:ea typeface="思源黑体 CN Bold"/>
                <a:cs typeface="Lato Regular"/>
                <a:sym typeface="+mn-ea"/>
              </a:rPr>
              <a:t>'module_predicate', 'not', 'and', 'or', 'imply', 'equiv', 'forall', 'exists', 'if-else']</a:t>
            </a:r>
            <a:endParaRPr lang="en-US" altLang="zh-CN" b="1" dirty="0">
              <a:solidFill>
                <a:srgbClr val="209072"/>
              </a:solidFill>
              <a:latin typeface="思源黑体 CN Bold"/>
              <a:ea typeface="思源黑体 CN Bold"/>
              <a:cs typeface="Lato Regular"/>
              <a:sym typeface="+mn-ea"/>
            </a:endParaRPr>
          </a:p>
          <a:p>
            <a:pPr algn="l"/>
            <a:r>
              <a:rPr lang="zh-CN" altLang="en-US" b="1" dirty="0">
                <a:solidFill>
                  <a:srgbClr val="209072"/>
                </a:solidFill>
                <a:latin typeface="思源黑体 CN Bold"/>
                <a:ea typeface="思源黑体 CN Bold"/>
                <a:cs typeface="Lato Regular"/>
                <a:sym typeface="+mn-ea"/>
              </a:rPr>
              <a:t>最开始处理 </a:t>
            </a:r>
            <a:r>
              <a:rPr lang="en-US" altLang="zh-CN" b="1" dirty="0">
                <a:solidFill>
                  <a:srgbClr val="209072"/>
                </a:solidFill>
                <a:latin typeface="思源黑体 CN Bold"/>
                <a:ea typeface="思源黑体 CN Bold"/>
                <a:cs typeface="Lato Regular"/>
                <a:sym typeface="+mn-ea"/>
              </a:rPr>
              <a:t>-&gt; ()</a:t>
            </a:r>
            <a:endParaRPr lang="en-US" altLang="zh-CN" b="1" dirty="0">
              <a:solidFill>
                <a:srgbClr val="209072"/>
              </a:solidFill>
              <a:latin typeface="思源黑体 CN Bold"/>
              <a:ea typeface="思源黑体 CN Bold"/>
              <a:cs typeface="Lato Regular"/>
              <a:sym typeface="+mn-ea"/>
            </a:endParaRPr>
          </a:p>
        </p:txBody>
      </p:sp>
      <p:pic>
        <p:nvPicPr>
          <p:cNvPr id="18" name="图片 17" descr="75100C0E-2800-4C3A-A757-52D9D8AA3D6C"/>
          <p:cNvPicPr>
            <a:picLocks noChangeAspect="1"/>
          </p:cNvPicPr>
          <p:nvPr/>
        </p:nvPicPr>
        <p:blipFill>
          <a:blip r:embed="rId2"/>
          <a:stretch>
            <a:fillRect/>
          </a:stretch>
        </p:blipFill>
        <p:spPr>
          <a:xfrm>
            <a:off x="462915" y="3543935"/>
            <a:ext cx="5850255" cy="2762250"/>
          </a:xfrm>
          <a:prstGeom prst="rect">
            <a:avLst/>
          </a:prstGeom>
        </p:spPr>
      </p:pic>
      <p:pic>
        <p:nvPicPr>
          <p:cNvPr id="19" name="图片 18" descr="82B4E928-4A98-4FF9-91A8-1C47A54EA413"/>
          <p:cNvPicPr>
            <a:picLocks noChangeAspect="1"/>
          </p:cNvPicPr>
          <p:nvPr/>
        </p:nvPicPr>
        <p:blipFill>
          <a:blip r:embed="rId3"/>
          <a:stretch>
            <a:fillRect/>
          </a:stretch>
        </p:blipFill>
        <p:spPr>
          <a:xfrm>
            <a:off x="6465570" y="3361055"/>
            <a:ext cx="5250815" cy="31280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173" y="1379270"/>
            <a:ext cx="5509260" cy="643890"/>
          </a:xfrm>
          <a:prstGeom prst="rect">
            <a:avLst/>
          </a:prstGeom>
          <a:noFill/>
        </p:spPr>
        <p:txBody>
          <a:bodyPr wrap="non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第一部分：</a:t>
            </a:r>
            <a:r>
              <a:rPr lang="en-US" altLang="id-ID" b="1" dirty="0">
                <a:solidFill>
                  <a:srgbClr val="209072"/>
                </a:solidFill>
                <a:latin typeface="思源黑体 CN Bold"/>
                <a:ea typeface="思源黑体 CN Bold"/>
                <a:cs typeface="Lato Regular"/>
              </a:rPr>
              <a:t>ivy</a:t>
            </a:r>
            <a:r>
              <a:rPr lang="zh-CN" altLang="en-US" b="1" dirty="0">
                <a:solidFill>
                  <a:srgbClr val="209072"/>
                </a:solidFill>
                <a:latin typeface="思源黑体 CN Bold"/>
                <a:ea typeface="思源黑体 CN Bold"/>
                <a:cs typeface="Lato Regular"/>
              </a:rPr>
              <a:t>语法解析为树</a:t>
            </a:r>
            <a:r>
              <a:rPr lang="en-US" altLang="zh-CN" b="1" dirty="0">
                <a:solidFill>
                  <a:srgbClr val="209072"/>
                </a:solidFill>
                <a:latin typeface="思源黑体 CN Bold"/>
                <a:ea typeface="思源黑体 CN Bold"/>
                <a:cs typeface="Lato Regular"/>
              </a:rPr>
              <a:t>:</a:t>
            </a:r>
            <a:r>
              <a:rPr lang="zh-CN" altLang="en-US" b="1" dirty="0">
                <a:solidFill>
                  <a:srgbClr val="209072"/>
                </a:solidFill>
                <a:latin typeface="思源黑体 CN Bold"/>
                <a:ea typeface="思源黑体 CN Bold"/>
                <a:cs typeface="Lato Regular"/>
                <a:sym typeface="+mn-ea"/>
              </a:rPr>
              <a:t>the atomic substrings</a:t>
            </a:r>
            <a:endParaRPr lang="zh-CN" altLang="en-US" b="1" dirty="0">
              <a:solidFill>
                <a:srgbClr val="209072"/>
              </a:solidFill>
              <a:latin typeface="思源黑体 CN Bold"/>
              <a:ea typeface="思源黑体 CN Bold"/>
              <a:cs typeface="Lato Regular"/>
            </a:endParaRPr>
          </a:p>
          <a:p>
            <a:pPr algn="ctr" defTabSz="913765"/>
            <a:endParaRPr lang="en-US" altLang="zh-CN" b="1" dirty="0">
              <a:solidFill>
                <a:srgbClr val="209072"/>
              </a:solidFill>
              <a:latin typeface="思源黑体 CN Bold"/>
              <a:ea typeface="思源黑体 CN Bold"/>
              <a:cs typeface="Lato Regular"/>
            </a:endParaRPr>
          </a:p>
        </p:txBody>
      </p:sp>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endParaRPr lang="en-US" altLang="zh-CN" sz="3300" b="1" dirty="0">
              <a:solidFill>
                <a:srgbClr val="445469"/>
              </a:solidFill>
              <a:latin typeface="思源黑体 CN Bold"/>
              <a:ea typeface="思源黑体 CN Bold"/>
            </a:endParaRPr>
          </a:p>
        </p:txBody>
      </p:sp>
      <p:sp>
        <p:nvSpPr>
          <p:cNvPr id="2" name="TextBox 3"/>
          <p:cNvSpPr txBox="1"/>
          <p:nvPr/>
        </p:nvSpPr>
        <p:spPr>
          <a:xfrm>
            <a:off x="323215" y="3284220"/>
            <a:ext cx="9326245" cy="2860040"/>
          </a:xfrm>
          <a:prstGeom prst="rect">
            <a:avLst/>
          </a:prstGeom>
          <a:noFill/>
        </p:spPr>
        <p:txBody>
          <a:bodyPr wrap="square" lIns="91422" tIns="45711" rIns="91422" bIns="45711" rtlCol="0">
            <a:spAutoFit/>
          </a:bodyPr>
          <a:lstStyle/>
          <a:p>
            <a:pPr algn="ctr" defTabSz="913765"/>
            <a:r>
              <a:rPr lang="en-US" altLang="zh-CN" b="1" dirty="0">
                <a:solidFill>
                  <a:srgbClr val="209072"/>
                </a:solidFill>
                <a:latin typeface="思源黑体 CN Bold"/>
                <a:ea typeface="思源黑体 CN Bold"/>
                <a:cs typeface="Lato Regular"/>
                <a:sym typeface="+mn-ea"/>
              </a:rPr>
              <a:t>if ivy_expr.startswith('forall') or ivy_expr.startswith('exists')</a:t>
            </a:r>
            <a:endParaRPr lang="zh-CN" altLang="en-US" b="1" dirty="0">
              <a:solidFill>
                <a:srgbClr val="209072"/>
              </a:solidFill>
              <a:latin typeface="思源黑体 CN Bold"/>
              <a:ea typeface="思源黑体 CN Bold"/>
              <a:cs typeface="Lato Regular"/>
            </a:endParaRPr>
          </a:p>
          <a:p>
            <a:pPr algn="ctr" defTabSz="913765"/>
            <a:r>
              <a:rPr lang="zh-CN" altLang="en-US" b="1" dirty="0">
                <a:solidFill>
                  <a:srgbClr val="209072"/>
                </a:solidFill>
                <a:latin typeface="思源黑体 CN Bold"/>
                <a:ea typeface="思源黑体 CN Bold"/>
                <a:cs typeface="Lato Regular"/>
              </a:rPr>
              <a:t>forall X:node</a:t>
            </a:r>
            <a:r>
              <a:rPr lang="en-US" altLang="zh-CN" b="1" dirty="0">
                <a:solidFill>
                  <a:srgbClr val="209072"/>
                </a:solidFill>
                <a:latin typeface="思源黑体 CN Bold"/>
                <a:ea typeface="思源黑体 CN Bold"/>
                <a:cs typeface="Lato Regular"/>
              </a:rPr>
              <a:t>/forall Y. q(X,Y)</a:t>
            </a:r>
            <a:endParaRPr lang="en-US" altLang="zh-CN" b="1" dirty="0">
              <a:solidFill>
                <a:srgbClr val="209072"/>
              </a:solidFill>
              <a:latin typeface="思源黑体 CN Bold"/>
              <a:ea typeface="思源黑体 CN Bold"/>
              <a:cs typeface="Lato Regular"/>
            </a:endParaRPr>
          </a:p>
          <a:p>
            <a:pPr algn="ctr" defTabSz="913765"/>
            <a:endParaRPr lang="zh-CN" altLang="en-US" b="1" dirty="0">
              <a:solidFill>
                <a:srgbClr val="209072"/>
              </a:solidFill>
              <a:latin typeface="思源黑体 CN Bold"/>
              <a:ea typeface="思源黑体 CN Bold"/>
              <a:cs typeface="Lato Regular"/>
            </a:endParaRPr>
          </a:p>
          <a:p>
            <a:pPr algn="ctr" defTabSz="913765"/>
            <a:r>
              <a:rPr lang="zh-CN" altLang="en-US" b="1" dirty="0">
                <a:solidFill>
                  <a:srgbClr val="209072"/>
                </a:solidFill>
                <a:latin typeface="思源黑体 CN Bold"/>
                <a:ea typeface="思源黑体 CN Bold"/>
                <a:cs typeface="Lato Regular"/>
              </a:rPr>
              <a:t>p(X) &amp; (q(X) | r(X)), (q(X) | r(X)) </a:t>
            </a:r>
            <a:r>
              <a:rPr lang="en-US" altLang="zh-CN" b="1" dirty="0">
                <a:solidFill>
                  <a:srgbClr val="209072"/>
                </a:solidFill>
                <a:latin typeface="思源黑体 CN Bold"/>
                <a:ea typeface="思源黑体 CN Bold"/>
                <a:cs typeface="Lato Regular"/>
              </a:rPr>
              <a:t>-&gt;delimeter</a:t>
            </a:r>
            <a:endParaRPr lang="en-US" altLang="zh-CN" b="1" dirty="0">
              <a:solidFill>
                <a:srgbClr val="209072"/>
              </a:solidFill>
              <a:latin typeface="思源黑体 CN Bold"/>
              <a:ea typeface="思源黑体 CN Bold"/>
              <a:cs typeface="Lato Regular"/>
            </a:endParaRPr>
          </a:p>
          <a:p>
            <a:pPr algn="ctr" defTabSz="913765"/>
            <a:endParaRPr lang="zh-CN" altLang="en-US" b="1" dirty="0">
              <a:solidFill>
                <a:srgbClr val="209072"/>
              </a:solidFill>
              <a:latin typeface="思源黑体 CN Bold"/>
              <a:ea typeface="思源黑体 CN Bold"/>
              <a:cs typeface="Lato Regular"/>
            </a:endParaRPr>
          </a:p>
          <a:p>
            <a:pPr algn="ctr" defTabSz="913765"/>
            <a:r>
              <a:rPr lang="zh-CN" altLang="en-US" b="1" dirty="0">
                <a:solidFill>
                  <a:srgbClr val="209072"/>
                </a:solidFill>
                <a:latin typeface="思源黑体 CN Bold"/>
                <a:ea typeface="思源黑体 CN Bold"/>
                <a:cs typeface="Lato Regular"/>
              </a:rPr>
              <a:t>p(X) &amp; forall Y. q(X,Y) &amp; r(Y), forall Y. q(X,Y) &amp; r(Y)</a:t>
            </a:r>
            <a:r>
              <a:rPr lang="en-US" altLang="zh-CN" b="1" dirty="0">
                <a:solidFill>
                  <a:srgbClr val="209072"/>
                </a:solidFill>
                <a:latin typeface="思源黑体 CN Bold"/>
                <a:ea typeface="思源黑体 CN Bold"/>
                <a:cs typeface="Lato Regular"/>
              </a:rPr>
              <a:t>-&gt;add_disambiguating</a:t>
            </a:r>
            <a:endParaRPr lang="en-US" altLang="zh-CN" b="1" dirty="0">
              <a:solidFill>
                <a:srgbClr val="209072"/>
              </a:solidFill>
              <a:latin typeface="思源黑体 CN Bold"/>
              <a:ea typeface="思源黑体 CN Bold"/>
              <a:cs typeface="Lato Regular"/>
            </a:endParaRPr>
          </a:p>
          <a:p>
            <a:pPr algn="ctr" defTabSz="913765"/>
            <a:r>
              <a:rPr lang="en-US" altLang="zh-CN" b="1" dirty="0">
                <a:solidFill>
                  <a:srgbClr val="209072"/>
                </a:solidFill>
                <a:latin typeface="思源黑体 CN Bold"/>
                <a:ea typeface="思源黑体 CN Bold"/>
                <a:cs typeface="Lato Regular"/>
              </a:rPr>
              <a:t>p(X) &amp; (forall Y. q(X,Y) &amp; r(Y), forall Y. q(X,Y) &amp; r(Y))</a:t>
            </a:r>
            <a:endParaRPr lang="en-US" altLang="zh-CN" b="1" dirty="0">
              <a:solidFill>
                <a:srgbClr val="209072"/>
              </a:solidFill>
              <a:latin typeface="思源黑体 CN Bold"/>
              <a:ea typeface="思源黑体 CN Bold"/>
              <a:cs typeface="Lato Regular"/>
            </a:endParaRPr>
          </a:p>
          <a:p>
            <a:pPr algn="ctr" defTabSz="913765"/>
            <a:endParaRPr lang="en-US" altLang="zh-CN" b="1" dirty="0">
              <a:solidFill>
                <a:srgbClr val="209072"/>
              </a:solidFill>
              <a:latin typeface="思源黑体 CN Bold"/>
              <a:ea typeface="思源黑体 CN Bold"/>
              <a:cs typeface="Lato Regular"/>
            </a:endParaRPr>
          </a:p>
          <a:p>
            <a:pPr algn="ctr" defTabSz="913765"/>
            <a:r>
              <a:rPr lang="en-US" altLang="zh-CN" b="1" dirty="0">
                <a:solidFill>
                  <a:srgbClr val="209072"/>
                </a:solidFill>
                <a:latin typeface="思源黑体 CN Bold"/>
                <a:ea typeface="思源黑体 CN Bold"/>
                <a:cs typeface="Lato Regular"/>
              </a:rPr>
              <a:t>(p(X) &amp; forall Y. q(X,Y)) &amp; r(Y), forall Y. q(X,Y) &amp; r(Y)-&gt;</a:t>
            </a:r>
            <a:r>
              <a:rPr lang="en-US" altLang="zh-CN" b="1" dirty="0">
                <a:solidFill>
                  <a:srgbClr val="209072"/>
                </a:solidFill>
                <a:latin typeface="思源黑体 CN Bold"/>
                <a:ea typeface="思源黑体 CN Bold"/>
                <a:cs typeface="Lato Regular"/>
                <a:sym typeface="+mn-ea"/>
              </a:rPr>
              <a:t>add_disambiguating</a:t>
            </a:r>
            <a:endParaRPr lang="en-US" altLang="zh-CN" b="1" dirty="0">
              <a:solidFill>
                <a:srgbClr val="209072"/>
              </a:solidFill>
              <a:latin typeface="思源黑体 CN Bold"/>
              <a:ea typeface="思源黑体 CN Bold"/>
              <a:cs typeface="Lato Regular"/>
            </a:endParaRPr>
          </a:p>
          <a:p>
            <a:pPr algn="ctr" defTabSz="913765"/>
            <a:r>
              <a:rPr lang="en-US" altLang="zh-CN" b="1" dirty="0">
                <a:solidFill>
                  <a:srgbClr val="209072"/>
                </a:solidFill>
                <a:latin typeface="思源黑体 CN Bold"/>
                <a:ea typeface="思源黑体 CN Bold"/>
                <a:cs typeface="Lato Regular"/>
              </a:rPr>
              <a:t>(p(X) &amp; (forall Y. q(X,Y))) &amp; r(Y), (forall Y. q(X,Y) &amp; r(Y))</a:t>
            </a:r>
            <a:endParaRPr lang="en-US" altLang="zh-CN" b="1" dirty="0">
              <a:solidFill>
                <a:srgbClr val="209072"/>
              </a:solidFill>
              <a:latin typeface="思源黑体 CN Bold"/>
              <a:ea typeface="思源黑体 CN Bold"/>
              <a:cs typeface="Lato Regular"/>
            </a:endParaRPr>
          </a:p>
        </p:txBody>
      </p:sp>
      <p:pic>
        <p:nvPicPr>
          <p:cNvPr id="5" name="图片 4" descr="D1282A31-A3E0-460C-AC31-7A341A47E980"/>
          <p:cNvPicPr>
            <a:picLocks noChangeAspect="1"/>
          </p:cNvPicPr>
          <p:nvPr/>
        </p:nvPicPr>
        <p:blipFill>
          <a:blip r:embed="rId1"/>
          <a:stretch>
            <a:fillRect/>
          </a:stretch>
        </p:blipFill>
        <p:spPr>
          <a:xfrm>
            <a:off x="6945630" y="321310"/>
            <a:ext cx="5111115" cy="27597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080" y="250190"/>
            <a:ext cx="4583430" cy="920750"/>
          </a:xfrm>
          <a:prstGeom prst="rect">
            <a:avLst/>
          </a:prstGeom>
          <a:noFill/>
        </p:spPr>
        <p:txBody>
          <a:bodyPr wrap="square" lIns="91422" tIns="45711" rIns="91422" bIns="45711" rtlCol="0">
            <a:spAutoFit/>
          </a:bodyPr>
          <a:lstStyle/>
          <a:p>
            <a:pPr algn="ctr" defTabSz="913765"/>
            <a:r>
              <a:rPr lang="en-US" altLang="zh-CN" b="1" dirty="0">
                <a:solidFill>
                  <a:srgbClr val="209072"/>
                </a:solidFill>
                <a:latin typeface="思源黑体 CN Bold"/>
                <a:ea typeface="思源黑体 CN Bold"/>
                <a:cs typeface="Lato Regular"/>
              </a:rPr>
              <a:t>1.</a:t>
            </a:r>
            <a:r>
              <a:rPr lang="zh-CN" altLang="en-US" b="1" dirty="0">
                <a:solidFill>
                  <a:srgbClr val="209072"/>
                </a:solidFill>
                <a:latin typeface="思源黑体 CN Bold"/>
                <a:ea typeface="思源黑体 CN Bold"/>
                <a:cs typeface="Lato Regular"/>
              </a:rPr>
              <a:t>parse_ivy_file(input_ivy_file)</a:t>
            </a:r>
            <a:endParaRPr lang="zh-CN" altLang="en-US" b="1" dirty="0">
              <a:solidFill>
                <a:srgbClr val="209072"/>
              </a:solidFill>
              <a:latin typeface="思源黑体 CN Bold"/>
              <a:ea typeface="思源黑体 CN Bold"/>
              <a:cs typeface="Lato Regular"/>
            </a:endParaRPr>
          </a:p>
          <a:p>
            <a:pPr algn="ctr" defTabSz="913765"/>
            <a:r>
              <a:rPr lang="zh-CN" altLang="en-US" b="1" dirty="0">
                <a:solidFill>
                  <a:srgbClr val="209072"/>
                </a:solidFill>
                <a:latin typeface="思源黑体 CN Bold"/>
                <a:ea typeface="思源黑体 CN Bold"/>
                <a:cs typeface="Lato Regular"/>
              </a:rPr>
              <a:t>    </a:t>
            </a:r>
            <a:r>
              <a:rPr lang="en-US" altLang="zh-CN" b="1" dirty="0">
                <a:solidFill>
                  <a:srgbClr val="209072"/>
                </a:solidFill>
                <a:latin typeface="思源黑体 CN Bold"/>
                <a:ea typeface="思源黑体 CN Bold"/>
                <a:cs typeface="Lato Regular"/>
              </a:rPr>
              <a:t>2.</a:t>
            </a:r>
            <a:r>
              <a:rPr lang="zh-CN" altLang="en-US" b="1" dirty="0">
                <a:solidFill>
                  <a:srgbClr val="209072"/>
                </a:solidFill>
                <a:latin typeface="思源黑体 CN Bold"/>
                <a:ea typeface="思源黑体 CN Bold"/>
                <a:cs typeface="Lato Regular"/>
              </a:rPr>
              <a:t>write_python_file(simulation_file)</a:t>
            </a:r>
            <a:endParaRPr lang="zh-CN" altLang="en-US" b="1" dirty="0">
              <a:solidFill>
                <a:srgbClr val="209072"/>
              </a:solidFill>
              <a:latin typeface="思源黑体 CN Bold"/>
              <a:ea typeface="思源黑体 CN Bold"/>
              <a:cs typeface="Lato Regular"/>
            </a:endParaRPr>
          </a:p>
          <a:p>
            <a:pPr algn="ctr" defTabSz="913765"/>
            <a:r>
              <a:rPr lang="zh-CN" altLang="en-US" b="1" dirty="0">
                <a:solidFill>
                  <a:srgbClr val="209072"/>
                </a:solidFill>
                <a:latin typeface="思源黑体 CN Bold"/>
                <a:ea typeface="思源黑体 CN Bold"/>
                <a:cs typeface="Lato Regular"/>
              </a:rPr>
              <a:t>    </a:t>
            </a:r>
            <a:r>
              <a:rPr lang="en-US" altLang="zh-CN" b="1" dirty="0">
                <a:solidFill>
                  <a:srgbClr val="209072"/>
                </a:solidFill>
                <a:latin typeface="思源黑体 CN Bold"/>
                <a:ea typeface="思源黑体 CN Bold"/>
                <a:cs typeface="Lato Regular"/>
              </a:rPr>
              <a:t>3.</a:t>
            </a:r>
            <a:r>
              <a:rPr lang="zh-CN" altLang="en-US" b="1" dirty="0">
                <a:solidFill>
                  <a:srgbClr val="209072"/>
                </a:solidFill>
                <a:latin typeface="思源黑体 CN Bold"/>
                <a:ea typeface="思源黑体 CN Bold"/>
                <a:cs typeface="Lato Regular"/>
              </a:rPr>
              <a:t>emit_config_file(config_file)</a:t>
            </a:r>
            <a:endParaRPr lang="zh-CN" altLang="en-US" b="1" dirty="0">
              <a:solidFill>
                <a:srgbClr val="209072"/>
              </a:solidFill>
              <a:latin typeface="思源黑体 CN Bold"/>
              <a:ea typeface="思源黑体 CN Bold"/>
              <a:cs typeface="Lato Regular"/>
            </a:endParaRPr>
          </a:p>
        </p:txBody>
      </p:sp>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endParaRPr lang="en-US" altLang="zh-CN" sz="3300" b="1" dirty="0">
              <a:solidFill>
                <a:srgbClr val="445469"/>
              </a:solidFill>
              <a:latin typeface="思源黑体 CN Bold"/>
              <a:ea typeface="思源黑体 CN Bold"/>
            </a:endParaRPr>
          </a:p>
        </p:txBody>
      </p:sp>
      <p:sp>
        <p:nvSpPr>
          <p:cNvPr id="6" name="TextBox 3"/>
          <p:cNvSpPr txBox="1"/>
          <p:nvPr/>
        </p:nvSpPr>
        <p:spPr>
          <a:xfrm>
            <a:off x="386080" y="1377315"/>
            <a:ext cx="4755515" cy="367030"/>
          </a:xfrm>
          <a:prstGeom prst="rect">
            <a:avLst/>
          </a:prstGeom>
          <a:noFill/>
        </p:spPr>
        <p:txBody>
          <a:bodyPr wrap="squar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第二部分：解析</a:t>
            </a:r>
            <a:r>
              <a:rPr lang="en-US" altLang="zh-CN" b="1" dirty="0">
                <a:solidFill>
                  <a:srgbClr val="209072"/>
                </a:solidFill>
                <a:latin typeface="思源黑体 CN Bold"/>
                <a:ea typeface="思源黑体 CN Bold"/>
                <a:cs typeface="Lato Regular"/>
              </a:rPr>
              <a:t>ivy</a:t>
            </a:r>
            <a:r>
              <a:rPr lang="zh-CN" altLang="en-US" b="1" dirty="0">
                <a:solidFill>
                  <a:srgbClr val="209072"/>
                </a:solidFill>
                <a:latin typeface="思源黑体 CN Bold"/>
                <a:ea typeface="思源黑体 CN Bold"/>
                <a:cs typeface="Lato Regular"/>
              </a:rPr>
              <a:t>文件</a:t>
            </a:r>
            <a:r>
              <a:rPr lang="en-US" altLang="zh-CN" b="1" dirty="0">
                <a:solidFill>
                  <a:srgbClr val="209072"/>
                </a:solidFill>
                <a:latin typeface="思源黑体 CN Bold"/>
                <a:ea typeface="思源黑体 CN Bold"/>
                <a:cs typeface="Lato Regular"/>
              </a:rPr>
              <a:t>-&gt;Python</a:t>
            </a:r>
            <a:r>
              <a:rPr lang="zh-CN" altLang="en-US" b="1" dirty="0">
                <a:solidFill>
                  <a:srgbClr val="209072"/>
                </a:solidFill>
                <a:latin typeface="思源黑体 CN Bold"/>
                <a:ea typeface="思源黑体 CN Bold"/>
                <a:cs typeface="Lato Regular"/>
              </a:rPr>
              <a:t>可执行文件</a:t>
            </a:r>
            <a:endParaRPr lang="en-US" altLang="zh-CN" b="1" dirty="0">
              <a:solidFill>
                <a:srgbClr val="209072"/>
              </a:solidFill>
              <a:latin typeface="思源黑体 CN Bold"/>
              <a:ea typeface="思源黑体 CN Bold"/>
              <a:cs typeface="Lato Regular"/>
            </a:endParaRPr>
          </a:p>
        </p:txBody>
      </p:sp>
      <p:pic>
        <p:nvPicPr>
          <p:cNvPr id="8" name="图片 7" descr="DF6B7638-88EC-48CF-90AC-97F7DD9889F2"/>
          <p:cNvPicPr>
            <a:picLocks noChangeAspect="1"/>
          </p:cNvPicPr>
          <p:nvPr/>
        </p:nvPicPr>
        <p:blipFill>
          <a:blip r:embed="rId1"/>
          <a:stretch>
            <a:fillRect/>
          </a:stretch>
        </p:blipFill>
        <p:spPr>
          <a:xfrm>
            <a:off x="386080" y="1950720"/>
            <a:ext cx="7778750" cy="44399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theme/theme1.xml><?xml version="1.0" encoding="utf-8"?>
<a:theme xmlns:a="http://schemas.openxmlformats.org/drawingml/2006/main" name="Default Theme">
  <a:themeElements>
    <a:clrScheme name="Exchange - Light Version 7">
      <a:dk1>
        <a:srgbClr val="445469"/>
      </a:dk1>
      <a:lt1>
        <a:sysClr val="window" lastClr="FFFFFF"/>
      </a:lt1>
      <a:dk2>
        <a:srgbClr val="445469"/>
      </a:dk2>
      <a:lt2>
        <a:srgbClr val="FFFFFF"/>
      </a:lt2>
      <a:accent1>
        <a:srgbClr val="209072"/>
      </a:accent1>
      <a:accent2>
        <a:srgbClr val="7EB739"/>
      </a:accent2>
      <a:accent3>
        <a:srgbClr val="202D3A"/>
      </a:accent3>
      <a:accent4>
        <a:srgbClr val="EC8921"/>
      </a:accent4>
      <a:accent5>
        <a:srgbClr val="AE2724"/>
      </a:accent5>
      <a:accent6>
        <a:srgbClr val="A1A1A1"/>
      </a:accent6>
      <a:hlink>
        <a:srgbClr val="F33B48"/>
      </a:hlink>
      <a:folHlink>
        <a:srgbClr val="FFC000"/>
      </a:folHlink>
    </a:clrScheme>
    <a:fontScheme name="自定义 2">
      <a:majorFont>
        <a:latin typeface="Arial Black"/>
        <a:ea typeface="思源黑体 CN Bold"/>
        <a:cs typeface=""/>
      </a:majorFont>
      <a:minorFont>
        <a:latin typeface="Arial Black"/>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Theme">
  <a:themeElements>
    <a:clrScheme name="Exchange - Light Version 7">
      <a:dk1>
        <a:srgbClr val="445469"/>
      </a:dk1>
      <a:lt1>
        <a:sysClr val="window" lastClr="FFFFFF"/>
      </a:lt1>
      <a:dk2>
        <a:srgbClr val="445469"/>
      </a:dk2>
      <a:lt2>
        <a:srgbClr val="FFFFFF"/>
      </a:lt2>
      <a:accent1>
        <a:srgbClr val="209072"/>
      </a:accent1>
      <a:accent2>
        <a:srgbClr val="7EB739"/>
      </a:accent2>
      <a:accent3>
        <a:srgbClr val="202D3A"/>
      </a:accent3>
      <a:accent4>
        <a:srgbClr val="EC8921"/>
      </a:accent4>
      <a:accent5>
        <a:srgbClr val="AE2724"/>
      </a:accent5>
      <a:accent6>
        <a:srgbClr val="A1A1A1"/>
      </a:accent6>
      <a:hlink>
        <a:srgbClr val="F33B48"/>
      </a:hlink>
      <a:folHlink>
        <a:srgbClr val="FFC000"/>
      </a:folHlink>
    </a:clrScheme>
    <a:fontScheme name="自定义 3">
      <a:majorFont>
        <a:latin typeface="Arial Black"/>
        <a:ea typeface="思源黑体 CN Bold"/>
        <a:cs typeface=""/>
      </a:majorFont>
      <a:minorFont>
        <a:latin typeface="Arial Black"/>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2473</Words>
  <Application>WPS 演示</Application>
  <PresentationFormat>宽屏</PresentationFormat>
  <Paragraphs>205</Paragraphs>
  <Slides>21</Slides>
  <Notes>1</Notes>
  <HiddenSlides>0</HiddenSlides>
  <MMClips>0</MMClips>
  <ScaleCrop>false</ScaleCrop>
  <HeadingPairs>
    <vt:vector size="6" baseType="variant">
      <vt:variant>
        <vt:lpstr>已用的字体</vt:lpstr>
      </vt:variant>
      <vt:variant>
        <vt:i4>32</vt:i4>
      </vt:variant>
      <vt:variant>
        <vt:lpstr>主题</vt:lpstr>
      </vt:variant>
      <vt:variant>
        <vt:i4>2</vt:i4>
      </vt:variant>
      <vt:variant>
        <vt:lpstr>幻灯片标题</vt:lpstr>
      </vt:variant>
      <vt:variant>
        <vt:i4>21</vt:i4>
      </vt:variant>
    </vt:vector>
  </HeadingPairs>
  <TitlesOfParts>
    <vt:vector size="55" baseType="lpstr">
      <vt:lpstr>Arial</vt:lpstr>
      <vt:lpstr>方正书宋_GBK</vt:lpstr>
      <vt:lpstr>Wingdings</vt:lpstr>
      <vt:lpstr>Raleway</vt:lpstr>
      <vt:lpstr>苹方-简</vt:lpstr>
      <vt:lpstr>Lato</vt:lpstr>
      <vt:lpstr>思源黑体 CN Medium</vt:lpstr>
      <vt:lpstr>Lato Light</vt:lpstr>
      <vt:lpstr>Thonburi</vt:lpstr>
      <vt:lpstr>思源黑体 CN Bold</vt:lpstr>
      <vt:lpstr>Lato Regular</vt:lpstr>
      <vt:lpstr>Arial Black</vt:lpstr>
      <vt:lpstr>思源黑体 CN Medium</vt:lpstr>
      <vt:lpstr>League Gothic</vt:lpstr>
      <vt:lpstr>等线</vt:lpstr>
      <vt:lpstr>等线</vt:lpstr>
      <vt:lpstr>Impact</vt:lpstr>
      <vt:lpstr>Lato Light</vt:lpstr>
      <vt:lpstr>MS PGothic</vt:lpstr>
      <vt:lpstr>Lato Regular</vt:lpstr>
      <vt:lpstr>思源黑体 CN Heavy</vt:lpstr>
      <vt:lpstr>Gill Sans</vt:lpstr>
      <vt:lpstr>思源黑体 CN Bold</vt:lpstr>
      <vt:lpstr>思源黑体 CN Light</vt:lpstr>
      <vt:lpstr>Cambria Math</vt:lpstr>
      <vt:lpstr>Kingsoft Math</vt:lpstr>
      <vt:lpstr>宋体</vt:lpstr>
      <vt:lpstr>汉仪书宋二KW</vt:lpstr>
      <vt:lpstr>微软雅黑</vt:lpstr>
      <vt:lpstr>汉仪旗黑</vt:lpstr>
      <vt:lpstr>Arial Unicode MS</vt:lpstr>
      <vt:lpstr>汉仪中等线KW</vt:lpstr>
      <vt:lpstr>Default Theme</vt:lpstr>
      <vt:lpstr>1_Default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不变式单调细化</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b1983</dc:creator>
  <cp:lastModifiedBy>fruitfighter</cp:lastModifiedBy>
  <cp:revision>18</cp:revision>
  <dcterms:created xsi:type="dcterms:W3CDTF">2022-04-23T09:34:18Z</dcterms:created>
  <dcterms:modified xsi:type="dcterms:W3CDTF">2022-04-23T09:34:18Z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2052-4.1.2.6545</vt:lpwstr>
  </property>
</Properties>
</file>