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74" r:id="rId5"/>
    <p:sldId id="269" r:id="rId6"/>
    <p:sldId id="263" r:id="rId7"/>
    <p:sldId id="284" r:id="rId8"/>
    <p:sldId id="270" r:id="rId9"/>
    <p:sldId id="285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1" autoAdjust="0"/>
    <p:restoredTop sz="93126" autoAdjust="0"/>
  </p:normalViewPr>
  <p:slideViewPr>
    <p:cSldViewPr snapToGrid="0">
      <p:cViewPr varScale="1">
        <p:scale>
          <a:sx n="79" d="100"/>
          <a:sy n="79" d="100"/>
        </p:scale>
        <p:origin x="117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  <a:t>2022/5/6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7280250" y="2454502"/>
            <a:ext cx="29311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进展报告</a:t>
            </a: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74991" y="3629813"/>
            <a:ext cx="2682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汇报人：赵嘉铖、蔡文俊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2022-5-6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30" name="矩形 29"/>
          <p:cNvSpPr/>
          <p:nvPr/>
        </p:nvSpPr>
        <p:spPr>
          <a:xfrm>
            <a:off x="4200469" y="3385848"/>
            <a:ext cx="391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Thank you for listening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62191" y="324604"/>
            <a:ext cx="60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76552" y="1889852"/>
            <a:ext cx="100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7595" y="30750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7360" y="4260263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5400000">
            <a:off x="9752959" y="854996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5400000">
            <a:off x="10401528" y="1115953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76551" y="2597737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75079" y="4888160"/>
            <a:ext cx="376876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45314" y="3782943"/>
            <a:ext cx="473571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75079" y="205919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43844" y="3244987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可行性实践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73609" y="44301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380751" y="2483888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0293" y="28274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7" name="矩形 16"/>
          <p:cNvSpPr/>
          <p:nvPr/>
        </p:nvSpPr>
        <p:spPr>
          <a:xfrm>
            <a:off x="6190293" y="347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296" y="2564542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441788" y="2537258"/>
            <a:ext cx="5826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尝试将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TLA+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中的变量转化为布尔值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2251666" y="3273473"/>
            <a:ext cx="4571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我们尝试将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TLA+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脚本中的变量转换成布尔值，并交给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DistAI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进行初步的验证。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3947551" y="1519724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本周工作概述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22048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13805" y="3167380"/>
            <a:ext cx="2870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想法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可行性实践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88025" y="238257"/>
            <a:ext cx="658050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基于VARIABLES转化的想法</a:t>
            </a:r>
          </a:p>
        </p:txBody>
      </p:sp>
      <p:sp>
        <p:nvSpPr>
          <p:cNvPr id="24" name="矩形 23"/>
          <p:cNvSpPr/>
          <p:nvPr/>
        </p:nvSpPr>
        <p:spPr>
          <a:xfrm rot="5400000">
            <a:off x="6859731" y="346861"/>
            <a:ext cx="512372" cy="29511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1" name="Кружок"/>
          <p:cNvSpPr/>
          <p:nvPr>
            <p:custDataLst>
              <p:tags r:id="rId1"/>
            </p:custDataLst>
          </p:nvPr>
        </p:nvSpPr>
        <p:spPr>
          <a:xfrm>
            <a:off x="1145116" y="256043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2" name="Фигура"/>
          <p:cNvSpPr/>
          <p:nvPr>
            <p:custDataLst>
              <p:tags r:id="rId2"/>
            </p:custDataLst>
          </p:nvPr>
        </p:nvSpPr>
        <p:spPr>
          <a:xfrm>
            <a:off x="1021326" y="243727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3" name="Text Box 3"/>
          <p:cNvSpPr txBox="1"/>
          <p:nvPr>
            <p:custDataLst>
              <p:tags r:id="rId3"/>
            </p:custDataLst>
          </p:nvPr>
        </p:nvSpPr>
        <p:spPr>
          <a:xfrm>
            <a:off x="1224156" y="269422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lvl1pPr>
              <a:lnSpc>
                <a:spcPct val="90000"/>
              </a:lnSpc>
              <a:defRPr sz="3500" b="0">
                <a:solidFill>
                  <a:srgbClr val="252D3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转化</a:t>
            </a:r>
          </a:p>
        </p:txBody>
      </p:sp>
      <p:sp>
        <p:nvSpPr>
          <p:cNvPr id="925" name="Линия"/>
          <p:cNvSpPr/>
          <p:nvPr>
            <p:custDataLst>
              <p:tags r:id="rId4"/>
            </p:custDataLst>
          </p:nvPr>
        </p:nvSpPr>
        <p:spPr>
          <a:xfrm>
            <a:off x="1685043" y="358947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3" name="Кружок"/>
          <p:cNvSpPr/>
          <p:nvPr>
            <p:custDataLst>
              <p:tags r:id="rId5"/>
            </p:custDataLst>
          </p:nvPr>
        </p:nvSpPr>
        <p:spPr>
          <a:xfrm>
            <a:off x="3178939" y="256043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4" name="Фигура"/>
          <p:cNvSpPr/>
          <p:nvPr>
            <p:custDataLst>
              <p:tags r:id="rId6"/>
            </p:custDataLst>
          </p:nvPr>
        </p:nvSpPr>
        <p:spPr>
          <a:xfrm flipV="1">
            <a:off x="3059065" y="243727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38A9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4" name="Text Box 3"/>
          <p:cNvSpPr txBox="1"/>
          <p:nvPr>
            <p:custDataLst>
              <p:tags r:id="rId7"/>
            </p:custDataLst>
          </p:nvPr>
        </p:nvSpPr>
        <p:spPr>
          <a:xfrm>
            <a:off x="3257979" y="269295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采样</a:t>
            </a:r>
          </a:p>
        </p:txBody>
      </p:sp>
      <p:sp>
        <p:nvSpPr>
          <p:cNvPr id="69" name="Линия"/>
          <p:cNvSpPr/>
          <p:nvPr>
            <p:custDataLst>
              <p:tags r:id="rId8"/>
            </p:custDataLst>
          </p:nvPr>
        </p:nvSpPr>
        <p:spPr>
          <a:xfrm>
            <a:off x="3718868" y="2123380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5" name="Кружок"/>
          <p:cNvSpPr/>
          <p:nvPr>
            <p:custDataLst>
              <p:tags r:id="rId9"/>
            </p:custDataLst>
          </p:nvPr>
        </p:nvSpPr>
        <p:spPr>
          <a:xfrm>
            <a:off x="5216680" y="256043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6" name="Фигура"/>
          <p:cNvSpPr/>
          <p:nvPr>
            <p:custDataLst>
              <p:tags r:id="rId10"/>
            </p:custDataLst>
          </p:nvPr>
        </p:nvSpPr>
        <p:spPr>
          <a:xfrm>
            <a:off x="5092892" y="243727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5" name="Text Box 3"/>
          <p:cNvSpPr txBox="1"/>
          <p:nvPr>
            <p:custDataLst>
              <p:tags r:id="rId11"/>
            </p:custDataLst>
          </p:nvPr>
        </p:nvSpPr>
        <p:spPr>
          <a:xfrm>
            <a:off x="5295720" y="269422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生成</a:t>
            </a:r>
          </a:p>
        </p:txBody>
      </p:sp>
      <p:sp>
        <p:nvSpPr>
          <p:cNvPr id="931" name="Линия"/>
          <p:cNvSpPr/>
          <p:nvPr>
            <p:custDataLst>
              <p:tags r:id="rId12"/>
            </p:custDataLst>
          </p:nvPr>
        </p:nvSpPr>
        <p:spPr>
          <a:xfrm>
            <a:off x="5771014" y="358947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4827155" y="4375235"/>
            <a:ext cx="1858905" cy="624786"/>
          </a:xfrm>
          <a:prstGeom prst="rect">
            <a:avLst/>
          </a:prstGeom>
        </p:spPr>
        <p:txBody>
          <a:bodyPr wrap="square" tIns="0">
            <a:normAutofit fontScale="80000" lnSpcReduction="10000"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采用</a:t>
            </a:r>
            <a:r>
              <a:rPr lang="en-US" altLang="zh-CN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DistAI</a:t>
            </a: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的</a:t>
            </a:r>
            <a:r>
              <a:rPr lang="en-US" altLang="zh-CN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C++</a:t>
            </a: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部分算法来生成不变式</a:t>
            </a:r>
          </a:p>
        </p:txBody>
      </p:sp>
      <p:sp>
        <p:nvSpPr>
          <p:cNvPr id="42" name="Кружок"/>
          <p:cNvSpPr/>
          <p:nvPr>
            <p:custDataLst>
              <p:tags r:id="rId14"/>
            </p:custDataLst>
          </p:nvPr>
        </p:nvSpPr>
        <p:spPr>
          <a:xfrm>
            <a:off x="9273841" y="256043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Фигура"/>
          <p:cNvSpPr/>
          <p:nvPr>
            <p:custDataLst>
              <p:tags r:id="rId15"/>
            </p:custDataLst>
          </p:nvPr>
        </p:nvSpPr>
        <p:spPr>
          <a:xfrm>
            <a:off x="9150053" y="243727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Text Box 3"/>
          <p:cNvSpPr txBox="1"/>
          <p:nvPr>
            <p:custDataLst>
              <p:tags r:id="rId16"/>
            </p:custDataLst>
          </p:nvPr>
        </p:nvSpPr>
        <p:spPr>
          <a:xfrm>
            <a:off x="9352881" y="269422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验证</a:t>
            </a:r>
          </a:p>
        </p:txBody>
      </p:sp>
      <p:sp>
        <p:nvSpPr>
          <p:cNvPr id="45" name="Линия"/>
          <p:cNvSpPr/>
          <p:nvPr>
            <p:custDataLst>
              <p:tags r:id="rId17"/>
            </p:custDataLst>
          </p:nvPr>
        </p:nvSpPr>
        <p:spPr>
          <a:xfrm>
            <a:off x="9828175" y="358947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18"/>
            </p:custDataLst>
          </p:nvPr>
        </p:nvSpPr>
        <p:spPr>
          <a:xfrm>
            <a:off x="8898721" y="424442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采用</a:t>
            </a:r>
            <a:r>
              <a:rPr lang="en-US" altLang="zh-CN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Apalache</a:t>
            </a:r>
            <a:r>
              <a:rPr lang="zh-CN" altLang="en-US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验证归纳不变式</a:t>
            </a:r>
          </a:p>
        </p:txBody>
      </p:sp>
      <p:sp>
        <p:nvSpPr>
          <p:cNvPr id="34" name="Кружок"/>
          <p:cNvSpPr/>
          <p:nvPr>
            <p:custDataLst>
              <p:tags r:id="rId19"/>
            </p:custDataLst>
          </p:nvPr>
        </p:nvSpPr>
        <p:spPr>
          <a:xfrm>
            <a:off x="7254420" y="256043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Фигура"/>
          <p:cNvSpPr/>
          <p:nvPr>
            <p:custDataLst>
              <p:tags r:id="rId20"/>
            </p:custDataLst>
          </p:nvPr>
        </p:nvSpPr>
        <p:spPr>
          <a:xfrm flipV="1">
            <a:off x="7130632" y="243727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38A9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Box 3"/>
          <p:cNvSpPr txBox="1"/>
          <p:nvPr>
            <p:custDataLst>
              <p:tags r:id="rId21"/>
            </p:custDataLst>
          </p:nvPr>
        </p:nvSpPr>
        <p:spPr>
          <a:xfrm>
            <a:off x="7333460" y="269422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转化</a:t>
            </a:r>
          </a:p>
        </p:txBody>
      </p:sp>
      <p:sp>
        <p:nvSpPr>
          <p:cNvPr id="37" name="Линия"/>
          <p:cNvSpPr/>
          <p:nvPr>
            <p:custDataLst>
              <p:tags r:id="rId22"/>
            </p:custDataLst>
          </p:nvPr>
        </p:nvSpPr>
        <p:spPr>
          <a:xfrm>
            <a:off x="7790435" y="2123380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23"/>
            </p:custDataLst>
          </p:nvPr>
        </p:nvSpPr>
        <p:spPr>
          <a:xfrm>
            <a:off x="777125" y="4160605"/>
            <a:ext cx="1858905" cy="624786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将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state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中的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variables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直接转化成布尔值形式的一组值，形成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csv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文件</a:t>
            </a:r>
          </a:p>
        </p:txBody>
      </p:sp>
      <p:sp>
        <p:nvSpPr>
          <p:cNvPr id="41" name="矩形 40"/>
          <p:cNvSpPr/>
          <p:nvPr>
            <p:custDataLst>
              <p:tags r:id="rId24"/>
            </p:custDataLst>
          </p:nvPr>
        </p:nvSpPr>
        <p:spPr>
          <a:xfrm>
            <a:off x="2814840" y="179205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采样优化方案</a:t>
            </a:r>
          </a:p>
        </p:txBody>
      </p:sp>
      <p:sp>
        <p:nvSpPr>
          <p:cNvPr id="46" name="矩形 45"/>
          <p:cNvSpPr/>
          <p:nvPr>
            <p:custDataLst>
              <p:tags r:id="rId25"/>
            </p:custDataLst>
          </p:nvPr>
        </p:nvSpPr>
        <p:spPr>
          <a:xfrm>
            <a:off x="6886460" y="1652355"/>
            <a:ext cx="1858905" cy="624786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将生成的归纳不变式转化成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TLA+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语法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1482" y="280803"/>
            <a:ext cx="201422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简单实践</a:t>
            </a:r>
          </a:p>
        </p:txBody>
      </p:sp>
      <p:sp>
        <p:nvSpPr>
          <p:cNvPr id="10" name="矩形 9"/>
          <p:cNvSpPr/>
          <p:nvPr/>
        </p:nvSpPr>
        <p:spPr>
          <a:xfrm>
            <a:off x="2925742" y="331204"/>
            <a:ext cx="218052" cy="543894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5B59494C-5465-4DD9-9B9A-84890E66C7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85" y="1720215"/>
            <a:ext cx="2625090" cy="3002915"/>
          </a:xfrm>
          <a:prstGeom prst="rect">
            <a:avLst/>
          </a:prstGeom>
        </p:spPr>
      </p:pic>
      <p:graphicFrame>
        <p:nvGraphicFramePr>
          <p:cNvPr id="2" name="表格 -1"/>
          <p:cNvGraphicFramePr/>
          <p:nvPr/>
        </p:nvGraphicFramePr>
        <p:xfrm>
          <a:off x="300355" y="5349875"/>
          <a:ext cx="11757660" cy="542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rmState(r1,"working")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rmState(r1,"prepared")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rmState(r1,"committed")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rmState(r1,"aborted")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tmState("init")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err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tmState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("done")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rmState(r2,"working")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rmState(r2,"prepared")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rmState(r2,"committed")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rmState(r2,"aborted")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tmPrepared(r1)</a:t>
                      </a:r>
                      <a:endParaRPr lang="zh-CN" altLang="en-US" sz="1200" b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altLang="zh-CN" sz="1200" b="0" dirty="0" err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tmPrepared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(</a:t>
                      </a:r>
                      <a:r>
                        <a:rPr lang="en-US" altLang="zh-CN" sz="1200" b="0" dirty="0" err="1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r2</a:t>
                      </a:r>
                      <a:r>
                        <a:rPr lang="en-US" altLang="zh-CN" sz="1200" b="0" dirty="0">
                          <a:solidFill>
                            <a:srgbClr val="000000"/>
                          </a:solidFill>
                          <a:latin typeface="宋体" charset="0"/>
                          <a:cs typeface="宋体" charset="0"/>
                        </a:rPr>
                        <a:t>)</a:t>
                      </a:r>
                      <a:endParaRPr lang="zh-CN" altLang="en-US" sz="1200" b="0" dirty="0">
                        <a:solidFill>
                          <a:srgbClr val="000000"/>
                        </a:solidFill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 descr="8B600067-6387-4EE5-BE32-3C36F65658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70" y="280670"/>
            <a:ext cx="4685665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01" y="1564798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901" y="3564946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71393" y="153751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用户标注需要进行处理的变量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1981271" y="2273729"/>
            <a:ext cx="4571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一些变量可能只作缓存用，不需要进行更深入的处理。用户可以标注需要进行上述处理的变量。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1393" y="3582516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用户添加自定义变量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1981271" y="4212492"/>
            <a:ext cx="457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用户可以根据自身需要，在注解中添加一些自定义的变量，进行上述流程的处理。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3677156" y="519980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3677156" y="248120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63616" y="2798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可能的提升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01" y="1564798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901" y="3564946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71393" y="15375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状态空间太大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1981271" y="2273729"/>
            <a:ext cx="4571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一些变量可能只作缓存用，不需要进行更深入的处理。用户可以标注需要进行上述处理的变量。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1393" y="3582516"/>
            <a:ext cx="47493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如何将变量翻译回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TLA+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1981271" y="4212492"/>
            <a:ext cx="457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用户可以根据自身需要，在注解中添加一些自定义的变量，进行上述流程的处理。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3677156" y="519980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3677156" y="248120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863616" y="279868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可能的问题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516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97_3*m_h_i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97_3*m_h_i*1_3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97_3*m_h_a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97_3*m_h_i*1_3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1497_3*m_h_i*1_5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1497_3*m_h_i*1_5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01497_3*m_h_a*1_5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1497_3*m_h_i*1_5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5_1_1"/>
  <p:tag name="KSO_WM_UNIT_ID" val="diagram20201497_3*m_h_h_f*1_5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97_3*m_h_i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97_3*m_h_i*1_1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97_3*m_h_i*1_4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1497_3*m_h_a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97_3*m_h_i*1_4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97_3*m_h_a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97_3*m_h_i*1_1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7_3*m_h_i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97_3*m_h_i*1_2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97_3*m_h_a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97_3*m_h_i*1_2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7_3*m_h_i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314</Words>
  <Application>Microsoft Office PowerPoint</Application>
  <PresentationFormat>宽屏</PresentationFormat>
  <Paragraphs>54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蔡 文俊</cp:lastModifiedBy>
  <cp:revision>51</cp:revision>
  <dcterms:created xsi:type="dcterms:W3CDTF">2022-05-06T03:59:23Z</dcterms:created>
  <dcterms:modified xsi:type="dcterms:W3CDTF">2022-05-06T06:01:00Z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