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5"/>
  </p:notesMasterIdLst>
  <p:sldIdLst>
    <p:sldId id="422" r:id="rId2"/>
    <p:sldId id="1194" r:id="rId3"/>
    <p:sldId id="1187" r:id="rId4"/>
    <p:sldId id="1195" r:id="rId5"/>
    <p:sldId id="1196" r:id="rId6"/>
    <p:sldId id="1197" r:id="rId7"/>
    <p:sldId id="1198" r:id="rId8"/>
    <p:sldId id="1199" r:id="rId9"/>
    <p:sldId id="1200" r:id="rId10"/>
    <p:sldId id="1201" r:id="rId11"/>
    <p:sldId id="1202" r:id="rId12"/>
    <p:sldId id="1203" r:id="rId13"/>
    <p:sldId id="1225" r:id="rId14"/>
    <p:sldId id="1204" r:id="rId15"/>
    <p:sldId id="1205" r:id="rId16"/>
    <p:sldId id="1206" r:id="rId17"/>
    <p:sldId id="1207" r:id="rId18"/>
    <p:sldId id="1208" r:id="rId19"/>
    <p:sldId id="1209" r:id="rId20"/>
    <p:sldId id="1210" r:id="rId21"/>
    <p:sldId id="1211" r:id="rId22"/>
    <p:sldId id="1212" r:id="rId23"/>
    <p:sldId id="1213" r:id="rId24"/>
    <p:sldId id="1214" r:id="rId25"/>
    <p:sldId id="1215" r:id="rId26"/>
    <p:sldId id="1217" r:id="rId27"/>
    <p:sldId id="1218" r:id="rId28"/>
    <p:sldId id="1220" r:id="rId29"/>
    <p:sldId id="1222" r:id="rId30"/>
    <p:sldId id="1223" r:id="rId31"/>
    <p:sldId id="1219" r:id="rId32"/>
    <p:sldId id="1224" r:id="rId33"/>
    <p:sldId id="74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3931D1F-3174-4CB2-9A25-011D91E08AA2}">
          <p14:sldIdLst>
            <p14:sldId id="422"/>
            <p14:sldId id="1194"/>
            <p14:sldId id="1187"/>
            <p14:sldId id="1195"/>
            <p14:sldId id="1196"/>
            <p14:sldId id="1197"/>
            <p14:sldId id="1198"/>
            <p14:sldId id="1199"/>
            <p14:sldId id="1200"/>
            <p14:sldId id="1201"/>
            <p14:sldId id="1202"/>
            <p14:sldId id="1203"/>
            <p14:sldId id="1225"/>
            <p14:sldId id="1204"/>
            <p14:sldId id="1205"/>
            <p14:sldId id="1206"/>
            <p14:sldId id="1207"/>
            <p14:sldId id="1208"/>
            <p14:sldId id="1209"/>
            <p14:sldId id="1210"/>
            <p14:sldId id="1211"/>
            <p14:sldId id="1212"/>
            <p14:sldId id="1213"/>
            <p14:sldId id="1214"/>
            <p14:sldId id="1215"/>
            <p14:sldId id="1217"/>
            <p14:sldId id="1218"/>
            <p14:sldId id="1220"/>
            <p14:sldId id="1222"/>
            <p14:sldId id="1223"/>
            <p14:sldId id="1219"/>
            <p14:sldId id="1224"/>
            <p14:sldId id="747"/>
          </p14:sldIdLst>
        </p14:section>
      </p14:sectionLst>
    </p:ex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宇 黄" initials="宇" lastIdx="2" clrIdx="0">
    <p:extLst>
      <p:ext uri="{19B8F6BF-5375-455C-9EA6-DF929625EA0E}">
        <p15:presenceInfo xmlns:p15="http://schemas.microsoft.com/office/powerpoint/2012/main" userId="宇 黄"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F53E2B"/>
    <a:srgbClr val="CC99FF"/>
    <a:srgbClr val="5F1051"/>
    <a:srgbClr val="F76657"/>
    <a:srgbClr val="FF6D6D"/>
    <a:srgbClr val="F200F2"/>
    <a:srgbClr val="BB0553"/>
    <a:srgbClr val="C1EBFF"/>
    <a:srgbClr val="B4D1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19" autoAdjust="0"/>
    <p:restoredTop sz="79365" autoAdjust="0"/>
  </p:normalViewPr>
  <p:slideViewPr>
    <p:cSldViewPr snapToGrid="0">
      <p:cViewPr varScale="1">
        <p:scale>
          <a:sx n="122" d="100"/>
          <a:sy n="122" d="100"/>
        </p:scale>
        <p:origin x="1272" y="192"/>
      </p:cViewPr>
      <p:guideLst>
        <p:guide orient="horz" pos="2183"/>
        <p:guide pos="3840"/>
      </p:guideLst>
    </p:cSldViewPr>
  </p:slideViewPr>
  <p:outlineViewPr>
    <p:cViewPr>
      <p:scale>
        <a:sx n="33" d="100"/>
        <a:sy n="33" d="100"/>
      </p:scale>
      <p:origin x="0" y="-1597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11C7D4-4CB6-4CEA-B712-C7C229DBCFE5}" type="datetimeFigureOut">
              <a:rPr lang="zh-CN" altLang="en-US" smtClean="0"/>
              <a:t>2022/3/14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5BD0AE-A23C-4B71-BCCA-077F02B28D69}" type="slidenum">
              <a:rPr lang="zh-CN" altLang="en-US" smtClean="0"/>
              <a:t>‹#›</a:t>
            </a:fld>
            <a:endParaRPr lang="zh-CN" altLang="en-US"/>
          </a:p>
        </p:txBody>
      </p:sp>
    </p:spTree>
    <p:extLst>
      <p:ext uri="{BB962C8B-B14F-4D97-AF65-F5344CB8AC3E}">
        <p14:creationId xmlns:p14="http://schemas.microsoft.com/office/powerpoint/2010/main" val="1773295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5BD0AE-A23C-4B71-BCCA-077F02B28D69}" type="slidenum">
              <a:rPr lang="zh-CN" altLang="en-US" smtClean="0"/>
              <a:t>1</a:t>
            </a:fld>
            <a:endParaRPr lang="zh-CN" altLang="en-US"/>
          </a:p>
        </p:txBody>
      </p:sp>
    </p:spTree>
    <p:extLst>
      <p:ext uri="{BB962C8B-B14F-4D97-AF65-F5344CB8AC3E}">
        <p14:creationId xmlns:p14="http://schemas.microsoft.com/office/powerpoint/2010/main" val="139948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 </a:t>
            </a:r>
            <a:r>
              <a:rPr lang="zh-CN" altLang="en-US" dirty="0"/>
              <a:t>和</a:t>
            </a:r>
            <a:r>
              <a:rPr lang="en-US" altLang="zh-CN" dirty="0"/>
              <a:t> I</a:t>
            </a:r>
            <a:r>
              <a:rPr lang="zh-CN" altLang="en-US" dirty="0"/>
              <a:t>之间螺旋归纳</a:t>
            </a:r>
            <a:endParaRPr lang="en-US" altLang="zh-CN" dirty="0"/>
          </a:p>
          <a:p>
            <a:endParaRPr lang="en-US" altLang="zh-CN" dirty="0"/>
          </a:p>
          <a:p>
            <a:r>
              <a:rPr lang="zh-CN" altLang="en-US" dirty="0"/>
              <a:t>这种通过比较语法来判断重复 比 </a:t>
            </a:r>
            <a:r>
              <a:rPr lang="en-US" altLang="zh-CN" dirty="0" err="1"/>
              <a:t>smt</a:t>
            </a:r>
            <a:r>
              <a:rPr lang="zh-CN" altLang="en-US" dirty="0"/>
              <a:t>调用效率高很多，实践中还进行了高效实现</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B5BD0AE-A23C-4B71-BCCA-077F02B28D69}" type="slidenum">
              <a:rPr lang="zh-CN" altLang="en-US" smtClean="0"/>
              <a:t>18</a:t>
            </a:fld>
            <a:endParaRPr lang="zh-CN" altLang="en-US"/>
          </a:p>
        </p:txBody>
      </p:sp>
    </p:spTree>
    <p:extLst>
      <p:ext uri="{BB962C8B-B14F-4D97-AF65-F5344CB8AC3E}">
        <p14:creationId xmlns:p14="http://schemas.microsoft.com/office/powerpoint/2010/main" val="2094200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之前已经介绍过一些优化技术，现在还有更多的优化技术</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20</a:t>
            </a:fld>
            <a:endParaRPr lang="zh-CN" altLang="en-US"/>
          </a:p>
        </p:txBody>
      </p:sp>
    </p:spTree>
    <p:extLst>
      <p:ext uri="{BB962C8B-B14F-4D97-AF65-F5344CB8AC3E}">
        <p14:creationId xmlns:p14="http://schemas.microsoft.com/office/powerpoint/2010/main" val="1341631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通过利用对称性与用户的领域知识来限制搜索空间的大小</a:t>
            </a:r>
            <a:endParaRPr lang="en-US" altLang="zh-CN" dirty="0"/>
          </a:p>
          <a:p>
            <a:endParaRPr lang="en-US" altLang="zh-CN" dirty="0"/>
          </a:p>
          <a:p>
            <a:r>
              <a:rPr lang="zh-CN" altLang="en-US" dirty="0"/>
              <a:t>没有逻辑蕴含与逻辑等价</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21</a:t>
            </a:fld>
            <a:endParaRPr lang="zh-CN" altLang="en-US"/>
          </a:p>
        </p:txBody>
      </p:sp>
    </p:spTree>
    <p:extLst>
      <p:ext uri="{BB962C8B-B14F-4D97-AF65-F5344CB8AC3E}">
        <p14:creationId xmlns:p14="http://schemas.microsoft.com/office/powerpoint/2010/main" val="2762015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err="1"/>
              <a:t>Smt</a:t>
            </a:r>
            <a:r>
              <a:rPr lang="en-US" altLang="zh-CN" dirty="0"/>
              <a:t> call</a:t>
            </a:r>
            <a:r>
              <a:rPr lang="zh-CN" altLang="en-US" dirty="0"/>
              <a:t>比较昂贵</a:t>
            </a:r>
            <a:endParaRPr lang="en-US" altLang="zh-CN" dirty="0"/>
          </a:p>
          <a:p>
            <a:endParaRPr lang="en-US" altLang="zh-CN" dirty="0"/>
          </a:p>
          <a:p>
            <a:r>
              <a:rPr lang="zh-CN" altLang="en-US" dirty="0"/>
              <a:t>只搜索符合顺序约束的公式集合</a:t>
            </a:r>
            <a:endParaRPr lang="en-US" altLang="zh-CN" dirty="0"/>
          </a:p>
          <a:p>
            <a:endParaRPr lang="en-US" altLang="zh-CN" dirty="0"/>
          </a:p>
          <a:p>
            <a:r>
              <a:rPr lang="zh-CN" altLang="en-US" dirty="0"/>
              <a:t>实验表明，搜索空间的大小降低了两个数量级</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22</a:t>
            </a:fld>
            <a:endParaRPr lang="zh-CN" altLang="en-US"/>
          </a:p>
        </p:txBody>
      </p:sp>
    </p:spTree>
    <p:extLst>
      <p:ext uri="{BB962C8B-B14F-4D97-AF65-F5344CB8AC3E}">
        <p14:creationId xmlns:p14="http://schemas.microsoft.com/office/powerpoint/2010/main" val="1011500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需要满足</a:t>
            </a:r>
            <a:r>
              <a:rPr lang="en-US" altLang="zh-CN" dirty="0"/>
              <a:t> </a:t>
            </a:r>
            <a:r>
              <a:rPr lang="zh-CN" altLang="en-US" dirty="0"/>
              <a:t>通过</a:t>
            </a:r>
            <a:r>
              <a:rPr lang="en-US" altLang="zh-CN" dirty="0" err="1"/>
              <a:t>vc</a:t>
            </a:r>
            <a:r>
              <a:rPr lang="zh-CN" altLang="en-US" dirty="0"/>
              <a:t>的一定能通过</a:t>
            </a:r>
            <a:r>
              <a:rPr lang="en-US" altLang="zh-CN" dirty="0" err="1"/>
              <a:t>ctex</a:t>
            </a:r>
            <a:r>
              <a:rPr lang="zh-CN" altLang="en-US" dirty="0"/>
              <a:t>，但是通过</a:t>
            </a:r>
            <a:r>
              <a:rPr lang="en-US" altLang="zh-CN" dirty="0" err="1"/>
              <a:t>ctex</a:t>
            </a:r>
            <a:r>
              <a:rPr lang="zh-CN" altLang="en-US" dirty="0"/>
              <a:t>不一定是</a:t>
            </a:r>
            <a:r>
              <a:rPr lang="en-US" altLang="zh-CN" dirty="0" err="1"/>
              <a:t>ind</a:t>
            </a:r>
            <a:r>
              <a:rPr lang="en-US" altLang="zh-CN" dirty="0"/>
              <a:t> inv</a:t>
            </a:r>
          </a:p>
          <a:p>
            <a:endParaRPr lang="en-US" altLang="zh-CN" dirty="0"/>
          </a:p>
          <a:p>
            <a:r>
              <a:rPr lang="zh-CN" altLang="en-US" dirty="0"/>
              <a:t>思想在于，一个不变量要求在某些模型上必须为真或者假</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23</a:t>
            </a:fld>
            <a:endParaRPr lang="zh-CN" altLang="en-US"/>
          </a:p>
        </p:txBody>
      </p:sp>
    </p:spTree>
    <p:extLst>
      <p:ext uri="{BB962C8B-B14F-4D97-AF65-F5344CB8AC3E}">
        <p14:creationId xmlns:p14="http://schemas.microsoft.com/office/powerpoint/2010/main" val="668374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由于社区的优化</a:t>
            </a:r>
            <a:endParaRPr lang="en-US" altLang="zh-CN" dirty="0"/>
          </a:p>
          <a:p>
            <a:endParaRPr lang="en-US" altLang="zh-CN" dirty="0"/>
          </a:p>
          <a:p>
            <a:r>
              <a:rPr lang="zh-CN" altLang="en-US" dirty="0"/>
              <a:t>在复杂的程序验证中，这个优化尽管简单，但是至关重要</a:t>
            </a:r>
            <a:endParaRPr lang="en-US" altLang="zh-CN" dirty="0"/>
          </a:p>
          <a:p>
            <a:endParaRPr lang="en-US" altLang="zh-CN" dirty="0"/>
          </a:p>
          <a:p>
            <a:r>
              <a:rPr lang="zh-CN" altLang="en-US" dirty="0"/>
              <a:t>作者还尝试了一些之前工作中的优化，但是发现它们效果不理想，因此没有采用。可供未来实验参考</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25</a:t>
            </a:fld>
            <a:endParaRPr lang="zh-CN" altLang="en-US"/>
          </a:p>
        </p:txBody>
      </p:sp>
    </p:spTree>
    <p:extLst>
      <p:ext uri="{BB962C8B-B14F-4D97-AF65-F5344CB8AC3E}">
        <p14:creationId xmlns:p14="http://schemas.microsoft.com/office/powerpoint/2010/main" val="1525014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从实验结果上，</a:t>
            </a:r>
            <a:r>
              <a:rPr lang="en-US" altLang="zh-CN" dirty="0"/>
              <a:t>SWISS</a:t>
            </a:r>
            <a:r>
              <a:rPr lang="zh-CN" altLang="en-US" dirty="0"/>
              <a:t>和之前的系统各有优劣，没有哪个完全比其他强</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28</a:t>
            </a:fld>
            <a:endParaRPr lang="zh-CN" altLang="en-US"/>
          </a:p>
        </p:txBody>
      </p:sp>
    </p:spTree>
    <p:extLst>
      <p:ext uri="{BB962C8B-B14F-4D97-AF65-F5344CB8AC3E}">
        <p14:creationId xmlns:p14="http://schemas.microsoft.com/office/powerpoint/2010/main" val="4291749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但是</a:t>
            </a:r>
            <a:r>
              <a:rPr lang="en-US" altLang="zh-CN" dirty="0"/>
              <a:t>SWISS</a:t>
            </a:r>
            <a:r>
              <a:rPr lang="zh-CN" altLang="en-US" dirty="0"/>
              <a:t>是第一个自动验证</a:t>
            </a:r>
            <a:r>
              <a:rPr lang="en-US" altLang="zh-CN" dirty="0" err="1"/>
              <a:t>paxos</a:t>
            </a:r>
            <a:r>
              <a:rPr lang="zh-CN" altLang="en-US" dirty="0"/>
              <a:t>和它的一些变体的系统</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29</a:t>
            </a:fld>
            <a:endParaRPr lang="zh-CN" altLang="en-US"/>
          </a:p>
        </p:txBody>
      </p:sp>
    </p:spTree>
    <p:extLst>
      <p:ext uri="{BB962C8B-B14F-4D97-AF65-F5344CB8AC3E}">
        <p14:creationId xmlns:p14="http://schemas.microsoft.com/office/powerpoint/2010/main" val="23063970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另外，作者分析了他们的</a:t>
            </a:r>
            <a:r>
              <a:rPr lang="en-US" altLang="zh-CN" dirty="0"/>
              <a:t>small world hypothesis</a:t>
            </a:r>
            <a:r>
              <a:rPr lang="zh-CN" altLang="en-US" dirty="0"/>
              <a:t>，结果证明，分析的协议中，大部分的不变式都比较短，是符合假设的。</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30</a:t>
            </a:fld>
            <a:endParaRPr lang="zh-CN" altLang="en-US"/>
          </a:p>
        </p:txBody>
      </p:sp>
    </p:spTree>
    <p:extLst>
      <p:ext uri="{BB962C8B-B14F-4D97-AF65-F5344CB8AC3E}">
        <p14:creationId xmlns:p14="http://schemas.microsoft.com/office/powerpoint/2010/main" val="2944069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分布式系统重要，难以验证</a:t>
            </a:r>
            <a:endParaRPr lang="en-US" altLang="zh-CN" dirty="0"/>
          </a:p>
          <a:p>
            <a:r>
              <a:rPr lang="zh-CN" altLang="en-US" dirty="0"/>
              <a:t>多种证明技术，共同的核心要求</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9B5BD0AE-A23C-4B71-BCCA-077F02B28D69}" type="slidenum">
              <a:rPr lang="zh-CN" altLang="en-US" smtClean="0"/>
              <a:t>4</a:t>
            </a:fld>
            <a:endParaRPr lang="zh-CN" altLang="en-US"/>
          </a:p>
        </p:txBody>
      </p:sp>
    </p:spTree>
    <p:extLst>
      <p:ext uri="{BB962C8B-B14F-4D97-AF65-F5344CB8AC3E}">
        <p14:creationId xmlns:p14="http://schemas.microsoft.com/office/powerpoint/2010/main" val="1053112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思路与本文不同 </a:t>
            </a:r>
            <a:r>
              <a:rPr lang="en-US" altLang="zh-CN" dirty="0"/>
              <a:t>I4</a:t>
            </a:r>
            <a:r>
              <a:rPr lang="zh-CN" altLang="en-US" dirty="0"/>
              <a:t>是在小模型上搜索，然后用一些启发性的规则推广到任意规模</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5</a:t>
            </a:fld>
            <a:endParaRPr lang="zh-CN" altLang="en-US"/>
          </a:p>
        </p:txBody>
      </p:sp>
    </p:spTree>
    <p:extLst>
      <p:ext uri="{BB962C8B-B14F-4D97-AF65-F5344CB8AC3E}">
        <p14:creationId xmlns:p14="http://schemas.microsoft.com/office/powerpoint/2010/main" val="4061844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Swiss </a:t>
            </a:r>
            <a:r>
              <a:rPr lang="zh-CN" altLang="en-US" dirty="0"/>
              <a:t>一种</a:t>
            </a:r>
            <a:r>
              <a:rPr lang="en-US" altLang="zh-CN" dirty="0"/>
              <a:t>methodology</a:t>
            </a:r>
          </a:p>
          <a:p>
            <a:endParaRPr lang="zh-CN" altLang="en-US" dirty="0"/>
          </a:p>
        </p:txBody>
      </p:sp>
      <p:sp>
        <p:nvSpPr>
          <p:cNvPr id="4" name="灯片编号占位符 3"/>
          <p:cNvSpPr>
            <a:spLocks noGrp="1"/>
          </p:cNvSpPr>
          <p:nvPr>
            <p:ph type="sldNum" sz="quarter" idx="5"/>
          </p:nvPr>
        </p:nvSpPr>
        <p:spPr/>
        <p:txBody>
          <a:bodyPr/>
          <a:lstStyle/>
          <a:p>
            <a:fld id="{9B5BD0AE-A23C-4B71-BCCA-077F02B28D69}" type="slidenum">
              <a:rPr lang="zh-CN" altLang="en-US" smtClean="0"/>
              <a:t>7</a:t>
            </a:fld>
            <a:endParaRPr lang="zh-CN" altLang="en-US"/>
          </a:p>
        </p:txBody>
      </p:sp>
    </p:spTree>
    <p:extLst>
      <p:ext uri="{BB962C8B-B14F-4D97-AF65-F5344CB8AC3E}">
        <p14:creationId xmlns:p14="http://schemas.microsoft.com/office/powerpoint/2010/main" val="25040247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状态机，</a:t>
            </a:r>
            <a:r>
              <a:rPr lang="en-US" altLang="zh-CN" dirty="0" err="1"/>
              <a:t>tla</a:t>
            </a:r>
            <a:endParaRPr lang="en-US" altLang="zh-CN" dirty="0"/>
          </a:p>
          <a:p>
            <a:endParaRPr lang="en-US" altLang="zh-CN" dirty="0"/>
          </a:p>
          <a:p>
            <a:r>
              <a:rPr lang="zh-CN" altLang="en-US" dirty="0"/>
              <a:t>关注安全性，而不是</a:t>
            </a:r>
            <a:r>
              <a:rPr lang="en-US" altLang="zh-CN" dirty="0"/>
              <a:t>Liveness</a:t>
            </a:r>
            <a:r>
              <a:rPr lang="zh-CN" altLang="en-US" dirty="0"/>
              <a:t>，</a:t>
            </a:r>
            <a:r>
              <a:rPr lang="en-US" altLang="zh-CN" dirty="0"/>
              <a:t>liveness</a:t>
            </a:r>
            <a:r>
              <a:rPr lang="zh-CN" altLang="en-US" dirty="0"/>
              <a:t>通常是对一个</a:t>
            </a:r>
            <a:r>
              <a:rPr lang="en-US" altLang="zh-CN" dirty="0"/>
              <a:t>trace</a:t>
            </a:r>
            <a:r>
              <a:rPr lang="zh-CN" altLang="en-US" dirty="0"/>
              <a:t>的</a:t>
            </a:r>
            <a:r>
              <a:rPr lang="en-US" altLang="zh-CN" dirty="0"/>
              <a:t>predicate</a:t>
            </a:r>
            <a:endParaRPr lang="zh-CN" altLang="en-US" dirty="0"/>
          </a:p>
        </p:txBody>
      </p:sp>
      <p:sp>
        <p:nvSpPr>
          <p:cNvPr id="4" name="灯片编号占位符 3"/>
          <p:cNvSpPr>
            <a:spLocks noGrp="1"/>
          </p:cNvSpPr>
          <p:nvPr>
            <p:ph type="sldNum" sz="quarter" idx="5"/>
          </p:nvPr>
        </p:nvSpPr>
        <p:spPr/>
        <p:txBody>
          <a:bodyPr/>
          <a:lstStyle/>
          <a:p>
            <a:fld id="{9B5BD0AE-A23C-4B71-BCCA-077F02B28D69}" type="slidenum">
              <a:rPr lang="zh-CN" altLang="en-US" smtClean="0"/>
              <a:t>9</a:t>
            </a:fld>
            <a:endParaRPr lang="zh-CN" altLang="en-US"/>
          </a:p>
        </p:txBody>
      </p:sp>
    </p:spTree>
    <p:extLst>
      <p:ext uri="{BB962C8B-B14F-4D97-AF65-F5344CB8AC3E}">
        <p14:creationId xmlns:p14="http://schemas.microsoft.com/office/powerpoint/2010/main" val="1022143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需要保证 验证的不变量符合某些限制，符合这些限制的验证在</a:t>
            </a:r>
            <a:r>
              <a:rPr lang="en-US" altLang="zh-CN" dirty="0" err="1"/>
              <a:t>epr</a:t>
            </a:r>
            <a:r>
              <a:rPr lang="zh-CN" altLang="en-US" dirty="0"/>
              <a:t>中，是可判定的。</a:t>
            </a:r>
            <a:endParaRPr lang="en-US" altLang="zh-CN" dirty="0"/>
          </a:p>
          <a:p>
            <a:endParaRPr lang="en-US" altLang="zh-CN" dirty="0"/>
          </a:p>
          <a:p>
            <a:r>
              <a:rPr lang="zh-CN" altLang="en-US" dirty="0"/>
              <a:t>这种限制跟想要证明的协议的规约有关，本文假定规约满足这种限制，如何规约以满足限制使得需要考虑的公式可判定不在本文考虑的范围内。 本文提到了，有些情况下，这种规约并不容易</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12</a:t>
            </a:fld>
            <a:endParaRPr lang="zh-CN" altLang="en-US"/>
          </a:p>
        </p:txBody>
      </p:sp>
    </p:spTree>
    <p:extLst>
      <p:ext uri="{BB962C8B-B14F-4D97-AF65-F5344CB8AC3E}">
        <p14:creationId xmlns:p14="http://schemas.microsoft.com/office/powerpoint/2010/main" val="2967948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包括</a:t>
            </a:r>
            <a:r>
              <a:rPr lang="en-US" altLang="zh-CN" dirty="0" err="1"/>
              <a:t>paxos</a:t>
            </a:r>
            <a:r>
              <a:rPr lang="zh-CN" altLang="en-US" dirty="0"/>
              <a:t>的许多变体</a:t>
            </a:r>
            <a:endParaRPr lang="en-US" altLang="zh-CN" dirty="0"/>
          </a:p>
          <a:p>
            <a:endParaRPr lang="en-US" altLang="zh-CN" dirty="0"/>
          </a:p>
          <a:p>
            <a:r>
              <a:rPr lang="zh-CN" altLang="en-US" dirty="0"/>
              <a:t>需要保证 验证的不变量符合某些限制，符合这些限制的验证在</a:t>
            </a:r>
            <a:r>
              <a:rPr lang="en-US" altLang="zh-CN" dirty="0" err="1"/>
              <a:t>epr</a:t>
            </a:r>
            <a:r>
              <a:rPr lang="zh-CN" altLang="en-US" dirty="0"/>
              <a:t>中，是可判定的。</a:t>
            </a:r>
            <a:endParaRPr lang="en-US" altLang="zh-CN" dirty="0"/>
          </a:p>
          <a:p>
            <a:endParaRPr lang="en-US" altLang="zh-CN" dirty="0"/>
          </a:p>
          <a:p>
            <a:r>
              <a:rPr lang="zh-CN" altLang="en-US" dirty="0"/>
              <a:t>这种限制跟想要证明的协议的规约有关，本文假定规约，如何规约以满足限制使得需要考虑的公式可判定不在本文考虑的范围内。 本文提到了，有些情况下，这种规约并不容易</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13</a:t>
            </a:fld>
            <a:endParaRPr lang="zh-CN" altLang="en-US"/>
          </a:p>
        </p:txBody>
      </p:sp>
    </p:spTree>
    <p:extLst>
      <p:ext uri="{BB962C8B-B14F-4D97-AF65-F5344CB8AC3E}">
        <p14:creationId xmlns:p14="http://schemas.microsoft.com/office/powerpoint/2010/main" val="39177743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对于复杂的系统，需要搜索的空间很大，正确的不变量很复杂，直接搜索很困难</a:t>
            </a:r>
            <a:endParaRPr lang="en-US" altLang="zh-CN" dirty="0"/>
          </a:p>
          <a:p>
            <a:r>
              <a:rPr lang="en-US" altLang="zh-CN" dirty="0"/>
              <a:t>Breadth:</a:t>
            </a:r>
            <a:r>
              <a:rPr lang="zh-CN" altLang="en-US" dirty="0"/>
              <a:t> 增量的构造一个复杂的不变量</a:t>
            </a:r>
            <a:endParaRPr lang="en-US" altLang="zh-CN" dirty="0"/>
          </a:p>
          <a:p>
            <a:endParaRPr lang="en-US" altLang="zh-CN" dirty="0"/>
          </a:p>
          <a:p>
            <a:r>
              <a:rPr lang="zh-CN" altLang="en-US" dirty="0"/>
              <a:t>使用</a:t>
            </a:r>
            <a:r>
              <a:rPr lang="en-US" altLang="zh-CN" dirty="0"/>
              <a:t>breadth</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16</a:t>
            </a:fld>
            <a:endParaRPr lang="zh-CN" altLang="en-US"/>
          </a:p>
        </p:txBody>
      </p:sp>
    </p:spTree>
    <p:extLst>
      <p:ext uri="{BB962C8B-B14F-4D97-AF65-F5344CB8AC3E}">
        <p14:creationId xmlns:p14="http://schemas.microsoft.com/office/powerpoint/2010/main" val="142714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这些称为</a:t>
            </a:r>
            <a:r>
              <a:rPr lang="en-US" altLang="zh-CN" dirty="0"/>
              <a:t>verification condition</a:t>
            </a:r>
            <a:r>
              <a:rPr lang="zh-CN" altLang="en-US" dirty="0"/>
              <a:t>，验证条件，就是</a:t>
            </a:r>
            <a:r>
              <a:rPr lang="en-US" altLang="zh-CN" dirty="0" err="1"/>
              <a:t>smt</a:t>
            </a:r>
            <a:r>
              <a:rPr lang="zh-CN" altLang="en-US" dirty="0"/>
              <a:t>求解器需要求解的条件</a:t>
            </a:r>
            <a:endParaRPr lang="en-US" altLang="zh-CN" dirty="0"/>
          </a:p>
          <a:p>
            <a:r>
              <a:rPr lang="zh-CN" altLang="en-US" dirty="0"/>
              <a:t>实践中这些</a:t>
            </a:r>
            <a:r>
              <a:rPr lang="en-US" altLang="zh-CN" dirty="0" err="1"/>
              <a:t>vc</a:t>
            </a:r>
            <a:r>
              <a:rPr lang="zh-CN" altLang="en-US" dirty="0"/>
              <a:t>能够很快求解出来</a:t>
            </a:r>
          </a:p>
        </p:txBody>
      </p:sp>
      <p:sp>
        <p:nvSpPr>
          <p:cNvPr id="4" name="灯片编号占位符 3"/>
          <p:cNvSpPr>
            <a:spLocks noGrp="1"/>
          </p:cNvSpPr>
          <p:nvPr>
            <p:ph type="sldNum" sz="quarter" idx="5"/>
          </p:nvPr>
        </p:nvSpPr>
        <p:spPr/>
        <p:txBody>
          <a:bodyPr/>
          <a:lstStyle/>
          <a:p>
            <a:fld id="{9B5BD0AE-A23C-4B71-BCCA-077F02B28D69}" type="slidenum">
              <a:rPr lang="zh-CN" altLang="en-US" smtClean="0"/>
              <a:t>17</a:t>
            </a:fld>
            <a:endParaRPr lang="zh-CN" altLang="en-US"/>
          </a:p>
        </p:txBody>
      </p:sp>
    </p:spTree>
    <p:extLst>
      <p:ext uri="{BB962C8B-B14F-4D97-AF65-F5344CB8AC3E}">
        <p14:creationId xmlns:p14="http://schemas.microsoft.com/office/powerpoint/2010/main" val="314537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831CD91-DF3E-44A3-8917-92DA6279F9FC}" type="datetime1">
              <a:rPr lang="zh-CN" altLang="en-US" smtClean="0"/>
              <a:t>2022/3/14</a:t>
            </a:fld>
            <a:endParaRPr lang="zh-CN" altLang="en-US"/>
          </a:p>
        </p:txBody>
      </p:sp>
      <p:sp>
        <p:nvSpPr>
          <p:cNvPr id="5" name="Footer Placeholder 4"/>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Slide Number Placeholder 5"/>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1690548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63B1CB9-5D6B-4F22-ADA4-FF13B20858DE}" type="datetime1">
              <a:rPr lang="zh-CN" altLang="en-US" smtClean="0"/>
              <a:t>2022/3/14</a:t>
            </a:fld>
            <a:endParaRPr lang="zh-CN" altLang="en-US"/>
          </a:p>
        </p:txBody>
      </p:sp>
      <p:sp>
        <p:nvSpPr>
          <p:cNvPr id="5" name="Footer Placeholder 4"/>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Slide Number Placeholder 5"/>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2873708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61109A28-F1EF-466C-9407-305A80DFBB09}" type="datetime1">
              <a:rPr lang="zh-CN" altLang="en-US" smtClean="0"/>
              <a:t>2022/3/14</a:t>
            </a:fld>
            <a:endParaRPr lang="zh-CN" altLang="en-US"/>
          </a:p>
        </p:txBody>
      </p:sp>
      <p:sp>
        <p:nvSpPr>
          <p:cNvPr id="5" name="Footer Placeholder 4"/>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Slide Number Placeholder 5"/>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292267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26391" y="161926"/>
            <a:ext cx="11160000" cy="864000"/>
          </a:xfrm>
        </p:spPr>
        <p:txBody>
          <a:bodyPr anchor="b"/>
          <a:lstStyle/>
          <a:p>
            <a:r>
              <a:rPr lang="zh-CN" altLang="en-US" dirty="0"/>
              <a:t>单击此处编辑母版标题样式</a:t>
            </a:r>
            <a:endParaRPr lang="en-US" dirty="0"/>
          </a:p>
        </p:txBody>
      </p:sp>
      <p:sp>
        <p:nvSpPr>
          <p:cNvPr id="3" name="Content Placeholder 2"/>
          <p:cNvSpPr>
            <a:spLocks noGrp="1"/>
          </p:cNvSpPr>
          <p:nvPr>
            <p:ph idx="1"/>
          </p:nvPr>
        </p:nvSpPr>
        <p:spPr>
          <a:xfrm>
            <a:off x="520655" y="1278467"/>
            <a:ext cx="11160000" cy="4898495"/>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Footer Placeholder 4"/>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Slide Number Placeholder 5"/>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2241746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848CCCA3-0854-44F0-998E-6E68283DA6AE}" type="datetime1">
              <a:rPr lang="zh-CN" altLang="en-US" smtClean="0"/>
              <a:t>2022/3/14</a:t>
            </a:fld>
            <a:endParaRPr lang="zh-CN" altLang="en-US"/>
          </a:p>
        </p:txBody>
      </p:sp>
      <p:sp>
        <p:nvSpPr>
          <p:cNvPr id="5" name="Footer Placeholder 4"/>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Slide Number Placeholder 5"/>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4288557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C73A3826-0B03-4DE6-B474-3D39148F04F4}" type="datetime1">
              <a:rPr lang="zh-CN" altLang="en-US" smtClean="0"/>
              <a:t>2022/3/14</a:t>
            </a:fld>
            <a:endParaRPr lang="zh-CN" altLang="en-US"/>
          </a:p>
        </p:txBody>
      </p:sp>
      <p:sp>
        <p:nvSpPr>
          <p:cNvPr id="6" name="Footer Placeholder 5"/>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7" name="Slide Number Placeholder 6"/>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691457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C907AD60-8CF1-4B1A-A838-CCBEADE38C0D}" type="datetime1">
              <a:rPr lang="zh-CN" altLang="en-US" smtClean="0"/>
              <a:t>2022/3/14</a:t>
            </a:fld>
            <a:endParaRPr lang="zh-CN" altLang="en-US"/>
          </a:p>
        </p:txBody>
      </p:sp>
      <p:sp>
        <p:nvSpPr>
          <p:cNvPr id="8" name="Footer Placeholder 7"/>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9" name="Slide Number Placeholder 8"/>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1697160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C46B81A-E74E-47FC-A847-E0E5CCAC6920}" type="datetime1">
              <a:rPr lang="zh-CN" altLang="en-US" smtClean="0"/>
              <a:t>2022/3/14</a:t>
            </a:fld>
            <a:endParaRPr lang="zh-CN" altLang="en-US"/>
          </a:p>
        </p:txBody>
      </p:sp>
      <p:sp>
        <p:nvSpPr>
          <p:cNvPr id="4" name="Footer Placeholder 3"/>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5" name="Slide Number Placeholder 4"/>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498938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BE8723-2554-4199-B418-AB6FD0A10C7A}" type="datetime1">
              <a:rPr lang="zh-CN" altLang="en-US" smtClean="0"/>
              <a:t>2022/3/14</a:t>
            </a:fld>
            <a:endParaRPr lang="zh-CN" altLang="en-US"/>
          </a:p>
        </p:txBody>
      </p:sp>
      <p:sp>
        <p:nvSpPr>
          <p:cNvPr id="3" name="Footer Placeholder 2"/>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4" name="Slide Number Placeholder 3"/>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174606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6E915277-D2B3-4EA2-9821-92D1EA9F6383}" type="datetime1">
              <a:rPr lang="zh-CN" altLang="en-US" smtClean="0"/>
              <a:t>2022/3/14</a:t>
            </a:fld>
            <a:endParaRPr lang="zh-CN" altLang="en-US"/>
          </a:p>
        </p:txBody>
      </p:sp>
      <p:sp>
        <p:nvSpPr>
          <p:cNvPr id="6" name="Footer Placeholder 5"/>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7" name="Slide Number Placeholder 6"/>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2625736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174E1BE1-58AF-4644-9D73-AA79C0192F2E}" type="datetime1">
              <a:rPr lang="zh-CN" altLang="en-US" smtClean="0"/>
              <a:t>2022/3/14</a:t>
            </a:fld>
            <a:endParaRPr lang="zh-CN" altLang="en-US"/>
          </a:p>
        </p:txBody>
      </p:sp>
      <p:sp>
        <p:nvSpPr>
          <p:cNvPr id="6" name="Footer Placeholder 5"/>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7" name="Slide Number Placeholder 6"/>
          <p:cNvSpPr>
            <a:spLocks noGrp="1"/>
          </p:cNvSpPr>
          <p:nvPr>
            <p:ph type="sldNum" sz="quarter" idx="12"/>
          </p:nvPr>
        </p:nvSpPr>
        <p:spPr/>
        <p:txBody>
          <a:bodyPr/>
          <a:lstStyle/>
          <a:p>
            <a:fld id="{FDF96B62-0E79-44B5-BB83-6AF64255BCDF}" type="slidenum">
              <a:rPr lang="zh-CN" altLang="en-US" smtClean="0"/>
              <a:t>‹#›</a:t>
            </a:fld>
            <a:endParaRPr lang="zh-CN" altLang="en-US"/>
          </a:p>
        </p:txBody>
      </p:sp>
    </p:spTree>
    <p:extLst>
      <p:ext uri="{BB962C8B-B14F-4D97-AF65-F5344CB8AC3E}">
        <p14:creationId xmlns:p14="http://schemas.microsoft.com/office/powerpoint/2010/main" val="2253829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4399" y="1278467"/>
            <a:ext cx="11483202" cy="4898495"/>
          </a:xfrm>
          <a:prstGeom prst="rect">
            <a:avLst/>
          </a:prstGeom>
        </p:spPr>
        <p:txBody>
          <a:bodyPr vert="horz" lIns="91440" tIns="45720" rIns="91440" bIns="45720" rtlCol="0">
            <a:no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CF85C-368F-427C-80BE-2874D1E2E629}" type="datetime1">
              <a:rPr lang="zh-CN" altLang="en-US" smtClean="0"/>
              <a:t>2022/3/14</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a:t>Finding Invariants of Distributed Systems: It’s a Small (Enough) World After All</a:t>
            </a:r>
            <a:endParaRPr lang="zh-CN"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F96B62-0E79-44B5-BB83-6AF64255BCDF}" type="slidenum">
              <a:rPr lang="zh-CN" altLang="en-US" smtClean="0"/>
              <a:t>‹#›</a:t>
            </a:fld>
            <a:endParaRPr lang="zh-CN" altLang="en-US"/>
          </a:p>
        </p:txBody>
      </p:sp>
      <p:sp>
        <p:nvSpPr>
          <p:cNvPr id="10" name="矩形 9">
            <a:extLst>
              <a:ext uri="{FF2B5EF4-FFF2-40B4-BE49-F238E27FC236}">
                <a16:creationId xmlns:a16="http://schemas.microsoft.com/office/drawing/2014/main" id="{40EE09A4-CE3E-480A-AC66-079689428D15}"/>
              </a:ext>
            </a:extLst>
          </p:cNvPr>
          <p:cNvSpPr/>
          <p:nvPr userDrawn="1"/>
        </p:nvSpPr>
        <p:spPr>
          <a:xfrm>
            <a:off x="0" y="153976"/>
            <a:ext cx="360000" cy="900000"/>
          </a:xfrm>
          <a:prstGeom prst="rect">
            <a:avLst/>
          </a:prstGeom>
          <a:solidFill>
            <a:srgbClr val="5F1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dirty="0"/>
          </a:p>
        </p:txBody>
      </p:sp>
      <p:sp>
        <p:nvSpPr>
          <p:cNvPr id="2" name="Title Placeholder 1"/>
          <p:cNvSpPr>
            <a:spLocks noGrp="1"/>
          </p:cNvSpPr>
          <p:nvPr>
            <p:ph type="title"/>
          </p:nvPr>
        </p:nvSpPr>
        <p:spPr>
          <a:xfrm>
            <a:off x="520655" y="135976"/>
            <a:ext cx="11160000" cy="936000"/>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extLst>
      <p:ext uri="{BB962C8B-B14F-4D97-AF65-F5344CB8AC3E}">
        <p14:creationId xmlns:p14="http://schemas.microsoft.com/office/powerpoint/2010/main" val="2847334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300" b="1" i="0" kern="1200" baseline="0">
          <a:solidFill>
            <a:srgbClr val="5F1051"/>
          </a:solidFill>
          <a:latin typeface="Verdana" panose="020B0604030504040204" pitchFamily="34" charset="0"/>
          <a:ea typeface="黑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000" kern="1200" baseline="0">
          <a:solidFill>
            <a:schemeClr val="tx1"/>
          </a:solidFill>
          <a:latin typeface="Arial" panose="020B0604020202020204" pitchFamily="34" charset="0"/>
          <a:ea typeface="黑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baseline="0">
          <a:solidFill>
            <a:srgbClr val="5F1051"/>
          </a:solidFill>
          <a:latin typeface="Arial" panose="020B0604020202020204" pitchFamily="34" charset="0"/>
          <a:ea typeface="黑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黑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baseline="0">
          <a:solidFill>
            <a:schemeClr val="tx1"/>
          </a:solidFill>
          <a:latin typeface="Arial" panose="020B0604020202020204" pitchFamily="34" charset="0"/>
          <a:ea typeface="黑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baseline="0">
          <a:solidFill>
            <a:schemeClr val="tx1"/>
          </a:solidFill>
          <a:latin typeface="Arial" panose="020B060402020202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0.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78D22468-9169-411F-8F93-8ED628A6282D}"/>
              </a:ext>
            </a:extLst>
          </p:cNvPr>
          <p:cNvSpPr/>
          <p:nvPr/>
        </p:nvSpPr>
        <p:spPr>
          <a:xfrm>
            <a:off x="0" y="-42530"/>
            <a:ext cx="12192000" cy="4609214"/>
          </a:xfrm>
          <a:prstGeom prst="rect">
            <a:avLst/>
          </a:prstGeom>
          <a:solidFill>
            <a:srgbClr val="5F10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5F1051"/>
              </a:solidFill>
            </a:endParaRPr>
          </a:p>
        </p:txBody>
      </p:sp>
      <p:sp>
        <p:nvSpPr>
          <p:cNvPr id="4" name="副标题 2"/>
          <p:cNvSpPr txBox="1">
            <a:spLocks/>
          </p:cNvSpPr>
          <p:nvPr/>
        </p:nvSpPr>
        <p:spPr>
          <a:xfrm>
            <a:off x="2561185" y="4941168"/>
            <a:ext cx="6858000" cy="1437468"/>
          </a:xfrm>
          <a:prstGeom prst="rect">
            <a:avLst/>
          </a:prstGeom>
        </p:spPr>
        <p:txBody>
          <a:bodyPr vert="horz" lIns="91440" tIns="45720" rIns="91440" bIns="45720" rtlCol="0" anchor="ctr">
            <a:noAutofit/>
          </a:bodyPr>
          <a:lstStyle>
            <a:lvl1pPr marL="0" indent="0" algn="ctr" defTabSz="685800" rtl="0" eaLnBrk="1" latinLnBrk="0" hangingPunct="1">
              <a:lnSpc>
                <a:spcPct val="90000"/>
              </a:lnSpc>
              <a:spcBef>
                <a:spcPts val="750"/>
              </a:spcBef>
              <a:buFont typeface="Arial" panose="020B0604020202020204" pitchFamily="34" charset="0"/>
              <a:buNone/>
              <a:defRPr sz="1800" kern="1200" baseline="0">
                <a:solidFill>
                  <a:schemeClr val="tx1"/>
                </a:solidFill>
                <a:latin typeface="Calibri" panose="020F0502020204030204" pitchFamily="34" charset="0"/>
                <a:ea typeface="微软雅黑" panose="020B0503020204020204" pitchFamily="34" charset="-122"/>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baseline="0">
                <a:solidFill>
                  <a:schemeClr val="tx1"/>
                </a:solidFill>
                <a:latin typeface="Calibri" panose="020F0502020204030204" pitchFamily="34" charset="0"/>
                <a:ea typeface="微软雅黑" panose="020B0503020204020204" pitchFamily="34" charset="-122"/>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baseline="0">
                <a:solidFill>
                  <a:schemeClr val="tx1"/>
                </a:solidFill>
                <a:latin typeface="Calibri" panose="020F0502020204030204" pitchFamily="34" charset="0"/>
                <a:ea typeface="微软雅黑" panose="020B0503020204020204" pitchFamily="34" charset="-122"/>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baseline="0">
                <a:solidFill>
                  <a:schemeClr val="tx1"/>
                </a:solidFill>
                <a:latin typeface="Calibri" panose="020F0502020204030204" pitchFamily="34" charset="0"/>
                <a:ea typeface="微软雅黑" panose="020B0503020204020204" pitchFamily="34" charset="-122"/>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baseline="0">
                <a:solidFill>
                  <a:schemeClr val="tx1"/>
                </a:solidFill>
                <a:latin typeface="Calibri" panose="020F0502020204030204" pitchFamily="34" charset="0"/>
                <a:ea typeface="微软雅黑" panose="020B0503020204020204" pitchFamily="34" charset="-122"/>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spcAft>
                <a:spcPts val="1200"/>
              </a:spcAft>
            </a:pPr>
            <a:r>
              <a:rPr lang="en-US" altLang="zh-CN" sz="2200" b="1" dirty="0" err="1">
                <a:latin typeface="微软雅黑" panose="020B0503020204020204" pitchFamily="34" charset="-122"/>
              </a:rPr>
              <a:t>Xiaosong</a:t>
            </a:r>
            <a:r>
              <a:rPr lang="en-US" altLang="zh-CN" sz="2200" b="1" dirty="0">
                <a:latin typeface="微软雅黑" panose="020B0503020204020204" pitchFamily="34" charset="-122"/>
              </a:rPr>
              <a:t> Gu</a:t>
            </a:r>
            <a:endParaRPr lang="zh-CN" altLang="en-US" sz="2200" b="1" dirty="0">
              <a:latin typeface="微软雅黑" panose="020B0503020204020204" pitchFamily="34" charset="-122"/>
            </a:endParaRPr>
          </a:p>
          <a:p>
            <a:pPr>
              <a:spcAft>
                <a:spcPts val="1200"/>
              </a:spcAft>
            </a:pPr>
            <a:r>
              <a:rPr lang="en-US" altLang="zh-CN" sz="1600" dirty="0">
                <a:ea typeface="黑体" panose="02010609060101010101" pitchFamily="49" charset="-122"/>
              </a:rPr>
              <a:t>2022</a:t>
            </a:r>
            <a:r>
              <a:rPr lang="zh-CN" altLang="en-US" sz="1600" dirty="0">
                <a:ea typeface="黑体" panose="02010609060101010101" pitchFamily="49" charset="-122"/>
              </a:rPr>
              <a:t>年</a:t>
            </a:r>
            <a:r>
              <a:rPr lang="en-US" altLang="zh-CN" sz="1600" dirty="0">
                <a:ea typeface="黑体" panose="02010609060101010101" pitchFamily="49" charset="-122"/>
              </a:rPr>
              <a:t>03</a:t>
            </a:r>
            <a:r>
              <a:rPr lang="zh-CN" altLang="en-US" sz="1600" dirty="0">
                <a:ea typeface="黑体" panose="02010609060101010101" pitchFamily="49" charset="-122"/>
              </a:rPr>
              <a:t>月</a:t>
            </a:r>
            <a:r>
              <a:rPr lang="en-US" altLang="zh-CN" sz="1600">
                <a:ea typeface="黑体" panose="02010609060101010101" pitchFamily="49" charset="-122"/>
              </a:rPr>
              <a:t>14</a:t>
            </a:r>
            <a:r>
              <a:rPr lang="zh-CN" altLang="en-US" sz="1600">
                <a:ea typeface="黑体" panose="02010609060101010101" pitchFamily="49" charset="-122"/>
              </a:rPr>
              <a:t>日</a:t>
            </a:r>
            <a:endParaRPr lang="en-US" altLang="zh-CN" sz="1600" dirty="0">
              <a:ea typeface="黑体" panose="02010609060101010101" pitchFamily="49" charset="-122"/>
            </a:endParaRPr>
          </a:p>
        </p:txBody>
      </p:sp>
      <p:pic>
        <p:nvPicPr>
          <p:cNvPr id="10" name="Picture 6" descr="towe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71715" y="5626601"/>
            <a:ext cx="1990725" cy="109537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1" descr="NJU2"/>
          <p:cNvPicPr>
            <a:picLocks noChangeAspect="1" noChangeArrowheads="1"/>
          </p:cNvPicPr>
          <p:nvPr/>
        </p:nvPicPr>
        <p:blipFill>
          <a:blip r:embed="rId4" cstate="print">
            <a:lum bright="70000" contrast="-70000"/>
            <a:extLst>
              <a:ext uri="{BEBA8EAE-BF5A-486C-A8C5-ECC9F3942E4B}">
                <a14:imgProps xmlns:a14="http://schemas.microsoft.com/office/drawing/2010/main">
                  <a14:imgLayer r:embed="rId5">
                    <a14:imgEffect>
                      <a14:artisticPhotocopy/>
                    </a14:imgEffect>
                  </a14:imgLayer>
                </a14:imgProps>
              </a:ext>
              <a:ext uri="{28A0092B-C50C-407E-A947-70E740481C1C}">
                <a14:useLocalDpi xmlns:a14="http://schemas.microsoft.com/office/drawing/2010/main" val="0"/>
              </a:ext>
            </a:extLst>
          </a:blip>
          <a:srcRect/>
          <a:stretch>
            <a:fillRect/>
          </a:stretch>
        </p:blipFill>
        <p:spPr bwMode="auto">
          <a:xfrm>
            <a:off x="343936" y="268953"/>
            <a:ext cx="1374632" cy="540000"/>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1917546" y="268953"/>
            <a:ext cx="463798" cy="540000"/>
          </a:xfrm>
          <a:prstGeom prst="rect">
            <a:avLst/>
          </a:prstGeom>
        </p:spPr>
      </p:pic>
      <p:sp>
        <p:nvSpPr>
          <p:cNvPr id="2" name="标题 1"/>
          <p:cNvSpPr>
            <a:spLocks noGrp="1"/>
          </p:cNvSpPr>
          <p:nvPr>
            <p:ph type="ctrTitle"/>
          </p:nvPr>
        </p:nvSpPr>
        <p:spPr>
          <a:xfrm>
            <a:off x="1242126" y="1275337"/>
            <a:ext cx="9707747" cy="2561714"/>
          </a:xfrm>
        </p:spPr>
        <p:txBody>
          <a:bodyPr>
            <a:noAutofit/>
          </a:bodyPr>
          <a:lstStyle/>
          <a:p>
            <a:pPr>
              <a:lnSpc>
                <a:spcPct val="120000"/>
              </a:lnSpc>
              <a:spcBef>
                <a:spcPts val="0"/>
              </a:spcBef>
              <a:spcAft>
                <a:spcPts val="1200"/>
              </a:spcAft>
            </a:pPr>
            <a:r>
              <a:rPr lang="en-US" altLang="zh-CN" sz="3600" b="1" dirty="0">
                <a:solidFill>
                  <a:schemeClr val="bg1"/>
                </a:solidFill>
                <a:latin typeface="Arial" panose="020B0604020202020204" pitchFamily="34" charset="0"/>
                <a:cs typeface="Arial" panose="020B0604020202020204" pitchFamily="34" charset="0"/>
              </a:rPr>
              <a:t>Finding Invariants of Distributed Systems:</a:t>
            </a:r>
            <a:br>
              <a:rPr lang="en-US" altLang="zh-CN" sz="3600" b="1" dirty="0">
                <a:solidFill>
                  <a:schemeClr val="bg1"/>
                </a:solidFill>
                <a:latin typeface="Arial" panose="020B0604020202020204" pitchFamily="34" charset="0"/>
                <a:cs typeface="Arial" panose="020B0604020202020204" pitchFamily="34" charset="0"/>
              </a:rPr>
            </a:br>
            <a:r>
              <a:rPr lang="en-US" altLang="zh-CN" sz="3600" b="1" dirty="0">
                <a:solidFill>
                  <a:schemeClr val="bg1"/>
                </a:solidFill>
                <a:latin typeface="Arial" panose="020B0604020202020204" pitchFamily="34" charset="0"/>
                <a:cs typeface="Arial" panose="020B0604020202020204" pitchFamily="34" charset="0"/>
              </a:rPr>
              <a:t>It’s a Small (Enough) World After All</a:t>
            </a:r>
            <a:br>
              <a:rPr lang="en-US" altLang="zh-CN" sz="2800" dirty="0">
                <a:solidFill>
                  <a:schemeClr val="bg1"/>
                </a:solidFill>
                <a:latin typeface="Arial" panose="020B0604020202020204" pitchFamily="34" charset="0"/>
                <a:cs typeface="Arial" panose="020B0604020202020204" pitchFamily="34" charset="0"/>
              </a:rPr>
            </a:br>
            <a:endParaRPr lang="zh-CN" altLang="en-US" sz="28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07332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414022-E13B-45B3-AB35-2221C9E00940}"/>
              </a:ext>
            </a:extLst>
          </p:cNvPr>
          <p:cNvSpPr>
            <a:spLocks noGrp="1"/>
          </p:cNvSpPr>
          <p:nvPr>
            <p:ph type="title"/>
          </p:nvPr>
        </p:nvSpPr>
        <p:spPr/>
        <p:txBody>
          <a:bodyPr/>
          <a:lstStyle/>
          <a:p>
            <a:r>
              <a:rPr lang="en-US" altLang="zh-CN" dirty="0"/>
              <a:t>An Example</a:t>
            </a:r>
            <a:endParaRPr lang="zh-CN" altLang="en-US" dirty="0"/>
          </a:p>
        </p:txBody>
      </p:sp>
      <p:sp>
        <p:nvSpPr>
          <p:cNvPr id="5" name="页脚占位符 4">
            <a:extLst>
              <a:ext uri="{FF2B5EF4-FFF2-40B4-BE49-F238E27FC236}">
                <a16:creationId xmlns:a16="http://schemas.microsoft.com/office/drawing/2014/main" id="{0F954F1A-B1F8-49EE-BB54-78A7F3ABB9E0}"/>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D0378BEA-968F-46CE-9985-08667070E82B}"/>
              </a:ext>
            </a:extLst>
          </p:cNvPr>
          <p:cNvSpPr>
            <a:spLocks noGrp="1"/>
          </p:cNvSpPr>
          <p:nvPr>
            <p:ph type="sldNum" sz="quarter" idx="12"/>
          </p:nvPr>
        </p:nvSpPr>
        <p:spPr/>
        <p:txBody>
          <a:bodyPr/>
          <a:lstStyle/>
          <a:p>
            <a:fld id="{FDF96B62-0E79-44B5-BB83-6AF64255BCDF}" type="slidenum">
              <a:rPr lang="zh-CN" altLang="en-US" smtClean="0"/>
              <a:t>10</a:t>
            </a:fld>
            <a:endParaRPr lang="zh-CN" altLang="en-US"/>
          </a:p>
        </p:txBody>
      </p:sp>
      <p:pic>
        <p:nvPicPr>
          <p:cNvPr id="8" name="图片 7">
            <a:extLst>
              <a:ext uri="{FF2B5EF4-FFF2-40B4-BE49-F238E27FC236}">
                <a16:creationId xmlns:a16="http://schemas.microsoft.com/office/drawing/2014/main" id="{FA9F62FB-02A2-4C14-9C16-35DA3C09FBEA}"/>
              </a:ext>
            </a:extLst>
          </p:cNvPr>
          <p:cNvPicPr>
            <a:picLocks noChangeAspect="1"/>
          </p:cNvPicPr>
          <p:nvPr/>
        </p:nvPicPr>
        <p:blipFill rotWithShape="1">
          <a:blip r:embed="rId2"/>
          <a:srcRect l="3629" t="1982" r="3307"/>
          <a:stretch/>
        </p:blipFill>
        <p:spPr>
          <a:xfrm>
            <a:off x="483861" y="1377691"/>
            <a:ext cx="4635796" cy="4663858"/>
          </a:xfrm>
          <a:prstGeom prst="rect">
            <a:avLst/>
          </a:prstGeom>
        </p:spPr>
      </p:pic>
      <p:pic>
        <p:nvPicPr>
          <p:cNvPr id="10" name="图片 9">
            <a:extLst>
              <a:ext uri="{FF2B5EF4-FFF2-40B4-BE49-F238E27FC236}">
                <a16:creationId xmlns:a16="http://schemas.microsoft.com/office/drawing/2014/main" id="{D292EB6C-C0DA-45C7-9FFF-AE76C920DA3B}"/>
              </a:ext>
            </a:extLst>
          </p:cNvPr>
          <p:cNvPicPr>
            <a:picLocks noChangeAspect="1"/>
          </p:cNvPicPr>
          <p:nvPr/>
        </p:nvPicPr>
        <p:blipFill rotWithShape="1">
          <a:blip r:embed="rId3"/>
          <a:srcRect l="2250" t="2750"/>
          <a:stretch/>
        </p:blipFill>
        <p:spPr>
          <a:xfrm>
            <a:off x="5929013" y="3186601"/>
            <a:ext cx="5507665" cy="2765254"/>
          </a:xfrm>
          <a:prstGeom prst="rect">
            <a:avLst/>
          </a:prstGeom>
        </p:spPr>
      </p:pic>
      <p:pic>
        <p:nvPicPr>
          <p:cNvPr id="12" name="图片 11">
            <a:extLst>
              <a:ext uri="{FF2B5EF4-FFF2-40B4-BE49-F238E27FC236}">
                <a16:creationId xmlns:a16="http://schemas.microsoft.com/office/drawing/2014/main" id="{EF62AB7C-B5B0-4C87-B842-A31AE80754DE}"/>
              </a:ext>
            </a:extLst>
          </p:cNvPr>
          <p:cNvPicPr>
            <a:picLocks noChangeAspect="1"/>
          </p:cNvPicPr>
          <p:nvPr/>
        </p:nvPicPr>
        <p:blipFill rotWithShape="1">
          <a:blip r:embed="rId4"/>
          <a:srcRect l="3018" t="4889" r="1811" b="5082"/>
          <a:stretch/>
        </p:blipFill>
        <p:spPr>
          <a:xfrm>
            <a:off x="5422606" y="1413460"/>
            <a:ext cx="6520481" cy="1311239"/>
          </a:xfrm>
          <a:prstGeom prst="rect">
            <a:avLst/>
          </a:prstGeom>
        </p:spPr>
      </p:pic>
      <p:sp>
        <p:nvSpPr>
          <p:cNvPr id="3" name="日期占位符 2">
            <a:extLst>
              <a:ext uri="{FF2B5EF4-FFF2-40B4-BE49-F238E27FC236}">
                <a16:creationId xmlns:a16="http://schemas.microsoft.com/office/drawing/2014/main" id="{8DC201FC-80C1-4BA0-A15E-9836AE1D4C8C}"/>
              </a:ext>
            </a:extLst>
          </p:cNvPr>
          <p:cNvSpPr>
            <a:spLocks noGrp="1"/>
          </p:cNvSpPr>
          <p:nvPr>
            <p:ph type="dt" sz="half" idx="10"/>
          </p:nvPr>
        </p:nvSpPr>
        <p:spPr/>
        <p:txBody>
          <a:bodyPr/>
          <a:lstStyle/>
          <a:p>
            <a:fld id="{77054556-4CFB-4B7F-B5E0-83C7B5904020}" type="datetime1">
              <a:rPr lang="zh-CN" altLang="en-US" smtClean="0"/>
              <a:t>2022/3/14</a:t>
            </a:fld>
            <a:endParaRPr lang="zh-CN" altLang="en-US"/>
          </a:p>
        </p:txBody>
      </p:sp>
    </p:spTree>
    <p:extLst>
      <p:ext uri="{BB962C8B-B14F-4D97-AF65-F5344CB8AC3E}">
        <p14:creationId xmlns:p14="http://schemas.microsoft.com/office/powerpoint/2010/main" val="409727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6B0CE1-54BE-4DA4-A166-B3FBAE9A37BB}"/>
              </a:ext>
            </a:extLst>
          </p:cNvPr>
          <p:cNvSpPr>
            <a:spLocks noGrp="1"/>
          </p:cNvSpPr>
          <p:nvPr>
            <p:ph type="title"/>
          </p:nvPr>
        </p:nvSpPr>
        <p:spPr/>
        <p:txBody>
          <a:bodyPr/>
          <a:lstStyle/>
          <a:p>
            <a:r>
              <a:rPr lang="en-US" altLang="zh-CN" dirty="0"/>
              <a:t>Some Notations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46E84E9D-EB08-4EAB-AD5C-3F62B34BDD3D}"/>
                  </a:ext>
                </a:extLst>
              </p:cNvPr>
              <p:cNvSpPr>
                <a:spLocks noGrp="1"/>
              </p:cNvSpPr>
              <p:nvPr>
                <p:ph idx="1"/>
              </p:nvPr>
            </p:nvSpPr>
            <p:spPr>
              <a:xfrm>
                <a:off x="526391" y="1184824"/>
                <a:ext cx="11160000" cy="4898495"/>
              </a:xfrm>
            </p:spPr>
            <p:txBody>
              <a:bodyPr/>
              <a:lstStyle/>
              <a:p>
                <a:r>
                  <a:rPr lang="en-US" altLang="zh-CN" dirty="0"/>
                  <a:t>Initial condition </a:t>
                </a:r>
                <a14:m>
                  <m:oMath xmlns:m="http://schemas.openxmlformats.org/officeDocument/2006/math">
                    <m:r>
                      <a:rPr lang="en-US" altLang="zh-CN" b="0" i="1" smtClean="0">
                        <a:latin typeface="Cambria Math" panose="02040503050406030204" pitchFamily="18" charset="0"/>
                      </a:rPr>
                      <m:t>𝐼𝑁𝐼𝑇</m:t>
                    </m:r>
                  </m:oMath>
                </a14:m>
                <a:r>
                  <a:rPr lang="en-US" altLang="zh-CN" dirty="0"/>
                  <a:t>, state transition </a:t>
                </a:r>
                <a14:m>
                  <m:oMath xmlns:m="http://schemas.openxmlformats.org/officeDocument/2006/math">
                    <m:r>
                      <a:rPr lang="en-US" altLang="zh-CN" b="0" i="1" smtClean="0">
                        <a:latin typeface="Cambria Math" panose="02040503050406030204" pitchFamily="18" charset="0"/>
                      </a:rPr>
                      <m:t>𝑇𝑅</m:t>
                    </m:r>
                  </m:oMath>
                </a14:m>
                <a:r>
                  <a:rPr lang="en-US" altLang="zh-CN" dirty="0"/>
                  <a:t>, safety condition </a:t>
                </a:r>
                <a14:m>
                  <m:oMath xmlns:m="http://schemas.openxmlformats.org/officeDocument/2006/math">
                    <m:r>
                      <a:rPr lang="en-US" altLang="zh-CN" b="0" i="1" smtClean="0">
                        <a:latin typeface="Cambria Math" panose="02040503050406030204" pitchFamily="18" charset="0"/>
                      </a:rPr>
                      <m:t>𝑆</m:t>
                    </m:r>
                  </m:oMath>
                </a14:m>
                <a:endParaRPr lang="en-US" altLang="zh-CN" dirty="0"/>
              </a:p>
              <a:p>
                <a:r>
                  <a:rPr lang="en-US" altLang="zh-CN" dirty="0"/>
                  <a:t>Model </a:t>
                </a:r>
                <a14:m>
                  <m:oMath xmlns:m="http://schemas.openxmlformats.org/officeDocument/2006/math">
                    <m:r>
                      <a:rPr lang="en-US" altLang="zh-CN" b="0" i="1" smtClean="0">
                        <a:latin typeface="Cambria Math" panose="02040503050406030204" pitchFamily="18" charset="0"/>
                      </a:rPr>
                      <m:t>𝑀</m:t>
                    </m:r>
                  </m:oMath>
                </a14:m>
                <a:r>
                  <a:rPr lang="en-US" altLang="zh-CN" dirty="0"/>
                  <a:t>: a state(an assignment to all variables)</a:t>
                </a:r>
              </a:p>
              <a:p>
                <a:r>
                  <a:rPr lang="en-US" altLang="zh-CN" dirty="0"/>
                  <a:t>Predicate </a:t>
                </a:r>
                <a14:m>
                  <m:oMath xmlns:m="http://schemas.openxmlformats.org/officeDocument/2006/math">
                    <m:r>
                      <a:rPr lang="en-US" altLang="zh-CN" b="0" i="1" smtClean="0">
                        <a:latin typeface="Cambria Math" panose="02040503050406030204" pitchFamily="18" charset="0"/>
                      </a:rPr>
                      <m:t>𝑃</m:t>
                    </m:r>
                  </m:oMath>
                </a14:m>
                <a:r>
                  <a:rPr lang="en-US" altLang="zh-CN" dirty="0"/>
                  <a:t> </a:t>
                </a:r>
              </a:p>
              <a:p>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oMath>
                </a14:m>
                <a:r>
                  <a:rPr lang="en-US" altLang="zh-CN" dirty="0"/>
                  <a:t> Predicate </a:t>
                </a:r>
                <a14:m>
                  <m:oMath xmlns:m="http://schemas.openxmlformats.org/officeDocument/2006/math">
                    <m:r>
                      <a:rPr lang="en-US" altLang="zh-CN" b="0" i="1" smtClean="0">
                        <a:latin typeface="Cambria Math" panose="02040503050406030204" pitchFamily="18" charset="0"/>
                      </a:rPr>
                      <m:t>𝑃</m:t>
                    </m:r>
                  </m:oMath>
                </a14:m>
                <a:r>
                  <a:rPr lang="en-US" altLang="zh-CN" dirty="0"/>
                  <a:t> evaluates to true on model </a:t>
                </a:r>
                <a14:m>
                  <m:oMath xmlns:m="http://schemas.openxmlformats.org/officeDocument/2006/math">
                    <m:r>
                      <a:rPr lang="en-US" altLang="zh-CN" b="0" i="1" smtClean="0">
                        <a:latin typeface="Cambria Math" panose="02040503050406030204" pitchFamily="18" charset="0"/>
                      </a:rPr>
                      <m:t>𝑀</m:t>
                    </m:r>
                  </m:oMath>
                </a14:m>
                <a:endParaRPr lang="en-US" altLang="zh-CN" dirty="0"/>
              </a:p>
              <a:p>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𝑇𝑅</m:t>
                    </m:r>
                  </m:oMath>
                </a14:m>
                <a:r>
                  <a:rPr lang="en-US" altLang="zh-CN" dirty="0"/>
                  <a:t>: </a:t>
                </a:r>
                <a14:m>
                  <m:oMath xmlns:m="http://schemas.openxmlformats.org/officeDocument/2006/math">
                    <m:r>
                      <a:rPr lang="en-US" altLang="zh-CN" b="0" i="1" smtClean="0">
                        <a:latin typeface="Cambria Math" panose="02040503050406030204" pitchFamily="18" charset="0"/>
                      </a:rPr>
                      <m:t>𝑀</m:t>
                    </m:r>
                  </m:oMath>
                </a14:m>
                <a:r>
                  <a:rPr lang="en-US" altLang="zh-CN" dirty="0"/>
                  <a:t> can transition to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endParaRPr lang="en-US" altLang="zh-CN" dirty="0"/>
              </a:p>
              <a:p>
                <a:r>
                  <a:rPr lang="en-US" altLang="zh-CN" dirty="0"/>
                  <a:t>Inductive invariant </a:t>
                </a:r>
                <a14:m>
                  <m:oMath xmlns:m="http://schemas.openxmlformats.org/officeDocument/2006/math">
                    <m:r>
                      <a:rPr lang="en-US" altLang="zh-CN" b="0" i="1" smtClean="0">
                        <a:latin typeface="Cambria Math" panose="02040503050406030204" pitchFamily="18" charset="0"/>
                      </a:rPr>
                      <m:t>𝐼</m:t>
                    </m:r>
                  </m:oMath>
                </a14:m>
                <a:endParaRPr lang="en-US" altLang="zh-CN" dirty="0"/>
              </a:p>
              <a:p>
                <a:pPr lvl="1"/>
                <a14:m>
                  <m:oMath xmlns:m="http://schemas.openxmlformats.org/officeDocument/2006/math">
                    <m:r>
                      <a:rPr lang="en-US" altLang="zh-CN" b="0" i="1" smtClean="0">
                        <a:latin typeface="Cambria Math" panose="02040503050406030204" pitchFamily="18" charset="0"/>
                      </a:rPr>
                      <m:t>𝐼𝑁𝐼𝑇</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oMath>
                </a14:m>
                <a:endParaRPr lang="en-US" altLang="zh-CN" dirty="0"/>
              </a:p>
              <a:p>
                <a:pPr lvl="1"/>
                <a14:m>
                  <m:oMath xmlns:m="http://schemas.openxmlformats.org/officeDocument/2006/math">
                    <m:r>
                      <a:rPr lang="en-US" altLang="zh-CN" b="0" i="1" smtClean="0">
                        <a:latin typeface="Cambria Math" panose="02040503050406030204" pitchFamily="18" charset="0"/>
                      </a:rPr>
                      <m:t>𝑇𝑅</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r>
                      <a:rPr lang="en-US" altLang="zh-CN" b="0" i="1" smtClean="0">
                        <a:latin typeface="Cambria Math" panose="02040503050406030204" pitchFamily="18" charset="0"/>
                      </a:rPr>
                      <m:t>𝐼</m:t>
                    </m:r>
                    <m:r>
                      <a:rPr lang="en-US" altLang="zh-CN" b="0" i="1" smtClean="0">
                        <a:latin typeface="Cambria Math" panose="02040503050406030204" pitchFamily="18" charset="0"/>
                      </a:rPr>
                      <m:t>′</m:t>
                    </m:r>
                  </m:oMath>
                </a14:m>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46E84E9D-EB08-4EAB-AD5C-3F62B34BDD3D}"/>
                  </a:ext>
                </a:extLst>
              </p:cNvPr>
              <p:cNvSpPr>
                <a:spLocks noGrp="1" noRot="1" noChangeAspect="1" noMove="1" noResize="1" noEditPoints="1" noAdjustHandles="1" noChangeArrowheads="1" noChangeShapeType="1" noTextEdit="1"/>
              </p:cNvSpPr>
              <p:nvPr>
                <p:ph idx="1"/>
              </p:nvPr>
            </p:nvSpPr>
            <p:spPr>
              <a:xfrm>
                <a:off x="526391" y="1184824"/>
                <a:ext cx="11160000" cy="4898495"/>
              </a:xfrm>
              <a:blipFill>
                <a:blip r:embed="rId2"/>
                <a:stretch>
                  <a:fillRect l="-1136" t="-2326"/>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8BCEAB49-AF06-4E9A-8BFE-5561B1012E9D}"/>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C41280A9-A3FE-4B33-9A0C-FC18AC095ADC}"/>
              </a:ext>
            </a:extLst>
          </p:cNvPr>
          <p:cNvSpPr>
            <a:spLocks noGrp="1"/>
          </p:cNvSpPr>
          <p:nvPr>
            <p:ph type="sldNum" sz="quarter" idx="12"/>
          </p:nvPr>
        </p:nvSpPr>
        <p:spPr/>
        <p:txBody>
          <a:bodyPr/>
          <a:lstStyle/>
          <a:p>
            <a:fld id="{FDF96B62-0E79-44B5-BB83-6AF64255BCDF}" type="slidenum">
              <a:rPr lang="zh-CN" altLang="en-US" smtClean="0"/>
              <a:t>11</a:t>
            </a:fld>
            <a:endParaRPr lang="zh-CN" altLang="en-US"/>
          </a:p>
        </p:txBody>
      </p:sp>
      <p:sp>
        <p:nvSpPr>
          <p:cNvPr id="7" name="日期占位符 6">
            <a:extLst>
              <a:ext uri="{FF2B5EF4-FFF2-40B4-BE49-F238E27FC236}">
                <a16:creationId xmlns:a16="http://schemas.microsoft.com/office/drawing/2014/main" id="{71D3E090-FB4C-455B-81F4-BACD88DDBF41}"/>
              </a:ext>
            </a:extLst>
          </p:cNvPr>
          <p:cNvSpPr>
            <a:spLocks noGrp="1"/>
          </p:cNvSpPr>
          <p:nvPr>
            <p:ph type="dt" sz="half" idx="10"/>
          </p:nvPr>
        </p:nvSpPr>
        <p:spPr/>
        <p:txBody>
          <a:bodyPr/>
          <a:lstStyle/>
          <a:p>
            <a:fld id="{CBBB3F74-6F6E-45AD-B056-40988953D97D}" type="datetime1">
              <a:rPr lang="zh-CN" altLang="en-US" smtClean="0"/>
              <a:t>2022/3/14</a:t>
            </a:fld>
            <a:endParaRPr lang="zh-CN" altLang="en-US"/>
          </a:p>
        </p:txBody>
      </p:sp>
    </p:spTree>
    <p:extLst>
      <p:ext uri="{BB962C8B-B14F-4D97-AF65-F5344CB8AC3E}">
        <p14:creationId xmlns:p14="http://schemas.microsoft.com/office/powerpoint/2010/main" val="159002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3F0F3-3431-414A-B2B8-84A1BEF1D521}"/>
              </a:ext>
            </a:extLst>
          </p:cNvPr>
          <p:cNvSpPr>
            <a:spLocks noGrp="1"/>
          </p:cNvSpPr>
          <p:nvPr>
            <p:ph type="title"/>
          </p:nvPr>
        </p:nvSpPr>
        <p:spPr/>
        <p:txBody>
          <a:bodyPr/>
          <a:lstStyle/>
          <a:p>
            <a:r>
              <a:rPr lang="en-US" altLang="zh-CN" dirty="0"/>
              <a:t>Decidability of Inductiveness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721531F-EE56-409C-AB48-B7A37BD6659A}"/>
                  </a:ext>
                </a:extLst>
              </p:cNvPr>
              <p:cNvSpPr>
                <a:spLocks noGrp="1"/>
              </p:cNvSpPr>
              <p:nvPr>
                <p:ph idx="1"/>
              </p:nvPr>
            </p:nvSpPr>
            <p:spPr/>
            <p:txBody>
              <a:bodyPr/>
              <a:lstStyle/>
              <a:p>
                <a:r>
                  <a:rPr lang="en-US" altLang="zh-CN" dirty="0"/>
                  <a:t>Given safety condition </a:t>
                </a:r>
                <a14:m>
                  <m:oMath xmlns:m="http://schemas.openxmlformats.org/officeDocument/2006/math">
                    <m:r>
                      <a:rPr lang="en-US" altLang="zh-CN" b="0" i="1" smtClean="0">
                        <a:latin typeface="Cambria Math" panose="02040503050406030204" pitchFamily="18" charset="0"/>
                      </a:rPr>
                      <m:t>𝑆</m:t>
                    </m:r>
                  </m:oMath>
                </a14:m>
                <a:r>
                  <a:rPr lang="en-US" altLang="zh-CN" dirty="0"/>
                  <a:t>, find an inductive invariant </a:t>
                </a:r>
                <a14:m>
                  <m:oMath xmlns:m="http://schemas.openxmlformats.org/officeDocument/2006/math">
                    <m:r>
                      <a:rPr lang="en-US" altLang="zh-CN" b="0" i="1" smtClean="0">
                        <a:latin typeface="Cambria Math" panose="02040503050406030204" pitchFamily="18" charset="0"/>
                      </a:rPr>
                      <m:t>𝐼</m:t>
                    </m:r>
                  </m:oMath>
                </a14:m>
                <a:r>
                  <a:rPr lang="en-US" altLang="zh-CN" dirty="0"/>
                  <a:t> such that:</a:t>
                </a:r>
              </a:p>
              <a:p>
                <a:endParaRPr lang="en-US" altLang="zh-CN" dirty="0"/>
              </a:p>
              <a:p>
                <a:endParaRPr lang="en-US" altLang="zh-CN" dirty="0"/>
              </a:p>
              <a:p>
                <a:r>
                  <a:rPr lang="en-US" altLang="zh-CN" dirty="0"/>
                  <a:t>Find an inductive invariant </a:t>
                </a:r>
                <a14:m>
                  <m:oMath xmlns:m="http://schemas.openxmlformats.org/officeDocument/2006/math">
                    <m:r>
                      <a:rPr lang="en-US" altLang="zh-CN" b="0" i="1" smtClean="0">
                        <a:latin typeface="Cambria Math" panose="02040503050406030204" pitchFamily="18" charset="0"/>
                      </a:rPr>
                      <m:t>𝐼</m:t>
                    </m:r>
                  </m:oMath>
                </a14:m>
                <a:r>
                  <a:rPr lang="en-US" altLang="zh-CN" dirty="0"/>
                  <a:t> such that:</a:t>
                </a:r>
              </a:p>
              <a:p>
                <a:pPr lvl="1"/>
                <a:endParaRPr lang="en-US" altLang="zh-CN" dirty="0"/>
              </a:p>
              <a:p>
                <a:endParaRPr lang="en-US" altLang="zh-CN" dirty="0"/>
              </a:p>
              <a:p>
                <a:r>
                  <a:rPr lang="en-US" altLang="zh-CN" dirty="0"/>
                  <a:t>Checking the validity of arbitrary first-order logic formular is undecidable</a:t>
                </a:r>
                <a:endParaRPr lang="en-US" altLang="zh-CN" baseline="30000" dirty="0"/>
              </a:p>
              <a:p>
                <a:pPr lvl="1"/>
                <a:endParaRPr lang="zh-CN" altLang="en-US" dirty="0"/>
              </a:p>
            </p:txBody>
          </p:sp>
        </mc:Choice>
        <mc:Fallback xmlns="">
          <p:sp>
            <p:nvSpPr>
              <p:cNvPr id="3" name="内容占位符 2">
                <a:extLst>
                  <a:ext uri="{FF2B5EF4-FFF2-40B4-BE49-F238E27FC236}">
                    <a16:creationId xmlns:a16="http://schemas.microsoft.com/office/drawing/2014/main" id="{A721531F-EE56-409C-AB48-B7A37BD6659A}"/>
                  </a:ext>
                </a:extLst>
              </p:cNvPr>
              <p:cNvSpPr>
                <a:spLocks noGrp="1" noRot="1" noChangeAspect="1" noMove="1" noResize="1" noEditPoints="1" noAdjustHandles="1" noChangeArrowheads="1" noChangeShapeType="1" noTextEdit="1"/>
              </p:cNvSpPr>
              <p:nvPr>
                <p:ph idx="1"/>
              </p:nvPr>
            </p:nvSpPr>
            <p:spPr>
              <a:blipFill>
                <a:blip r:embed="rId3"/>
                <a:stretch>
                  <a:fillRect l="-1092" t="-2615"/>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2D35951E-02C5-4DD3-B22E-ABFC09C56BC0}"/>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C54687A0-8F8B-447A-BF1C-0C4ADE9992F2}"/>
              </a:ext>
            </a:extLst>
          </p:cNvPr>
          <p:cNvSpPr>
            <a:spLocks noGrp="1"/>
          </p:cNvSpPr>
          <p:nvPr>
            <p:ph type="sldNum" sz="quarter" idx="12"/>
          </p:nvPr>
        </p:nvSpPr>
        <p:spPr/>
        <p:txBody>
          <a:bodyPr/>
          <a:lstStyle/>
          <a:p>
            <a:fld id="{FDF96B62-0E79-44B5-BB83-6AF64255BCDF}" type="slidenum">
              <a:rPr lang="zh-CN" altLang="en-US" smtClean="0"/>
              <a:t>12</a:t>
            </a:fld>
            <a:endParaRPr lang="zh-CN" altLang="en-US"/>
          </a:p>
        </p:txBody>
      </p:sp>
      <p:sp>
        <p:nvSpPr>
          <p:cNvPr id="7" name="日期占位符 6">
            <a:extLst>
              <a:ext uri="{FF2B5EF4-FFF2-40B4-BE49-F238E27FC236}">
                <a16:creationId xmlns:a16="http://schemas.microsoft.com/office/drawing/2014/main" id="{6B5BBED9-7FB4-4C73-9EE6-B7DE0DFC8225}"/>
              </a:ext>
            </a:extLst>
          </p:cNvPr>
          <p:cNvSpPr>
            <a:spLocks noGrp="1"/>
          </p:cNvSpPr>
          <p:nvPr>
            <p:ph type="dt" sz="half" idx="10"/>
          </p:nvPr>
        </p:nvSpPr>
        <p:spPr/>
        <p:txBody>
          <a:bodyPr/>
          <a:lstStyle/>
          <a:p>
            <a:fld id="{5A66CE42-ACBD-4DA3-BF2F-5460F512F81D}" type="datetime1">
              <a:rPr lang="zh-CN" altLang="en-US" smtClean="0"/>
              <a:t>2022/3/14</a:t>
            </a:fld>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4C09E21-9766-45F2-96DF-C789CA4E4AB1}"/>
                  </a:ext>
                </a:extLst>
              </p:cNvPr>
              <p:cNvSpPr txBox="1"/>
              <p:nvPr/>
            </p:nvSpPr>
            <p:spPr>
              <a:xfrm>
                <a:off x="1080975" y="3508237"/>
                <a:ext cx="4258341" cy="765851"/>
              </a:xfrm>
              <a:prstGeom prst="rect">
                <a:avLst/>
              </a:prstGeom>
              <a:noFill/>
            </p:spPr>
            <p:txBody>
              <a:bodyPr wrap="square" rtlCol="0">
                <a:spAutoFit/>
              </a:bodyPr>
              <a:lstStyle>
                <a:defPPr>
                  <a:defRPr lang="en-US"/>
                </a:defPPr>
              </a:lstStyle>
              <a:p>
                <a:pPr marL="685800" lvl="1" indent="-228600" defTabSz="914400">
                  <a:lnSpc>
                    <a:spcPct val="90000"/>
                  </a:lnSpc>
                  <a:spcBef>
                    <a:spcPts val="500"/>
                  </a:spcBef>
                  <a:buFont typeface="Arial" panose="020B0604020202020204" pitchFamily="34" charset="0"/>
                  <a:buChar char="•"/>
                </a:pPr>
                <a14:m>
                  <m:oMath xmlns:m="http://schemas.openxmlformats.org/officeDocument/2006/math">
                    <m:r>
                      <a:rPr lang="en-US" altLang="zh-CN" sz="2200" b="0" i="1" smtClean="0">
                        <a:solidFill>
                          <a:srgbClr val="5F1051"/>
                        </a:solidFill>
                        <a:latin typeface="Cambria Math" panose="02040503050406030204" pitchFamily="18" charset="0"/>
                        <a:ea typeface="黑体" panose="02010609060101010101" pitchFamily="49" charset="-122"/>
                      </a:rPr>
                      <m:t>𝐼𝑁𝐼𝑇</m:t>
                    </m:r>
                    <m:r>
                      <a:rPr lang="en-US" altLang="zh-CN" sz="2200" b="0" i="1" smtClean="0">
                        <a:solidFill>
                          <a:srgbClr val="5F1051"/>
                        </a:solidFill>
                        <a:latin typeface="Cambria Math" panose="02040503050406030204" pitchFamily="18" charset="0"/>
                        <a:ea typeface="黑体" panose="02010609060101010101" pitchFamily="49" charset="-122"/>
                      </a:rPr>
                      <m:t>⇒</m:t>
                    </m:r>
                    <m:r>
                      <a:rPr lang="en-US" altLang="zh-CN" sz="2200" b="0" i="1" smtClean="0">
                        <a:solidFill>
                          <a:srgbClr val="5F1051"/>
                        </a:solidFill>
                        <a:latin typeface="Cambria Math" panose="02040503050406030204" pitchFamily="18" charset="0"/>
                        <a:ea typeface="黑体" panose="02010609060101010101" pitchFamily="49" charset="-122"/>
                      </a:rPr>
                      <m:t>𝐼</m:t>
                    </m:r>
                    <m:r>
                      <a:rPr lang="en-US" altLang="zh-CN" sz="2200" b="0" i="1" smtClean="0">
                        <a:solidFill>
                          <a:srgbClr val="5F1051"/>
                        </a:solidFill>
                        <a:latin typeface="Cambria Math" panose="02040503050406030204" pitchFamily="18" charset="0"/>
                        <a:ea typeface="黑体" panose="02010609060101010101" pitchFamily="49" charset="-122"/>
                      </a:rPr>
                      <m:t>∧</m:t>
                    </m:r>
                    <m:r>
                      <a:rPr lang="en-US" altLang="zh-CN" sz="2200" b="0" i="1" smtClean="0">
                        <a:solidFill>
                          <a:srgbClr val="5F1051"/>
                        </a:solidFill>
                        <a:latin typeface="Cambria Math" panose="02040503050406030204" pitchFamily="18" charset="0"/>
                        <a:ea typeface="黑体" panose="02010609060101010101" pitchFamily="49" charset="-122"/>
                      </a:rPr>
                      <m:t>𝑆</m:t>
                    </m:r>
                  </m:oMath>
                </a14:m>
                <a:endParaRPr lang="en-US" altLang="zh-CN" sz="2200" dirty="0">
                  <a:solidFill>
                    <a:srgbClr val="5F1051"/>
                  </a:solidFill>
                  <a:latin typeface="Arial" panose="020B0604020202020204" pitchFamily="34" charset="0"/>
                  <a:ea typeface="黑体" panose="02010609060101010101" pitchFamily="49" charset="-122"/>
                </a:endParaRPr>
              </a:p>
              <a:p>
                <a:pPr marL="685800" lvl="1" indent="-228600" defTabSz="914400">
                  <a:lnSpc>
                    <a:spcPct val="90000"/>
                  </a:lnSpc>
                  <a:spcBef>
                    <a:spcPts val="500"/>
                  </a:spcBef>
                  <a:buFont typeface="Arial" panose="020B0604020202020204" pitchFamily="34" charset="0"/>
                  <a:buChar char="•"/>
                </a:pPr>
                <a14:m>
                  <m:oMath xmlns:m="http://schemas.openxmlformats.org/officeDocument/2006/math">
                    <m:r>
                      <a:rPr lang="en-US" altLang="zh-CN" sz="2200" b="0" i="1" smtClean="0">
                        <a:solidFill>
                          <a:srgbClr val="5F1051"/>
                        </a:solidFill>
                        <a:latin typeface="Cambria Math" panose="02040503050406030204" pitchFamily="18" charset="0"/>
                        <a:ea typeface="黑体" panose="02010609060101010101" pitchFamily="49" charset="-122"/>
                      </a:rPr>
                      <m:t>𝑇𝑅</m:t>
                    </m:r>
                    <m:r>
                      <a:rPr lang="en-US" altLang="zh-CN" sz="2200" b="0" i="1" smtClean="0">
                        <a:solidFill>
                          <a:srgbClr val="5F1051"/>
                        </a:solidFill>
                        <a:latin typeface="Cambria Math" panose="02040503050406030204" pitchFamily="18" charset="0"/>
                        <a:ea typeface="黑体" panose="02010609060101010101" pitchFamily="49" charset="-122"/>
                      </a:rPr>
                      <m:t>∧</m:t>
                    </m:r>
                    <m:r>
                      <a:rPr lang="en-US" altLang="zh-CN" sz="2200" b="0" i="1" smtClean="0">
                        <a:solidFill>
                          <a:srgbClr val="5F1051"/>
                        </a:solidFill>
                        <a:latin typeface="Cambria Math" panose="02040503050406030204" pitchFamily="18" charset="0"/>
                        <a:ea typeface="黑体" panose="02010609060101010101" pitchFamily="49" charset="-122"/>
                      </a:rPr>
                      <m:t>𝐼</m:t>
                    </m:r>
                    <m:r>
                      <a:rPr lang="en-US" altLang="zh-CN" sz="2200" b="0" i="1" smtClean="0">
                        <a:solidFill>
                          <a:srgbClr val="5F1051"/>
                        </a:solidFill>
                        <a:latin typeface="Cambria Math" panose="02040503050406030204" pitchFamily="18" charset="0"/>
                        <a:ea typeface="黑体" panose="02010609060101010101" pitchFamily="49" charset="-122"/>
                      </a:rPr>
                      <m:t>∧</m:t>
                    </m:r>
                    <m:r>
                      <a:rPr lang="en-US" altLang="zh-CN" sz="2200" b="0" i="1" smtClean="0">
                        <a:solidFill>
                          <a:srgbClr val="5F1051"/>
                        </a:solidFill>
                        <a:latin typeface="Cambria Math" panose="02040503050406030204" pitchFamily="18" charset="0"/>
                        <a:ea typeface="黑体" panose="02010609060101010101" pitchFamily="49" charset="-122"/>
                      </a:rPr>
                      <m:t>𝑆</m:t>
                    </m:r>
                    <m:r>
                      <a:rPr lang="en-US" altLang="zh-CN" sz="2200" b="0" i="1" smtClean="0">
                        <a:solidFill>
                          <a:srgbClr val="5F1051"/>
                        </a:solidFill>
                        <a:latin typeface="Cambria Math" panose="02040503050406030204" pitchFamily="18" charset="0"/>
                        <a:ea typeface="黑体" panose="02010609060101010101" pitchFamily="49" charset="-122"/>
                      </a:rPr>
                      <m:t>⇒</m:t>
                    </m:r>
                    <m:sSup>
                      <m:sSupPr>
                        <m:ctrlPr>
                          <a:rPr lang="en-US" altLang="zh-CN" sz="2200" b="0" i="1" smtClean="0">
                            <a:solidFill>
                              <a:srgbClr val="5F1051"/>
                            </a:solidFill>
                            <a:latin typeface="Cambria Math" panose="02040503050406030204" pitchFamily="18" charset="0"/>
                            <a:ea typeface="黑体" panose="02010609060101010101" pitchFamily="49" charset="-122"/>
                          </a:rPr>
                        </m:ctrlPr>
                      </m:sSupPr>
                      <m:e>
                        <m:r>
                          <a:rPr lang="en-US" altLang="zh-CN" sz="2200" b="0" i="1" smtClean="0">
                            <a:solidFill>
                              <a:srgbClr val="5F1051"/>
                            </a:solidFill>
                            <a:latin typeface="Cambria Math" panose="02040503050406030204" pitchFamily="18" charset="0"/>
                            <a:ea typeface="黑体" panose="02010609060101010101" pitchFamily="49" charset="-122"/>
                          </a:rPr>
                          <m:t>𝐼</m:t>
                        </m:r>
                      </m:e>
                      <m:sup>
                        <m:r>
                          <a:rPr lang="en-US" altLang="zh-CN" sz="2200" b="0" i="1" smtClean="0">
                            <a:solidFill>
                              <a:srgbClr val="5F1051"/>
                            </a:solidFill>
                            <a:latin typeface="Cambria Math" panose="02040503050406030204" pitchFamily="18" charset="0"/>
                            <a:ea typeface="黑体" panose="02010609060101010101" pitchFamily="49" charset="-122"/>
                          </a:rPr>
                          <m:t>′</m:t>
                        </m:r>
                      </m:sup>
                    </m:sSup>
                    <m:r>
                      <a:rPr lang="en-US" altLang="zh-CN" sz="2200" b="0" i="1" smtClean="0">
                        <a:solidFill>
                          <a:srgbClr val="5F1051"/>
                        </a:solidFill>
                        <a:latin typeface="Cambria Math" panose="02040503050406030204" pitchFamily="18" charset="0"/>
                        <a:ea typeface="黑体" panose="02010609060101010101" pitchFamily="49" charset="-122"/>
                      </a:rPr>
                      <m:t>∧</m:t>
                    </m:r>
                    <m:r>
                      <a:rPr lang="en-US" altLang="zh-CN" sz="2200" b="0" i="1" smtClean="0">
                        <a:solidFill>
                          <a:srgbClr val="5F1051"/>
                        </a:solidFill>
                        <a:latin typeface="Cambria Math" panose="02040503050406030204" pitchFamily="18" charset="0"/>
                        <a:ea typeface="黑体" panose="02010609060101010101" pitchFamily="49" charset="-122"/>
                      </a:rPr>
                      <m:t>𝑆</m:t>
                    </m:r>
                    <m:r>
                      <a:rPr lang="en-US" altLang="zh-CN" sz="2200" b="0" i="1" smtClean="0">
                        <a:solidFill>
                          <a:srgbClr val="5F1051"/>
                        </a:solidFill>
                        <a:latin typeface="Cambria Math" panose="02040503050406030204" pitchFamily="18" charset="0"/>
                        <a:ea typeface="黑体" panose="02010609060101010101" pitchFamily="49" charset="-122"/>
                      </a:rPr>
                      <m:t>′</m:t>
                    </m:r>
                  </m:oMath>
                </a14:m>
                <a:endParaRPr lang="en-US" altLang="zh-CN" sz="2200" dirty="0">
                  <a:solidFill>
                    <a:srgbClr val="5F1051"/>
                  </a:solidFill>
                  <a:latin typeface="Arial" panose="020B0604020202020204" pitchFamily="34" charset="0"/>
                  <a:ea typeface="黑体" panose="02010609060101010101" pitchFamily="49" charset="-122"/>
                </a:endParaRPr>
              </a:p>
            </p:txBody>
          </p:sp>
        </mc:Choice>
        <mc:Fallback xmlns="">
          <p:sp>
            <p:nvSpPr>
              <p:cNvPr id="8" name="文本框 7">
                <a:extLst>
                  <a:ext uri="{FF2B5EF4-FFF2-40B4-BE49-F238E27FC236}">
                    <a16:creationId xmlns:a16="http://schemas.microsoft.com/office/drawing/2014/main" id="{34C09E21-9766-45F2-96DF-C789CA4E4AB1}"/>
                  </a:ext>
                </a:extLst>
              </p:cNvPr>
              <p:cNvSpPr txBox="1">
                <a:spLocks noRot="1" noChangeAspect="1" noMove="1" noResize="1" noEditPoints="1" noAdjustHandles="1" noChangeArrowheads="1" noChangeShapeType="1" noTextEdit="1"/>
              </p:cNvSpPr>
              <p:nvPr/>
            </p:nvSpPr>
            <p:spPr>
              <a:xfrm>
                <a:off x="1080975" y="3508237"/>
                <a:ext cx="4258341" cy="765851"/>
              </a:xfrm>
              <a:prstGeom prst="rect">
                <a:avLst/>
              </a:prstGeom>
              <a:blipFill>
                <a:blip r:embed="rId4"/>
                <a:stretch>
                  <a:fillRect t="-7143" b="-1349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B0CFA600-F95D-461C-893E-295187150910}"/>
                  </a:ext>
                </a:extLst>
              </p:cNvPr>
              <p:cNvSpPr txBox="1"/>
              <p:nvPr/>
            </p:nvSpPr>
            <p:spPr>
              <a:xfrm>
                <a:off x="1080975" y="1775639"/>
                <a:ext cx="2576625" cy="1134670"/>
              </a:xfrm>
              <a:prstGeom prst="rect">
                <a:avLst/>
              </a:prstGeom>
              <a:noFill/>
            </p:spPr>
            <p:txBody>
              <a:bodyPr wrap="square" rtlCol="0">
                <a:spAutoFit/>
              </a:bodyPr>
              <a:lstStyle>
                <a:defPPr>
                  <a:defRPr lang="en-US"/>
                </a:defPPr>
              </a:lstStyle>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14:m>
                  <m:oMath xmlns:m="http://schemas.openxmlformats.org/officeDocument/2006/math">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𝐼𝑁𝐼𝑇</m:t>
                    </m:r>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m:t>
                    </m:r>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𝐼</m:t>
                    </m:r>
                  </m:oMath>
                </a14:m>
                <a:endParaRPr kumimoji="0" lang="en-US" altLang="zh-CN" sz="2200" b="0" i="0" u="none" strike="noStrike" kern="1200" cap="none" spc="0" normalizeH="0" baseline="0" noProof="0" dirty="0">
                  <a:ln>
                    <a:noFill/>
                  </a:ln>
                  <a:solidFill>
                    <a:srgbClr val="5F1051"/>
                  </a:solidFill>
                  <a:effectLst/>
                  <a:uLnTx/>
                  <a:uFillTx/>
                  <a:latin typeface="Arial" panose="020B0604020202020204" pitchFamily="34" charset="0"/>
                  <a:ea typeface="黑体" panose="02010609060101010101" pitchFamily="49"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14:m>
                  <m:oMath xmlns:m="http://schemas.openxmlformats.org/officeDocument/2006/math">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𝑇𝑅</m:t>
                    </m:r>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m:t>
                    </m:r>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𝐼</m:t>
                    </m:r>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m:t>
                    </m:r>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𝐼</m:t>
                    </m:r>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m:t>
                    </m:r>
                  </m:oMath>
                </a14:m>
                <a:endParaRPr kumimoji="0" lang="en-US" altLang="zh-CN" sz="2200" b="0" i="0" u="none" strike="noStrike" kern="1200" cap="none" spc="0" normalizeH="0" baseline="0" noProof="0" dirty="0">
                  <a:ln>
                    <a:noFill/>
                  </a:ln>
                  <a:solidFill>
                    <a:srgbClr val="5F1051"/>
                  </a:solidFill>
                  <a:effectLst/>
                  <a:uLnTx/>
                  <a:uFillTx/>
                  <a:latin typeface="Arial" panose="020B0604020202020204" pitchFamily="34" charset="0"/>
                  <a:ea typeface="黑体" panose="02010609060101010101" pitchFamily="49" charset="-122"/>
                  <a:cs typeface="+mn-cs"/>
                </a:endParaRP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14:m>
                  <m:oMath xmlns:m="http://schemas.openxmlformats.org/officeDocument/2006/math">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𝐼</m:t>
                    </m:r>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m:t>
                    </m:r>
                    <m:r>
                      <a:rPr kumimoji="0" lang="en-US" altLang="zh-CN" sz="2200" b="0" i="1" u="none" strike="noStrike" kern="1200" cap="none" spc="0" normalizeH="0" baseline="0" noProof="0" smtClean="0">
                        <a:ln>
                          <a:noFill/>
                        </a:ln>
                        <a:solidFill>
                          <a:srgbClr val="5F1051"/>
                        </a:solidFill>
                        <a:effectLst/>
                        <a:uLnTx/>
                        <a:uFillTx/>
                        <a:latin typeface="Cambria Math" panose="02040503050406030204" pitchFamily="18" charset="0"/>
                        <a:cs typeface="+mn-cs"/>
                      </a:rPr>
                      <m:t>𝑆</m:t>
                    </m:r>
                  </m:oMath>
                </a14:m>
                <a:endParaRPr kumimoji="0" lang="en-US" altLang="zh-CN" sz="2200" b="0" i="0" u="none" strike="noStrike" kern="1200" cap="none" spc="0" normalizeH="0" baseline="0" noProof="0" dirty="0">
                  <a:ln>
                    <a:noFill/>
                  </a:ln>
                  <a:solidFill>
                    <a:srgbClr val="5F1051"/>
                  </a:solidFill>
                  <a:effectLst/>
                  <a:uLnTx/>
                  <a:uFillTx/>
                  <a:latin typeface="Arial" panose="020B0604020202020204" pitchFamily="34" charset="0"/>
                  <a:ea typeface="黑体" panose="02010609060101010101" pitchFamily="49" charset="-122"/>
                  <a:cs typeface="+mn-cs"/>
                </a:endParaRPr>
              </a:p>
            </p:txBody>
          </p:sp>
        </mc:Choice>
        <mc:Fallback xmlns="">
          <p:sp>
            <p:nvSpPr>
              <p:cNvPr id="10" name="文本框 9">
                <a:extLst>
                  <a:ext uri="{FF2B5EF4-FFF2-40B4-BE49-F238E27FC236}">
                    <a16:creationId xmlns:a16="http://schemas.microsoft.com/office/drawing/2014/main" id="{B0CFA600-F95D-461C-893E-295187150910}"/>
                  </a:ext>
                </a:extLst>
              </p:cNvPr>
              <p:cNvSpPr txBox="1">
                <a:spLocks noRot="1" noChangeAspect="1" noMove="1" noResize="1" noEditPoints="1" noAdjustHandles="1" noChangeArrowheads="1" noChangeShapeType="1" noTextEdit="1"/>
              </p:cNvSpPr>
              <p:nvPr/>
            </p:nvSpPr>
            <p:spPr>
              <a:xfrm>
                <a:off x="1080975" y="1775639"/>
                <a:ext cx="2576625" cy="1134670"/>
              </a:xfrm>
              <a:prstGeom prst="rect">
                <a:avLst/>
              </a:prstGeom>
              <a:blipFill>
                <a:blip r:embed="rId5"/>
                <a:stretch>
                  <a:fillRect t="-4839" b="-91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6703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3F0F3-3431-414A-B2B8-84A1BEF1D521}"/>
              </a:ext>
            </a:extLst>
          </p:cNvPr>
          <p:cNvSpPr>
            <a:spLocks noGrp="1"/>
          </p:cNvSpPr>
          <p:nvPr>
            <p:ph type="title"/>
          </p:nvPr>
        </p:nvSpPr>
        <p:spPr/>
        <p:txBody>
          <a:bodyPr/>
          <a:lstStyle/>
          <a:p>
            <a:r>
              <a:rPr lang="en-US" altLang="zh-CN" dirty="0"/>
              <a:t>Decidability of Inductiveness</a:t>
            </a:r>
            <a:endParaRPr lang="zh-CN" altLang="en-US" dirty="0"/>
          </a:p>
        </p:txBody>
      </p:sp>
      <p:sp>
        <p:nvSpPr>
          <p:cNvPr id="3" name="内容占位符 2">
            <a:extLst>
              <a:ext uri="{FF2B5EF4-FFF2-40B4-BE49-F238E27FC236}">
                <a16:creationId xmlns:a16="http://schemas.microsoft.com/office/drawing/2014/main" id="{A721531F-EE56-409C-AB48-B7A37BD6659A}"/>
              </a:ext>
            </a:extLst>
          </p:cNvPr>
          <p:cNvSpPr>
            <a:spLocks noGrp="1"/>
          </p:cNvSpPr>
          <p:nvPr>
            <p:ph idx="1"/>
          </p:nvPr>
        </p:nvSpPr>
        <p:spPr/>
        <p:txBody>
          <a:bodyPr/>
          <a:lstStyle/>
          <a:p>
            <a:r>
              <a:rPr lang="en-US" altLang="zh-CN" dirty="0"/>
              <a:t>Many distributed systems encoded in RML</a:t>
            </a:r>
            <a:r>
              <a:rPr lang="en-US" altLang="zh-CN" baseline="30000" dirty="0"/>
              <a:t>[1] </a:t>
            </a:r>
            <a:r>
              <a:rPr lang="en-US" altLang="zh-CN" dirty="0"/>
              <a:t>can be translated to a restricted class of formulas where satisfiability is decidable</a:t>
            </a:r>
          </a:p>
          <a:p>
            <a:pPr lvl="1"/>
            <a:r>
              <a:rPr lang="en-US" altLang="zh-CN" dirty="0"/>
              <a:t>EPR: </a:t>
            </a:r>
            <a:r>
              <a:rPr lang="en-US" altLang="zh-CN" dirty="0">
                <a:solidFill>
                  <a:srgbClr val="FF0000"/>
                </a:solidFill>
              </a:rPr>
              <a:t>e</a:t>
            </a:r>
            <a:r>
              <a:rPr lang="en-US" altLang="zh-CN" dirty="0"/>
              <a:t>ffectively </a:t>
            </a:r>
            <a:r>
              <a:rPr lang="en-US" altLang="zh-CN" dirty="0">
                <a:solidFill>
                  <a:srgbClr val="FF0000"/>
                </a:solidFill>
              </a:rPr>
              <a:t>p</a:t>
            </a:r>
            <a:r>
              <a:rPr lang="en-US" altLang="zh-CN" dirty="0"/>
              <a:t>ropositional </a:t>
            </a:r>
            <a:r>
              <a:rPr lang="en-US" altLang="zh-CN" dirty="0">
                <a:solidFill>
                  <a:srgbClr val="FF0000"/>
                </a:solidFill>
              </a:rPr>
              <a:t>f</a:t>
            </a:r>
            <a:r>
              <a:rPr lang="en-US" altLang="zh-CN" dirty="0"/>
              <a:t>ormulas</a:t>
            </a:r>
          </a:p>
          <a:p>
            <a:r>
              <a:rPr lang="en-US" altLang="zh-CN" dirty="0"/>
              <a:t>Imposing restrictions on system</a:t>
            </a:r>
            <a:r>
              <a:rPr lang="zh-CN" altLang="en-US" dirty="0"/>
              <a:t> </a:t>
            </a:r>
            <a:r>
              <a:rPr lang="en-US" altLang="zh-CN" dirty="0"/>
              <a:t>specifications </a:t>
            </a:r>
          </a:p>
          <a:p>
            <a:pPr lvl="1"/>
            <a:endParaRPr lang="zh-CN" altLang="en-US" dirty="0"/>
          </a:p>
        </p:txBody>
      </p:sp>
      <p:sp>
        <p:nvSpPr>
          <p:cNvPr id="5" name="页脚占位符 4">
            <a:extLst>
              <a:ext uri="{FF2B5EF4-FFF2-40B4-BE49-F238E27FC236}">
                <a16:creationId xmlns:a16="http://schemas.microsoft.com/office/drawing/2014/main" id="{2D35951E-02C5-4DD3-B22E-ABFC09C56BC0}"/>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C54687A0-8F8B-447A-BF1C-0C4ADE9992F2}"/>
              </a:ext>
            </a:extLst>
          </p:cNvPr>
          <p:cNvSpPr>
            <a:spLocks noGrp="1"/>
          </p:cNvSpPr>
          <p:nvPr>
            <p:ph type="sldNum" sz="quarter" idx="12"/>
          </p:nvPr>
        </p:nvSpPr>
        <p:spPr/>
        <p:txBody>
          <a:bodyPr/>
          <a:lstStyle/>
          <a:p>
            <a:fld id="{FDF96B62-0E79-44B5-BB83-6AF64255BCDF}" type="slidenum">
              <a:rPr lang="zh-CN" altLang="en-US" smtClean="0"/>
              <a:t>13</a:t>
            </a:fld>
            <a:endParaRPr lang="zh-CN" altLang="en-US"/>
          </a:p>
        </p:txBody>
      </p:sp>
      <p:sp>
        <p:nvSpPr>
          <p:cNvPr id="7" name="日期占位符 6">
            <a:extLst>
              <a:ext uri="{FF2B5EF4-FFF2-40B4-BE49-F238E27FC236}">
                <a16:creationId xmlns:a16="http://schemas.microsoft.com/office/drawing/2014/main" id="{6B5BBED9-7FB4-4C73-9EE6-B7DE0DFC8225}"/>
              </a:ext>
            </a:extLst>
          </p:cNvPr>
          <p:cNvSpPr>
            <a:spLocks noGrp="1"/>
          </p:cNvSpPr>
          <p:nvPr>
            <p:ph type="dt" sz="half" idx="10"/>
          </p:nvPr>
        </p:nvSpPr>
        <p:spPr/>
        <p:txBody>
          <a:bodyPr/>
          <a:lstStyle/>
          <a:p>
            <a:fld id="{5A66CE42-ACBD-4DA3-BF2F-5460F512F81D}" type="datetime1">
              <a:rPr lang="zh-CN" altLang="en-US" smtClean="0"/>
              <a:t>2022/3/14</a:t>
            </a:fld>
            <a:endParaRPr lang="zh-CN" altLang="en-US"/>
          </a:p>
        </p:txBody>
      </p:sp>
      <p:sp>
        <p:nvSpPr>
          <p:cNvPr id="11" name="文本框 10">
            <a:extLst>
              <a:ext uri="{FF2B5EF4-FFF2-40B4-BE49-F238E27FC236}">
                <a16:creationId xmlns:a16="http://schemas.microsoft.com/office/drawing/2014/main" id="{A6C2F1DD-060A-4400-ADDE-462DC71A813E}"/>
              </a:ext>
            </a:extLst>
          </p:cNvPr>
          <p:cNvSpPr txBox="1"/>
          <p:nvPr/>
        </p:nvSpPr>
        <p:spPr>
          <a:xfrm>
            <a:off x="511345" y="5653742"/>
            <a:ext cx="11159999" cy="523220"/>
          </a:xfrm>
          <a:prstGeom prst="rect">
            <a:avLst/>
          </a:prstGeom>
          <a:noFill/>
        </p:spPr>
        <p:txBody>
          <a:bodyPr wrap="square" rtlCol="0">
            <a:spAutoFit/>
          </a:bodyPr>
          <a:lstStyle/>
          <a:p>
            <a:r>
              <a:rPr lang="en-US" altLang="zh-CN" sz="1400" dirty="0"/>
              <a:t>[1] </a:t>
            </a:r>
            <a:r>
              <a:rPr lang="en-US" altLang="zh-CN" sz="1400" b="0" i="1" dirty="0">
                <a:solidFill>
                  <a:srgbClr val="222222"/>
                </a:solidFill>
                <a:effectLst/>
              </a:rPr>
              <a:t>Padon, O., McMillan, K. L., Panda, A., </a:t>
            </a:r>
            <a:r>
              <a:rPr lang="en-US" altLang="zh-CN" sz="1400" b="0" i="1" dirty="0" err="1">
                <a:solidFill>
                  <a:srgbClr val="222222"/>
                </a:solidFill>
                <a:effectLst/>
              </a:rPr>
              <a:t>Sagiv</a:t>
            </a:r>
            <a:r>
              <a:rPr lang="en-US" altLang="zh-CN" sz="1400" b="0" i="1" dirty="0">
                <a:solidFill>
                  <a:srgbClr val="222222"/>
                </a:solidFill>
                <a:effectLst/>
              </a:rPr>
              <a:t>, M., &amp; </a:t>
            </a:r>
            <a:r>
              <a:rPr lang="en-US" altLang="zh-CN" sz="1400" b="0" i="1" dirty="0" err="1">
                <a:solidFill>
                  <a:srgbClr val="222222"/>
                </a:solidFill>
                <a:effectLst/>
              </a:rPr>
              <a:t>Shoham</a:t>
            </a:r>
            <a:r>
              <a:rPr lang="en-US" altLang="zh-CN" sz="1400" b="0" i="1" dirty="0">
                <a:solidFill>
                  <a:srgbClr val="222222"/>
                </a:solidFill>
                <a:effectLst/>
              </a:rPr>
              <a:t>, S. (2016, June). Ivy: safety verification by interactive generalization. In Proceedings of the 37th ACM SIGPLAN Conference on Programming Language Design and Implementation (pp. 614-630).</a:t>
            </a:r>
            <a:endParaRPr lang="en-US" altLang="zh-CN" sz="1400" i="1" dirty="0"/>
          </a:p>
        </p:txBody>
      </p:sp>
    </p:spTree>
    <p:extLst>
      <p:ext uri="{BB962C8B-B14F-4D97-AF65-F5344CB8AC3E}">
        <p14:creationId xmlns:p14="http://schemas.microsoft.com/office/powerpoint/2010/main" val="470727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177D2F14-9E5E-4736-AC6C-45295C96E20D}"/>
              </a:ext>
            </a:extLst>
          </p:cNvPr>
          <p:cNvSpPr>
            <a:spLocks noGrp="1"/>
          </p:cNvSpPr>
          <p:nvPr>
            <p:ph type="title"/>
          </p:nvPr>
        </p:nvSpPr>
        <p:spPr/>
        <p:txBody>
          <a:bodyPr/>
          <a:lstStyle/>
          <a:p>
            <a:r>
              <a:rPr lang="en-US" altLang="zh-CN" dirty="0"/>
              <a:t>Overview: The SWISS Algorithm</a:t>
            </a:r>
            <a:endParaRPr lang="zh-CN" altLang="en-US" dirty="0"/>
          </a:p>
        </p:txBody>
      </p:sp>
      <p:sp>
        <p:nvSpPr>
          <p:cNvPr id="8" name="文本占位符 7">
            <a:extLst>
              <a:ext uri="{FF2B5EF4-FFF2-40B4-BE49-F238E27FC236}">
                <a16:creationId xmlns:a16="http://schemas.microsoft.com/office/drawing/2014/main" id="{4CD82B02-5028-4C2F-89E3-7B4E9DF9D827}"/>
              </a:ext>
            </a:extLst>
          </p:cNvPr>
          <p:cNvSpPr>
            <a:spLocks noGrp="1"/>
          </p:cNvSpPr>
          <p:nvPr>
            <p:ph type="body" idx="1"/>
          </p:nvPr>
        </p:nvSpPr>
        <p:spPr/>
        <p:txBody>
          <a:bodyPr/>
          <a:lstStyle/>
          <a:p>
            <a:endParaRPr lang="zh-CN" altLang="en-US"/>
          </a:p>
        </p:txBody>
      </p:sp>
      <p:sp>
        <p:nvSpPr>
          <p:cNvPr id="5" name="页脚占位符 4">
            <a:extLst>
              <a:ext uri="{FF2B5EF4-FFF2-40B4-BE49-F238E27FC236}">
                <a16:creationId xmlns:a16="http://schemas.microsoft.com/office/drawing/2014/main" id="{4F4DE9AF-0E1D-409D-95A4-2BD0481D271F}"/>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072EEAC1-8A06-4193-8991-E2F54E798CB0}"/>
              </a:ext>
            </a:extLst>
          </p:cNvPr>
          <p:cNvSpPr>
            <a:spLocks noGrp="1"/>
          </p:cNvSpPr>
          <p:nvPr>
            <p:ph type="sldNum" sz="quarter" idx="12"/>
          </p:nvPr>
        </p:nvSpPr>
        <p:spPr/>
        <p:txBody>
          <a:bodyPr/>
          <a:lstStyle/>
          <a:p>
            <a:fld id="{FDF96B62-0E79-44B5-BB83-6AF64255BCDF}" type="slidenum">
              <a:rPr lang="zh-CN" altLang="en-US" smtClean="0"/>
              <a:t>14</a:t>
            </a:fld>
            <a:endParaRPr lang="zh-CN" altLang="en-US"/>
          </a:p>
        </p:txBody>
      </p:sp>
      <p:sp>
        <p:nvSpPr>
          <p:cNvPr id="9" name="日期占位符 8">
            <a:extLst>
              <a:ext uri="{FF2B5EF4-FFF2-40B4-BE49-F238E27FC236}">
                <a16:creationId xmlns:a16="http://schemas.microsoft.com/office/drawing/2014/main" id="{608477F6-6057-4B0C-8F8C-0B331690F6AA}"/>
              </a:ext>
            </a:extLst>
          </p:cNvPr>
          <p:cNvSpPr>
            <a:spLocks noGrp="1"/>
          </p:cNvSpPr>
          <p:nvPr>
            <p:ph type="dt" sz="half" idx="10"/>
          </p:nvPr>
        </p:nvSpPr>
        <p:spPr/>
        <p:txBody>
          <a:bodyPr/>
          <a:lstStyle/>
          <a:p>
            <a:fld id="{D817DFB5-8BA5-43D1-842D-96F58463777A}" type="datetime1">
              <a:rPr lang="zh-CN" altLang="en-US" smtClean="0"/>
              <a:t>2022/3/14</a:t>
            </a:fld>
            <a:endParaRPr lang="zh-CN" altLang="en-US"/>
          </a:p>
        </p:txBody>
      </p:sp>
    </p:spTree>
    <p:extLst>
      <p:ext uri="{BB962C8B-B14F-4D97-AF65-F5344CB8AC3E}">
        <p14:creationId xmlns:p14="http://schemas.microsoft.com/office/powerpoint/2010/main" val="2429464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A2102728-9CA5-4356-AF92-D570E2D28E11}"/>
              </a:ext>
            </a:extLst>
          </p:cNvPr>
          <p:cNvSpPr>
            <a:spLocks noGrp="1"/>
          </p:cNvSpPr>
          <p:nvPr>
            <p:ph type="title"/>
          </p:nvPr>
        </p:nvSpPr>
        <p:spPr/>
        <p:txBody>
          <a:bodyPr/>
          <a:lstStyle/>
          <a:p>
            <a:r>
              <a:rPr lang="en-US" altLang="zh-CN" dirty="0"/>
              <a:t>SWISS Overview</a:t>
            </a:r>
            <a:endParaRPr lang="zh-CN" altLang="en-US" dirty="0"/>
          </a:p>
        </p:txBody>
      </p:sp>
      <p:sp>
        <p:nvSpPr>
          <p:cNvPr id="5" name="页脚占位符 4">
            <a:extLst>
              <a:ext uri="{FF2B5EF4-FFF2-40B4-BE49-F238E27FC236}">
                <a16:creationId xmlns:a16="http://schemas.microsoft.com/office/drawing/2014/main" id="{86DE88CE-2471-4D21-A226-92902D51C73F}"/>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4DB0ACF1-1728-44EC-BEC8-B155545725C0}"/>
              </a:ext>
            </a:extLst>
          </p:cNvPr>
          <p:cNvSpPr>
            <a:spLocks noGrp="1"/>
          </p:cNvSpPr>
          <p:nvPr>
            <p:ph type="sldNum" sz="quarter" idx="12"/>
          </p:nvPr>
        </p:nvSpPr>
        <p:spPr/>
        <p:txBody>
          <a:bodyPr/>
          <a:lstStyle/>
          <a:p>
            <a:fld id="{FDF96B62-0E79-44B5-BB83-6AF64255BCDF}" type="slidenum">
              <a:rPr lang="zh-CN" altLang="en-US" smtClean="0"/>
              <a:t>15</a:t>
            </a:fld>
            <a:endParaRPr lang="zh-CN" altLang="en-US"/>
          </a:p>
        </p:txBody>
      </p:sp>
      <p:pic>
        <p:nvPicPr>
          <p:cNvPr id="10" name="图片 9">
            <a:extLst>
              <a:ext uri="{FF2B5EF4-FFF2-40B4-BE49-F238E27FC236}">
                <a16:creationId xmlns:a16="http://schemas.microsoft.com/office/drawing/2014/main" id="{9E1F7137-1662-470B-A13E-620BCA7A9C6C}"/>
              </a:ext>
            </a:extLst>
          </p:cNvPr>
          <p:cNvPicPr>
            <a:picLocks noChangeAspect="1"/>
          </p:cNvPicPr>
          <p:nvPr/>
        </p:nvPicPr>
        <p:blipFill>
          <a:blip r:embed="rId2"/>
          <a:stretch>
            <a:fillRect/>
          </a:stretch>
        </p:blipFill>
        <p:spPr>
          <a:xfrm>
            <a:off x="637663" y="1258455"/>
            <a:ext cx="10916673" cy="4341089"/>
          </a:xfrm>
          <a:prstGeom prst="rect">
            <a:avLst/>
          </a:prstGeom>
        </p:spPr>
      </p:pic>
      <p:sp>
        <p:nvSpPr>
          <p:cNvPr id="11" name="日期占位符 10">
            <a:extLst>
              <a:ext uri="{FF2B5EF4-FFF2-40B4-BE49-F238E27FC236}">
                <a16:creationId xmlns:a16="http://schemas.microsoft.com/office/drawing/2014/main" id="{17E89B67-D33E-45F3-A421-DCC3A3553195}"/>
              </a:ext>
            </a:extLst>
          </p:cNvPr>
          <p:cNvSpPr>
            <a:spLocks noGrp="1"/>
          </p:cNvSpPr>
          <p:nvPr>
            <p:ph type="dt" sz="half" idx="10"/>
          </p:nvPr>
        </p:nvSpPr>
        <p:spPr/>
        <p:txBody>
          <a:bodyPr/>
          <a:lstStyle/>
          <a:p>
            <a:fld id="{EC723429-C0D6-48FC-AC7A-5C5F73601FD9}" type="datetime1">
              <a:rPr lang="zh-CN" altLang="en-US" smtClean="0"/>
              <a:t>2022/3/14</a:t>
            </a:fld>
            <a:endParaRPr lang="zh-CN" altLang="en-US"/>
          </a:p>
        </p:txBody>
      </p:sp>
    </p:spTree>
    <p:extLst>
      <p:ext uri="{BB962C8B-B14F-4D97-AF65-F5344CB8AC3E}">
        <p14:creationId xmlns:p14="http://schemas.microsoft.com/office/powerpoint/2010/main" val="287643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AF0488-CC30-4CEA-B75F-1926BA55E66A}"/>
              </a:ext>
            </a:extLst>
          </p:cNvPr>
          <p:cNvSpPr>
            <a:spLocks noGrp="1"/>
          </p:cNvSpPr>
          <p:nvPr>
            <p:ph type="title"/>
          </p:nvPr>
        </p:nvSpPr>
        <p:spPr/>
        <p:txBody>
          <a:bodyPr/>
          <a:lstStyle/>
          <a:p>
            <a:r>
              <a:rPr lang="en-US" altLang="zh-CN" dirty="0"/>
              <a:t>High-Level Algorithm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8200068-BDB4-4ED8-ACD5-6488E43F9E17}"/>
                  </a:ext>
                </a:extLst>
              </p:cNvPr>
              <p:cNvSpPr>
                <a:spLocks noGrp="1"/>
              </p:cNvSpPr>
              <p:nvPr>
                <p:ph idx="1"/>
              </p:nvPr>
            </p:nvSpPr>
            <p:spPr>
              <a:xfrm>
                <a:off x="520655" y="1278468"/>
                <a:ext cx="11160000" cy="1475366"/>
              </a:xfrm>
            </p:spPr>
            <p:txBody>
              <a:bodyPr/>
              <a:lstStyle/>
              <a:p>
                <a:r>
                  <a:rPr lang="en-US" altLang="zh-CN" dirty="0"/>
                  <a:t>Two strategies</a:t>
                </a:r>
              </a:p>
              <a:p>
                <a:pPr lvl="1"/>
                <a14:m>
                  <m:oMath xmlns:m="http://schemas.openxmlformats.org/officeDocument/2006/math">
                    <m:r>
                      <a:rPr lang="en-US" altLang="zh-CN" i="1" dirty="0" smtClean="0">
                        <a:latin typeface="Cambria Math" panose="02040503050406030204" pitchFamily="18" charset="0"/>
                      </a:rPr>
                      <m:t>𝐹𝑖𝑛𝑖𝑠h𝑒𝑟</m:t>
                    </m:r>
                  </m:oMath>
                </a14:m>
                <a:r>
                  <a:rPr lang="en-US" altLang="zh-CN" dirty="0"/>
                  <a:t>: directly find one inductive invariant that implies the safety condition</a:t>
                </a:r>
              </a:p>
              <a:p>
                <a:pPr lvl="1"/>
                <a14:m>
                  <m:oMath xmlns:m="http://schemas.openxmlformats.org/officeDocument/2006/math">
                    <m:r>
                      <a:rPr lang="en-US" altLang="zh-CN" i="1" dirty="0" smtClean="0">
                        <a:latin typeface="Cambria Math" panose="02040503050406030204" pitchFamily="18" charset="0"/>
                      </a:rPr>
                      <m:t>𝐵𝑟𝑒𝑎𝑑𝑡h</m:t>
                    </m:r>
                  </m:oMath>
                </a14:m>
                <a:r>
                  <a:rPr lang="en-US" altLang="zh-CN" dirty="0"/>
                  <a:t>: greedily searches for as many invariants as possible without requiring that they prove the safety conditions</a:t>
                </a:r>
              </a:p>
              <a:p>
                <a:pPr lvl="2"/>
                <a:endParaRPr lang="en-US" altLang="zh-CN" dirty="0"/>
              </a:p>
              <a:p>
                <a:pPr marL="0" indent="0">
                  <a:buNone/>
                </a:pPr>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58200068-BDB4-4ED8-ACD5-6488E43F9E17}"/>
                  </a:ext>
                </a:extLst>
              </p:cNvPr>
              <p:cNvSpPr>
                <a:spLocks noGrp="1" noRot="1" noChangeAspect="1" noMove="1" noResize="1" noEditPoints="1" noAdjustHandles="1" noChangeArrowheads="1" noChangeShapeType="1" noTextEdit="1"/>
              </p:cNvSpPr>
              <p:nvPr>
                <p:ph idx="1"/>
              </p:nvPr>
            </p:nvSpPr>
            <p:spPr>
              <a:xfrm>
                <a:off x="520655" y="1278468"/>
                <a:ext cx="11160000" cy="1475366"/>
              </a:xfrm>
              <a:blipFill>
                <a:blip r:embed="rId3"/>
                <a:stretch>
                  <a:fillRect l="-1092" t="-8678" b="-12397"/>
                </a:stretch>
              </a:blipFill>
            </p:spPr>
            <p:txBody>
              <a:bodyPr/>
              <a:lstStyle/>
              <a:p>
                <a:r>
                  <a:rPr lang="zh-CN" altLang="en-US">
                    <a:noFill/>
                  </a:rPr>
                  <a:t> </a:t>
                </a:r>
              </a:p>
            </p:txBody>
          </p:sp>
        </mc:Fallback>
      </mc:AlternateContent>
      <p:sp>
        <p:nvSpPr>
          <p:cNvPr id="5" name="页脚占位符 4">
            <a:extLst>
              <a:ext uri="{FF2B5EF4-FFF2-40B4-BE49-F238E27FC236}">
                <a16:creationId xmlns:a16="http://schemas.microsoft.com/office/drawing/2014/main" id="{B0A31EB1-0BBB-4D2B-9F16-98DD66D76535}"/>
              </a:ext>
            </a:extLst>
          </p:cNvPr>
          <p:cNvSpPr>
            <a:spLocks noGrp="1"/>
          </p:cNvSpPr>
          <p:nvPr>
            <p:ph type="ftr" sz="quarter" idx="11"/>
          </p:nvPr>
        </p:nvSpPr>
        <p:spPr/>
        <p:txBody>
          <a:bodyPr/>
          <a:lstStyle/>
          <a:p>
            <a:r>
              <a:rPr lang="en-US" altLang="zh-CN" dirty="0"/>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08E197CE-3759-4CD0-965F-7457071F9764}"/>
              </a:ext>
            </a:extLst>
          </p:cNvPr>
          <p:cNvSpPr>
            <a:spLocks noGrp="1"/>
          </p:cNvSpPr>
          <p:nvPr>
            <p:ph type="sldNum" sz="quarter" idx="12"/>
          </p:nvPr>
        </p:nvSpPr>
        <p:spPr/>
        <p:txBody>
          <a:bodyPr/>
          <a:lstStyle/>
          <a:p>
            <a:fld id="{FDF96B62-0E79-44B5-BB83-6AF64255BCDF}" type="slidenum">
              <a:rPr lang="zh-CN" altLang="en-US" smtClean="0"/>
              <a:t>16</a:t>
            </a:fld>
            <a:endParaRPr lang="zh-CN" altLang="en-US"/>
          </a:p>
        </p:txBody>
      </p:sp>
      <p:pic>
        <p:nvPicPr>
          <p:cNvPr id="8" name="图片 7">
            <a:extLst>
              <a:ext uri="{FF2B5EF4-FFF2-40B4-BE49-F238E27FC236}">
                <a16:creationId xmlns:a16="http://schemas.microsoft.com/office/drawing/2014/main" id="{67C962CE-B646-407F-BB5E-29AFAE84252D}"/>
              </a:ext>
            </a:extLst>
          </p:cNvPr>
          <p:cNvPicPr>
            <a:picLocks noChangeAspect="1"/>
          </p:cNvPicPr>
          <p:nvPr/>
        </p:nvPicPr>
        <p:blipFill>
          <a:blip r:embed="rId4"/>
          <a:stretch>
            <a:fillRect/>
          </a:stretch>
        </p:blipFill>
        <p:spPr>
          <a:xfrm>
            <a:off x="5512007" y="2958382"/>
            <a:ext cx="5645091" cy="3193419"/>
          </a:xfrm>
          <a:prstGeom prst="rect">
            <a:avLst/>
          </a:prstGeom>
        </p:spPr>
      </p:pic>
      <p:sp>
        <p:nvSpPr>
          <p:cNvPr id="9" name="日期占位符 8">
            <a:extLst>
              <a:ext uri="{FF2B5EF4-FFF2-40B4-BE49-F238E27FC236}">
                <a16:creationId xmlns:a16="http://schemas.microsoft.com/office/drawing/2014/main" id="{B0661175-4AE1-434E-96AB-9D9618F9ADFF}"/>
              </a:ext>
            </a:extLst>
          </p:cNvPr>
          <p:cNvSpPr>
            <a:spLocks noGrp="1"/>
          </p:cNvSpPr>
          <p:nvPr>
            <p:ph type="dt" sz="half" idx="10"/>
          </p:nvPr>
        </p:nvSpPr>
        <p:spPr/>
        <p:txBody>
          <a:bodyPr/>
          <a:lstStyle/>
          <a:p>
            <a:fld id="{17515078-3842-42A6-9CAF-33982562DEAE}" type="datetime1">
              <a:rPr lang="zh-CN" altLang="en-US" smtClean="0"/>
              <a:t>2022/3/14</a:t>
            </a:fld>
            <a:endParaRPr lang="zh-CN" altLang="en-US"/>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8F119913-FD64-408C-821C-43D6C00A5C94}"/>
                  </a:ext>
                </a:extLst>
              </p:cNvPr>
              <p:cNvSpPr txBox="1"/>
              <p:nvPr/>
            </p:nvSpPr>
            <p:spPr>
              <a:xfrm>
                <a:off x="520655" y="3006376"/>
                <a:ext cx="3907465" cy="923330"/>
              </a:xfrm>
              <a:prstGeom prst="rect">
                <a:avLst/>
              </a:prstGeom>
              <a:noFill/>
            </p:spPr>
            <p:txBody>
              <a:bodyPr wrap="square" rtlCol="0">
                <a:spAutoFit/>
              </a:bodyPr>
              <a:lstStyle/>
              <a:p>
                <a:pPr marL="228600" indent="-228600" defTabSz="914400">
                  <a:lnSpc>
                    <a:spcPct val="90000"/>
                  </a:lnSpc>
                  <a:spcBef>
                    <a:spcPts val="1000"/>
                  </a:spcBef>
                  <a:buFont typeface="Arial" panose="020B0604020202020204" pitchFamily="34" charset="0"/>
                  <a:buChar char="•"/>
                </a:pPr>
                <a:r>
                  <a:rPr lang="en-US" altLang="zh-CN" sz="3000" dirty="0">
                    <a:latin typeface="Arial" panose="020B0604020202020204" pitchFamily="34" charset="0"/>
                    <a:ea typeface="黑体" panose="02010609060101010101" pitchFamily="49" charset="-122"/>
                  </a:rPr>
                  <a:t>Combing </a:t>
                </a:r>
                <a14:m>
                  <m:oMath xmlns:m="http://schemas.openxmlformats.org/officeDocument/2006/math">
                    <m:r>
                      <a:rPr lang="en-US" altLang="zh-CN" sz="3000" dirty="0">
                        <a:latin typeface="Cambria Math" panose="02040503050406030204" pitchFamily="18" charset="0"/>
                        <a:ea typeface="黑体" panose="02010609060101010101" pitchFamily="49" charset="-122"/>
                      </a:rPr>
                      <m:t>𝐹𝑖𝑛𝑖𝑠h𝑒𝑟</m:t>
                    </m:r>
                  </m:oMath>
                </a14:m>
                <a:r>
                  <a:rPr lang="en-US" altLang="zh-CN" sz="3000" dirty="0">
                    <a:latin typeface="Arial" panose="020B0604020202020204" pitchFamily="34" charset="0"/>
                    <a:ea typeface="黑体" panose="02010609060101010101" pitchFamily="49" charset="-122"/>
                  </a:rPr>
                  <a:t> and </a:t>
                </a:r>
                <a14:m>
                  <m:oMath xmlns:m="http://schemas.openxmlformats.org/officeDocument/2006/math">
                    <m:r>
                      <a:rPr lang="en-US" altLang="zh-CN" sz="3000" dirty="0">
                        <a:latin typeface="Cambria Math" panose="02040503050406030204" pitchFamily="18" charset="0"/>
                        <a:ea typeface="黑体" panose="02010609060101010101" pitchFamily="49" charset="-122"/>
                      </a:rPr>
                      <m:t>𝐵𝑟𝑒𝑎𝑑𝑡h</m:t>
                    </m:r>
                  </m:oMath>
                </a14:m>
                <a:endParaRPr lang="en-US" altLang="zh-CN" sz="3000" dirty="0">
                  <a:latin typeface="Arial" panose="020B0604020202020204" pitchFamily="34" charset="0"/>
                  <a:ea typeface="黑体" panose="02010609060101010101" pitchFamily="49" charset="-122"/>
                </a:endParaRPr>
              </a:p>
            </p:txBody>
          </p:sp>
        </mc:Choice>
        <mc:Fallback xmlns="">
          <p:sp>
            <p:nvSpPr>
              <p:cNvPr id="12" name="文本框 11">
                <a:extLst>
                  <a:ext uri="{FF2B5EF4-FFF2-40B4-BE49-F238E27FC236}">
                    <a16:creationId xmlns:a16="http://schemas.microsoft.com/office/drawing/2014/main" id="{8F119913-FD64-408C-821C-43D6C00A5C94}"/>
                  </a:ext>
                </a:extLst>
              </p:cNvPr>
              <p:cNvSpPr txBox="1">
                <a:spLocks noRot="1" noChangeAspect="1" noMove="1" noResize="1" noEditPoints="1" noAdjustHandles="1" noChangeArrowheads="1" noChangeShapeType="1" noTextEdit="1"/>
              </p:cNvSpPr>
              <p:nvPr/>
            </p:nvSpPr>
            <p:spPr>
              <a:xfrm>
                <a:off x="520655" y="3006376"/>
                <a:ext cx="3907465" cy="923330"/>
              </a:xfrm>
              <a:prstGeom prst="rect">
                <a:avLst/>
              </a:prstGeom>
              <a:blipFill>
                <a:blip r:embed="rId5"/>
                <a:stretch>
                  <a:fillRect l="-3120" t="-13816" b="-190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6697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E444205-6387-4A3C-A3AB-5B78EAD5D747}"/>
              </a:ext>
            </a:extLst>
          </p:cNvPr>
          <p:cNvPicPr>
            <a:picLocks noChangeAspect="1"/>
          </p:cNvPicPr>
          <p:nvPr/>
        </p:nvPicPr>
        <p:blipFill rotWithShape="1">
          <a:blip r:embed="rId3"/>
          <a:srcRect l="965" t="2661" r="610" b="3231"/>
          <a:stretch/>
        </p:blipFill>
        <p:spPr>
          <a:xfrm>
            <a:off x="4984897" y="2587569"/>
            <a:ext cx="5950757" cy="3393245"/>
          </a:xfrm>
          <a:prstGeom prst="rect">
            <a:avLst/>
          </a:prstGeom>
        </p:spPr>
      </p:pic>
      <p:sp>
        <p:nvSpPr>
          <p:cNvPr id="2" name="标题 1">
            <a:extLst>
              <a:ext uri="{FF2B5EF4-FFF2-40B4-BE49-F238E27FC236}">
                <a16:creationId xmlns:a16="http://schemas.microsoft.com/office/drawing/2014/main" id="{DD1E84E8-AB16-4B60-A330-959EB36579ED}"/>
              </a:ext>
            </a:extLst>
          </p:cNvPr>
          <p:cNvSpPr>
            <a:spLocks noGrp="1"/>
          </p:cNvSpPr>
          <p:nvPr>
            <p:ph type="title"/>
          </p:nvPr>
        </p:nvSpPr>
        <p:spPr/>
        <p:txBody>
          <a:bodyPr/>
          <a:lstStyle/>
          <a:p>
            <a:r>
              <a:rPr lang="en-US" altLang="zh-CN" dirty="0"/>
              <a:t>The Finisher Algorithm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B64F2E3-ED71-4556-A1B5-C32544D31512}"/>
                  </a:ext>
                </a:extLst>
              </p:cNvPr>
              <p:cNvSpPr>
                <a:spLocks noGrp="1"/>
              </p:cNvSpPr>
              <p:nvPr>
                <p:ph idx="1"/>
              </p:nvPr>
            </p:nvSpPr>
            <p:spPr>
              <a:xfrm>
                <a:off x="516000" y="1092236"/>
                <a:ext cx="11170391" cy="2937504"/>
              </a:xfrm>
            </p:spPr>
            <p:txBody>
              <a:bodyPr/>
              <a:lstStyle/>
              <a:p>
                <a:r>
                  <a:rPr lang="en-US" altLang="zh-CN" dirty="0"/>
                  <a:t>Given a system and formulas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0" smtClean="0">
                        <a:latin typeface="Cambria Math" panose="02040503050406030204" pitchFamily="18" charset="0"/>
                      </a:rPr>
                      <m:t>,</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𝑛</m:t>
                        </m:r>
                      </m:sub>
                    </m:sSub>
                  </m:oMath>
                </a14:m>
                <a:r>
                  <a:rPr lang="en-US" altLang="zh-CN" dirty="0"/>
                  <a:t>, already established to be invariant, and a conjectured safety condition </a:t>
                </a:r>
                <a14:m>
                  <m:oMath xmlns:m="http://schemas.openxmlformats.org/officeDocument/2006/math">
                    <m:r>
                      <a:rPr lang="en-US" altLang="zh-CN" b="0" i="1" smtClean="0">
                        <a:latin typeface="Cambria Math" panose="02040503050406030204" pitchFamily="18" charset="0"/>
                      </a:rPr>
                      <m:t>𝑆</m:t>
                    </m:r>
                  </m:oMath>
                </a14:m>
                <a:r>
                  <a:rPr lang="en-US" altLang="zh-CN" dirty="0"/>
                  <a:t>, find an predicate </a:t>
                </a:r>
                <a14:m>
                  <m:oMath xmlns:m="http://schemas.openxmlformats.org/officeDocument/2006/math">
                    <m:r>
                      <a:rPr lang="en-US" altLang="zh-CN" b="0" i="1" smtClean="0">
                        <a:latin typeface="Cambria Math" panose="02040503050406030204" pitchFamily="18" charset="0"/>
                      </a:rPr>
                      <m:t>𝑃</m:t>
                    </m:r>
                  </m:oMath>
                </a14:m>
                <a:r>
                  <a:rPr lang="zh-CN" altLang="en-US" dirty="0"/>
                  <a:t> </a:t>
                </a:r>
                <a:r>
                  <a:rPr lang="en-US" altLang="zh-CN" dirty="0"/>
                  <a:t>such that </a:t>
                </a:r>
                <a14:m>
                  <m:oMath xmlns:m="http://schemas.openxmlformats.org/officeDocument/2006/math">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r>
                  <a:rPr lang="zh-CN" altLang="en-US" dirty="0"/>
                  <a:t> </a:t>
                </a:r>
                <a:r>
                  <a:rPr lang="en-US" altLang="zh-CN" dirty="0"/>
                  <a:t>is inductive</a:t>
                </a:r>
              </a:p>
              <a:p>
                <a:pPr lvl="1"/>
                <a14:m>
                  <m:oMath xmlns:m="http://schemas.openxmlformats.org/officeDocument/2006/math">
                    <m:r>
                      <a:rPr lang="en-US" altLang="zh-CN" b="0" i="1" smtClean="0">
                        <a:latin typeface="Cambria Math" panose="02040503050406030204" pitchFamily="18" charset="0"/>
                      </a:rPr>
                      <m:t>𝐼𝑁𝐼𝑇</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oMath>
                </a14:m>
                <a:endParaRPr lang="en-US" altLang="zh-CN" b="0" i="1" dirty="0">
                  <a:latin typeface="Cambria Math" panose="02040503050406030204" pitchFamily="18" charset="0"/>
                </a:endParaRPr>
              </a:p>
              <a:p>
                <a:pPr lvl="1"/>
                <a14:m>
                  <m:oMath xmlns:m="http://schemas.openxmlformats.org/officeDocument/2006/math">
                    <m:r>
                      <a:rPr lang="en-US" altLang="zh-CN" b="0" i="1" smtClean="0">
                        <a:latin typeface="Cambria Math" panose="02040503050406030204" pitchFamily="18" charset="0"/>
                      </a:rPr>
                      <m:t>𝐼𝑁𝐼𝑇</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oMath>
                </a14:m>
                <a:endParaRPr lang="en-US" altLang="zh-CN" b="0" dirty="0"/>
              </a:p>
              <a:p>
                <a:pPr lvl="1"/>
                <a14:m>
                  <m:oMath xmlns:m="http://schemas.openxmlformats.org/officeDocument/2006/math">
                    <m:r>
                      <a:rPr lang="en-US" altLang="zh-CN" b="0" i="1" smtClean="0">
                        <a:latin typeface="Cambria Math" panose="02040503050406030204" pitchFamily="18" charset="0"/>
                      </a:rPr>
                      <m:t>𝑇𝑅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𝑆</m:t>
                        </m:r>
                      </m:e>
                      <m:sup>
                        <m:r>
                          <a:rPr lang="en-US" altLang="zh-CN" b="0" i="1" smtClean="0">
                            <a:latin typeface="Cambria Math" panose="02040503050406030204" pitchFamily="18" charset="0"/>
                          </a:rPr>
                          <m:t>′</m:t>
                        </m:r>
                      </m:sup>
                    </m:sSup>
                  </m:oMath>
                </a14:m>
                <a:endParaRPr lang="en-US" altLang="zh-CN" b="0" dirty="0"/>
              </a:p>
              <a:p>
                <a:pPr lvl="1"/>
                <a14:m>
                  <m:oMath xmlns:m="http://schemas.openxmlformats.org/officeDocument/2006/math">
                    <m:r>
                      <a:rPr lang="en-US" altLang="zh-CN" b="0" i="1" smtClean="0">
                        <a:latin typeface="Cambria Math" panose="02040503050406030204" pitchFamily="18" charset="0"/>
                      </a:rPr>
                      <m:t>𝑇𝑅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oMath>
                </a14:m>
                <a:endParaRPr lang="en-US" altLang="zh-CN" b="0" dirty="0"/>
              </a:p>
              <a:p>
                <a:pPr lvl="1"/>
                <a:endParaRPr lang="en-US" altLang="zh-CN" b="0" dirty="0"/>
              </a:p>
              <a:p>
                <a:endParaRPr lang="en-US" altLang="zh-CN" b="0" dirty="0"/>
              </a:p>
              <a:p>
                <a:pPr marL="457200" lvl="1" indent="0">
                  <a:buNone/>
                </a:pPr>
                <a:endParaRPr lang="en-US" altLang="zh-CN" dirty="0"/>
              </a:p>
              <a:p>
                <a:pPr lvl="1"/>
                <a:endParaRPr lang="zh-CN" altLang="en-US" dirty="0"/>
              </a:p>
            </p:txBody>
          </p:sp>
        </mc:Choice>
        <mc:Fallback xmlns="">
          <p:sp>
            <p:nvSpPr>
              <p:cNvPr id="3" name="内容占位符 2">
                <a:extLst>
                  <a:ext uri="{FF2B5EF4-FFF2-40B4-BE49-F238E27FC236}">
                    <a16:creationId xmlns:a16="http://schemas.microsoft.com/office/drawing/2014/main" id="{3B64F2E3-ED71-4556-A1B5-C32544D31512}"/>
                  </a:ext>
                </a:extLst>
              </p:cNvPr>
              <p:cNvSpPr>
                <a:spLocks noGrp="1" noRot="1" noChangeAspect="1" noMove="1" noResize="1" noEditPoints="1" noAdjustHandles="1" noChangeArrowheads="1" noChangeShapeType="1" noTextEdit="1"/>
              </p:cNvSpPr>
              <p:nvPr>
                <p:ph idx="1"/>
              </p:nvPr>
            </p:nvSpPr>
            <p:spPr>
              <a:xfrm>
                <a:off x="516000" y="1092236"/>
                <a:ext cx="11170391" cy="2937504"/>
              </a:xfrm>
              <a:blipFill>
                <a:blip r:embed="rId4"/>
                <a:stretch>
                  <a:fillRect l="-1146" t="-4357"/>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734E9F4-7FBA-4C24-9CBB-D773CADA1C1B}"/>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704E74FD-ADD8-45DF-9339-49DBA348BBEC}"/>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A96E0CC0-9DF0-40BA-A5D4-7AFD48E2F028}"/>
              </a:ext>
            </a:extLst>
          </p:cNvPr>
          <p:cNvSpPr>
            <a:spLocks noGrp="1"/>
          </p:cNvSpPr>
          <p:nvPr>
            <p:ph type="sldNum" sz="quarter" idx="12"/>
          </p:nvPr>
        </p:nvSpPr>
        <p:spPr/>
        <p:txBody>
          <a:bodyPr/>
          <a:lstStyle/>
          <a:p>
            <a:fld id="{FDF96B62-0E79-44B5-BB83-6AF64255BCDF}" type="slidenum">
              <a:rPr lang="zh-CN" altLang="en-US" smtClean="0"/>
              <a:t>17</a:t>
            </a:fld>
            <a:endParaRPr lang="zh-CN" altLang="en-US"/>
          </a:p>
        </p:txBody>
      </p:sp>
      <p:grpSp>
        <p:nvGrpSpPr>
          <p:cNvPr id="12" name="组合 11">
            <a:extLst>
              <a:ext uri="{FF2B5EF4-FFF2-40B4-BE49-F238E27FC236}">
                <a16:creationId xmlns:a16="http://schemas.microsoft.com/office/drawing/2014/main" id="{2A75BA39-6BC8-4CD0-BB4F-8845986D6760}"/>
              </a:ext>
            </a:extLst>
          </p:cNvPr>
          <p:cNvGrpSpPr/>
          <p:nvPr/>
        </p:nvGrpSpPr>
        <p:grpSpPr>
          <a:xfrm>
            <a:off x="1456660" y="3051544"/>
            <a:ext cx="5544881" cy="1143249"/>
            <a:chOff x="1456660" y="3051544"/>
            <a:chExt cx="5544881" cy="1143249"/>
          </a:xfrm>
        </p:grpSpPr>
        <p:sp>
          <p:nvSpPr>
            <p:cNvPr id="9" name="对话气泡: 椭圆形 8">
              <a:extLst>
                <a:ext uri="{FF2B5EF4-FFF2-40B4-BE49-F238E27FC236}">
                  <a16:creationId xmlns:a16="http://schemas.microsoft.com/office/drawing/2014/main" id="{A78E0675-FE40-4D74-A060-F42D61898FA8}"/>
                </a:ext>
              </a:extLst>
            </p:cNvPr>
            <p:cNvSpPr/>
            <p:nvPr/>
          </p:nvSpPr>
          <p:spPr>
            <a:xfrm>
              <a:off x="1456660" y="3352536"/>
              <a:ext cx="3356187" cy="842257"/>
            </a:xfrm>
            <a:prstGeom prst="wedgeEllipseCallout">
              <a:avLst>
                <a:gd name="adj1" fmla="val 61418"/>
                <a:gd name="adj2" fmla="val -6873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Accumulate counter examples from failed invariants</a:t>
              </a:r>
              <a:endParaRPr lang="zh-CN" altLang="en-US" dirty="0"/>
            </a:p>
          </p:txBody>
        </p:sp>
        <p:sp>
          <p:nvSpPr>
            <p:cNvPr id="11" name="矩形: 圆角 10">
              <a:extLst>
                <a:ext uri="{FF2B5EF4-FFF2-40B4-BE49-F238E27FC236}">
                  <a16:creationId xmlns:a16="http://schemas.microsoft.com/office/drawing/2014/main" id="{18AEC064-0178-4CD5-BD79-E7B0B65F95E6}"/>
                </a:ext>
              </a:extLst>
            </p:cNvPr>
            <p:cNvSpPr/>
            <p:nvPr/>
          </p:nvSpPr>
          <p:spPr>
            <a:xfrm>
              <a:off x="5178057" y="3051544"/>
              <a:ext cx="1823484" cy="300992"/>
            </a:xfrm>
            <a:prstGeom prst="roundRect">
              <a:avLst/>
            </a:prstGeom>
            <a:noFill/>
            <a:ln w="19050">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grpSp>
        <p:nvGrpSpPr>
          <p:cNvPr id="14" name="组合 13">
            <a:extLst>
              <a:ext uri="{FF2B5EF4-FFF2-40B4-BE49-F238E27FC236}">
                <a16:creationId xmlns:a16="http://schemas.microsoft.com/office/drawing/2014/main" id="{F7DBC32B-E27C-43D1-AA7D-71A317583282}"/>
              </a:ext>
            </a:extLst>
          </p:cNvPr>
          <p:cNvGrpSpPr/>
          <p:nvPr/>
        </p:nvGrpSpPr>
        <p:grpSpPr>
          <a:xfrm>
            <a:off x="7682022" y="2423493"/>
            <a:ext cx="4079360" cy="1469750"/>
            <a:chOff x="7682022" y="2423493"/>
            <a:chExt cx="4079360" cy="1469750"/>
          </a:xfrm>
        </p:grpSpPr>
        <p:sp>
          <p:nvSpPr>
            <p:cNvPr id="10" name="对话气泡: 椭圆形 9">
              <a:extLst>
                <a:ext uri="{FF2B5EF4-FFF2-40B4-BE49-F238E27FC236}">
                  <a16:creationId xmlns:a16="http://schemas.microsoft.com/office/drawing/2014/main" id="{09C52F10-7AAB-4A5B-B209-BBE04608F3B0}"/>
                </a:ext>
              </a:extLst>
            </p:cNvPr>
            <p:cNvSpPr/>
            <p:nvPr/>
          </p:nvSpPr>
          <p:spPr>
            <a:xfrm>
              <a:off x="8405195" y="2423493"/>
              <a:ext cx="3356187" cy="842257"/>
            </a:xfrm>
            <a:prstGeom prst="wedgeEllipseCallout">
              <a:avLst>
                <a:gd name="adj1" fmla="val -51046"/>
                <a:gd name="adj2" fmla="val 8843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Use counter examples to filter invariants efficiently</a:t>
              </a:r>
              <a:endParaRPr lang="zh-CN" altLang="en-US" dirty="0"/>
            </a:p>
          </p:txBody>
        </p:sp>
        <p:sp>
          <p:nvSpPr>
            <p:cNvPr id="13" name="矩形: 圆角 12">
              <a:extLst>
                <a:ext uri="{FF2B5EF4-FFF2-40B4-BE49-F238E27FC236}">
                  <a16:creationId xmlns:a16="http://schemas.microsoft.com/office/drawing/2014/main" id="{79840129-ADA4-4D29-A3E4-D3C044085BCB}"/>
                </a:ext>
              </a:extLst>
            </p:cNvPr>
            <p:cNvSpPr/>
            <p:nvPr/>
          </p:nvSpPr>
          <p:spPr>
            <a:xfrm>
              <a:off x="7682022" y="3592251"/>
              <a:ext cx="1561215" cy="300992"/>
            </a:xfrm>
            <a:prstGeom prst="roundRect">
              <a:avLst/>
            </a:prstGeom>
            <a:noFill/>
            <a:ln w="19050">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dirty="0"/>
            </a:p>
          </p:txBody>
        </p:sp>
      </p:grpSp>
    </p:spTree>
    <p:extLst>
      <p:ext uri="{BB962C8B-B14F-4D97-AF65-F5344CB8AC3E}">
        <p14:creationId xmlns:p14="http://schemas.microsoft.com/office/powerpoint/2010/main" val="3726053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BC21FD-E650-44D3-B6B7-BC86A8F1EF22}"/>
              </a:ext>
            </a:extLst>
          </p:cNvPr>
          <p:cNvSpPr>
            <a:spLocks noGrp="1"/>
          </p:cNvSpPr>
          <p:nvPr>
            <p:ph type="title"/>
          </p:nvPr>
        </p:nvSpPr>
        <p:spPr/>
        <p:txBody>
          <a:bodyPr/>
          <a:lstStyle/>
          <a:p>
            <a:r>
              <a:rPr lang="en-US" altLang="zh-CN" dirty="0"/>
              <a:t>The Breadth Algorithm</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57C08EE7-B924-46E8-9A89-68091ABEE251}"/>
                  </a:ext>
                </a:extLst>
              </p:cNvPr>
              <p:cNvSpPr>
                <a:spLocks noGrp="1"/>
              </p:cNvSpPr>
              <p:nvPr>
                <p:ph idx="1"/>
              </p:nvPr>
            </p:nvSpPr>
            <p:spPr>
              <a:xfrm>
                <a:off x="520655" y="1278467"/>
                <a:ext cx="11160000" cy="5180812"/>
              </a:xfrm>
            </p:spPr>
            <p:txBody>
              <a:bodyPr/>
              <a:lstStyle/>
              <a:p>
                <a:r>
                  <a:rPr lang="en-US" altLang="zh-CN" dirty="0"/>
                  <a:t>Given a system and formulas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𝑛</m:t>
                        </m:r>
                      </m:sub>
                    </m:sSub>
                  </m:oMath>
                </a14:m>
                <a:r>
                  <a:rPr lang="en-US" altLang="zh-CN" dirty="0"/>
                  <a:t>, already established to be invariant, find any predicate </a:t>
                </a:r>
                <a14:m>
                  <m:oMath xmlns:m="http://schemas.openxmlformats.org/officeDocument/2006/math">
                    <m:r>
                      <a:rPr lang="en-US" altLang="zh-CN" b="0" i="1" smtClean="0">
                        <a:latin typeface="Cambria Math" panose="02040503050406030204" pitchFamily="18" charset="0"/>
                      </a:rPr>
                      <m:t>𝑃</m:t>
                    </m:r>
                  </m:oMath>
                </a14:m>
                <a:r>
                  <a:rPr lang="zh-CN" altLang="en-US" dirty="0"/>
                  <a:t> </a:t>
                </a:r>
                <a:r>
                  <a:rPr lang="en-US" altLang="zh-CN" dirty="0"/>
                  <a:t>which is inductive</a:t>
                </a:r>
              </a:p>
              <a:p>
                <a:pPr lvl="1"/>
                <a14:m>
                  <m:oMath xmlns:m="http://schemas.openxmlformats.org/officeDocument/2006/math">
                    <m:r>
                      <a:rPr lang="en-US" altLang="zh-CN" b="0" i="1" smtClean="0">
                        <a:latin typeface="Cambria Math" panose="02040503050406030204" pitchFamily="18" charset="0"/>
                      </a:rPr>
                      <m:t>𝐼𝑁𝐼𝑇</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oMath>
                </a14:m>
                <a:endParaRPr lang="en-US" altLang="zh-CN" dirty="0"/>
              </a:p>
              <a:p>
                <a:pPr lvl="1"/>
                <a14:m>
                  <m:oMath xmlns:m="http://schemas.openxmlformats.org/officeDocument/2006/math">
                    <m:r>
                      <a:rPr lang="en-US" altLang="zh-CN" b="0" i="1" smtClean="0">
                        <a:latin typeface="Cambria Math" panose="02040503050406030204" pitchFamily="18" charset="0"/>
                      </a:rPr>
                      <m:t>𝑇𝑅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oMath>
                </a14:m>
                <a:endParaRPr lang="en-US" altLang="zh-CN" dirty="0"/>
              </a:p>
              <a:p>
                <a:r>
                  <a:rPr lang="en-US" altLang="zh-CN" dirty="0"/>
                  <a:t>Using safety condition to find more invariant</a:t>
                </a:r>
              </a:p>
              <a:p>
                <a:pPr lvl="1"/>
                <a14:m>
                  <m:oMath xmlns:m="http://schemas.openxmlformats.org/officeDocument/2006/math">
                    <m:r>
                      <a:rPr lang="en-US" altLang="zh-CN" b="0" i="1" smtClean="0">
                        <a:latin typeface="Cambria Math" panose="02040503050406030204" pitchFamily="18" charset="0"/>
                      </a:rPr>
                      <m:t>𝑇𝑅</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𝑆</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oMath>
                </a14:m>
                <a:endParaRPr lang="en-US" altLang="zh-CN" dirty="0"/>
              </a:p>
              <a:p>
                <a:r>
                  <a:rPr lang="en-US" altLang="zh-CN" dirty="0"/>
                  <a:t>Filtering redundant invariants</a:t>
                </a:r>
              </a:p>
              <a:p>
                <a:pPr lvl="1"/>
                <a:r>
                  <a:rPr lang="en-US" altLang="zh-CN" dirty="0"/>
                  <a:t>Syntactically redundant (e.g.,  </a:t>
                </a:r>
                <a14:m>
                  <m:oMath xmlns:m="http://schemas.openxmlformats.org/officeDocument/2006/math">
                    <m:r>
                      <a:rPr lang="en-US" altLang="zh-CN" b="0" i="1" smtClean="0">
                        <a:latin typeface="Cambria Math" panose="02040503050406030204" pitchFamily="18" charset="0"/>
                      </a:rPr>
                      <m:t>𝑇𝑅𝑈𝐸</m:t>
                    </m:r>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𝐼</m:t>
                        </m:r>
                      </m:e>
                      <m:sub>
                        <m:r>
                          <a:rPr lang="en-US" altLang="zh-CN" b="0" i="1" smtClean="0">
                            <a:latin typeface="Cambria Math" panose="02040503050406030204" pitchFamily="18" charset="0"/>
                          </a:rPr>
                          <m:t>𝑖</m:t>
                        </m:r>
                      </m:sub>
                    </m:sSub>
                  </m:oMath>
                </a14:m>
                <a:r>
                  <a:rPr lang="en-US" altLang="zh-CN" b="0" dirty="0"/>
                  <a:t>)</a:t>
                </a:r>
              </a:p>
              <a:p>
                <a:pPr lvl="2"/>
                <a:r>
                  <a:rPr lang="en-US" altLang="zh-CN" b="0" dirty="0"/>
                  <a:t>Track all invariants </a:t>
                </a:r>
                <a14:m>
                  <m:oMath xmlns:m="http://schemas.openxmlformats.org/officeDocument/2006/math">
                    <m:r>
                      <a:rPr lang="en-US" altLang="zh-CN" b="0" i="1" smtClean="0">
                        <a:latin typeface="Cambria Math" panose="02040503050406030204" pitchFamily="18" charset="0"/>
                      </a:rPr>
                      <m:t>𝑎𝑙𝑙𝐼𝑛𝑣</m:t>
                    </m:r>
                  </m:oMath>
                </a14:m>
                <a:r>
                  <a:rPr lang="en-US" altLang="zh-CN" dirty="0"/>
                  <a:t> and define some syntactical patterns</a:t>
                </a:r>
              </a:p>
              <a:p>
                <a:pPr lvl="2"/>
                <a:r>
                  <a:rPr lang="en-US" altLang="zh-CN" dirty="0"/>
                  <a:t>Filter redundant invariants by </a:t>
                </a:r>
                <a:r>
                  <a:rPr lang="en-US" altLang="zh-CN" dirty="0">
                    <a:solidFill>
                      <a:srgbClr val="FF0000"/>
                    </a:solidFill>
                  </a:rPr>
                  <a:t>syntactically</a:t>
                </a:r>
                <a:r>
                  <a:rPr lang="en-US" altLang="zh-CN" dirty="0"/>
                  <a:t> comparing new invariants with </a:t>
                </a:r>
                <a14:m>
                  <m:oMath xmlns:m="http://schemas.openxmlformats.org/officeDocument/2006/math">
                    <m:r>
                      <a:rPr lang="en-US" altLang="zh-CN" b="0" i="1" smtClean="0">
                        <a:latin typeface="Cambria Math" panose="02040503050406030204" pitchFamily="18" charset="0"/>
                      </a:rPr>
                      <m:t>𝑎𝑙𝑙𝐼𝑛𝑣</m:t>
                    </m:r>
                  </m:oMath>
                </a14:m>
                <a:endParaRPr lang="en-US" altLang="zh-CN" dirty="0"/>
              </a:p>
              <a:p>
                <a:pPr lvl="1"/>
                <a:r>
                  <a:rPr lang="en-US" altLang="zh-CN" dirty="0"/>
                  <a:t>Semantically redundant (e.g.,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𝑓</m:t>
                    </m:r>
                    <m:r>
                      <a:rPr lang="en-US" altLang="zh-CN" b="0" i="1" smtClean="0">
                        <a:latin typeface="Cambria Math" panose="02040503050406030204" pitchFamily="18" charset="0"/>
                      </a:rPr>
                      <m:t>(</m:t>
                    </m:r>
                    <m:r>
                      <a:rPr lang="en-US" altLang="zh-CN" b="0" i="1" smtClean="0">
                        <a:latin typeface="Cambria Math" panose="02040503050406030204" pitchFamily="18" charset="0"/>
                      </a:rPr>
                      <m:t>𝑥</m:t>
                    </m:r>
                    <m:r>
                      <a:rPr lang="en-US" altLang="zh-CN" b="0" i="1" smtClean="0">
                        <a:latin typeface="Cambria Math" panose="02040503050406030204" pitchFamily="18" charset="0"/>
                      </a:rPr>
                      <m:t>)</m:t>
                    </m:r>
                  </m:oMath>
                </a14:m>
                <a:r>
                  <a:rPr lang="en-US" altLang="zh-CN" dirty="0"/>
                  <a:t>)</a:t>
                </a:r>
              </a:p>
              <a:p>
                <a:pPr lvl="2"/>
                <a:r>
                  <a:rPr lang="en-US" altLang="zh-CN" dirty="0"/>
                  <a:t>Track all non-redundant invariants </a:t>
                </a:r>
                <a14:m>
                  <m:oMath xmlns:m="http://schemas.openxmlformats.org/officeDocument/2006/math">
                    <m:r>
                      <a:rPr lang="en-US" altLang="zh-CN" b="0" i="1" smtClean="0">
                        <a:latin typeface="Cambria Math" panose="02040503050406030204" pitchFamily="18" charset="0"/>
                      </a:rPr>
                      <m:t>𝑖𝑛𝑑𝐼𝑛𝑣</m:t>
                    </m:r>
                  </m:oMath>
                </a14:m>
                <a:endParaRPr lang="en-US" altLang="zh-CN" b="0" dirty="0"/>
              </a:p>
              <a:p>
                <a:pPr lvl="2"/>
                <a:r>
                  <a:rPr lang="en-US" altLang="zh-CN" dirty="0"/>
                  <a:t>Use </a:t>
                </a:r>
                <a:r>
                  <a:rPr lang="en-US" altLang="zh-CN" dirty="0">
                    <a:solidFill>
                      <a:srgbClr val="FF0000"/>
                    </a:solidFill>
                  </a:rPr>
                  <a:t>SMT solver </a:t>
                </a:r>
                <a:r>
                  <a:rPr lang="en-US" altLang="zh-CN" dirty="0"/>
                  <a:t>to filter invariants that are implied by </a:t>
                </a:r>
                <a14:m>
                  <m:oMath xmlns:m="http://schemas.openxmlformats.org/officeDocument/2006/math">
                    <m:r>
                      <a:rPr lang="en-US" altLang="zh-CN" b="0" i="1" smtClean="0">
                        <a:latin typeface="Cambria Math" panose="02040503050406030204" pitchFamily="18" charset="0"/>
                      </a:rPr>
                      <m:t>𝑖𝑛𝑑𝐼𝑛𝑣</m:t>
                    </m:r>
                  </m:oMath>
                </a14:m>
                <a:endParaRPr lang="en-US" altLang="zh-CN" dirty="0"/>
              </a:p>
              <a:p>
                <a:endParaRPr lang="zh-CN" altLang="en-US" dirty="0"/>
              </a:p>
            </p:txBody>
          </p:sp>
        </mc:Choice>
        <mc:Fallback xmlns="">
          <p:sp>
            <p:nvSpPr>
              <p:cNvPr id="3" name="内容占位符 2">
                <a:extLst>
                  <a:ext uri="{FF2B5EF4-FFF2-40B4-BE49-F238E27FC236}">
                    <a16:creationId xmlns:a16="http://schemas.microsoft.com/office/drawing/2014/main" id="{57C08EE7-B924-46E8-9A89-68091ABEE251}"/>
                  </a:ext>
                </a:extLst>
              </p:cNvPr>
              <p:cNvSpPr>
                <a:spLocks noGrp="1" noRot="1" noChangeAspect="1" noMove="1" noResize="1" noEditPoints="1" noAdjustHandles="1" noChangeArrowheads="1" noChangeShapeType="1" noTextEdit="1"/>
              </p:cNvSpPr>
              <p:nvPr>
                <p:ph idx="1"/>
              </p:nvPr>
            </p:nvSpPr>
            <p:spPr>
              <a:xfrm>
                <a:off x="520655" y="1278467"/>
                <a:ext cx="11160000" cy="5180812"/>
              </a:xfrm>
              <a:blipFill>
                <a:blip r:embed="rId3"/>
                <a:stretch>
                  <a:fillRect l="-1092" t="-2471"/>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E54C63AC-E653-4123-B2BE-5E7595AFAED8}"/>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E7ED1428-C66D-490A-9F16-424E2565E799}"/>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2B66AA83-9E81-4E97-B4C3-5DEA35C661F8}"/>
              </a:ext>
            </a:extLst>
          </p:cNvPr>
          <p:cNvSpPr>
            <a:spLocks noGrp="1"/>
          </p:cNvSpPr>
          <p:nvPr>
            <p:ph type="sldNum" sz="quarter" idx="12"/>
          </p:nvPr>
        </p:nvSpPr>
        <p:spPr/>
        <p:txBody>
          <a:bodyPr/>
          <a:lstStyle/>
          <a:p>
            <a:fld id="{FDF96B62-0E79-44B5-BB83-6AF64255BCDF}" type="slidenum">
              <a:rPr lang="zh-CN" altLang="en-US" smtClean="0"/>
              <a:t>18</a:t>
            </a:fld>
            <a:endParaRPr lang="zh-CN" altLang="en-US"/>
          </a:p>
        </p:txBody>
      </p:sp>
    </p:spTree>
    <p:extLst>
      <p:ext uri="{BB962C8B-B14F-4D97-AF65-F5344CB8AC3E}">
        <p14:creationId xmlns:p14="http://schemas.microsoft.com/office/powerpoint/2010/main" val="1482638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307DDBB-2A2E-4EC0-836D-9CCADE7192AD}"/>
              </a:ext>
            </a:extLst>
          </p:cNvPr>
          <p:cNvPicPr>
            <a:picLocks noChangeAspect="1"/>
          </p:cNvPicPr>
          <p:nvPr/>
        </p:nvPicPr>
        <p:blipFill rotWithShape="1">
          <a:blip r:embed="rId2"/>
          <a:srcRect l="2070" t="1791" b="1398"/>
          <a:stretch/>
        </p:blipFill>
        <p:spPr>
          <a:xfrm>
            <a:off x="3364106" y="1292755"/>
            <a:ext cx="5634444" cy="4796765"/>
          </a:xfrm>
          <a:prstGeom prst="rect">
            <a:avLst/>
          </a:prstGeom>
        </p:spPr>
      </p:pic>
      <p:grpSp>
        <p:nvGrpSpPr>
          <p:cNvPr id="16" name="组合 15">
            <a:extLst>
              <a:ext uri="{FF2B5EF4-FFF2-40B4-BE49-F238E27FC236}">
                <a16:creationId xmlns:a16="http://schemas.microsoft.com/office/drawing/2014/main" id="{54F3E93B-C63D-4816-AE37-C8AB1E1C80FF}"/>
              </a:ext>
            </a:extLst>
          </p:cNvPr>
          <p:cNvGrpSpPr/>
          <p:nvPr/>
        </p:nvGrpSpPr>
        <p:grpSpPr>
          <a:xfrm>
            <a:off x="5298380" y="1796517"/>
            <a:ext cx="4616322" cy="1204433"/>
            <a:chOff x="7350465" y="1891865"/>
            <a:chExt cx="4616322" cy="1204433"/>
          </a:xfrm>
        </p:grpSpPr>
        <p:sp>
          <p:nvSpPr>
            <p:cNvPr id="9" name="对话气泡: 椭圆形 8">
              <a:extLst>
                <a:ext uri="{FF2B5EF4-FFF2-40B4-BE49-F238E27FC236}">
                  <a16:creationId xmlns:a16="http://schemas.microsoft.com/office/drawing/2014/main" id="{C86AE15F-F938-4138-B3A2-7134C9BDDD78}"/>
                </a:ext>
              </a:extLst>
            </p:cNvPr>
            <p:cNvSpPr/>
            <p:nvPr/>
          </p:nvSpPr>
          <p:spPr>
            <a:xfrm>
              <a:off x="8610600" y="1891865"/>
              <a:ext cx="3356187" cy="842257"/>
            </a:xfrm>
            <a:prstGeom prst="wedgeEllipseCallout">
              <a:avLst>
                <a:gd name="adj1" fmla="val -54056"/>
                <a:gd name="adj2" fmla="val 59396"/>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Filter syntactically redundant invariants </a:t>
              </a:r>
              <a:endParaRPr lang="zh-CN" altLang="en-US" dirty="0"/>
            </a:p>
          </p:txBody>
        </p:sp>
        <p:sp>
          <p:nvSpPr>
            <p:cNvPr id="12" name="矩形: 圆角 11">
              <a:extLst>
                <a:ext uri="{FF2B5EF4-FFF2-40B4-BE49-F238E27FC236}">
                  <a16:creationId xmlns:a16="http://schemas.microsoft.com/office/drawing/2014/main" id="{019E6E5F-8F56-42B3-8598-DE9C0D3B3418}"/>
                </a:ext>
              </a:extLst>
            </p:cNvPr>
            <p:cNvSpPr/>
            <p:nvPr/>
          </p:nvSpPr>
          <p:spPr>
            <a:xfrm>
              <a:off x="7350465" y="2839471"/>
              <a:ext cx="1820116" cy="256827"/>
            </a:xfrm>
            <a:prstGeom prst="roundRect">
              <a:avLst/>
            </a:prstGeom>
            <a:noFill/>
            <a:ln w="19050">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F01794A3-0946-4087-B399-931A7EF8B685}"/>
              </a:ext>
            </a:extLst>
          </p:cNvPr>
          <p:cNvGrpSpPr/>
          <p:nvPr/>
        </p:nvGrpSpPr>
        <p:grpSpPr>
          <a:xfrm>
            <a:off x="258724" y="2472230"/>
            <a:ext cx="7487093" cy="842257"/>
            <a:chOff x="2310809" y="2567578"/>
            <a:chExt cx="7487093" cy="842257"/>
          </a:xfrm>
        </p:grpSpPr>
        <p:sp>
          <p:nvSpPr>
            <p:cNvPr id="11" name="对话气泡: 椭圆形 10">
              <a:extLst>
                <a:ext uri="{FF2B5EF4-FFF2-40B4-BE49-F238E27FC236}">
                  <a16:creationId xmlns:a16="http://schemas.microsoft.com/office/drawing/2014/main" id="{8ED38D4E-B1C9-4FC3-9091-7220DCD362C8}"/>
                </a:ext>
              </a:extLst>
            </p:cNvPr>
            <p:cNvSpPr/>
            <p:nvPr/>
          </p:nvSpPr>
          <p:spPr>
            <a:xfrm>
              <a:off x="2310809" y="2567578"/>
              <a:ext cx="3356187" cy="842257"/>
            </a:xfrm>
            <a:prstGeom prst="wedgeEllipseCallout">
              <a:avLst>
                <a:gd name="adj1" fmla="val 126207"/>
                <a:gd name="adj2" fmla="val 2594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Use counter examples to filter invariants efficiently</a:t>
              </a:r>
              <a:endParaRPr lang="zh-CN" altLang="en-US" dirty="0"/>
            </a:p>
          </p:txBody>
        </p:sp>
        <p:sp>
          <p:nvSpPr>
            <p:cNvPr id="13" name="矩形: 圆角 12">
              <a:extLst>
                <a:ext uri="{FF2B5EF4-FFF2-40B4-BE49-F238E27FC236}">
                  <a16:creationId xmlns:a16="http://schemas.microsoft.com/office/drawing/2014/main" id="{63E36893-CA93-49DD-B8B9-B8CBC1CAD139}"/>
                </a:ext>
              </a:extLst>
            </p:cNvPr>
            <p:cNvSpPr/>
            <p:nvPr/>
          </p:nvSpPr>
          <p:spPr>
            <a:xfrm>
              <a:off x="8304028" y="3153007"/>
              <a:ext cx="1493874" cy="256827"/>
            </a:xfrm>
            <a:prstGeom prst="roundRect">
              <a:avLst/>
            </a:prstGeom>
            <a:noFill/>
            <a:ln w="19050">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A8D02AE6-6759-4C76-AE2D-09B4DC8CA81C}"/>
              </a:ext>
            </a:extLst>
          </p:cNvPr>
          <p:cNvGrpSpPr/>
          <p:nvPr/>
        </p:nvGrpSpPr>
        <p:grpSpPr>
          <a:xfrm>
            <a:off x="1002896" y="3610206"/>
            <a:ext cx="6498372" cy="883756"/>
            <a:chOff x="3054981" y="3705554"/>
            <a:chExt cx="6498372" cy="883756"/>
          </a:xfrm>
        </p:grpSpPr>
        <p:sp>
          <p:nvSpPr>
            <p:cNvPr id="20" name="对话气泡: 椭圆形 19">
              <a:extLst>
                <a:ext uri="{FF2B5EF4-FFF2-40B4-BE49-F238E27FC236}">
                  <a16:creationId xmlns:a16="http://schemas.microsoft.com/office/drawing/2014/main" id="{EB8EF9BA-F983-4F7F-AA16-33C10279F890}"/>
                </a:ext>
              </a:extLst>
            </p:cNvPr>
            <p:cNvSpPr/>
            <p:nvPr/>
          </p:nvSpPr>
          <p:spPr>
            <a:xfrm>
              <a:off x="3054981" y="3705554"/>
              <a:ext cx="3111903" cy="883756"/>
            </a:xfrm>
            <a:prstGeom prst="wedgeEllipseCallout">
              <a:avLst>
                <a:gd name="adj1" fmla="val 75526"/>
                <a:gd name="adj2" fmla="val 78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t>Filter semantically redundant invariants</a:t>
              </a:r>
              <a:endParaRPr lang="zh-CN" altLang="en-US" dirty="0"/>
            </a:p>
          </p:txBody>
        </p:sp>
        <p:sp>
          <p:nvSpPr>
            <p:cNvPr id="21" name="矩形: 圆角 20">
              <a:extLst>
                <a:ext uri="{FF2B5EF4-FFF2-40B4-BE49-F238E27FC236}">
                  <a16:creationId xmlns:a16="http://schemas.microsoft.com/office/drawing/2014/main" id="{61E6E6A1-0C3D-41D9-A79C-B700C117CBEB}"/>
                </a:ext>
              </a:extLst>
            </p:cNvPr>
            <p:cNvSpPr/>
            <p:nvPr/>
          </p:nvSpPr>
          <p:spPr>
            <a:xfrm>
              <a:off x="7224823" y="4230112"/>
              <a:ext cx="2328530" cy="256827"/>
            </a:xfrm>
            <a:prstGeom prst="roundRect">
              <a:avLst/>
            </a:prstGeom>
            <a:noFill/>
            <a:ln w="19050">
              <a:solidFill>
                <a:srgbClr val="FF0000"/>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C5E55DC7-625C-4D80-A5B9-7EFF6E69B1F3}"/>
              </a:ext>
            </a:extLst>
          </p:cNvPr>
          <p:cNvSpPr>
            <a:spLocks noGrp="1"/>
          </p:cNvSpPr>
          <p:nvPr>
            <p:ph type="title"/>
          </p:nvPr>
        </p:nvSpPr>
        <p:spPr/>
        <p:txBody>
          <a:bodyPr/>
          <a:lstStyle/>
          <a:p>
            <a:r>
              <a:rPr lang="en-US" altLang="zh-CN" dirty="0"/>
              <a:t>The Breadth Algorithm</a:t>
            </a:r>
            <a:endParaRPr lang="zh-CN" altLang="en-US" dirty="0"/>
          </a:p>
        </p:txBody>
      </p:sp>
      <p:sp>
        <p:nvSpPr>
          <p:cNvPr id="4" name="日期占位符 3">
            <a:extLst>
              <a:ext uri="{FF2B5EF4-FFF2-40B4-BE49-F238E27FC236}">
                <a16:creationId xmlns:a16="http://schemas.microsoft.com/office/drawing/2014/main" id="{8EC6C208-44CC-41D0-984F-EE75446767A1}"/>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1D6CD0FA-2603-4350-B736-EC85A0C2027A}"/>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45117E95-C742-4C80-9E4A-4FA95FEE6880}"/>
              </a:ext>
            </a:extLst>
          </p:cNvPr>
          <p:cNvSpPr>
            <a:spLocks noGrp="1"/>
          </p:cNvSpPr>
          <p:nvPr>
            <p:ph type="sldNum" sz="quarter" idx="12"/>
          </p:nvPr>
        </p:nvSpPr>
        <p:spPr/>
        <p:txBody>
          <a:bodyPr/>
          <a:lstStyle/>
          <a:p>
            <a:fld id="{FDF96B62-0E79-44B5-BB83-6AF64255BCDF}" type="slidenum">
              <a:rPr lang="zh-CN" altLang="en-US" smtClean="0"/>
              <a:t>19</a:t>
            </a:fld>
            <a:endParaRPr lang="zh-CN" altLang="en-US"/>
          </a:p>
        </p:txBody>
      </p:sp>
    </p:spTree>
    <p:extLst>
      <p:ext uri="{BB962C8B-B14F-4D97-AF65-F5344CB8AC3E}">
        <p14:creationId xmlns:p14="http://schemas.microsoft.com/office/powerpoint/2010/main" val="55504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DABC8-F5C8-4569-81E9-BCB19D5703E0}"/>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7DD5BF11-F759-4649-AAFC-38C08CA89596}"/>
              </a:ext>
            </a:extLst>
          </p:cNvPr>
          <p:cNvSpPr>
            <a:spLocks noGrp="1"/>
          </p:cNvSpPr>
          <p:nvPr>
            <p:ph idx="1"/>
          </p:nvPr>
        </p:nvSpPr>
        <p:spPr/>
        <p:txBody>
          <a:bodyPr/>
          <a:lstStyle/>
          <a:p>
            <a:r>
              <a:rPr lang="en-US" altLang="zh-CN" dirty="0"/>
              <a:t>Introduction</a:t>
            </a:r>
          </a:p>
          <a:p>
            <a:r>
              <a:rPr lang="en-US" altLang="zh-CN" dirty="0"/>
              <a:t>Background</a:t>
            </a:r>
          </a:p>
          <a:p>
            <a:r>
              <a:rPr lang="en-US" altLang="zh-CN" dirty="0"/>
              <a:t>Overview: The SWISS Algorithm</a:t>
            </a:r>
          </a:p>
          <a:p>
            <a:r>
              <a:rPr lang="en-US" altLang="zh-CN" dirty="0"/>
              <a:t>Optimizations</a:t>
            </a:r>
          </a:p>
          <a:p>
            <a:r>
              <a:rPr lang="en-US" altLang="zh-CN" dirty="0"/>
              <a:t>Evaluation</a:t>
            </a:r>
          </a:p>
          <a:p>
            <a:r>
              <a:rPr lang="en-US" altLang="zh-CN" dirty="0"/>
              <a:t>Conclusions &amp; Future Work</a:t>
            </a:r>
            <a:endParaRPr lang="zh-CN" altLang="en-US" dirty="0"/>
          </a:p>
        </p:txBody>
      </p:sp>
      <p:sp>
        <p:nvSpPr>
          <p:cNvPr id="5" name="页脚占位符 4">
            <a:extLst>
              <a:ext uri="{FF2B5EF4-FFF2-40B4-BE49-F238E27FC236}">
                <a16:creationId xmlns:a16="http://schemas.microsoft.com/office/drawing/2014/main" id="{710EC3FA-65CC-4CCC-A51E-F37BA30D9233}"/>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A6F0B078-8237-42C2-9967-91240B8EFC91}"/>
              </a:ext>
            </a:extLst>
          </p:cNvPr>
          <p:cNvSpPr>
            <a:spLocks noGrp="1"/>
          </p:cNvSpPr>
          <p:nvPr>
            <p:ph type="sldNum" sz="quarter" idx="12"/>
          </p:nvPr>
        </p:nvSpPr>
        <p:spPr/>
        <p:txBody>
          <a:bodyPr/>
          <a:lstStyle/>
          <a:p>
            <a:fld id="{FDF96B62-0E79-44B5-BB83-6AF64255BCDF}" type="slidenum">
              <a:rPr lang="zh-CN" altLang="en-US" smtClean="0"/>
              <a:t>2</a:t>
            </a:fld>
            <a:endParaRPr lang="zh-CN" altLang="en-US"/>
          </a:p>
        </p:txBody>
      </p:sp>
      <p:sp>
        <p:nvSpPr>
          <p:cNvPr id="7" name="日期占位符 6">
            <a:extLst>
              <a:ext uri="{FF2B5EF4-FFF2-40B4-BE49-F238E27FC236}">
                <a16:creationId xmlns:a16="http://schemas.microsoft.com/office/drawing/2014/main" id="{D42A5D53-D74D-4F3A-B666-B7C2F8629EB0}"/>
              </a:ext>
            </a:extLst>
          </p:cNvPr>
          <p:cNvSpPr>
            <a:spLocks noGrp="1"/>
          </p:cNvSpPr>
          <p:nvPr>
            <p:ph type="dt" sz="half" idx="10"/>
          </p:nvPr>
        </p:nvSpPr>
        <p:spPr/>
        <p:txBody>
          <a:bodyPr/>
          <a:lstStyle/>
          <a:p>
            <a:fld id="{DCDB547D-0BCB-497E-81EE-CF56A1E7333B}" type="datetime1">
              <a:rPr lang="zh-CN" altLang="en-US" smtClean="0"/>
              <a:t>2022/3/14</a:t>
            </a:fld>
            <a:endParaRPr lang="zh-CN" altLang="en-US"/>
          </a:p>
        </p:txBody>
      </p:sp>
    </p:spTree>
    <p:extLst>
      <p:ext uri="{BB962C8B-B14F-4D97-AF65-F5344CB8AC3E}">
        <p14:creationId xmlns:p14="http://schemas.microsoft.com/office/powerpoint/2010/main" val="22662317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997AB26B-B115-4391-A684-9C9E6BA7C710}"/>
              </a:ext>
            </a:extLst>
          </p:cNvPr>
          <p:cNvSpPr>
            <a:spLocks noGrp="1"/>
          </p:cNvSpPr>
          <p:nvPr>
            <p:ph type="title"/>
          </p:nvPr>
        </p:nvSpPr>
        <p:spPr/>
        <p:txBody>
          <a:bodyPr/>
          <a:lstStyle/>
          <a:p>
            <a:r>
              <a:rPr lang="en-US" altLang="zh-CN" dirty="0"/>
              <a:t>Optimizations</a:t>
            </a:r>
            <a:endParaRPr lang="zh-CN" altLang="en-US" dirty="0"/>
          </a:p>
        </p:txBody>
      </p:sp>
      <p:sp>
        <p:nvSpPr>
          <p:cNvPr id="8" name="文本占位符 7">
            <a:extLst>
              <a:ext uri="{FF2B5EF4-FFF2-40B4-BE49-F238E27FC236}">
                <a16:creationId xmlns:a16="http://schemas.microsoft.com/office/drawing/2014/main" id="{18B8985D-71F9-4743-8B4D-516F0A0030DD}"/>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97E5F009-D56F-4C94-829B-53A258BDA484}"/>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6AC9E942-1CB5-42B2-B8D0-CA9180B84789}"/>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3E4AAE54-CC59-4AA4-86DF-7176C0260E53}"/>
              </a:ext>
            </a:extLst>
          </p:cNvPr>
          <p:cNvSpPr>
            <a:spLocks noGrp="1"/>
          </p:cNvSpPr>
          <p:nvPr>
            <p:ph type="sldNum" sz="quarter" idx="12"/>
          </p:nvPr>
        </p:nvSpPr>
        <p:spPr/>
        <p:txBody>
          <a:bodyPr/>
          <a:lstStyle/>
          <a:p>
            <a:fld id="{FDF96B62-0E79-44B5-BB83-6AF64255BCDF}" type="slidenum">
              <a:rPr lang="zh-CN" altLang="en-US" smtClean="0"/>
              <a:t>20</a:t>
            </a:fld>
            <a:endParaRPr lang="zh-CN" altLang="en-US"/>
          </a:p>
        </p:txBody>
      </p:sp>
    </p:spTree>
    <p:extLst>
      <p:ext uri="{BB962C8B-B14F-4D97-AF65-F5344CB8AC3E}">
        <p14:creationId xmlns:p14="http://schemas.microsoft.com/office/powerpoint/2010/main" val="3142113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D9962C9-E8E7-4C9F-BD96-BAC6D5A8A33E}"/>
              </a:ext>
            </a:extLst>
          </p:cNvPr>
          <p:cNvSpPr>
            <a:spLocks noGrp="1"/>
          </p:cNvSpPr>
          <p:nvPr>
            <p:ph type="title"/>
          </p:nvPr>
        </p:nvSpPr>
        <p:spPr/>
        <p:txBody>
          <a:bodyPr>
            <a:normAutofit fontScale="90000"/>
          </a:bodyPr>
          <a:lstStyle/>
          <a:p>
            <a:r>
              <a:rPr lang="en-US" altLang="zh-CN" dirty="0"/>
              <a:t>Exploiting User Guidance &amp; Candidate Symmetries</a:t>
            </a:r>
            <a:endParaRPr lang="zh-CN" altLang="en-US" dirty="0"/>
          </a:p>
        </p:txBody>
      </p:sp>
      <mc:AlternateContent xmlns:mc="http://schemas.openxmlformats.org/markup-compatibility/2006" xmlns:a14="http://schemas.microsoft.com/office/drawing/2010/main">
        <mc:Choice Requires="a14">
          <p:sp>
            <p:nvSpPr>
              <p:cNvPr id="8" name="内容占位符 7">
                <a:extLst>
                  <a:ext uri="{FF2B5EF4-FFF2-40B4-BE49-F238E27FC236}">
                    <a16:creationId xmlns:a16="http://schemas.microsoft.com/office/drawing/2014/main" id="{4A3A6D30-36BD-47A0-BF6D-CFCA28446C9D}"/>
                  </a:ext>
                </a:extLst>
              </p:cNvPr>
              <p:cNvSpPr>
                <a:spLocks noGrp="1"/>
              </p:cNvSpPr>
              <p:nvPr>
                <p:ph idx="1"/>
              </p:nvPr>
            </p:nvSpPr>
            <p:spPr/>
            <p:txBody>
              <a:bodyPr/>
              <a:lstStyle/>
              <a:p>
                <a:r>
                  <a:rPr lang="en-US" altLang="zh-CN" dirty="0"/>
                  <a:t>Defining candidate spaces</a:t>
                </a:r>
              </a:p>
              <a:p>
                <a:pPr lvl="1"/>
                <a:r>
                  <a:rPr lang="en-US" altLang="zh-CN" dirty="0"/>
                  <a:t>Formal definition of invariants</a:t>
                </a:r>
              </a:p>
              <a:p>
                <a:pPr lvl="1"/>
                <a:endParaRPr lang="en-US" altLang="zh-CN" dirty="0"/>
              </a:p>
              <a:p>
                <a:pPr lvl="1"/>
                <a:endParaRPr lang="en-US" altLang="zh-CN" dirty="0"/>
              </a:p>
              <a:p>
                <a:pPr lvl="1"/>
                <a:endParaRPr lang="en-US" altLang="zh-CN" dirty="0"/>
              </a:p>
              <a:p>
                <a:pPr lvl="1"/>
                <a:endParaRPr lang="en-US" altLang="zh-CN" dirty="0"/>
              </a:p>
              <a:p>
                <a:pPr lvl="1"/>
                <a:endParaRPr lang="en-US" altLang="zh-CN" dirty="0"/>
              </a:p>
              <a:p>
                <a:pPr lvl="1"/>
                <a:r>
                  <a:rPr lang="en-US" altLang="zh-CN" dirty="0"/>
                  <a:t>User guidance</a:t>
                </a:r>
              </a:p>
              <a:p>
                <a:pPr lvl="2"/>
                <a:r>
                  <a:rPr lang="en-US" altLang="zh-CN" dirty="0"/>
                  <a:t>Template </a:t>
                </a:r>
                <a14:m>
                  <m:oMath xmlns:m="http://schemas.openxmlformats.org/officeDocument/2006/math">
                    <m:r>
                      <a:rPr lang="en-US" altLang="zh-CN" b="0" i="1" smtClean="0">
                        <a:latin typeface="Cambria Math" panose="02040503050406030204" pitchFamily="18" charset="0"/>
                      </a:rPr>
                      <m:t>𝑇</m:t>
                    </m:r>
                  </m:oMath>
                </a14:m>
                <a:r>
                  <a:rPr lang="en-US" altLang="zh-CN" dirty="0"/>
                  <a:t>: a formular with a wildcard for the quantifier-free expression </a:t>
                </a:r>
                <a14:m>
                  <m:oMath xmlns:m="http://schemas.openxmlformats.org/officeDocument/2006/math">
                    <m:r>
                      <a:rPr lang="en-US" altLang="zh-CN" b="0" i="1" smtClean="0">
                        <a:latin typeface="Cambria Math" panose="02040503050406030204" pitchFamily="18" charset="0"/>
                      </a:rPr>
                      <m:t>𝐸</m:t>
                    </m:r>
                  </m:oMath>
                </a14:m>
                <a:endParaRPr lang="en-US" altLang="zh-CN" dirty="0"/>
              </a:p>
              <a:p>
                <a:pPr lvl="3"/>
                <a:r>
                  <a:rPr lang="en-US" altLang="zh-CN" dirty="0"/>
                  <a:t>E.g.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r>
                      <a:rPr lang="en-US" altLang="zh-CN" b="0" i="1" smtClean="0">
                        <a:latin typeface="Cambria Math" panose="02040503050406030204" pitchFamily="18" charset="0"/>
                      </a:rPr>
                      <m:t>𝑇𝑒𝑟𝑚</m:t>
                    </m:r>
                    <m:r>
                      <a:rPr lang="en-US" altLang="zh-CN" b="0" i="1" smtClean="0">
                        <a:latin typeface="Cambria Math" panose="02040503050406030204" pitchFamily="18" charset="0"/>
                      </a:rPr>
                      <m:t>, </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𝑆𝑒𝑟𝑣𝑒𝑟</m:t>
                    </m:r>
                    <m:r>
                      <a:rPr lang="en-US" altLang="zh-CN" b="0" i="1" smtClean="0">
                        <a:latin typeface="Cambria Math" panose="02040503050406030204" pitchFamily="18" charset="0"/>
                      </a:rPr>
                      <m:t>.  ∃</m:t>
                    </m:r>
                    <m:r>
                      <a:rPr lang="en-US" altLang="zh-CN" b="0" i="1" smtClean="0">
                        <a:latin typeface="Cambria Math" panose="02040503050406030204" pitchFamily="18" charset="0"/>
                      </a:rPr>
                      <m:t>𝑞</m:t>
                    </m:r>
                    <m:r>
                      <a:rPr lang="en-US" altLang="zh-CN" b="0" i="1" smtClean="0">
                        <a:latin typeface="Cambria Math" panose="02040503050406030204" pitchFamily="18" charset="0"/>
                      </a:rPr>
                      <m:t> :</m:t>
                    </m:r>
                    <m:r>
                      <a:rPr lang="en-US" altLang="zh-CN" b="0" i="1" smtClean="0">
                        <a:latin typeface="Cambria Math" panose="02040503050406030204" pitchFamily="18" charset="0"/>
                      </a:rPr>
                      <m:t>𝑄𝑢𝑜𝑟𝑢𝑚</m:t>
                    </m:r>
                    <m:r>
                      <a:rPr lang="en-US" altLang="zh-CN" b="0" i="1" smtClean="0">
                        <a:latin typeface="Cambria Math" panose="02040503050406030204" pitchFamily="18" charset="0"/>
                      </a:rPr>
                      <m:t>. ∗</m:t>
                    </m:r>
                  </m:oMath>
                </a14:m>
                <a:endParaRPr lang="en-US" altLang="zh-CN" dirty="0"/>
              </a:p>
              <a:p>
                <a:pPr lvl="2"/>
                <a:r>
                  <a:rPr lang="en-US" altLang="zh-CN" dirty="0"/>
                  <a:t>Maximum number of terms in </a:t>
                </a:r>
                <a14:m>
                  <m:oMath xmlns:m="http://schemas.openxmlformats.org/officeDocument/2006/math">
                    <m:r>
                      <a:rPr lang="en-US" altLang="zh-CN" b="0" i="1" smtClean="0">
                        <a:latin typeface="Cambria Math" panose="02040503050406030204" pitchFamily="18" charset="0"/>
                      </a:rPr>
                      <m:t>𝐸</m:t>
                    </m:r>
                  </m:oMath>
                </a14:m>
                <a:endParaRPr lang="en-US" altLang="zh-CN" dirty="0"/>
              </a:p>
              <a:p>
                <a:pPr lvl="2"/>
                <a:r>
                  <a:rPr lang="en-US" altLang="zh-CN" dirty="0"/>
                  <a:t>Maximum depth of the conjunction-disjunction tree</a:t>
                </a:r>
              </a:p>
              <a:p>
                <a:pPr lvl="2"/>
                <a:r>
                  <a:rPr lang="en-US" altLang="zh-CN" dirty="0"/>
                  <a:t>Maximum total number of quantified variables</a:t>
                </a:r>
              </a:p>
              <a:p>
                <a:pPr lvl="2"/>
                <a:r>
                  <a:rPr lang="en-US" altLang="zh-CN" dirty="0"/>
                  <a:t>Maximum total number of existentially quantified variables</a:t>
                </a:r>
              </a:p>
              <a:p>
                <a:pPr lvl="2"/>
                <a:endParaRPr lang="en-US" altLang="zh-CN" dirty="0"/>
              </a:p>
              <a:p>
                <a:pPr lvl="1"/>
                <a:endParaRPr lang="zh-CN" altLang="en-US" dirty="0"/>
              </a:p>
            </p:txBody>
          </p:sp>
        </mc:Choice>
        <mc:Fallback xmlns="">
          <p:sp>
            <p:nvSpPr>
              <p:cNvPr id="8" name="内容占位符 7">
                <a:extLst>
                  <a:ext uri="{FF2B5EF4-FFF2-40B4-BE49-F238E27FC236}">
                    <a16:creationId xmlns:a16="http://schemas.microsoft.com/office/drawing/2014/main" id="{4A3A6D30-36BD-47A0-BF6D-CFCA28446C9D}"/>
                  </a:ext>
                </a:extLst>
              </p:cNvPr>
              <p:cNvSpPr>
                <a:spLocks noGrp="1" noRot="1" noChangeAspect="1" noMove="1" noResize="1" noEditPoints="1" noAdjustHandles="1" noChangeArrowheads="1" noChangeShapeType="1" noTextEdit="1"/>
              </p:cNvSpPr>
              <p:nvPr>
                <p:ph idx="1"/>
              </p:nvPr>
            </p:nvSpPr>
            <p:spPr>
              <a:blipFill>
                <a:blip r:embed="rId3"/>
                <a:stretch>
                  <a:fillRect l="-1092" t="-2615" b="-1993"/>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80A4CF91-A078-4574-B899-2535357B0D3E}"/>
              </a:ext>
            </a:extLst>
          </p:cNvPr>
          <p:cNvSpPr>
            <a:spLocks noGrp="1"/>
          </p:cNvSpPr>
          <p:nvPr>
            <p:ph type="dt" sz="half" idx="10"/>
          </p:nvPr>
        </p:nvSpPr>
        <p:spPr/>
        <p:txBody>
          <a:bodyPr/>
          <a:lstStyle/>
          <a:p>
            <a:fld id="{848CCCA3-0854-44F0-998E-6E68283DA6AE}" type="datetime1">
              <a:rPr lang="zh-CN" altLang="en-US" smtClean="0"/>
              <a:t>2022/3/14</a:t>
            </a:fld>
            <a:endParaRPr lang="zh-CN" altLang="en-US"/>
          </a:p>
        </p:txBody>
      </p:sp>
      <p:sp>
        <p:nvSpPr>
          <p:cNvPr id="5" name="页脚占位符 4">
            <a:extLst>
              <a:ext uri="{FF2B5EF4-FFF2-40B4-BE49-F238E27FC236}">
                <a16:creationId xmlns:a16="http://schemas.microsoft.com/office/drawing/2014/main" id="{063C79E3-D6FF-4EDD-98CE-E21B5F75383F}"/>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6C8236A8-A157-461F-8CB1-5DB7B414C72C}"/>
              </a:ext>
            </a:extLst>
          </p:cNvPr>
          <p:cNvSpPr>
            <a:spLocks noGrp="1"/>
          </p:cNvSpPr>
          <p:nvPr>
            <p:ph type="sldNum" sz="quarter" idx="12"/>
          </p:nvPr>
        </p:nvSpPr>
        <p:spPr/>
        <p:txBody>
          <a:bodyPr/>
          <a:lstStyle/>
          <a:p>
            <a:fld id="{FDF96B62-0E79-44B5-BB83-6AF64255BCDF}" type="slidenum">
              <a:rPr lang="zh-CN" altLang="en-US" smtClean="0"/>
              <a:t>21</a:t>
            </a:fld>
            <a:endParaRPr lang="zh-CN" altLang="en-US"/>
          </a:p>
        </p:txBody>
      </p:sp>
      <p:pic>
        <p:nvPicPr>
          <p:cNvPr id="10" name="图片 9">
            <a:extLst>
              <a:ext uri="{FF2B5EF4-FFF2-40B4-BE49-F238E27FC236}">
                <a16:creationId xmlns:a16="http://schemas.microsoft.com/office/drawing/2014/main" id="{3F9E9069-ED5F-4E9E-8C90-BC769710CDAB}"/>
              </a:ext>
            </a:extLst>
          </p:cNvPr>
          <p:cNvPicPr>
            <a:picLocks noChangeAspect="1"/>
          </p:cNvPicPr>
          <p:nvPr/>
        </p:nvPicPr>
        <p:blipFill>
          <a:blip r:embed="rId4"/>
          <a:stretch>
            <a:fillRect/>
          </a:stretch>
        </p:blipFill>
        <p:spPr>
          <a:xfrm>
            <a:off x="2977117" y="2161331"/>
            <a:ext cx="5926164" cy="1655758"/>
          </a:xfrm>
          <a:prstGeom prst="rect">
            <a:avLst/>
          </a:prstGeom>
        </p:spPr>
      </p:pic>
    </p:spTree>
    <p:extLst>
      <p:ext uri="{BB962C8B-B14F-4D97-AF65-F5344CB8AC3E}">
        <p14:creationId xmlns:p14="http://schemas.microsoft.com/office/powerpoint/2010/main" val="1778460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FCB10-DB28-4DF3-AAF0-DA4B661181EC}"/>
              </a:ext>
            </a:extLst>
          </p:cNvPr>
          <p:cNvSpPr>
            <a:spLocks noGrp="1"/>
          </p:cNvSpPr>
          <p:nvPr>
            <p:ph type="title"/>
          </p:nvPr>
        </p:nvSpPr>
        <p:spPr/>
        <p:txBody>
          <a:bodyPr>
            <a:normAutofit fontScale="90000"/>
          </a:bodyPr>
          <a:lstStyle/>
          <a:p>
            <a:r>
              <a:rPr lang="en-US" altLang="zh-CN" dirty="0"/>
              <a:t>Exploiting User Guidance &amp; Candidate Symmetries</a:t>
            </a:r>
            <a:endParaRPr lang="zh-CN" altLang="en-US" dirty="0"/>
          </a:p>
        </p:txBody>
      </p:sp>
      <p:sp>
        <p:nvSpPr>
          <p:cNvPr id="3" name="内容占位符 2">
            <a:extLst>
              <a:ext uri="{FF2B5EF4-FFF2-40B4-BE49-F238E27FC236}">
                <a16:creationId xmlns:a16="http://schemas.microsoft.com/office/drawing/2014/main" id="{F24BD1F5-269E-4ABD-8114-95E9635ED5D2}"/>
              </a:ext>
            </a:extLst>
          </p:cNvPr>
          <p:cNvSpPr>
            <a:spLocks noGrp="1"/>
          </p:cNvSpPr>
          <p:nvPr>
            <p:ph idx="1"/>
          </p:nvPr>
        </p:nvSpPr>
        <p:spPr/>
        <p:txBody>
          <a:bodyPr/>
          <a:lstStyle/>
          <a:p>
            <a:endParaRPr lang="en-US" altLang="zh-CN" dirty="0"/>
          </a:p>
          <a:p>
            <a:endParaRPr lang="en-US" altLang="zh-CN" dirty="0"/>
          </a:p>
          <a:p>
            <a:endParaRPr lang="en-US" altLang="zh-CN" dirty="0"/>
          </a:p>
          <a:p>
            <a:pPr marL="0" indent="0">
              <a:buNone/>
            </a:pPr>
            <a:endParaRPr lang="en-US" altLang="zh-CN" dirty="0"/>
          </a:p>
          <a:p>
            <a:pPr marL="0" indent="0">
              <a:buNone/>
            </a:pPr>
            <a:endParaRPr lang="en-US" altLang="zh-CN" dirty="0"/>
          </a:p>
          <a:p>
            <a:r>
              <a:rPr lang="en-US" altLang="zh-CN" dirty="0"/>
              <a:t>Symmetry breaking of candidate space using </a:t>
            </a:r>
            <a:r>
              <a:rPr lang="en-US" altLang="zh-CN" dirty="0">
                <a:solidFill>
                  <a:srgbClr val="FF0000"/>
                </a:solidFill>
              </a:rPr>
              <a:t>syntactic constraints</a:t>
            </a:r>
            <a:r>
              <a:rPr lang="en-US" altLang="zh-CN" dirty="0"/>
              <a:t> instead of SMT calls</a:t>
            </a:r>
          </a:p>
          <a:p>
            <a:pPr lvl="1"/>
            <a:r>
              <a:rPr lang="en-US" altLang="zh-CN" dirty="0"/>
              <a:t>Assigning an order to all base terms</a:t>
            </a:r>
          </a:p>
          <a:p>
            <a:pPr lvl="1"/>
            <a:r>
              <a:rPr lang="en-US" altLang="zh-CN" dirty="0"/>
              <a:t>Assigning an order to all interchangeable variables</a:t>
            </a:r>
          </a:p>
          <a:p>
            <a:pPr marL="457200" lvl="1" indent="0">
              <a:buNone/>
            </a:pPr>
            <a:endParaRPr lang="en-US" altLang="zh-CN" dirty="0"/>
          </a:p>
          <a:p>
            <a:pPr lvl="1"/>
            <a:endParaRPr lang="en-US" altLang="zh-CN" dirty="0"/>
          </a:p>
        </p:txBody>
      </p:sp>
      <p:sp>
        <p:nvSpPr>
          <p:cNvPr id="4" name="日期占位符 3">
            <a:extLst>
              <a:ext uri="{FF2B5EF4-FFF2-40B4-BE49-F238E27FC236}">
                <a16:creationId xmlns:a16="http://schemas.microsoft.com/office/drawing/2014/main" id="{191670BA-45CF-4D22-9BE3-8642C5149DC1}"/>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F1971D0C-D553-4CC0-80FF-472E34D4F03B}"/>
              </a:ext>
            </a:extLst>
          </p:cNvPr>
          <p:cNvSpPr>
            <a:spLocks noGrp="1"/>
          </p:cNvSpPr>
          <p:nvPr>
            <p:ph type="ftr" sz="quarter" idx="11"/>
          </p:nvPr>
        </p:nvSpPr>
        <p:spPr/>
        <p:txBody>
          <a:bodyPr/>
          <a:lstStyle/>
          <a:p>
            <a:r>
              <a:rPr lang="en-US" altLang="zh-CN" dirty="0"/>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85AD5427-9B8B-48E9-A275-207F1A88F39F}"/>
              </a:ext>
            </a:extLst>
          </p:cNvPr>
          <p:cNvSpPr>
            <a:spLocks noGrp="1"/>
          </p:cNvSpPr>
          <p:nvPr>
            <p:ph type="sldNum" sz="quarter" idx="12"/>
          </p:nvPr>
        </p:nvSpPr>
        <p:spPr/>
        <p:txBody>
          <a:bodyPr/>
          <a:lstStyle/>
          <a:p>
            <a:fld id="{FDF96B62-0E79-44B5-BB83-6AF64255BCDF}" type="slidenum">
              <a:rPr lang="zh-CN" altLang="en-US" smtClean="0"/>
              <a:t>22</a:t>
            </a:fld>
            <a:endParaRPr lang="zh-CN" altLang="en-US"/>
          </a:p>
        </p:txBody>
      </p:sp>
      <p:pic>
        <p:nvPicPr>
          <p:cNvPr id="8" name="图片 7">
            <a:extLst>
              <a:ext uri="{FF2B5EF4-FFF2-40B4-BE49-F238E27FC236}">
                <a16:creationId xmlns:a16="http://schemas.microsoft.com/office/drawing/2014/main" id="{2A6874DA-1253-4D0A-B5E2-198881B786ED}"/>
              </a:ext>
            </a:extLst>
          </p:cNvPr>
          <p:cNvPicPr>
            <a:picLocks noChangeAspect="1"/>
          </p:cNvPicPr>
          <p:nvPr/>
        </p:nvPicPr>
        <p:blipFill>
          <a:blip r:embed="rId3"/>
          <a:stretch>
            <a:fillRect/>
          </a:stretch>
        </p:blipFill>
        <p:spPr>
          <a:xfrm>
            <a:off x="2131828" y="1539446"/>
            <a:ext cx="7465828" cy="2250285"/>
          </a:xfrm>
          <a:prstGeom prst="rect">
            <a:avLst/>
          </a:prstGeom>
        </p:spPr>
      </p:pic>
    </p:spTree>
    <p:extLst>
      <p:ext uri="{BB962C8B-B14F-4D97-AF65-F5344CB8AC3E}">
        <p14:creationId xmlns:p14="http://schemas.microsoft.com/office/powerpoint/2010/main" val="355833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AEBF94-19D6-45E2-939B-4AF75799C04B}"/>
              </a:ext>
            </a:extLst>
          </p:cNvPr>
          <p:cNvSpPr>
            <a:spLocks noGrp="1"/>
          </p:cNvSpPr>
          <p:nvPr>
            <p:ph type="title"/>
          </p:nvPr>
        </p:nvSpPr>
        <p:spPr/>
        <p:txBody>
          <a:bodyPr>
            <a:normAutofit fontScale="90000"/>
          </a:bodyPr>
          <a:lstStyle/>
          <a:p>
            <a:r>
              <a:rPr lang="en-US" altLang="zh-CN" dirty="0"/>
              <a:t>Filtering Based on Counterexamples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B66901A3-BD56-448D-B809-5F3C7E13562A}"/>
                  </a:ext>
                </a:extLst>
              </p:cNvPr>
              <p:cNvSpPr>
                <a:spLocks noGrp="1"/>
              </p:cNvSpPr>
              <p:nvPr>
                <p:ph idx="1"/>
              </p:nvPr>
            </p:nvSpPr>
            <p:spPr/>
            <p:txBody>
              <a:bodyPr/>
              <a:lstStyle/>
              <a:p>
                <a:r>
                  <a:rPr lang="en-US" altLang="zh-CN" dirty="0"/>
                  <a:t>Counterexample filter: a model or a pair of models which demonstrate that a given candidate </a:t>
                </a:r>
                <a14:m>
                  <m:oMath xmlns:m="http://schemas.openxmlformats.org/officeDocument/2006/math">
                    <m:r>
                      <a:rPr lang="en-US" altLang="zh-CN" b="0" i="1" smtClean="0">
                        <a:latin typeface="Cambria Math" panose="02040503050406030204" pitchFamily="18" charset="0"/>
                      </a:rPr>
                      <m:t>𝑃</m:t>
                    </m:r>
                  </m:oMath>
                </a14:m>
                <a:r>
                  <a:rPr lang="en-US" altLang="zh-CN" dirty="0"/>
                  <a:t> fails to be an inductive invariant</a:t>
                </a:r>
              </a:p>
              <a:p>
                <a:pPr lvl="1"/>
                <a:r>
                  <a:rPr lang="en-US" altLang="zh-CN" dirty="0"/>
                  <a:t>E.g.: For any inductive invariant </a:t>
                </a:r>
                <a14:m>
                  <m:oMath xmlns:m="http://schemas.openxmlformats.org/officeDocument/2006/math">
                    <m:r>
                      <a:rPr lang="en-US" altLang="zh-CN" b="0" i="1" smtClean="0">
                        <a:latin typeface="Cambria Math" panose="02040503050406030204" pitchFamily="18" charset="0"/>
                      </a:rPr>
                      <m:t>𝑃</m:t>
                    </m:r>
                  </m:oMath>
                </a14:m>
                <a:r>
                  <a:rPr lang="en-US" altLang="zh-CN" dirty="0"/>
                  <a:t>, and any model </a:t>
                </a:r>
                <a14:m>
                  <m:oMath xmlns:m="http://schemas.openxmlformats.org/officeDocument/2006/math">
                    <m:r>
                      <a:rPr lang="en-US" altLang="zh-CN" b="0" i="1" smtClean="0">
                        <a:latin typeface="Cambria Math" panose="02040503050406030204" pitchFamily="18" charset="0"/>
                      </a:rPr>
                      <m:t>𝑀</m:t>
                    </m:r>
                  </m:oMath>
                </a14:m>
                <a:r>
                  <a:rPr lang="en-US" altLang="zh-CN" dirty="0"/>
                  <a:t>,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𝐼𝑁𝐼𝑇</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oMath>
                </a14:m>
                <a:endParaRPr lang="en-US" altLang="zh-CN" dirty="0"/>
              </a:p>
              <a:p>
                <a:pPr lvl="1"/>
                <a:r>
                  <a:rPr lang="en-US" altLang="zh-CN" dirty="0"/>
                  <a:t> </a:t>
                </a:r>
                <a14:m>
                  <m:oMath xmlns:m="http://schemas.openxmlformats.org/officeDocument/2006/math">
                    <m:r>
                      <a:rPr lang="en-US" altLang="zh-CN" b="0" i="1" smtClean="0">
                        <a:latin typeface="Cambria Math" panose="02040503050406030204" pitchFamily="18" charset="0"/>
                      </a:rPr>
                      <m:t>𝑐𝑒𝑥</m:t>
                    </m:r>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𝐹𝑎𝑙𝑠𝑒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𝑇𝑟𝑎𝑛𝑠𝑖𝑖𝑡𝑖𝑜𝑛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endParaRPr lang="en-US" altLang="zh-CN" dirty="0"/>
              </a:p>
              <a:p>
                <a:r>
                  <a:rPr lang="en-US" altLang="zh-CN" dirty="0"/>
                  <a:t>A candidate </a:t>
                </a:r>
                <a14:m>
                  <m:oMath xmlns:m="http://schemas.openxmlformats.org/officeDocument/2006/math">
                    <m:r>
                      <a:rPr lang="en-US" altLang="zh-CN" b="0" i="1" smtClean="0">
                        <a:latin typeface="Cambria Math" panose="02040503050406030204" pitchFamily="18" charset="0"/>
                      </a:rPr>
                      <m:t>𝑃</m:t>
                    </m:r>
                  </m:oMath>
                </a14:m>
                <a:r>
                  <a:rPr lang="zh-CN" altLang="en-US" dirty="0"/>
                  <a:t> </a:t>
                </a:r>
                <a:r>
                  <a:rPr lang="en-US" altLang="zh-CN" dirty="0"/>
                  <a:t>passes a filter </a:t>
                </a:r>
                <a14:m>
                  <m:oMath xmlns:m="http://schemas.openxmlformats.org/officeDocument/2006/math">
                    <m:r>
                      <a:rPr lang="en-US" altLang="zh-CN" b="0" i="1" smtClean="0">
                        <a:latin typeface="Cambria Math" panose="02040503050406030204" pitchFamily="18" charset="0"/>
                      </a:rPr>
                      <m:t>𝑐𝑒𝑥</m:t>
                    </m:r>
                  </m:oMath>
                </a14:m>
                <a:r>
                  <a:rPr lang="zh-CN" altLang="en-US" dirty="0"/>
                  <a:t> </a:t>
                </a:r>
                <a:r>
                  <a:rPr lang="en-US" altLang="zh-CN" dirty="0"/>
                  <a:t>if:</a:t>
                </a:r>
              </a:p>
              <a:p>
                <a:pPr lvl="1"/>
                <a14:m>
                  <m:oMath xmlns:m="http://schemas.openxmlformats.org/officeDocument/2006/math">
                    <m:r>
                      <a:rPr lang="en-US" altLang="zh-CN" b="0" i="1" smtClean="0">
                        <a:latin typeface="Cambria Math" panose="02040503050406030204" pitchFamily="18" charset="0"/>
                      </a:rPr>
                      <m:t>𝑐𝑒𝑥</m:t>
                    </m:r>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oMath>
                </a14:m>
                <a:r>
                  <a:rPr lang="zh-CN" altLang="en-US" dirty="0"/>
                  <a:t> </a:t>
                </a:r>
                <a:r>
                  <a:rPr lang="en-US" altLang="zh-CN" dirty="0"/>
                  <a:t>and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oMath>
                </a14:m>
                <a:endParaRPr lang="en-US" altLang="zh-CN" dirty="0"/>
              </a:p>
              <a:p>
                <a:pPr lvl="1"/>
                <a14:m>
                  <m:oMath xmlns:m="http://schemas.openxmlformats.org/officeDocument/2006/math">
                    <m:r>
                      <a:rPr lang="en-US" altLang="zh-CN" b="0" i="1" smtClean="0">
                        <a:latin typeface="Cambria Math" panose="02040503050406030204" pitchFamily="18" charset="0"/>
                      </a:rPr>
                      <m:t>𝑐𝑒𝑥</m:t>
                    </m:r>
                    <m:r>
                      <a:rPr lang="en-US" altLang="zh-CN" b="0" i="1" smtClean="0">
                        <a:latin typeface="Cambria Math" panose="02040503050406030204" pitchFamily="18" charset="0"/>
                      </a:rPr>
                      <m:t>=</m:t>
                    </m:r>
                    <m:r>
                      <a:rPr lang="en-US" altLang="zh-CN" b="0" i="1" smtClean="0">
                        <a:latin typeface="Cambria Math" panose="02040503050406030204" pitchFamily="18" charset="0"/>
                      </a:rPr>
                      <m:t>𝐹𝑎𝑙𝑠𝑒</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e>
                    </m:d>
                  </m:oMath>
                </a14:m>
                <a:r>
                  <a:rPr lang="zh-CN" altLang="en-US" dirty="0"/>
                  <a:t> </a:t>
                </a:r>
                <a:r>
                  <a:rPr lang="en-US" altLang="zh-CN" dirty="0"/>
                  <a:t>and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oMath>
                </a14:m>
                <a:endParaRPr lang="en-US" altLang="zh-CN" dirty="0"/>
              </a:p>
              <a:p>
                <a:pPr lvl="1"/>
                <a14:m>
                  <m:oMath xmlns:m="http://schemas.openxmlformats.org/officeDocument/2006/math">
                    <m:r>
                      <a:rPr lang="en-US" altLang="zh-CN" b="0" i="1" smtClean="0">
                        <a:latin typeface="Cambria Math" panose="02040503050406030204" pitchFamily="18" charset="0"/>
                      </a:rPr>
                      <m:t>𝑐𝑒𝑥</m:t>
                    </m:r>
                    <m:r>
                      <a:rPr lang="en-US" altLang="zh-CN" b="0" i="1" smtClean="0">
                        <a:latin typeface="Cambria Math" panose="02040503050406030204" pitchFamily="18" charset="0"/>
                      </a:rPr>
                      <m:t>=</m:t>
                    </m:r>
                    <m:r>
                      <a:rPr lang="en-US" altLang="zh-CN" b="0" i="1" smtClean="0">
                        <a:latin typeface="Cambria Math" panose="02040503050406030204" pitchFamily="18" charset="0"/>
                      </a:rPr>
                      <m:t>𝑇𝑟𝑎𝑛𝑠𝑖𝑡𝑖𝑜𝑛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r>
                  <a:rPr lang="zh-CN" altLang="en-US" dirty="0"/>
                  <a:t> </a:t>
                </a:r>
                <a:r>
                  <a:rPr lang="en-US" altLang="zh-CN" dirty="0"/>
                  <a:t>and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oMath>
                </a14:m>
                <a:endParaRPr lang="en-US" altLang="zh-CN" dirty="0"/>
              </a:p>
              <a:p>
                <a:endParaRPr lang="en-US" altLang="zh-CN" dirty="0"/>
              </a:p>
              <a:p>
                <a:endParaRPr lang="zh-CN" altLang="en-US" dirty="0"/>
              </a:p>
            </p:txBody>
          </p:sp>
        </mc:Choice>
        <mc:Fallback>
          <p:sp>
            <p:nvSpPr>
              <p:cNvPr id="3" name="内容占位符 2">
                <a:extLst>
                  <a:ext uri="{FF2B5EF4-FFF2-40B4-BE49-F238E27FC236}">
                    <a16:creationId xmlns:a16="http://schemas.microsoft.com/office/drawing/2014/main" id="{B66901A3-BD56-448D-B809-5F3C7E13562A}"/>
                  </a:ext>
                </a:extLst>
              </p:cNvPr>
              <p:cNvSpPr>
                <a:spLocks noGrp="1" noRot="1" noChangeAspect="1" noMove="1" noResize="1" noEditPoints="1" noAdjustHandles="1" noChangeArrowheads="1" noChangeShapeType="1" noTextEdit="1"/>
              </p:cNvSpPr>
              <p:nvPr>
                <p:ph idx="1"/>
              </p:nvPr>
            </p:nvSpPr>
            <p:spPr>
              <a:blipFill>
                <a:blip r:embed="rId3"/>
                <a:stretch>
                  <a:fillRect l="-1136" t="-2067"/>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FDA4099D-C5FB-4077-A684-578734680C94}"/>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5BAD7410-E140-4588-BF4E-DC4A1CBA404D}"/>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24323B3C-C493-4A72-B501-E44D34C87641}"/>
              </a:ext>
            </a:extLst>
          </p:cNvPr>
          <p:cNvSpPr>
            <a:spLocks noGrp="1"/>
          </p:cNvSpPr>
          <p:nvPr>
            <p:ph type="sldNum" sz="quarter" idx="12"/>
          </p:nvPr>
        </p:nvSpPr>
        <p:spPr/>
        <p:txBody>
          <a:bodyPr/>
          <a:lstStyle/>
          <a:p>
            <a:fld id="{FDF96B62-0E79-44B5-BB83-6AF64255BCDF}" type="slidenum">
              <a:rPr lang="zh-CN" altLang="en-US" smtClean="0"/>
              <a:t>23</a:t>
            </a:fld>
            <a:endParaRPr lang="zh-CN" altLang="en-US"/>
          </a:p>
        </p:txBody>
      </p:sp>
    </p:spTree>
    <p:extLst>
      <p:ext uri="{BB962C8B-B14F-4D97-AF65-F5344CB8AC3E}">
        <p14:creationId xmlns:p14="http://schemas.microsoft.com/office/powerpoint/2010/main" val="3282993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747D58-8A3E-4325-BE26-716D7E63528D}"/>
              </a:ext>
            </a:extLst>
          </p:cNvPr>
          <p:cNvSpPr>
            <a:spLocks noGrp="1"/>
          </p:cNvSpPr>
          <p:nvPr>
            <p:ph type="title"/>
          </p:nvPr>
        </p:nvSpPr>
        <p:spPr/>
        <p:txBody>
          <a:bodyPr>
            <a:normAutofit fontScale="90000"/>
          </a:bodyPr>
          <a:lstStyle/>
          <a:p>
            <a:r>
              <a:rPr lang="en-US" altLang="zh-CN" dirty="0"/>
              <a:t>Filtering Based on Counterexamples</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C6BA872-CF94-4620-99D2-B559B0ECE6CA}"/>
                  </a:ext>
                </a:extLst>
              </p:cNvPr>
              <p:cNvSpPr>
                <a:spLocks noGrp="1"/>
              </p:cNvSpPr>
              <p:nvPr>
                <p:ph idx="1"/>
              </p:nvPr>
            </p:nvSpPr>
            <p:spPr/>
            <p:txBody>
              <a:bodyPr/>
              <a:lstStyle/>
              <a:p>
                <a:r>
                  <a:rPr lang="en-US" altLang="zh-CN" dirty="0"/>
                  <a:t>Constructing counterexample filters</a:t>
                </a:r>
              </a:p>
              <a:p>
                <a:pPr lvl="1"/>
                <a:r>
                  <a:rPr lang="en-US" altLang="zh-CN" dirty="0"/>
                  <a:t>Forms of verification conditions</a:t>
                </a:r>
              </a:p>
              <a:p>
                <a:pPr lvl="1"/>
                <a:endParaRPr lang="en-US" altLang="zh-CN" dirty="0"/>
              </a:p>
              <a:p>
                <a:pPr lvl="1"/>
                <a:endParaRPr lang="en-US" altLang="zh-CN" dirty="0"/>
              </a:p>
              <a:p>
                <a:pPr lvl="1"/>
                <a:endParaRPr lang="en-US" altLang="zh-CN" dirty="0"/>
              </a:p>
              <a:p>
                <a:pPr lvl="1"/>
                <a:r>
                  <a:rPr lang="en-US" altLang="zh-CN" dirty="0"/>
                  <a:t>A failed verification condition of the form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oMath>
                </a14:m>
                <a:r>
                  <a:rPr lang="zh-CN" altLang="en-US" dirty="0"/>
                  <a:t> </a:t>
                </a:r>
                <a:r>
                  <a:rPr lang="en-US" altLang="zh-CN" dirty="0"/>
                  <a:t>yields a model </a:t>
                </a:r>
                <a14:m>
                  <m:oMath xmlns:m="http://schemas.openxmlformats.org/officeDocument/2006/math">
                    <m:r>
                      <a:rPr lang="en-US" altLang="zh-CN" b="0" i="1" smtClean="0">
                        <a:latin typeface="Cambria Math" panose="02040503050406030204" pitchFamily="18" charset="0"/>
                      </a:rPr>
                      <m:t>𝑀</m:t>
                    </m:r>
                  </m:oMath>
                </a14:m>
                <a:r>
                  <a:rPr lang="zh-CN" altLang="en-US" dirty="0"/>
                  <a:t> </a:t>
                </a:r>
                <a:r>
                  <a:rPr lang="en-US" altLang="zh-CN" dirty="0"/>
                  <a:t>such that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oMath>
                </a14:m>
                <a:r>
                  <a:rPr lang="en-US" altLang="zh-CN" dirty="0"/>
                  <a:t>. This generates a filter </a:t>
                </a:r>
                <a14:m>
                  <m:oMath xmlns:m="http://schemas.openxmlformats.org/officeDocument/2006/math">
                    <m:r>
                      <a:rPr lang="en-US" altLang="zh-CN" b="0" i="1" smtClean="0">
                        <a:latin typeface="Cambria Math" panose="02040503050406030204" pitchFamily="18" charset="0"/>
                      </a:rPr>
                      <m:t>𝑇𝑟𝑢𝑒</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endParaRPr lang="en-US" altLang="zh-CN" dirty="0"/>
              </a:p>
              <a:p>
                <a:pPr lvl="1"/>
                <a:r>
                  <a:rPr lang="en-US" altLang="zh-CN" dirty="0"/>
                  <a:t>A failed verification condition of the form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r>
                  <a:rPr lang="zh-CN" altLang="en-US" dirty="0"/>
                  <a:t> </a:t>
                </a:r>
                <a:r>
                  <a:rPr lang="en-US" altLang="zh-CN" dirty="0"/>
                  <a:t>yields models </a:t>
                </a:r>
                <a14:m>
                  <m:oMath xmlns:m="http://schemas.openxmlformats.org/officeDocument/2006/math">
                    <m:r>
                      <a:rPr lang="en-US" altLang="zh-CN" b="0" i="1" smtClean="0">
                        <a:latin typeface="Cambria Math" panose="02040503050406030204" pitchFamily="18" charset="0"/>
                      </a:rPr>
                      <m:t>𝑀</m:t>
                    </m:r>
                  </m:oMath>
                </a14:m>
                <a:r>
                  <a:rPr lang="zh-CN" altLang="en-US" dirty="0"/>
                  <a:t> </a:t>
                </a:r>
                <a:r>
                  <a:rPr lang="en-US" altLang="zh-CN" dirty="0"/>
                  <a:t>and </a:t>
                </a:r>
                <a14:m>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r>
                  <a:rPr lang="en-US" altLang="zh-CN" dirty="0"/>
                  <a:t>, such that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𝐵</m:t>
                    </m:r>
                    <m:r>
                      <a:rPr lang="en-US" altLang="zh-CN" b="0" i="1" smtClean="0">
                        <a:latin typeface="Cambria Math" panose="02040503050406030204" pitchFamily="18" charset="0"/>
                      </a:rPr>
                      <m:t>′</m:t>
                    </m:r>
                  </m:oMath>
                </a14:m>
                <a:r>
                  <a:rPr lang="en-US" altLang="zh-CN" dirty="0"/>
                  <a:t>. This generates a filter </a:t>
                </a:r>
                <a14:m>
                  <m:oMath xmlns:m="http://schemas.openxmlformats.org/officeDocument/2006/math">
                    <m:r>
                      <a:rPr lang="en-US" altLang="zh-CN" b="0" i="1" smtClean="0">
                        <a:latin typeface="Cambria Math" panose="02040503050406030204" pitchFamily="18" charset="0"/>
                      </a:rPr>
                      <m:t>𝐹𝑎𝑙𝑠𝑒</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oMath>
                </a14:m>
                <a:endParaRPr lang="en-US" altLang="zh-CN" dirty="0"/>
              </a:p>
              <a:p>
                <a:pPr lvl="1"/>
                <a:r>
                  <a:rPr lang="en-US" altLang="zh-CN" dirty="0"/>
                  <a:t>A failed verification condition of the form </a:t>
                </a:r>
                <a14:m>
                  <m:oMath xmlns:m="http://schemas.openxmlformats.org/officeDocument/2006/math">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m:t>
                        </m:r>
                      </m:sup>
                    </m:sSup>
                  </m:oMath>
                </a14:m>
                <a:r>
                  <a:rPr lang="zh-CN" altLang="en-US" dirty="0"/>
                  <a:t> </a:t>
                </a:r>
                <a:r>
                  <a:rPr lang="en-US" altLang="zh-CN" dirty="0"/>
                  <a:t>yields models </a:t>
                </a:r>
                <a14:m>
                  <m:oMath xmlns:m="http://schemas.openxmlformats.org/officeDocument/2006/math">
                    <m:r>
                      <a:rPr lang="en-US" altLang="zh-CN" b="0" i="1" smtClean="0">
                        <a:latin typeface="Cambria Math" panose="02040503050406030204" pitchFamily="18" charset="0"/>
                      </a:rPr>
                      <m:t>𝑀</m:t>
                    </m:r>
                  </m:oMath>
                </a14:m>
                <a:r>
                  <a:rPr lang="zh-CN" altLang="en-US" dirty="0"/>
                  <a:t> </a:t>
                </a:r>
                <a:r>
                  <a:rPr lang="en-US" altLang="zh-CN" dirty="0"/>
                  <a:t>and </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oMath>
                </a14:m>
                <a:r>
                  <a:rPr lang="en-US" altLang="zh-CN" dirty="0"/>
                  <a:t>, such that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e>
                    </m:d>
                    <m:r>
                      <a:rPr lang="en-US" altLang="zh-CN" b="0" i="1" smtClean="0">
                        <a:latin typeface="Cambria Math" panose="02040503050406030204" pitchFamily="18" charset="0"/>
                      </a:rPr>
                      <m:t>⊨</m:t>
                    </m:r>
                    <m:r>
                      <a:rPr lang="en-US" altLang="zh-CN" b="0" i="1" smtClean="0">
                        <a:latin typeface="Cambria Math" panose="02040503050406030204" pitchFamily="18" charset="0"/>
                      </a:rPr>
                      <m:t>𝐴</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r>
                      <a:rPr lang="en-US" altLang="zh-CN" b="0" i="1" smtClean="0">
                        <a:latin typeface="Cambria Math" panose="02040503050406030204" pitchFamily="18" charset="0"/>
                      </a:rPr>
                      <m:t>𝑃</m:t>
                    </m:r>
                    <m:r>
                      <a:rPr lang="en-US" altLang="zh-CN" b="0" i="1" smtClean="0">
                        <a:latin typeface="Cambria Math" panose="02040503050406030204" pitchFamily="18" charset="0"/>
                      </a:rPr>
                      <m:t>′</m:t>
                    </m:r>
                  </m:oMath>
                </a14:m>
                <a:r>
                  <a:rPr lang="en-US" altLang="zh-CN" b="0" dirty="0"/>
                  <a:t>. This generates a filter </a:t>
                </a:r>
                <a14:m>
                  <m:oMath xmlns:m="http://schemas.openxmlformats.org/officeDocument/2006/math">
                    <m:r>
                      <a:rPr lang="en-US" altLang="zh-CN" b="0" i="1" smtClean="0">
                        <a:latin typeface="Cambria Math" panose="02040503050406030204" pitchFamily="18" charset="0"/>
                      </a:rPr>
                      <m:t>𝑇𝑟𝑎𝑛𝑠𝑖𝑡𝑖𝑜𝑛</m:t>
                    </m:r>
                    <m:r>
                      <a:rPr lang="en-US" altLang="zh-CN" b="0" i="1" smtClean="0">
                        <a:latin typeface="Cambria Math" panose="02040503050406030204" pitchFamily="18" charset="0"/>
                      </a:rPr>
                      <m:t>(</m:t>
                    </m:r>
                    <m:r>
                      <a:rPr lang="en-US" altLang="zh-CN" b="0" i="1" smtClean="0">
                        <a:latin typeface="Cambria Math" panose="02040503050406030204" pitchFamily="18" charset="0"/>
                      </a:rPr>
                      <m:t>𝑀</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𝑀</m:t>
                        </m:r>
                      </m:e>
                      <m:sup>
                        <m:r>
                          <a:rPr lang="en-US" altLang="zh-CN" b="0" i="1" smtClean="0">
                            <a:latin typeface="Cambria Math" panose="02040503050406030204" pitchFamily="18" charset="0"/>
                          </a:rPr>
                          <m:t>′</m:t>
                        </m:r>
                      </m:sup>
                    </m:sSup>
                    <m:r>
                      <a:rPr lang="en-US" altLang="zh-CN" b="0" i="1" smtClean="0">
                        <a:latin typeface="Cambria Math" panose="02040503050406030204" pitchFamily="18" charset="0"/>
                      </a:rPr>
                      <m:t>)</m:t>
                    </m:r>
                  </m:oMath>
                </a14:m>
                <a:endParaRPr lang="en-US" altLang="zh-CN" b="0" dirty="0"/>
              </a:p>
              <a:p>
                <a:r>
                  <a:rPr lang="en-US" altLang="zh-CN" dirty="0"/>
                  <a:t>Efficient implementation</a:t>
                </a:r>
              </a:p>
              <a:p>
                <a:pPr lvl="1"/>
                <a:r>
                  <a:rPr lang="en-US" altLang="zh-CN" b="0" dirty="0"/>
                  <a:t>Precompute the evaluation of all terms when adding a counterexample filter </a:t>
                </a:r>
              </a:p>
            </p:txBody>
          </p:sp>
        </mc:Choice>
        <mc:Fallback xmlns="">
          <p:sp>
            <p:nvSpPr>
              <p:cNvPr id="3" name="内容占位符 2">
                <a:extLst>
                  <a:ext uri="{FF2B5EF4-FFF2-40B4-BE49-F238E27FC236}">
                    <a16:creationId xmlns:a16="http://schemas.microsoft.com/office/drawing/2014/main" id="{6C6BA872-CF94-4620-99D2-B559B0ECE6CA}"/>
                  </a:ext>
                </a:extLst>
              </p:cNvPr>
              <p:cNvSpPr>
                <a:spLocks noGrp="1" noRot="1" noChangeAspect="1" noMove="1" noResize="1" noEditPoints="1" noAdjustHandles="1" noChangeArrowheads="1" noChangeShapeType="1" noTextEdit="1"/>
              </p:cNvSpPr>
              <p:nvPr>
                <p:ph idx="1"/>
              </p:nvPr>
            </p:nvSpPr>
            <p:spPr>
              <a:blipFill>
                <a:blip r:embed="rId2"/>
                <a:stretch>
                  <a:fillRect l="-1092" t="-2615" b="-1993"/>
                </a:stretch>
              </a:blipFill>
            </p:spPr>
            <p:txBody>
              <a:bodyPr/>
              <a:lstStyle/>
              <a:p>
                <a:r>
                  <a:rPr lang="zh-CN" altLang="en-US">
                    <a:noFill/>
                  </a:rPr>
                  <a:t> </a:t>
                </a:r>
              </a:p>
            </p:txBody>
          </p:sp>
        </mc:Fallback>
      </mc:AlternateContent>
      <p:sp>
        <p:nvSpPr>
          <p:cNvPr id="4" name="日期占位符 3">
            <a:extLst>
              <a:ext uri="{FF2B5EF4-FFF2-40B4-BE49-F238E27FC236}">
                <a16:creationId xmlns:a16="http://schemas.microsoft.com/office/drawing/2014/main" id="{59066ABB-F9B9-4BA7-8699-B8DF3179A81B}"/>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02EF5E31-215D-49AA-AA53-6DD38190E266}"/>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F5CC650B-27A8-46B4-959D-F72E1FB4960F}"/>
              </a:ext>
            </a:extLst>
          </p:cNvPr>
          <p:cNvSpPr>
            <a:spLocks noGrp="1"/>
          </p:cNvSpPr>
          <p:nvPr>
            <p:ph type="sldNum" sz="quarter" idx="12"/>
          </p:nvPr>
        </p:nvSpPr>
        <p:spPr/>
        <p:txBody>
          <a:bodyPr/>
          <a:lstStyle/>
          <a:p>
            <a:fld id="{FDF96B62-0E79-44B5-BB83-6AF64255BCDF}" type="slidenum">
              <a:rPr lang="zh-CN" altLang="en-US" smtClean="0"/>
              <a:t>24</a:t>
            </a:fld>
            <a:endParaRPr lang="zh-CN" altLang="en-US"/>
          </a:p>
        </p:txBody>
      </p:sp>
      <p:grpSp>
        <p:nvGrpSpPr>
          <p:cNvPr id="10" name="组合 9">
            <a:extLst>
              <a:ext uri="{FF2B5EF4-FFF2-40B4-BE49-F238E27FC236}">
                <a16:creationId xmlns:a16="http://schemas.microsoft.com/office/drawing/2014/main" id="{EDA151E4-EE90-4C27-9AFB-FBAAE0103C6E}"/>
              </a:ext>
            </a:extLst>
          </p:cNvPr>
          <p:cNvGrpSpPr/>
          <p:nvPr/>
        </p:nvGrpSpPr>
        <p:grpSpPr>
          <a:xfrm>
            <a:off x="1068573" y="2222205"/>
            <a:ext cx="9952417" cy="744306"/>
            <a:chOff x="1244010" y="1988289"/>
            <a:chExt cx="9952417" cy="744306"/>
          </a:xfrm>
        </p:grpSpPr>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51A4A19-F418-48AE-9FA8-DB91FC301FA7}"/>
                    </a:ext>
                  </a:extLst>
                </p:cNvPr>
                <p:cNvSpPr txBox="1"/>
                <p:nvPr/>
              </p:nvSpPr>
              <p:spPr>
                <a:xfrm>
                  <a:off x="1244010" y="1988289"/>
                  <a:ext cx="3434317" cy="74430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zh-CN" sz="2200" b="0" i="1" smtClean="0">
                            <a:latin typeface="Cambria Math" panose="02040503050406030204" pitchFamily="18" charset="0"/>
                          </a:rPr>
                          <m:t>𝐴</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𝑃</m:t>
                        </m:r>
                      </m:oMath>
                    </m:oMathPara>
                  </a14:m>
                  <a:endParaRPr lang="en-US" altLang="zh-CN" sz="2200" dirty="0"/>
                </a:p>
                <a:p>
                  <a:pPr marL="685800" lvl="1" indent="-228600" defTabSz="914400">
                    <a:lnSpc>
                      <a:spcPct val="90000"/>
                    </a:lnSpc>
                    <a:spcBef>
                      <a:spcPts val="500"/>
                    </a:spcBef>
                    <a:buFont typeface="Arial" panose="020B0604020202020204" pitchFamily="34" charset="0"/>
                    <a:buChar char="•"/>
                  </a:pPr>
                  <a14:m>
                    <m:oMath xmlns:m="http://schemas.openxmlformats.org/officeDocument/2006/math">
                      <m:r>
                        <a:rPr lang="en-US" altLang="zh-CN" b="0" i="1" smtClean="0">
                          <a:solidFill>
                            <a:srgbClr val="5F1051"/>
                          </a:solidFill>
                          <a:latin typeface="Cambria Math" panose="02040503050406030204" pitchFamily="18" charset="0"/>
                          <a:ea typeface="黑体" panose="02010609060101010101" pitchFamily="49" charset="-122"/>
                        </a:rPr>
                        <m:t>𝐼𝑁𝐼𝑇</m:t>
                      </m:r>
                      <m:r>
                        <a:rPr lang="en-US" altLang="zh-CN" b="0" i="1" smtClean="0">
                          <a:solidFill>
                            <a:srgbClr val="5F1051"/>
                          </a:solidFill>
                          <a:latin typeface="Cambria Math" panose="02040503050406030204" pitchFamily="18" charset="0"/>
                          <a:ea typeface="黑体" panose="02010609060101010101" pitchFamily="49" charset="-122"/>
                        </a:rPr>
                        <m:t>⇒</m:t>
                      </m:r>
                      <m:r>
                        <a:rPr lang="en-US" altLang="zh-CN" b="0" i="1" smtClean="0">
                          <a:solidFill>
                            <a:srgbClr val="5F1051"/>
                          </a:solidFill>
                          <a:latin typeface="Cambria Math" panose="02040503050406030204" pitchFamily="18" charset="0"/>
                          <a:ea typeface="黑体" panose="02010609060101010101" pitchFamily="49" charset="-122"/>
                        </a:rPr>
                        <m:t>𝑃</m:t>
                      </m:r>
                    </m:oMath>
                  </a14:m>
                  <a:endParaRPr lang="zh-CN" altLang="en-US" i="1" dirty="0">
                    <a:solidFill>
                      <a:srgbClr val="5F1051"/>
                    </a:solidFill>
                    <a:latin typeface="Cambria Math" panose="02040503050406030204" pitchFamily="18" charset="0"/>
                    <a:ea typeface="黑体" panose="02010609060101010101" pitchFamily="49" charset="-122"/>
                  </a:endParaRPr>
                </a:p>
              </p:txBody>
            </p:sp>
          </mc:Choice>
          <mc:Fallback xmlns="">
            <p:sp>
              <p:nvSpPr>
                <p:cNvPr id="7" name="文本框 6">
                  <a:extLst>
                    <a:ext uri="{FF2B5EF4-FFF2-40B4-BE49-F238E27FC236}">
                      <a16:creationId xmlns:a16="http://schemas.microsoft.com/office/drawing/2014/main" id="{E51A4A19-F418-48AE-9FA8-DB91FC301FA7}"/>
                    </a:ext>
                  </a:extLst>
                </p:cNvPr>
                <p:cNvSpPr txBox="1">
                  <a:spLocks noRot="1" noChangeAspect="1" noMove="1" noResize="1" noEditPoints="1" noAdjustHandles="1" noChangeArrowheads="1" noChangeShapeType="1" noTextEdit="1"/>
                </p:cNvSpPr>
                <p:nvPr/>
              </p:nvSpPr>
              <p:spPr>
                <a:xfrm>
                  <a:off x="1244010" y="1988289"/>
                  <a:ext cx="3434317" cy="744306"/>
                </a:xfrm>
                <a:prstGeom prst="rect">
                  <a:avLst/>
                </a:prstGeom>
                <a:blipFill>
                  <a:blip r:embed="rId3"/>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2D40348-E095-4329-B261-4D8D46611DB9}"/>
                    </a:ext>
                  </a:extLst>
                </p:cNvPr>
                <p:cNvSpPr txBox="1"/>
                <p:nvPr/>
              </p:nvSpPr>
              <p:spPr>
                <a:xfrm>
                  <a:off x="7448449" y="1988289"/>
                  <a:ext cx="3747978" cy="74430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zh-CN" sz="2200" b="0" i="1" smtClean="0">
                            <a:latin typeface="Cambria Math" panose="02040503050406030204" pitchFamily="18" charset="0"/>
                          </a:rPr>
                          <m:t>𝐴</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𝑃</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𝑃</m:t>
                        </m:r>
                        <m:r>
                          <a:rPr lang="en-US" altLang="zh-CN" sz="2200" b="0" i="1" smtClean="0">
                            <a:latin typeface="Cambria Math" panose="02040503050406030204" pitchFamily="18" charset="0"/>
                          </a:rPr>
                          <m:t>′</m:t>
                        </m:r>
                      </m:oMath>
                    </m:oMathPara>
                  </a14:m>
                  <a:endParaRPr lang="en-US" altLang="zh-CN" sz="2200" dirty="0"/>
                </a:p>
                <a:p>
                  <a:pPr marL="685800" lvl="1" indent="-228600" defTabSz="914400">
                    <a:lnSpc>
                      <a:spcPct val="90000"/>
                    </a:lnSpc>
                    <a:spcBef>
                      <a:spcPts val="500"/>
                    </a:spcBef>
                    <a:buFont typeface="Arial" panose="020B0604020202020204" pitchFamily="34" charset="0"/>
                    <a:buChar char="•"/>
                  </a:pPr>
                  <a14:m>
                    <m:oMath xmlns:m="http://schemas.openxmlformats.org/officeDocument/2006/math">
                      <m:r>
                        <a:rPr lang="en-US" altLang="zh-CN" b="0" i="1" smtClean="0">
                          <a:solidFill>
                            <a:srgbClr val="5F1051"/>
                          </a:solidFill>
                          <a:latin typeface="Cambria Math" panose="02040503050406030204" pitchFamily="18" charset="0"/>
                          <a:ea typeface="黑体" panose="02010609060101010101" pitchFamily="49" charset="-122"/>
                        </a:rPr>
                        <m:t>𝑇𝑅</m:t>
                      </m:r>
                      <m:r>
                        <a:rPr lang="en-US" altLang="zh-CN" b="0" i="1" smtClean="0">
                          <a:solidFill>
                            <a:srgbClr val="5F1051"/>
                          </a:solidFill>
                          <a:latin typeface="Cambria Math" panose="02040503050406030204" pitchFamily="18" charset="0"/>
                          <a:ea typeface="黑体" panose="02010609060101010101" pitchFamily="49" charset="-122"/>
                        </a:rPr>
                        <m:t>∧</m:t>
                      </m:r>
                      <m:sSub>
                        <m:sSubPr>
                          <m:ctrlPr>
                            <a:rPr lang="en-US" altLang="zh-CN" b="0" i="1" smtClean="0">
                              <a:solidFill>
                                <a:srgbClr val="5F1051"/>
                              </a:solidFill>
                              <a:latin typeface="Cambria Math" panose="02040503050406030204" pitchFamily="18" charset="0"/>
                              <a:ea typeface="黑体" panose="02010609060101010101" pitchFamily="49" charset="-122"/>
                            </a:rPr>
                          </m:ctrlPr>
                        </m:sSubPr>
                        <m:e>
                          <m:r>
                            <a:rPr lang="en-US" altLang="zh-CN" b="0" i="1" smtClean="0">
                              <a:solidFill>
                                <a:srgbClr val="5F1051"/>
                              </a:solidFill>
                              <a:latin typeface="Cambria Math" panose="02040503050406030204" pitchFamily="18" charset="0"/>
                              <a:ea typeface="黑体" panose="02010609060101010101" pitchFamily="49" charset="-122"/>
                            </a:rPr>
                            <m:t>𝐼</m:t>
                          </m:r>
                        </m:e>
                        <m:sub>
                          <m:r>
                            <a:rPr lang="en-US" altLang="zh-CN" b="0" i="1" smtClean="0">
                              <a:solidFill>
                                <a:srgbClr val="5F1051"/>
                              </a:solidFill>
                              <a:latin typeface="Cambria Math" panose="02040503050406030204" pitchFamily="18" charset="0"/>
                              <a:ea typeface="黑体" panose="02010609060101010101" pitchFamily="49" charset="-122"/>
                            </a:rPr>
                            <m:t>1</m:t>
                          </m:r>
                        </m:sub>
                      </m:sSub>
                      <m:r>
                        <a:rPr lang="en-US" altLang="zh-CN" b="0" i="1" smtClean="0">
                          <a:solidFill>
                            <a:srgbClr val="5F1051"/>
                          </a:solidFill>
                          <a:latin typeface="Cambria Math" panose="02040503050406030204" pitchFamily="18" charset="0"/>
                          <a:ea typeface="黑体" panose="02010609060101010101" pitchFamily="49" charset="-122"/>
                        </a:rPr>
                        <m:t>∧⋯∧</m:t>
                      </m:r>
                      <m:sSub>
                        <m:sSubPr>
                          <m:ctrlPr>
                            <a:rPr lang="en-US" altLang="zh-CN" b="0" i="1" smtClean="0">
                              <a:solidFill>
                                <a:srgbClr val="5F1051"/>
                              </a:solidFill>
                              <a:latin typeface="Cambria Math" panose="02040503050406030204" pitchFamily="18" charset="0"/>
                              <a:ea typeface="黑体" panose="02010609060101010101" pitchFamily="49" charset="-122"/>
                            </a:rPr>
                          </m:ctrlPr>
                        </m:sSubPr>
                        <m:e>
                          <m:r>
                            <a:rPr lang="en-US" altLang="zh-CN" b="0" i="1" smtClean="0">
                              <a:solidFill>
                                <a:srgbClr val="5F1051"/>
                              </a:solidFill>
                              <a:latin typeface="Cambria Math" panose="02040503050406030204" pitchFamily="18" charset="0"/>
                              <a:ea typeface="黑体" panose="02010609060101010101" pitchFamily="49" charset="-122"/>
                            </a:rPr>
                            <m:t>𝐼</m:t>
                          </m:r>
                        </m:e>
                        <m:sub>
                          <m:r>
                            <a:rPr lang="en-US" altLang="zh-CN" b="0" i="1" smtClean="0">
                              <a:solidFill>
                                <a:srgbClr val="5F1051"/>
                              </a:solidFill>
                              <a:latin typeface="Cambria Math" panose="02040503050406030204" pitchFamily="18" charset="0"/>
                              <a:ea typeface="黑体" panose="02010609060101010101" pitchFamily="49" charset="-122"/>
                            </a:rPr>
                            <m:t>𝑛</m:t>
                          </m:r>
                        </m:sub>
                      </m:sSub>
                      <m:r>
                        <a:rPr lang="en-US" altLang="zh-CN" b="0" i="1" smtClean="0">
                          <a:solidFill>
                            <a:srgbClr val="5F1051"/>
                          </a:solidFill>
                          <a:latin typeface="Cambria Math" panose="02040503050406030204" pitchFamily="18" charset="0"/>
                          <a:ea typeface="黑体" panose="02010609060101010101" pitchFamily="49" charset="-122"/>
                        </a:rPr>
                        <m:t>∧</m:t>
                      </m:r>
                      <m:r>
                        <a:rPr lang="en-US" altLang="zh-CN" b="0" i="1" smtClean="0">
                          <a:solidFill>
                            <a:srgbClr val="5F1051"/>
                          </a:solidFill>
                          <a:latin typeface="Cambria Math" panose="02040503050406030204" pitchFamily="18" charset="0"/>
                          <a:ea typeface="黑体" panose="02010609060101010101" pitchFamily="49" charset="-122"/>
                        </a:rPr>
                        <m:t>𝑆</m:t>
                      </m:r>
                      <m:r>
                        <a:rPr lang="en-US" altLang="zh-CN" b="0" i="1" smtClean="0">
                          <a:solidFill>
                            <a:srgbClr val="5F1051"/>
                          </a:solidFill>
                          <a:latin typeface="Cambria Math" panose="02040503050406030204" pitchFamily="18" charset="0"/>
                          <a:ea typeface="黑体" panose="02010609060101010101" pitchFamily="49" charset="-122"/>
                        </a:rPr>
                        <m:t>∧</m:t>
                      </m:r>
                      <m:r>
                        <a:rPr lang="en-US" altLang="zh-CN" b="0" i="1" smtClean="0">
                          <a:solidFill>
                            <a:srgbClr val="5F1051"/>
                          </a:solidFill>
                          <a:latin typeface="Cambria Math" panose="02040503050406030204" pitchFamily="18" charset="0"/>
                          <a:ea typeface="黑体" panose="02010609060101010101" pitchFamily="49" charset="-122"/>
                        </a:rPr>
                        <m:t>𝑃</m:t>
                      </m:r>
                      <m:r>
                        <a:rPr lang="en-US" altLang="zh-CN" b="0" i="1" smtClean="0">
                          <a:solidFill>
                            <a:srgbClr val="5F1051"/>
                          </a:solidFill>
                          <a:latin typeface="Cambria Math" panose="02040503050406030204" pitchFamily="18" charset="0"/>
                          <a:ea typeface="黑体" panose="02010609060101010101" pitchFamily="49" charset="-122"/>
                        </a:rPr>
                        <m:t>⇒</m:t>
                      </m:r>
                      <m:r>
                        <a:rPr lang="en-US" altLang="zh-CN" b="0" i="1" smtClean="0">
                          <a:solidFill>
                            <a:srgbClr val="5F1051"/>
                          </a:solidFill>
                          <a:latin typeface="Cambria Math" panose="02040503050406030204" pitchFamily="18" charset="0"/>
                          <a:ea typeface="黑体" panose="02010609060101010101" pitchFamily="49" charset="-122"/>
                        </a:rPr>
                        <m:t>𝑃</m:t>
                      </m:r>
                      <m:r>
                        <a:rPr lang="en-US" altLang="zh-CN" b="0" i="1" smtClean="0">
                          <a:solidFill>
                            <a:srgbClr val="5F1051"/>
                          </a:solidFill>
                          <a:latin typeface="Cambria Math" panose="02040503050406030204" pitchFamily="18" charset="0"/>
                          <a:ea typeface="黑体" panose="02010609060101010101" pitchFamily="49" charset="-122"/>
                        </a:rPr>
                        <m:t>′</m:t>
                      </m:r>
                    </m:oMath>
                  </a14:m>
                  <a:endParaRPr lang="zh-CN" altLang="en-US" i="1" dirty="0">
                    <a:solidFill>
                      <a:srgbClr val="5F1051"/>
                    </a:solidFill>
                    <a:latin typeface="Cambria Math" panose="02040503050406030204" pitchFamily="18" charset="0"/>
                    <a:ea typeface="黑体" panose="02010609060101010101" pitchFamily="49" charset="-122"/>
                  </a:endParaRPr>
                </a:p>
              </p:txBody>
            </p:sp>
          </mc:Choice>
          <mc:Fallback xmlns="">
            <p:sp>
              <p:nvSpPr>
                <p:cNvPr id="8" name="文本框 7">
                  <a:extLst>
                    <a:ext uri="{FF2B5EF4-FFF2-40B4-BE49-F238E27FC236}">
                      <a16:creationId xmlns:a16="http://schemas.microsoft.com/office/drawing/2014/main" id="{02D40348-E095-4329-B261-4D8D46611DB9}"/>
                    </a:ext>
                  </a:extLst>
                </p:cNvPr>
                <p:cNvSpPr txBox="1">
                  <a:spLocks noRot="1" noChangeAspect="1" noMove="1" noResize="1" noEditPoints="1" noAdjustHandles="1" noChangeArrowheads="1" noChangeShapeType="1" noTextEdit="1"/>
                </p:cNvSpPr>
                <p:nvPr/>
              </p:nvSpPr>
              <p:spPr>
                <a:xfrm>
                  <a:off x="7448449" y="1988289"/>
                  <a:ext cx="3747978" cy="744306"/>
                </a:xfrm>
                <a:prstGeom prst="rect">
                  <a:avLst/>
                </a:prstGeom>
                <a:blipFill>
                  <a:blip r:embed="rId4"/>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8CF265A-8382-476A-A89D-B1F8786BF4F2}"/>
                    </a:ext>
                  </a:extLst>
                </p:cNvPr>
                <p:cNvSpPr txBox="1"/>
                <p:nvPr/>
              </p:nvSpPr>
              <p:spPr>
                <a:xfrm>
                  <a:off x="3527693" y="1988289"/>
                  <a:ext cx="3747978" cy="744306"/>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altLang="zh-CN" sz="2200" b="0" i="1" smtClean="0">
                            <a:latin typeface="Cambria Math" panose="02040503050406030204" pitchFamily="18" charset="0"/>
                          </a:rPr>
                          <m:t>𝐴</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𝑃</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𝐵</m:t>
                        </m:r>
                        <m:r>
                          <a:rPr lang="en-US" altLang="zh-CN" sz="2200" b="0" i="1" smtClean="0">
                            <a:latin typeface="Cambria Math" panose="02040503050406030204" pitchFamily="18" charset="0"/>
                          </a:rPr>
                          <m:t>′</m:t>
                        </m:r>
                      </m:oMath>
                    </m:oMathPara>
                  </a14:m>
                  <a:endParaRPr lang="en-US" altLang="zh-CN" sz="2200" dirty="0"/>
                </a:p>
                <a:p>
                  <a:pPr marL="685800" lvl="1" indent="-228600" defTabSz="914400">
                    <a:lnSpc>
                      <a:spcPct val="90000"/>
                    </a:lnSpc>
                    <a:spcBef>
                      <a:spcPts val="500"/>
                    </a:spcBef>
                    <a:buFont typeface="Arial" panose="020B0604020202020204" pitchFamily="34" charset="0"/>
                    <a:buChar char="•"/>
                  </a:pPr>
                  <a14:m>
                    <m:oMath xmlns:m="http://schemas.openxmlformats.org/officeDocument/2006/math">
                      <m:r>
                        <a:rPr lang="en-US" altLang="zh-CN" b="0" i="1" smtClean="0">
                          <a:solidFill>
                            <a:srgbClr val="5F1051"/>
                          </a:solidFill>
                          <a:latin typeface="Cambria Math" panose="02040503050406030204" pitchFamily="18" charset="0"/>
                          <a:ea typeface="黑体" panose="02010609060101010101" pitchFamily="49" charset="-122"/>
                        </a:rPr>
                        <m:t>𝑇𝑅</m:t>
                      </m:r>
                      <m:r>
                        <a:rPr lang="en-US" altLang="zh-CN" b="0" i="1" smtClean="0">
                          <a:solidFill>
                            <a:srgbClr val="5F1051"/>
                          </a:solidFill>
                          <a:latin typeface="Cambria Math" panose="02040503050406030204" pitchFamily="18" charset="0"/>
                          <a:ea typeface="黑体" panose="02010609060101010101" pitchFamily="49" charset="-122"/>
                        </a:rPr>
                        <m:t>∧</m:t>
                      </m:r>
                      <m:sSub>
                        <m:sSubPr>
                          <m:ctrlPr>
                            <a:rPr lang="en-US" altLang="zh-CN" b="0" i="1" smtClean="0">
                              <a:solidFill>
                                <a:srgbClr val="5F1051"/>
                              </a:solidFill>
                              <a:latin typeface="Cambria Math" panose="02040503050406030204" pitchFamily="18" charset="0"/>
                              <a:ea typeface="黑体" panose="02010609060101010101" pitchFamily="49" charset="-122"/>
                            </a:rPr>
                          </m:ctrlPr>
                        </m:sSubPr>
                        <m:e>
                          <m:r>
                            <a:rPr lang="en-US" altLang="zh-CN" b="0" i="1" smtClean="0">
                              <a:solidFill>
                                <a:srgbClr val="5F1051"/>
                              </a:solidFill>
                              <a:latin typeface="Cambria Math" panose="02040503050406030204" pitchFamily="18" charset="0"/>
                              <a:ea typeface="黑体" panose="02010609060101010101" pitchFamily="49" charset="-122"/>
                            </a:rPr>
                            <m:t>𝐼</m:t>
                          </m:r>
                        </m:e>
                        <m:sub>
                          <m:r>
                            <a:rPr lang="en-US" altLang="zh-CN" b="0" i="1" smtClean="0">
                              <a:solidFill>
                                <a:srgbClr val="5F1051"/>
                              </a:solidFill>
                              <a:latin typeface="Cambria Math" panose="02040503050406030204" pitchFamily="18" charset="0"/>
                              <a:ea typeface="黑体" panose="02010609060101010101" pitchFamily="49" charset="-122"/>
                            </a:rPr>
                            <m:t>1</m:t>
                          </m:r>
                        </m:sub>
                      </m:sSub>
                      <m:r>
                        <a:rPr lang="en-US" altLang="zh-CN" b="0" i="1" smtClean="0">
                          <a:solidFill>
                            <a:srgbClr val="5F1051"/>
                          </a:solidFill>
                          <a:latin typeface="Cambria Math" panose="02040503050406030204" pitchFamily="18" charset="0"/>
                          <a:ea typeface="黑体" panose="02010609060101010101" pitchFamily="49" charset="-122"/>
                        </a:rPr>
                        <m:t>∧⋯∧</m:t>
                      </m:r>
                      <m:sSub>
                        <m:sSubPr>
                          <m:ctrlPr>
                            <a:rPr lang="en-US" altLang="zh-CN" b="0" i="1" smtClean="0">
                              <a:solidFill>
                                <a:srgbClr val="5F1051"/>
                              </a:solidFill>
                              <a:latin typeface="Cambria Math" panose="02040503050406030204" pitchFamily="18" charset="0"/>
                              <a:ea typeface="黑体" panose="02010609060101010101" pitchFamily="49" charset="-122"/>
                            </a:rPr>
                          </m:ctrlPr>
                        </m:sSubPr>
                        <m:e>
                          <m:r>
                            <a:rPr lang="en-US" altLang="zh-CN" b="0" i="1" smtClean="0">
                              <a:solidFill>
                                <a:srgbClr val="5F1051"/>
                              </a:solidFill>
                              <a:latin typeface="Cambria Math" panose="02040503050406030204" pitchFamily="18" charset="0"/>
                              <a:ea typeface="黑体" panose="02010609060101010101" pitchFamily="49" charset="-122"/>
                            </a:rPr>
                            <m:t>𝐼</m:t>
                          </m:r>
                        </m:e>
                        <m:sub>
                          <m:r>
                            <a:rPr lang="en-US" altLang="zh-CN" b="0" i="1" smtClean="0">
                              <a:solidFill>
                                <a:srgbClr val="5F1051"/>
                              </a:solidFill>
                              <a:latin typeface="Cambria Math" panose="02040503050406030204" pitchFamily="18" charset="0"/>
                              <a:ea typeface="黑体" panose="02010609060101010101" pitchFamily="49" charset="-122"/>
                            </a:rPr>
                            <m:t>𝑛</m:t>
                          </m:r>
                        </m:sub>
                      </m:sSub>
                      <m:r>
                        <a:rPr lang="en-US" altLang="zh-CN" b="0" i="1" smtClean="0">
                          <a:solidFill>
                            <a:srgbClr val="5F1051"/>
                          </a:solidFill>
                          <a:latin typeface="Cambria Math" panose="02040503050406030204" pitchFamily="18" charset="0"/>
                          <a:ea typeface="黑体" panose="02010609060101010101" pitchFamily="49" charset="-122"/>
                        </a:rPr>
                        <m:t>∧</m:t>
                      </m:r>
                      <m:r>
                        <a:rPr lang="en-US" altLang="zh-CN" b="0" i="1" smtClean="0">
                          <a:solidFill>
                            <a:srgbClr val="5F1051"/>
                          </a:solidFill>
                          <a:latin typeface="Cambria Math" panose="02040503050406030204" pitchFamily="18" charset="0"/>
                          <a:ea typeface="黑体" panose="02010609060101010101" pitchFamily="49" charset="-122"/>
                        </a:rPr>
                        <m:t>𝑆</m:t>
                      </m:r>
                      <m:r>
                        <a:rPr lang="en-US" altLang="zh-CN" b="0" i="1" smtClean="0">
                          <a:solidFill>
                            <a:srgbClr val="5F1051"/>
                          </a:solidFill>
                          <a:latin typeface="Cambria Math" panose="02040503050406030204" pitchFamily="18" charset="0"/>
                          <a:ea typeface="黑体" panose="02010609060101010101" pitchFamily="49" charset="-122"/>
                        </a:rPr>
                        <m:t>∧</m:t>
                      </m:r>
                      <m:r>
                        <a:rPr lang="en-US" altLang="zh-CN" b="0" i="1" smtClean="0">
                          <a:solidFill>
                            <a:srgbClr val="5F1051"/>
                          </a:solidFill>
                          <a:latin typeface="Cambria Math" panose="02040503050406030204" pitchFamily="18" charset="0"/>
                          <a:ea typeface="黑体" panose="02010609060101010101" pitchFamily="49" charset="-122"/>
                        </a:rPr>
                        <m:t>𝑃</m:t>
                      </m:r>
                      <m:r>
                        <a:rPr lang="en-US" altLang="zh-CN" b="0" i="1" smtClean="0">
                          <a:solidFill>
                            <a:srgbClr val="5F1051"/>
                          </a:solidFill>
                          <a:latin typeface="Cambria Math" panose="02040503050406030204" pitchFamily="18" charset="0"/>
                          <a:ea typeface="黑体" panose="02010609060101010101" pitchFamily="49" charset="-122"/>
                        </a:rPr>
                        <m:t>⇒</m:t>
                      </m:r>
                      <m:r>
                        <a:rPr lang="en-US" altLang="zh-CN" b="0" i="1" smtClean="0">
                          <a:solidFill>
                            <a:srgbClr val="5F1051"/>
                          </a:solidFill>
                          <a:latin typeface="Cambria Math" panose="02040503050406030204" pitchFamily="18" charset="0"/>
                          <a:ea typeface="黑体" panose="02010609060101010101" pitchFamily="49" charset="-122"/>
                        </a:rPr>
                        <m:t>𝑆</m:t>
                      </m:r>
                      <m:r>
                        <a:rPr lang="en-US" altLang="zh-CN" b="0" i="1" smtClean="0">
                          <a:solidFill>
                            <a:srgbClr val="5F1051"/>
                          </a:solidFill>
                          <a:latin typeface="Cambria Math" panose="02040503050406030204" pitchFamily="18" charset="0"/>
                          <a:ea typeface="黑体" panose="02010609060101010101" pitchFamily="49" charset="-122"/>
                        </a:rPr>
                        <m:t>′</m:t>
                      </m:r>
                    </m:oMath>
                  </a14:m>
                  <a:endParaRPr lang="zh-CN" altLang="en-US" i="1" dirty="0">
                    <a:solidFill>
                      <a:srgbClr val="5F1051"/>
                    </a:solidFill>
                    <a:latin typeface="Cambria Math" panose="02040503050406030204" pitchFamily="18" charset="0"/>
                    <a:ea typeface="黑体" panose="02010609060101010101" pitchFamily="49" charset="-122"/>
                  </a:endParaRPr>
                </a:p>
              </p:txBody>
            </p:sp>
          </mc:Choice>
          <mc:Fallback xmlns="">
            <p:sp>
              <p:nvSpPr>
                <p:cNvPr id="9" name="文本框 8">
                  <a:extLst>
                    <a:ext uri="{FF2B5EF4-FFF2-40B4-BE49-F238E27FC236}">
                      <a16:creationId xmlns:a16="http://schemas.microsoft.com/office/drawing/2014/main" id="{D8CF265A-8382-476A-A89D-B1F8786BF4F2}"/>
                    </a:ext>
                  </a:extLst>
                </p:cNvPr>
                <p:cNvSpPr txBox="1">
                  <a:spLocks noRot="1" noChangeAspect="1" noMove="1" noResize="1" noEditPoints="1" noAdjustHandles="1" noChangeArrowheads="1" noChangeShapeType="1" noTextEdit="1"/>
                </p:cNvSpPr>
                <p:nvPr/>
              </p:nvSpPr>
              <p:spPr>
                <a:xfrm>
                  <a:off x="3527693" y="1988289"/>
                  <a:ext cx="3747978" cy="744306"/>
                </a:xfrm>
                <a:prstGeom prst="rect">
                  <a:avLst/>
                </a:prstGeom>
                <a:blipFill>
                  <a:blip r:embed="rId5"/>
                  <a:stretch>
                    <a:fillRect b="-9836"/>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379501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58E18-7055-4F18-83EE-63FB9D3CCC6B}"/>
              </a:ext>
            </a:extLst>
          </p:cNvPr>
          <p:cNvSpPr>
            <a:spLocks noGrp="1"/>
          </p:cNvSpPr>
          <p:nvPr>
            <p:ph type="title"/>
          </p:nvPr>
        </p:nvSpPr>
        <p:spPr/>
        <p:txBody>
          <a:bodyPr/>
          <a:lstStyle/>
          <a:p>
            <a:r>
              <a:rPr lang="en-US" altLang="zh-CN" dirty="0"/>
              <a:t>Other Optimizations</a:t>
            </a:r>
            <a:endParaRPr lang="zh-CN" altLang="en-US" dirty="0"/>
          </a:p>
        </p:txBody>
      </p:sp>
      <p:sp>
        <p:nvSpPr>
          <p:cNvPr id="3" name="内容占位符 2">
            <a:extLst>
              <a:ext uri="{FF2B5EF4-FFF2-40B4-BE49-F238E27FC236}">
                <a16:creationId xmlns:a16="http://schemas.microsoft.com/office/drawing/2014/main" id="{1F2A627F-A64F-4D3F-B614-6DF7031BBF13}"/>
              </a:ext>
            </a:extLst>
          </p:cNvPr>
          <p:cNvSpPr>
            <a:spLocks noGrp="1"/>
          </p:cNvSpPr>
          <p:nvPr>
            <p:ph idx="1"/>
          </p:nvPr>
        </p:nvSpPr>
        <p:spPr/>
        <p:txBody>
          <a:bodyPr/>
          <a:lstStyle/>
          <a:p>
            <a:r>
              <a:rPr lang="en-US" altLang="zh-CN" dirty="0"/>
              <a:t>Checking verification conditions</a:t>
            </a:r>
          </a:p>
          <a:p>
            <a:pPr lvl="1"/>
            <a:r>
              <a:rPr lang="en-US" altLang="zh-CN" dirty="0"/>
              <a:t>Encoding verification conditions into SMT formulars</a:t>
            </a:r>
            <a:r>
              <a:rPr lang="en-US" altLang="zh-CN" baseline="30000" dirty="0"/>
              <a:t>[1] </a:t>
            </a:r>
            <a:r>
              <a:rPr lang="en-US" altLang="zh-CN" dirty="0"/>
              <a:t>so that evaluating the validity of formulas is </a:t>
            </a:r>
            <a:r>
              <a:rPr lang="en-US" altLang="zh-CN" i="1" dirty="0"/>
              <a:t>rapidly</a:t>
            </a:r>
            <a:r>
              <a:rPr lang="en-US" altLang="zh-CN" dirty="0"/>
              <a:t> decidable</a:t>
            </a:r>
          </a:p>
          <a:p>
            <a:pPr lvl="1"/>
            <a:r>
              <a:rPr lang="en-US" altLang="zh-CN" dirty="0"/>
              <a:t>Using hybrid SMT solvers</a:t>
            </a:r>
          </a:p>
          <a:p>
            <a:r>
              <a:rPr lang="en-US" altLang="zh-CN" dirty="0"/>
              <a:t>Minimizing models</a:t>
            </a:r>
          </a:p>
          <a:p>
            <a:pPr lvl="1"/>
            <a:r>
              <a:rPr lang="en-US" altLang="zh-CN" dirty="0"/>
              <a:t>When extracting counterexamples form failed verification, SWISS tries to find a model that is as small as possible</a:t>
            </a:r>
          </a:p>
          <a:p>
            <a:r>
              <a:rPr lang="en-US" altLang="zh-CN" dirty="0"/>
              <a:t>Parallelism</a:t>
            </a:r>
          </a:p>
          <a:p>
            <a:pPr lvl="1"/>
            <a:r>
              <a:rPr lang="en-US" altLang="zh-CN" dirty="0"/>
              <a:t>Splitting the search space into randomly-permuted multiple parts, each thread searching one part independently</a:t>
            </a:r>
          </a:p>
          <a:p>
            <a:pPr lvl="1"/>
            <a:r>
              <a:rPr lang="en-US" altLang="zh-CN" dirty="0"/>
              <a:t>Finer granularity? </a:t>
            </a:r>
          </a:p>
          <a:p>
            <a:pPr lvl="1"/>
            <a:endParaRPr lang="zh-CN" altLang="en-US" dirty="0"/>
          </a:p>
        </p:txBody>
      </p:sp>
      <p:sp>
        <p:nvSpPr>
          <p:cNvPr id="4" name="日期占位符 3">
            <a:extLst>
              <a:ext uri="{FF2B5EF4-FFF2-40B4-BE49-F238E27FC236}">
                <a16:creationId xmlns:a16="http://schemas.microsoft.com/office/drawing/2014/main" id="{9653D552-57BD-420D-94A0-AB9258D5DD46}"/>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83EDC5F7-78F6-4C2C-87F8-3CD526D0EEFD}"/>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FC7719CB-BA72-4A4C-A76A-B8B0C3198E14}"/>
              </a:ext>
            </a:extLst>
          </p:cNvPr>
          <p:cNvSpPr>
            <a:spLocks noGrp="1"/>
          </p:cNvSpPr>
          <p:nvPr>
            <p:ph type="sldNum" sz="quarter" idx="12"/>
          </p:nvPr>
        </p:nvSpPr>
        <p:spPr/>
        <p:txBody>
          <a:bodyPr/>
          <a:lstStyle/>
          <a:p>
            <a:fld id="{FDF96B62-0E79-44B5-BB83-6AF64255BCDF}" type="slidenum">
              <a:rPr lang="zh-CN" altLang="en-US" smtClean="0"/>
              <a:t>25</a:t>
            </a:fld>
            <a:endParaRPr lang="zh-CN" altLang="en-US"/>
          </a:p>
        </p:txBody>
      </p:sp>
      <p:sp>
        <p:nvSpPr>
          <p:cNvPr id="7" name="文本框 6">
            <a:extLst>
              <a:ext uri="{FF2B5EF4-FFF2-40B4-BE49-F238E27FC236}">
                <a16:creationId xmlns:a16="http://schemas.microsoft.com/office/drawing/2014/main" id="{4B3C03D0-94B3-4558-BDD6-A3E1F793369F}"/>
              </a:ext>
            </a:extLst>
          </p:cNvPr>
          <p:cNvSpPr txBox="1"/>
          <p:nvPr/>
        </p:nvSpPr>
        <p:spPr>
          <a:xfrm>
            <a:off x="526391" y="5653742"/>
            <a:ext cx="11159999" cy="523220"/>
          </a:xfrm>
          <a:prstGeom prst="rect">
            <a:avLst/>
          </a:prstGeom>
          <a:noFill/>
        </p:spPr>
        <p:txBody>
          <a:bodyPr wrap="square" rtlCol="0">
            <a:spAutoFit/>
          </a:bodyPr>
          <a:lstStyle/>
          <a:p>
            <a:r>
              <a:rPr lang="en-US" altLang="zh-CN" sz="1400" dirty="0"/>
              <a:t>[1] </a:t>
            </a:r>
            <a:r>
              <a:rPr lang="en-US" altLang="zh-CN" sz="1400" b="0" i="1" dirty="0">
                <a:solidFill>
                  <a:srgbClr val="222222"/>
                </a:solidFill>
                <a:effectLst/>
              </a:rPr>
              <a:t>Padon, O., McMillan, K. L., Panda, A., </a:t>
            </a:r>
            <a:r>
              <a:rPr lang="en-US" altLang="zh-CN" sz="1400" b="0" i="1" dirty="0" err="1">
                <a:solidFill>
                  <a:srgbClr val="222222"/>
                </a:solidFill>
                <a:effectLst/>
              </a:rPr>
              <a:t>Sagiv</a:t>
            </a:r>
            <a:r>
              <a:rPr lang="en-US" altLang="zh-CN" sz="1400" b="0" i="1" dirty="0">
                <a:solidFill>
                  <a:srgbClr val="222222"/>
                </a:solidFill>
                <a:effectLst/>
              </a:rPr>
              <a:t>, M., &amp; </a:t>
            </a:r>
            <a:r>
              <a:rPr lang="en-US" altLang="zh-CN" sz="1400" b="0" i="1" dirty="0" err="1">
                <a:solidFill>
                  <a:srgbClr val="222222"/>
                </a:solidFill>
                <a:effectLst/>
              </a:rPr>
              <a:t>Shoham</a:t>
            </a:r>
            <a:r>
              <a:rPr lang="en-US" altLang="zh-CN" sz="1400" b="0" i="1" dirty="0">
                <a:solidFill>
                  <a:srgbClr val="222222"/>
                </a:solidFill>
                <a:effectLst/>
              </a:rPr>
              <a:t>, S. (2016, June). Ivy: safety verification by interactive generalization. In Proceedings of the 37th ACM SIGPLAN Conference on Programming Language Design and Implementation (pp. 614-630).</a:t>
            </a:r>
            <a:endParaRPr lang="en-US" altLang="zh-CN" sz="1400" i="1" dirty="0"/>
          </a:p>
        </p:txBody>
      </p:sp>
    </p:spTree>
    <p:extLst>
      <p:ext uri="{BB962C8B-B14F-4D97-AF65-F5344CB8AC3E}">
        <p14:creationId xmlns:p14="http://schemas.microsoft.com/office/powerpoint/2010/main" val="1523235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ACB82AA-7BCC-4D7F-8F73-74769B8DA34F}"/>
              </a:ext>
            </a:extLst>
          </p:cNvPr>
          <p:cNvSpPr>
            <a:spLocks noGrp="1"/>
          </p:cNvSpPr>
          <p:nvPr>
            <p:ph type="title"/>
          </p:nvPr>
        </p:nvSpPr>
        <p:spPr/>
        <p:txBody>
          <a:bodyPr/>
          <a:lstStyle/>
          <a:p>
            <a:r>
              <a:rPr lang="en-US" altLang="zh-CN" dirty="0"/>
              <a:t>Evaluation</a:t>
            </a:r>
            <a:endParaRPr lang="zh-CN" altLang="en-US" dirty="0"/>
          </a:p>
        </p:txBody>
      </p:sp>
      <p:sp>
        <p:nvSpPr>
          <p:cNvPr id="8" name="文本占位符 7">
            <a:extLst>
              <a:ext uri="{FF2B5EF4-FFF2-40B4-BE49-F238E27FC236}">
                <a16:creationId xmlns:a16="http://schemas.microsoft.com/office/drawing/2014/main" id="{301662C9-C6E8-4F7F-B544-80F8740B621F}"/>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2EDF360B-DDFC-47AA-BB1B-82C9555059D1}"/>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EA7AF416-60B3-4273-981F-D4B5927A512C}"/>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B678DE6C-667A-47B4-83B8-48BF8C55994E}"/>
              </a:ext>
            </a:extLst>
          </p:cNvPr>
          <p:cNvSpPr>
            <a:spLocks noGrp="1"/>
          </p:cNvSpPr>
          <p:nvPr>
            <p:ph type="sldNum" sz="quarter" idx="12"/>
          </p:nvPr>
        </p:nvSpPr>
        <p:spPr/>
        <p:txBody>
          <a:bodyPr/>
          <a:lstStyle/>
          <a:p>
            <a:fld id="{FDF96B62-0E79-44B5-BB83-6AF64255BCDF}" type="slidenum">
              <a:rPr lang="zh-CN" altLang="en-US" smtClean="0"/>
              <a:t>26</a:t>
            </a:fld>
            <a:endParaRPr lang="zh-CN" altLang="en-US"/>
          </a:p>
        </p:txBody>
      </p:sp>
    </p:spTree>
    <p:extLst>
      <p:ext uri="{BB962C8B-B14F-4D97-AF65-F5344CB8AC3E}">
        <p14:creationId xmlns:p14="http://schemas.microsoft.com/office/powerpoint/2010/main" val="5917642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11C0946-3278-4B09-9D74-54FE5AFF4F4F}"/>
              </a:ext>
            </a:extLst>
          </p:cNvPr>
          <p:cNvSpPr>
            <a:spLocks noGrp="1"/>
          </p:cNvSpPr>
          <p:nvPr>
            <p:ph type="title"/>
          </p:nvPr>
        </p:nvSpPr>
        <p:spPr/>
        <p:txBody>
          <a:bodyPr>
            <a:normAutofit fontScale="90000"/>
          </a:bodyPr>
          <a:lstStyle/>
          <a:p>
            <a:r>
              <a:rPr lang="en-US" altLang="zh-CN" dirty="0"/>
              <a:t>Experimental Setup and Implementation Details</a:t>
            </a:r>
            <a:endParaRPr lang="zh-CN" altLang="en-US" dirty="0"/>
          </a:p>
        </p:txBody>
      </p:sp>
      <p:sp>
        <p:nvSpPr>
          <p:cNvPr id="8" name="内容占位符 7">
            <a:extLst>
              <a:ext uri="{FF2B5EF4-FFF2-40B4-BE49-F238E27FC236}">
                <a16:creationId xmlns:a16="http://schemas.microsoft.com/office/drawing/2014/main" id="{D1E174FD-2B2A-409E-831B-01490327A6AA}"/>
              </a:ext>
            </a:extLst>
          </p:cNvPr>
          <p:cNvSpPr>
            <a:spLocks noGrp="1"/>
          </p:cNvSpPr>
          <p:nvPr>
            <p:ph idx="1"/>
          </p:nvPr>
        </p:nvSpPr>
        <p:spPr/>
        <p:txBody>
          <a:bodyPr/>
          <a:lstStyle/>
          <a:p>
            <a:r>
              <a:rPr lang="en-US" altLang="zh-CN" dirty="0"/>
              <a:t>Benchmark suit from prior works</a:t>
            </a:r>
            <a:r>
              <a:rPr lang="en-US" altLang="zh-CN" baseline="30000" dirty="0"/>
              <a:t>[1][2][3]</a:t>
            </a:r>
          </a:p>
          <a:p>
            <a:r>
              <a:rPr lang="en-US" altLang="zh-CN" dirty="0"/>
              <a:t>Optimizations</a:t>
            </a:r>
          </a:p>
          <a:p>
            <a:pPr lvl="1"/>
            <a:r>
              <a:rPr lang="en-US" altLang="zh-CN" dirty="0"/>
              <a:t>Symmetry breaking, filtering by counterexamples, hybrid SMT solvers, filtering redundant invariants, model minimization, parallelism</a:t>
            </a:r>
          </a:p>
          <a:p>
            <a:r>
              <a:rPr lang="en-US" altLang="zh-CN" dirty="0"/>
              <a:t>Implementation details</a:t>
            </a:r>
          </a:p>
          <a:p>
            <a:pPr lvl="1"/>
            <a:r>
              <a:rPr lang="en-US" altLang="zh-CN" dirty="0"/>
              <a:t>Approximately 14000 lines of C++ codes</a:t>
            </a:r>
          </a:p>
          <a:p>
            <a:pPr lvl="1"/>
            <a:endParaRPr lang="en-US" altLang="zh-CN" dirty="0"/>
          </a:p>
          <a:p>
            <a:endParaRPr lang="zh-CN" altLang="en-US" dirty="0"/>
          </a:p>
        </p:txBody>
      </p:sp>
      <p:sp>
        <p:nvSpPr>
          <p:cNvPr id="4" name="日期占位符 3">
            <a:extLst>
              <a:ext uri="{FF2B5EF4-FFF2-40B4-BE49-F238E27FC236}">
                <a16:creationId xmlns:a16="http://schemas.microsoft.com/office/drawing/2014/main" id="{02DD5D5C-91EF-447D-9A97-48C5EE0225EF}"/>
              </a:ext>
            </a:extLst>
          </p:cNvPr>
          <p:cNvSpPr>
            <a:spLocks noGrp="1"/>
          </p:cNvSpPr>
          <p:nvPr>
            <p:ph type="dt" sz="half" idx="10"/>
          </p:nvPr>
        </p:nvSpPr>
        <p:spPr/>
        <p:txBody>
          <a:bodyPr/>
          <a:lstStyle/>
          <a:p>
            <a:fld id="{848CCCA3-0854-44F0-998E-6E68283DA6AE}" type="datetime1">
              <a:rPr lang="zh-CN" altLang="en-US" smtClean="0"/>
              <a:t>2022/3/14</a:t>
            </a:fld>
            <a:endParaRPr lang="zh-CN" altLang="en-US"/>
          </a:p>
        </p:txBody>
      </p:sp>
      <p:sp>
        <p:nvSpPr>
          <p:cNvPr id="5" name="页脚占位符 4">
            <a:extLst>
              <a:ext uri="{FF2B5EF4-FFF2-40B4-BE49-F238E27FC236}">
                <a16:creationId xmlns:a16="http://schemas.microsoft.com/office/drawing/2014/main" id="{D48FBAED-7D22-4E99-B87C-E9A1FA8D4A66}"/>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B957CF48-6DA5-4267-A3DB-5DCC40C87E80}"/>
              </a:ext>
            </a:extLst>
          </p:cNvPr>
          <p:cNvSpPr>
            <a:spLocks noGrp="1"/>
          </p:cNvSpPr>
          <p:nvPr>
            <p:ph type="sldNum" sz="quarter" idx="12"/>
          </p:nvPr>
        </p:nvSpPr>
        <p:spPr/>
        <p:txBody>
          <a:bodyPr/>
          <a:lstStyle/>
          <a:p>
            <a:fld id="{FDF96B62-0E79-44B5-BB83-6AF64255BCDF}" type="slidenum">
              <a:rPr lang="zh-CN" altLang="en-US" smtClean="0"/>
              <a:t>27</a:t>
            </a:fld>
            <a:endParaRPr lang="zh-CN" altLang="en-US"/>
          </a:p>
        </p:txBody>
      </p:sp>
      <p:sp>
        <p:nvSpPr>
          <p:cNvPr id="9" name="文本框 8">
            <a:extLst>
              <a:ext uri="{FF2B5EF4-FFF2-40B4-BE49-F238E27FC236}">
                <a16:creationId xmlns:a16="http://schemas.microsoft.com/office/drawing/2014/main" id="{81171C97-9626-422F-BC59-AE150195A938}"/>
              </a:ext>
            </a:extLst>
          </p:cNvPr>
          <p:cNvSpPr txBox="1"/>
          <p:nvPr/>
        </p:nvSpPr>
        <p:spPr>
          <a:xfrm>
            <a:off x="520655" y="4791967"/>
            <a:ext cx="11159999" cy="1384995"/>
          </a:xfrm>
          <a:prstGeom prst="rect">
            <a:avLst/>
          </a:prstGeom>
          <a:noFill/>
        </p:spPr>
        <p:txBody>
          <a:bodyPr wrap="square" rtlCol="0">
            <a:spAutoFit/>
          </a:bodyPr>
          <a:lstStyle/>
          <a:p>
            <a:r>
              <a:rPr lang="en-US" altLang="zh-CN" sz="1400" dirty="0"/>
              <a:t>[1] </a:t>
            </a:r>
            <a:r>
              <a:rPr lang="en-US" altLang="zh-CN" sz="1400" b="0" i="0" dirty="0">
                <a:solidFill>
                  <a:srgbClr val="222222"/>
                </a:solidFill>
                <a:effectLst/>
              </a:rPr>
              <a:t>Ma, H., Goel, A., </a:t>
            </a:r>
            <a:r>
              <a:rPr lang="en-US" altLang="zh-CN" sz="1400" b="0" i="0" dirty="0" err="1">
                <a:solidFill>
                  <a:srgbClr val="222222"/>
                </a:solidFill>
                <a:effectLst/>
              </a:rPr>
              <a:t>Jeannin</a:t>
            </a:r>
            <a:r>
              <a:rPr lang="en-US" altLang="zh-CN" sz="1400" b="0" i="0" dirty="0">
                <a:solidFill>
                  <a:srgbClr val="222222"/>
                </a:solidFill>
                <a:effectLst/>
              </a:rPr>
              <a:t>, J. B., </a:t>
            </a:r>
            <a:r>
              <a:rPr lang="en-US" altLang="zh-CN" sz="1400" b="0" i="0" dirty="0" err="1">
                <a:solidFill>
                  <a:srgbClr val="222222"/>
                </a:solidFill>
                <a:effectLst/>
              </a:rPr>
              <a:t>Kapritsos</a:t>
            </a:r>
            <a:r>
              <a:rPr lang="en-US" altLang="zh-CN" sz="1400" b="0" i="0" dirty="0">
                <a:solidFill>
                  <a:srgbClr val="222222"/>
                </a:solidFill>
                <a:effectLst/>
              </a:rPr>
              <a:t>, M., </a:t>
            </a:r>
            <a:r>
              <a:rPr lang="en-US" altLang="zh-CN" sz="1400" b="0" i="0" dirty="0" err="1">
                <a:solidFill>
                  <a:srgbClr val="222222"/>
                </a:solidFill>
                <a:effectLst/>
              </a:rPr>
              <a:t>Kasikci</a:t>
            </a:r>
            <a:r>
              <a:rPr lang="en-US" altLang="zh-CN" sz="1400" b="0" i="0" dirty="0">
                <a:solidFill>
                  <a:srgbClr val="222222"/>
                </a:solidFill>
                <a:effectLst/>
              </a:rPr>
              <a:t>, B., &amp; </a:t>
            </a:r>
            <a:r>
              <a:rPr lang="en-US" altLang="zh-CN" sz="1400" b="0" i="0" dirty="0" err="1">
                <a:solidFill>
                  <a:srgbClr val="222222"/>
                </a:solidFill>
                <a:effectLst/>
              </a:rPr>
              <a:t>Sakallah</a:t>
            </a:r>
            <a:r>
              <a:rPr lang="en-US" altLang="zh-CN" sz="1400" b="0" i="0" dirty="0">
                <a:solidFill>
                  <a:srgbClr val="222222"/>
                </a:solidFill>
                <a:effectLst/>
              </a:rPr>
              <a:t>, K. A. (2019, October). I4: incremental inference of inductive invariants for verification of distributed protocols. In </a:t>
            </a:r>
            <a:r>
              <a:rPr lang="en-US" altLang="zh-CN" sz="1400" b="0" i="1" dirty="0">
                <a:solidFill>
                  <a:srgbClr val="222222"/>
                </a:solidFill>
                <a:effectLst/>
              </a:rPr>
              <a:t>Proceedings of the 27th ACM Symposium on Operating Systems Principles</a:t>
            </a:r>
            <a:r>
              <a:rPr lang="en-US" altLang="zh-CN" sz="1400" b="0" i="0" dirty="0">
                <a:solidFill>
                  <a:srgbClr val="222222"/>
                </a:solidFill>
                <a:effectLst/>
              </a:rPr>
              <a:t> (pp. 370-384).</a:t>
            </a:r>
          </a:p>
          <a:p>
            <a:r>
              <a:rPr lang="en-US" altLang="zh-CN" sz="1400" b="0" dirty="0">
                <a:solidFill>
                  <a:srgbClr val="222222"/>
                </a:solidFill>
                <a:effectLst/>
              </a:rPr>
              <a:t>[2] </a:t>
            </a:r>
            <a:r>
              <a:rPr lang="en-US" altLang="zh-CN" sz="1400" b="0" i="1" dirty="0">
                <a:solidFill>
                  <a:srgbClr val="222222"/>
                </a:solidFill>
                <a:effectLst/>
              </a:rPr>
              <a:t>Koenig, J. R., Padon, O., </a:t>
            </a:r>
            <a:r>
              <a:rPr lang="en-US" altLang="zh-CN" sz="1400" b="0" i="1" dirty="0" err="1">
                <a:solidFill>
                  <a:srgbClr val="222222"/>
                </a:solidFill>
                <a:effectLst/>
              </a:rPr>
              <a:t>Immerman</a:t>
            </a:r>
            <a:r>
              <a:rPr lang="en-US" altLang="zh-CN" sz="1400" b="0" i="1" dirty="0">
                <a:solidFill>
                  <a:srgbClr val="222222"/>
                </a:solidFill>
                <a:effectLst/>
              </a:rPr>
              <a:t>, N., &amp; Aiken, A. (2020, June). First-order quantified separators. In Proceedings of the 41st ACM SIGPLAN Conference on Programming Language Design and Implementation (pp. 703-717).</a:t>
            </a:r>
          </a:p>
          <a:p>
            <a:r>
              <a:rPr lang="en-US" altLang="zh-CN" sz="1400" dirty="0">
                <a:solidFill>
                  <a:srgbClr val="222222"/>
                </a:solidFill>
              </a:rPr>
              <a:t>[3] </a:t>
            </a:r>
            <a:r>
              <a:rPr lang="en-US" altLang="zh-CN" sz="1400" b="0" i="0" dirty="0">
                <a:solidFill>
                  <a:srgbClr val="222222"/>
                </a:solidFill>
                <a:effectLst/>
              </a:rPr>
              <a:t>Padon, O., </a:t>
            </a:r>
            <a:r>
              <a:rPr lang="en-US" altLang="zh-CN" sz="1400" b="0" i="0" dirty="0" err="1">
                <a:solidFill>
                  <a:srgbClr val="222222"/>
                </a:solidFill>
                <a:effectLst/>
              </a:rPr>
              <a:t>Losa</a:t>
            </a:r>
            <a:r>
              <a:rPr lang="en-US" altLang="zh-CN" sz="1400" b="0" i="0" dirty="0">
                <a:solidFill>
                  <a:srgbClr val="222222"/>
                </a:solidFill>
                <a:effectLst/>
              </a:rPr>
              <a:t>, G., </a:t>
            </a:r>
            <a:r>
              <a:rPr lang="en-US" altLang="zh-CN" sz="1400" b="0" i="0" dirty="0" err="1">
                <a:solidFill>
                  <a:srgbClr val="222222"/>
                </a:solidFill>
                <a:effectLst/>
              </a:rPr>
              <a:t>Sagiv</a:t>
            </a:r>
            <a:r>
              <a:rPr lang="en-US" altLang="zh-CN" sz="1400" b="0" i="0" dirty="0">
                <a:solidFill>
                  <a:srgbClr val="222222"/>
                </a:solidFill>
                <a:effectLst/>
              </a:rPr>
              <a:t>, M., &amp; </a:t>
            </a:r>
            <a:r>
              <a:rPr lang="en-US" altLang="zh-CN" sz="1400" b="0" i="0" dirty="0" err="1">
                <a:solidFill>
                  <a:srgbClr val="222222"/>
                </a:solidFill>
                <a:effectLst/>
              </a:rPr>
              <a:t>Shoham</a:t>
            </a:r>
            <a:r>
              <a:rPr lang="en-US" altLang="zh-CN" sz="1400" b="0" i="0" dirty="0">
                <a:solidFill>
                  <a:srgbClr val="222222"/>
                </a:solidFill>
                <a:effectLst/>
              </a:rPr>
              <a:t>, S. (2017). </a:t>
            </a:r>
            <a:r>
              <a:rPr lang="en-US" altLang="zh-CN" sz="1400" b="0" i="0" dirty="0" err="1">
                <a:solidFill>
                  <a:srgbClr val="222222"/>
                </a:solidFill>
                <a:effectLst/>
              </a:rPr>
              <a:t>Paxos</a:t>
            </a:r>
            <a:r>
              <a:rPr lang="en-US" altLang="zh-CN" sz="1400" b="0" i="0" dirty="0">
                <a:solidFill>
                  <a:srgbClr val="222222"/>
                </a:solidFill>
                <a:effectLst/>
              </a:rPr>
              <a:t> made EPR: decidable reasoning about distributed protocols. </a:t>
            </a:r>
            <a:r>
              <a:rPr lang="en-US" altLang="zh-CN" sz="1400" b="0" i="1" dirty="0">
                <a:solidFill>
                  <a:srgbClr val="222222"/>
                </a:solidFill>
                <a:effectLst/>
              </a:rPr>
              <a:t>Proceedings of the ACM on Programming Languages</a:t>
            </a:r>
            <a:r>
              <a:rPr lang="en-US" altLang="zh-CN" sz="1400" b="0" i="0" dirty="0">
                <a:solidFill>
                  <a:srgbClr val="222222"/>
                </a:solidFill>
                <a:effectLst/>
              </a:rPr>
              <a:t>, </a:t>
            </a:r>
            <a:r>
              <a:rPr lang="en-US" altLang="zh-CN" sz="1400" b="0" i="1" dirty="0">
                <a:solidFill>
                  <a:srgbClr val="222222"/>
                </a:solidFill>
                <a:effectLst/>
              </a:rPr>
              <a:t>1</a:t>
            </a:r>
            <a:r>
              <a:rPr lang="en-US" altLang="zh-CN" sz="1400" b="0" i="0" dirty="0">
                <a:solidFill>
                  <a:srgbClr val="222222"/>
                </a:solidFill>
                <a:effectLst/>
              </a:rPr>
              <a:t>(OOPSLA), 1-31</a:t>
            </a:r>
            <a:r>
              <a:rPr lang="en-US" altLang="zh-CN" sz="1400" b="0" i="0" dirty="0">
                <a:solidFill>
                  <a:srgbClr val="222222"/>
                </a:solidFill>
                <a:effectLst/>
                <a:latin typeface="Arial" panose="020B0604020202020204" pitchFamily="34" charset="0"/>
              </a:rPr>
              <a:t>.</a:t>
            </a:r>
            <a:endParaRPr lang="en-US" altLang="zh-CN" sz="1400" i="1" dirty="0"/>
          </a:p>
        </p:txBody>
      </p:sp>
    </p:spTree>
    <p:extLst>
      <p:ext uri="{BB962C8B-B14F-4D97-AF65-F5344CB8AC3E}">
        <p14:creationId xmlns:p14="http://schemas.microsoft.com/office/powerpoint/2010/main" val="921697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D87AA-96D4-4E14-B043-C5C2EFE1A7CB}"/>
              </a:ext>
            </a:extLst>
          </p:cNvPr>
          <p:cNvSpPr>
            <a:spLocks noGrp="1"/>
          </p:cNvSpPr>
          <p:nvPr>
            <p:ph type="title"/>
          </p:nvPr>
        </p:nvSpPr>
        <p:spPr/>
        <p:txBody>
          <a:bodyPr/>
          <a:lstStyle/>
          <a:p>
            <a:r>
              <a:rPr lang="en-US" altLang="zh-CN" dirty="0"/>
              <a:t>Top-Level Protocol Results</a:t>
            </a:r>
            <a:endParaRPr lang="zh-CN" altLang="en-US" dirty="0"/>
          </a:p>
        </p:txBody>
      </p:sp>
      <p:sp>
        <p:nvSpPr>
          <p:cNvPr id="4" name="日期占位符 3">
            <a:extLst>
              <a:ext uri="{FF2B5EF4-FFF2-40B4-BE49-F238E27FC236}">
                <a16:creationId xmlns:a16="http://schemas.microsoft.com/office/drawing/2014/main" id="{79CC4672-5135-4DAC-86AD-0A7F4F5BD6EB}"/>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639E17EF-F695-477D-825D-80E86D956CB9}"/>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8D78BA68-C530-41E3-93A3-81E6BCAF273B}"/>
              </a:ext>
            </a:extLst>
          </p:cNvPr>
          <p:cNvSpPr>
            <a:spLocks noGrp="1"/>
          </p:cNvSpPr>
          <p:nvPr>
            <p:ph type="sldNum" sz="quarter" idx="12"/>
          </p:nvPr>
        </p:nvSpPr>
        <p:spPr/>
        <p:txBody>
          <a:bodyPr/>
          <a:lstStyle/>
          <a:p>
            <a:fld id="{FDF96B62-0E79-44B5-BB83-6AF64255BCDF}" type="slidenum">
              <a:rPr lang="zh-CN" altLang="en-US" smtClean="0"/>
              <a:t>28</a:t>
            </a:fld>
            <a:endParaRPr lang="zh-CN" altLang="en-US"/>
          </a:p>
        </p:txBody>
      </p:sp>
      <p:pic>
        <p:nvPicPr>
          <p:cNvPr id="10" name="图片 9">
            <a:extLst>
              <a:ext uri="{FF2B5EF4-FFF2-40B4-BE49-F238E27FC236}">
                <a16:creationId xmlns:a16="http://schemas.microsoft.com/office/drawing/2014/main" id="{1C9E1E97-0A59-4386-9313-D5339086E1AC}"/>
              </a:ext>
            </a:extLst>
          </p:cNvPr>
          <p:cNvPicPr>
            <a:picLocks noChangeAspect="1"/>
          </p:cNvPicPr>
          <p:nvPr/>
        </p:nvPicPr>
        <p:blipFill>
          <a:blip r:embed="rId3"/>
          <a:stretch>
            <a:fillRect/>
          </a:stretch>
        </p:blipFill>
        <p:spPr>
          <a:xfrm>
            <a:off x="1594884" y="1237277"/>
            <a:ext cx="8506046" cy="4740332"/>
          </a:xfrm>
          <a:prstGeom prst="rect">
            <a:avLst/>
          </a:prstGeom>
        </p:spPr>
      </p:pic>
    </p:spTree>
    <p:extLst>
      <p:ext uri="{BB962C8B-B14F-4D97-AF65-F5344CB8AC3E}">
        <p14:creationId xmlns:p14="http://schemas.microsoft.com/office/powerpoint/2010/main" val="26435603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32B16-CD43-4A3D-9399-A352E5BF5C13}"/>
              </a:ext>
            </a:extLst>
          </p:cNvPr>
          <p:cNvSpPr>
            <a:spLocks noGrp="1"/>
          </p:cNvSpPr>
          <p:nvPr>
            <p:ph type="title"/>
          </p:nvPr>
        </p:nvSpPr>
        <p:spPr/>
        <p:txBody>
          <a:bodyPr/>
          <a:lstStyle/>
          <a:p>
            <a:r>
              <a:rPr lang="en-US" altLang="zh-CN" dirty="0"/>
              <a:t>Top-Level Protocol Results</a:t>
            </a:r>
            <a:endParaRPr lang="zh-CN" altLang="en-US" dirty="0"/>
          </a:p>
        </p:txBody>
      </p:sp>
      <p:sp>
        <p:nvSpPr>
          <p:cNvPr id="3" name="内容占位符 2">
            <a:extLst>
              <a:ext uri="{FF2B5EF4-FFF2-40B4-BE49-F238E27FC236}">
                <a16:creationId xmlns:a16="http://schemas.microsoft.com/office/drawing/2014/main" id="{B9F60133-0715-4FB0-8322-48DEFD928587}"/>
              </a:ext>
            </a:extLst>
          </p:cNvPr>
          <p:cNvSpPr>
            <a:spLocks noGrp="1"/>
          </p:cNvSpPr>
          <p:nvPr>
            <p:ph idx="1"/>
          </p:nvPr>
        </p:nvSpPr>
        <p:spPr>
          <a:xfrm>
            <a:off x="520655" y="3498112"/>
            <a:ext cx="11160000" cy="2678850"/>
          </a:xfrm>
        </p:spPr>
        <p:txBody>
          <a:bodyPr/>
          <a:lstStyle/>
          <a:p>
            <a:r>
              <a:rPr lang="en-US" altLang="zh-CN" dirty="0"/>
              <a:t>SWISS solves verification for </a:t>
            </a:r>
            <a:r>
              <a:rPr lang="en-US" altLang="zh-CN" dirty="0" err="1"/>
              <a:t>Paxos</a:t>
            </a:r>
            <a:r>
              <a:rPr lang="en-US" altLang="zh-CN" dirty="0"/>
              <a:t>, </a:t>
            </a:r>
            <a:r>
              <a:rPr lang="en-US" altLang="zh-CN" dirty="0" err="1"/>
              <a:t>Flexibale</a:t>
            </a:r>
            <a:r>
              <a:rPr lang="en-US" altLang="zh-CN" dirty="0"/>
              <a:t> </a:t>
            </a:r>
            <a:r>
              <a:rPr lang="en-US" altLang="zh-CN" dirty="0" err="1"/>
              <a:t>Paxos</a:t>
            </a:r>
            <a:r>
              <a:rPr lang="en-US" altLang="zh-CN" dirty="0"/>
              <a:t> and Multi-</a:t>
            </a:r>
            <a:r>
              <a:rPr lang="en-US" altLang="zh-CN" dirty="0" err="1"/>
              <a:t>Paxos</a:t>
            </a:r>
            <a:endParaRPr lang="en-US" altLang="zh-CN" dirty="0"/>
          </a:p>
          <a:p>
            <a:pPr lvl="1"/>
            <a:r>
              <a:rPr lang="en-US" altLang="zh-CN" dirty="0"/>
              <a:t>Fast </a:t>
            </a:r>
            <a:r>
              <a:rPr lang="en-US" altLang="zh-CN" dirty="0" err="1"/>
              <a:t>Paxos</a:t>
            </a:r>
            <a:r>
              <a:rPr lang="en-US" altLang="zh-CN" dirty="0"/>
              <a:t>, Stoppable </a:t>
            </a:r>
            <a:r>
              <a:rPr lang="en-US" altLang="zh-CN" dirty="0" err="1"/>
              <a:t>Paxos</a:t>
            </a:r>
            <a:r>
              <a:rPr lang="en-US" altLang="zh-CN" dirty="0"/>
              <a:t>, Vertical </a:t>
            </a:r>
            <a:r>
              <a:rPr lang="en-US" altLang="zh-CN" dirty="0" err="1"/>
              <a:t>Paxos</a:t>
            </a:r>
            <a:r>
              <a:rPr lang="en-US" altLang="zh-CN" dirty="0"/>
              <a:t> remain unsolved</a:t>
            </a:r>
            <a:endParaRPr lang="zh-CN" altLang="en-US" dirty="0"/>
          </a:p>
        </p:txBody>
      </p:sp>
      <p:sp>
        <p:nvSpPr>
          <p:cNvPr id="4" name="日期占位符 3">
            <a:extLst>
              <a:ext uri="{FF2B5EF4-FFF2-40B4-BE49-F238E27FC236}">
                <a16:creationId xmlns:a16="http://schemas.microsoft.com/office/drawing/2014/main" id="{77B7F257-9550-42AD-82A7-34DD3A817089}"/>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5DE71B61-948A-4EA8-873B-BF3B0B08E4FE}"/>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1436F294-7147-4C68-836F-35EF57AA8135}"/>
              </a:ext>
            </a:extLst>
          </p:cNvPr>
          <p:cNvSpPr>
            <a:spLocks noGrp="1"/>
          </p:cNvSpPr>
          <p:nvPr>
            <p:ph type="sldNum" sz="quarter" idx="12"/>
          </p:nvPr>
        </p:nvSpPr>
        <p:spPr/>
        <p:txBody>
          <a:bodyPr/>
          <a:lstStyle/>
          <a:p>
            <a:fld id="{FDF96B62-0E79-44B5-BB83-6AF64255BCDF}" type="slidenum">
              <a:rPr lang="zh-CN" altLang="en-US" smtClean="0"/>
              <a:t>29</a:t>
            </a:fld>
            <a:endParaRPr lang="zh-CN" altLang="en-US"/>
          </a:p>
        </p:txBody>
      </p:sp>
      <p:pic>
        <p:nvPicPr>
          <p:cNvPr id="7" name="图片 6">
            <a:extLst>
              <a:ext uri="{FF2B5EF4-FFF2-40B4-BE49-F238E27FC236}">
                <a16:creationId xmlns:a16="http://schemas.microsoft.com/office/drawing/2014/main" id="{F938F3C8-C6D0-4C9E-8C25-69F3862C8154}"/>
              </a:ext>
            </a:extLst>
          </p:cNvPr>
          <p:cNvPicPr>
            <a:picLocks noChangeAspect="1"/>
          </p:cNvPicPr>
          <p:nvPr/>
        </p:nvPicPr>
        <p:blipFill>
          <a:blip r:embed="rId3"/>
          <a:stretch>
            <a:fillRect/>
          </a:stretch>
        </p:blipFill>
        <p:spPr>
          <a:xfrm>
            <a:off x="418461" y="1403498"/>
            <a:ext cx="10231818" cy="1815008"/>
          </a:xfrm>
          <a:prstGeom prst="rect">
            <a:avLst/>
          </a:prstGeom>
        </p:spPr>
      </p:pic>
    </p:spTree>
    <p:extLst>
      <p:ext uri="{BB962C8B-B14F-4D97-AF65-F5344CB8AC3E}">
        <p14:creationId xmlns:p14="http://schemas.microsoft.com/office/powerpoint/2010/main" val="813593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554DB19B-5591-4158-822E-694C28A61875}"/>
              </a:ext>
            </a:extLst>
          </p:cNvPr>
          <p:cNvSpPr>
            <a:spLocks noGrp="1"/>
          </p:cNvSpPr>
          <p:nvPr>
            <p:ph type="title"/>
          </p:nvPr>
        </p:nvSpPr>
        <p:spPr/>
        <p:txBody>
          <a:bodyPr/>
          <a:lstStyle/>
          <a:p>
            <a:r>
              <a:rPr lang="en-US" altLang="zh-CN" dirty="0"/>
              <a:t>Introduction</a:t>
            </a:r>
            <a:endParaRPr lang="zh-CN" altLang="en-US" dirty="0"/>
          </a:p>
        </p:txBody>
      </p:sp>
      <p:sp>
        <p:nvSpPr>
          <p:cNvPr id="8" name="文本占位符 7">
            <a:extLst>
              <a:ext uri="{FF2B5EF4-FFF2-40B4-BE49-F238E27FC236}">
                <a16:creationId xmlns:a16="http://schemas.microsoft.com/office/drawing/2014/main" id="{B4BD03DD-A09D-4FB8-A34E-8441B64FD1E9}"/>
              </a:ext>
            </a:extLst>
          </p:cNvPr>
          <p:cNvSpPr>
            <a:spLocks noGrp="1"/>
          </p:cNvSpPr>
          <p:nvPr>
            <p:ph type="body" idx="1"/>
          </p:nvPr>
        </p:nvSpPr>
        <p:spPr/>
        <p:txBody>
          <a:bodyPr/>
          <a:lstStyle/>
          <a:p>
            <a:endParaRPr lang="zh-CN" altLang="en-US"/>
          </a:p>
        </p:txBody>
      </p:sp>
      <p:sp>
        <p:nvSpPr>
          <p:cNvPr id="5" name="页脚占位符 4">
            <a:extLst>
              <a:ext uri="{FF2B5EF4-FFF2-40B4-BE49-F238E27FC236}">
                <a16:creationId xmlns:a16="http://schemas.microsoft.com/office/drawing/2014/main" id="{D85B48DD-9F75-4EBE-95F4-AA1AD0E58E3B}"/>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06F50AA7-624D-4876-9285-ECEE14F72B80}"/>
              </a:ext>
            </a:extLst>
          </p:cNvPr>
          <p:cNvSpPr>
            <a:spLocks noGrp="1"/>
          </p:cNvSpPr>
          <p:nvPr>
            <p:ph type="sldNum" sz="quarter" idx="12"/>
          </p:nvPr>
        </p:nvSpPr>
        <p:spPr/>
        <p:txBody>
          <a:bodyPr/>
          <a:lstStyle/>
          <a:p>
            <a:fld id="{FDF96B62-0E79-44B5-BB83-6AF64255BCDF}" type="slidenum">
              <a:rPr lang="zh-CN" altLang="en-US" smtClean="0"/>
              <a:t>3</a:t>
            </a:fld>
            <a:endParaRPr lang="zh-CN" altLang="en-US"/>
          </a:p>
        </p:txBody>
      </p:sp>
      <p:sp>
        <p:nvSpPr>
          <p:cNvPr id="2" name="日期占位符 1">
            <a:extLst>
              <a:ext uri="{FF2B5EF4-FFF2-40B4-BE49-F238E27FC236}">
                <a16:creationId xmlns:a16="http://schemas.microsoft.com/office/drawing/2014/main" id="{0ECB63F0-ACCD-4B01-BEBB-A200D114ED4F}"/>
              </a:ext>
            </a:extLst>
          </p:cNvPr>
          <p:cNvSpPr>
            <a:spLocks noGrp="1"/>
          </p:cNvSpPr>
          <p:nvPr>
            <p:ph type="dt" sz="half" idx="10"/>
          </p:nvPr>
        </p:nvSpPr>
        <p:spPr/>
        <p:txBody>
          <a:bodyPr/>
          <a:lstStyle/>
          <a:p>
            <a:fld id="{B7E963E0-6775-4AFD-AEE1-8C82F350A769}" type="datetime1">
              <a:rPr lang="zh-CN" altLang="en-US" smtClean="0"/>
              <a:t>2022/3/14</a:t>
            </a:fld>
            <a:endParaRPr lang="zh-CN" altLang="en-US"/>
          </a:p>
        </p:txBody>
      </p:sp>
    </p:spTree>
    <p:extLst>
      <p:ext uri="{BB962C8B-B14F-4D97-AF65-F5344CB8AC3E}">
        <p14:creationId xmlns:p14="http://schemas.microsoft.com/office/powerpoint/2010/main" val="18160513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52BCAA-356F-4AE3-82CA-5925F08024DC}"/>
              </a:ext>
            </a:extLst>
          </p:cNvPr>
          <p:cNvSpPr>
            <a:spLocks noGrp="1"/>
          </p:cNvSpPr>
          <p:nvPr>
            <p:ph type="title"/>
          </p:nvPr>
        </p:nvSpPr>
        <p:spPr/>
        <p:txBody>
          <a:bodyPr/>
          <a:lstStyle/>
          <a:p>
            <a:r>
              <a:rPr lang="en-US" altLang="zh-CN" dirty="0"/>
              <a:t>Partial Progress</a:t>
            </a:r>
            <a:endParaRPr lang="zh-CN" altLang="en-US" dirty="0"/>
          </a:p>
        </p:txBody>
      </p:sp>
      <p:sp>
        <p:nvSpPr>
          <p:cNvPr id="3" name="内容占位符 2">
            <a:extLst>
              <a:ext uri="{FF2B5EF4-FFF2-40B4-BE49-F238E27FC236}">
                <a16:creationId xmlns:a16="http://schemas.microsoft.com/office/drawing/2014/main" id="{947007CA-104F-4B46-9547-DE6DB9931FCA}"/>
              </a:ext>
            </a:extLst>
          </p:cNvPr>
          <p:cNvSpPr>
            <a:spLocks noGrp="1"/>
          </p:cNvSpPr>
          <p:nvPr>
            <p:ph idx="1"/>
          </p:nvPr>
        </p:nvSpPr>
        <p:spPr/>
        <p:txBody>
          <a:bodyPr/>
          <a:lstStyle/>
          <a:p>
            <a:r>
              <a:rPr lang="en-US" altLang="zh-CN" dirty="0"/>
              <a:t>When an execution of SWISS exceeds its time limit, it still generates many useful invariants </a:t>
            </a:r>
          </a:p>
          <a:p>
            <a:pPr lvl="1"/>
            <a:r>
              <a:rPr lang="en-US" altLang="zh-CN" dirty="0"/>
              <a:t>No partially solved invariants for the other tools in comparison</a:t>
            </a:r>
            <a:endParaRPr lang="zh-CN" altLang="en-US" dirty="0"/>
          </a:p>
        </p:txBody>
      </p:sp>
      <p:sp>
        <p:nvSpPr>
          <p:cNvPr id="4" name="日期占位符 3">
            <a:extLst>
              <a:ext uri="{FF2B5EF4-FFF2-40B4-BE49-F238E27FC236}">
                <a16:creationId xmlns:a16="http://schemas.microsoft.com/office/drawing/2014/main" id="{D9E09248-A9E9-4AD1-BA6E-35750FF0AE18}"/>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767BBB2D-8E24-4C6C-9B9A-7E343D3B7255}"/>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1D9B6886-9F05-40C8-B6EB-9D90F6803996}"/>
              </a:ext>
            </a:extLst>
          </p:cNvPr>
          <p:cNvSpPr>
            <a:spLocks noGrp="1"/>
          </p:cNvSpPr>
          <p:nvPr>
            <p:ph type="sldNum" sz="quarter" idx="12"/>
          </p:nvPr>
        </p:nvSpPr>
        <p:spPr/>
        <p:txBody>
          <a:bodyPr/>
          <a:lstStyle/>
          <a:p>
            <a:fld id="{FDF96B62-0E79-44B5-BB83-6AF64255BCDF}" type="slidenum">
              <a:rPr lang="zh-CN" altLang="en-US" smtClean="0"/>
              <a:t>30</a:t>
            </a:fld>
            <a:endParaRPr lang="zh-CN" altLang="en-US"/>
          </a:p>
        </p:txBody>
      </p:sp>
    </p:spTree>
    <p:extLst>
      <p:ext uri="{BB962C8B-B14F-4D97-AF65-F5344CB8AC3E}">
        <p14:creationId xmlns:p14="http://schemas.microsoft.com/office/powerpoint/2010/main" val="101966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B1E8B8ED-681F-44A3-8D5A-3679ABD2397D}"/>
              </a:ext>
            </a:extLst>
          </p:cNvPr>
          <p:cNvSpPr>
            <a:spLocks noGrp="1"/>
          </p:cNvSpPr>
          <p:nvPr>
            <p:ph type="title"/>
          </p:nvPr>
        </p:nvSpPr>
        <p:spPr/>
        <p:txBody>
          <a:bodyPr/>
          <a:lstStyle/>
          <a:p>
            <a:r>
              <a:rPr lang="en-US" altLang="zh-CN" dirty="0"/>
              <a:t>Conclusion &amp; Future Work </a:t>
            </a:r>
            <a:endParaRPr lang="zh-CN" altLang="en-US" dirty="0"/>
          </a:p>
        </p:txBody>
      </p:sp>
      <p:sp>
        <p:nvSpPr>
          <p:cNvPr id="8" name="文本占位符 7">
            <a:extLst>
              <a:ext uri="{FF2B5EF4-FFF2-40B4-BE49-F238E27FC236}">
                <a16:creationId xmlns:a16="http://schemas.microsoft.com/office/drawing/2014/main" id="{1E6757BF-581A-4F85-890B-18A0ABE8AEB5}"/>
              </a:ext>
            </a:extLst>
          </p:cNvPr>
          <p:cNvSpPr>
            <a:spLocks noGrp="1"/>
          </p:cNvSpPr>
          <p:nvPr>
            <p:ph type="body" idx="1"/>
          </p:nvPr>
        </p:nvSpPr>
        <p:spPr/>
        <p:txBody>
          <a:bodyPr/>
          <a:lstStyle/>
          <a:p>
            <a:endParaRPr lang="zh-CN" altLang="en-US"/>
          </a:p>
        </p:txBody>
      </p:sp>
      <p:sp>
        <p:nvSpPr>
          <p:cNvPr id="4" name="日期占位符 3">
            <a:extLst>
              <a:ext uri="{FF2B5EF4-FFF2-40B4-BE49-F238E27FC236}">
                <a16:creationId xmlns:a16="http://schemas.microsoft.com/office/drawing/2014/main" id="{3A3B9FD6-758B-4A9F-8E37-ED212616B201}"/>
              </a:ext>
            </a:extLst>
          </p:cNvPr>
          <p:cNvSpPr>
            <a:spLocks noGrp="1"/>
          </p:cNvSpPr>
          <p:nvPr>
            <p:ph type="dt" sz="half" idx="10"/>
          </p:nvPr>
        </p:nvSpPr>
        <p:spPr/>
        <p:txBody>
          <a:bodyPr/>
          <a:lstStyle/>
          <a:p>
            <a:fld id="{796C353D-1FDB-4971-891A-931EF1A83E82}" type="datetime1">
              <a:rPr lang="zh-CN" altLang="en-US" smtClean="0"/>
              <a:t>2022/3/14</a:t>
            </a:fld>
            <a:endParaRPr lang="zh-CN" altLang="en-US"/>
          </a:p>
        </p:txBody>
      </p:sp>
      <p:sp>
        <p:nvSpPr>
          <p:cNvPr id="5" name="页脚占位符 4">
            <a:extLst>
              <a:ext uri="{FF2B5EF4-FFF2-40B4-BE49-F238E27FC236}">
                <a16:creationId xmlns:a16="http://schemas.microsoft.com/office/drawing/2014/main" id="{B3BC19BF-9501-4243-A06E-DA862BC61155}"/>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14837A05-BCE6-40D4-961A-396D97065FEF}"/>
              </a:ext>
            </a:extLst>
          </p:cNvPr>
          <p:cNvSpPr>
            <a:spLocks noGrp="1"/>
          </p:cNvSpPr>
          <p:nvPr>
            <p:ph type="sldNum" sz="quarter" idx="12"/>
          </p:nvPr>
        </p:nvSpPr>
        <p:spPr/>
        <p:txBody>
          <a:bodyPr/>
          <a:lstStyle/>
          <a:p>
            <a:fld id="{FDF96B62-0E79-44B5-BB83-6AF64255BCDF}" type="slidenum">
              <a:rPr lang="zh-CN" altLang="en-US" smtClean="0"/>
              <a:t>31</a:t>
            </a:fld>
            <a:endParaRPr lang="zh-CN" altLang="en-US"/>
          </a:p>
        </p:txBody>
      </p:sp>
    </p:spTree>
    <p:extLst>
      <p:ext uri="{BB962C8B-B14F-4D97-AF65-F5344CB8AC3E}">
        <p14:creationId xmlns:p14="http://schemas.microsoft.com/office/powerpoint/2010/main" val="3168430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87897726-F737-400D-89A3-75ABEA2BF5B4}"/>
              </a:ext>
            </a:extLst>
          </p:cNvPr>
          <p:cNvSpPr>
            <a:spLocks noGrp="1"/>
          </p:cNvSpPr>
          <p:nvPr>
            <p:ph type="title"/>
          </p:nvPr>
        </p:nvSpPr>
        <p:spPr/>
        <p:txBody>
          <a:bodyPr/>
          <a:lstStyle/>
          <a:p>
            <a:r>
              <a:rPr lang="en-US" altLang="zh-CN" dirty="0"/>
              <a:t>Conclusion &amp; Future Work</a:t>
            </a:r>
            <a:endParaRPr lang="zh-CN" altLang="en-US" dirty="0"/>
          </a:p>
        </p:txBody>
      </p:sp>
      <p:sp>
        <p:nvSpPr>
          <p:cNvPr id="8" name="内容占位符 7">
            <a:extLst>
              <a:ext uri="{FF2B5EF4-FFF2-40B4-BE49-F238E27FC236}">
                <a16:creationId xmlns:a16="http://schemas.microsoft.com/office/drawing/2014/main" id="{EDD01F41-759F-4B01-BB75-1736D5B5BECF}"/>
              </a:ext>
            </a:extLst>
          </p:cNvPr>
          <p:cNvSpPr>
            <a:spLocks noGrp="1"/>
          </p:cNvSpPr>
          <p:nvPr>
            <p:ph idx="1"/>
          </p:nvPr>
        </p:nvSpPr>
        <p:spPr/>
        <p:txBody>
          <a:bodyPr/>
          <a:lstStyle/>
          <a:p>
            <a:r>
              <a:rPr lang="en-US" altLang="zh-CN" dirty="0"/>
              <a:t>SWISS</a:t>
            </a:r>
          </a:p>
          <a:p>
            <a:pPr lvl="1"/>
            <a:r>
              <a:rPr lang="en-US" altLang="zh-CN" dirty="0"/>
              <a:t>Novel optimizations </a:t>
            </a:r>
          </a:p>
          <a:p>
            <a:pPr lvl="1"/>
            <a:r>
              <a:rPr lang="en-US" altLang="zh-CN" dirty="0"/>
              <a:t>The hypothesis hold form many protocols</a:t>
            </a:r>
          </a:p>
          <a:p>
            <a:r>
              <a:rPr lang="en-US" altLang="zh-CN" dirty="0"/>
              <a:t>Future work</a:t>
            </a:r>
          </a:p>
          <a:p>
            <a:pPr lvl="1"/>
            <a:r>
              <a:rPr lang="en-US" altLang="zh-CN" dirty="0"/>
              <a:t>Combine SWISS and its recent predecessors in novel ways, which have complementary coverage of the benchmarks</a:t>
            </a:r>
          </a:p>
        </p:txBody>
      </p:sp>
      <p:sp>
        <p:nvSpPr>
          <p:cNvPr id="4" name="日期占位符 3">
            <a:extLst>
              <a:ext uri="{FF2B5EF4-FFF2-40B4-BE49-F238E27FC236}">
                <a16:creationId xmlns:a16="http://schemas.microsoft.com/office/drawing/2014/main" id="{9902DE11-81AD-4AD0-B49B-D48FD748ED21}"/>
              </a:ext>
            </a:extLst>
          </p:cNvPr>
          <p:cNvSpPr>
            <a:spLocks noGrp="1"/>
          </p:cNvSpPr>
          <p:nvPr>
            <p:ph type="dt" sz="half" idx="10"/>
          </p:nvPr>
        </p:nvSpPr>
        <p:spPr/>
        <p:txBody>
          <a:bodyPr/>
          <a:lstStyle/>
          <a:p>
            <a:fld id="{848CCCA3-0854-44F0-998E-6E68283DA6AE}" type="datetime1">
              <a:rPr lang="zh-CN" altLang="en-US" smtClean="0"/>
              <a:t>2022/3/14</a:t>
            </a:fld>
            <a:endParaRPr lang="zh-CN" altLang="en-US"/>
          </a:p>
        </p:txBody>
      </p:sp>
      <p:sp>
        <p:nvSpPr>
          <p:cNvPr id="5" name="页脚占位符 4">
            <a:extLst>
              <a:ext uri="{FF2B5EF4-FFF2-40B4-BE49-F238E27FC236}">
                <a16:creationId xmlns:a16="http://schemas.microsoft.com/office/drawing/2014/main" id="{24CC2859-7153-487E-8C61-EC2CDD9CC99A}"/>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6903D2DD-EE1F-43B0-AA0C-62A9071AAA58}"/>
              </a:ext>
            </a:extLst>
          </p:cNvPr>
          <p:cNvSpPr>
            <a:spLocks noGrp="1"/>
          </p:cNvSpPr>
          <p:nvPr>
            <p:ph type="sldNum" sz="quarter" idx="12"/>
          </p:nvPr>
        </p:nvSpPr>
        <p:spPr/>
        <p:txBody>
          <a:bodyPr/>
          <a:lstStyle/>
          <a:p>
            <a:fld id="{FDF96B62-0E79-44B5-BB83-6AF64255BCDF}" type="slidenum">
              <a:rPr lang="zh-CN" altLang="en-US" smtClean="0"/>
              <a:t>32</a:t>
            </a:fld>
            <a:endParaRPr lang="zh-CN" altLang="en-US"/>
          </a:p>
        </p:txBody>
      </p:sp>
    </p:spTree>
    <p:extLst>
      <p:ext uri="{BB962C8B-B14F-4D97-AF65-F5344CB8AC3E}">
        <p14:creationId xmlns:p14="http://schemas.microsoft.com/office/powerpoint/2010/main" val="1512155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a:extLst>
              <a:ext uri="{FF2B5EF4-FFF2-40B4-BE49-F238E27FC236}">
                <a16:creationId xmlns:a16="http://schemas.microsoft.com/office/drawing/2014/main" id="{2CB83EC2-82FA-4C92-A14A-8D2F0A39A74D}"/>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8" name="标题 7">
            <a:extLst>
              <a:ext uri="{FF2B5EF4-FFF2-40B4-BE49-F238E27FC236}">
                <a16:creationId xmlns:a16="http://schemas.microsoft.com/office/drawing/2014/main" id="{FA1FBAE2-511B-48E8-888B-4FB4DAB894C0}"/>
              </a:ext>
            </a:extLst>
          </p:cNvPr>
          <p:cNvSpPr>
            <a:spLocks noGrp="1"/>
          </p:cNvSpPr>
          <p:nvPr>
            <p:ph type="title"/>
          </p:nvPr>
        </p:nvSpPr>
        <p:spPr/>
        <p:txBody>
          <a:bodyPr/>
          <a:lstStyle/>
          <a:p>
            <a:endParaRPr lang="zh-CN" altLang="en-US" dirty="0"/>
          </a:p>
        </p:txBody>
      </p:sp>
      <p:sp>
        <p:nvSpPr>
          <p:cNvPr id="9" name="标题 1">
            <a:extLst>
              <a:ext uri="{FF2B5EF4-FFF2-40B4-BE49-F238E27FC236}">
                <a16:creationId xmlns:a16="http://schemas.microsoft.com/office/drawing/2014/main" id="{C6DAE04F-CB28-45D1-8EC5-E929E301AE62}"/>
              </a:ext>
            </a:extLst>
          </p:cNvPr>
          <p:cNvSpPr txBox="1">
            <a:spLocks/>
          </p:cNvSpPr>
          <p:nvPr/>
        </p:nvSpPr>
        <p:spPr>
          <a:xfrm>
            <a:off x="3528972" y="2000043"/>
            <a:ext cx="5155205" cy="2620448"/>
          </a:xfrm>
          <a:prstGeom prst="rect">
            <a:avLst/>
          </a:prstGeom>
        </p:spPr>
        <p:txBody>
          <a:bodyPr vert="horz" lIns="91440" tIns="45720" rIns="91440" bIns="45720" rtlCol="0" anchor="ctr">
            <a:noAutofit/>
          </a:bodyPr>
          <a:lstStyle>
            <a:lvl1pPr algn="l" defTabSz="685800" rtl="0" eaLnBrk="1" latinLnBrk="0" hangingPunct="1">
              <a:lnSpc>
                <a:spcPct val="90000"/>
              </a:lnSpc>
              <a:spcBef>
                <a:spcPct val="0"/>
              </a:spcBef>
              <a:buNone/>
              <a:defRPr sz="4300" b="1" kern="1200" baseline="0">
                <a:solidFill>
                  <a:schemeClr val="bg1"/>
                </a:solidFill>
                <a:latin typeface="Verdana" panose="020B0604030504040204" pitchFamily="34" charset="0"/>
                <a:ea typeface="黑体" panose="02010609060101010101" pitchFamily="49" charset="-122"/>
                <a:cs typeface="+mj-cs"/>
              </a:defRPr>
            </a:lvl1pPr>
          </a:lstStyle>
          <a:p>
            <a:pPr algn="ctr">
              <a:lnSpc>
                <a:spcPct val="150000"/>
              </a:lnSpc>
            </a:pPr>
            <a:r>
              <a:rPr lang="en-US" altLang="zh-CN" sz="5400" dirty="0">
                <a:solidFill>
                  <a:srgbClr val="5F1051"/>
                </a:solidFill>
                <a:latin typeface="Lucida Calligraphy" panose="03010101010101010101" pitchFamily="66" charset="0"/>
                <a:ea typeface="幼圆" panose="02010509060101010101" pitchFamily="49" charset="-122"/>
                <a:cs typeface="Arial" panose="020B0604020202020204" pitchFamily="34" charset="0"/>
              </a:rPr>
              <a:t>Thank You</a:t>
            </a:r>
          </a:p>
        </p:txBody>
      </p:sp>
      <p:sp>
        <p:nvSpPr>
          <p:cNvPr id="3" name="灯片编号占位符 2">
            <a:extLst>
              <a:ext uri="{FF2B5EF4-FFF2-40B4-BE49-F238E27FC236}">
                <a16:creationId xmlns:a16="http://schemas.microsoft.com/office/drawing/2014/main" id="{017B643F-5DD6-42D0-B36F-8CCFEE154DAD}"/>
              </a:ext>
            </a:extLst>
          </p:cNvPr>
          <p:cNvSpPr>
            <a:spLocks noGrp="1"/>
          </p:cNvSpPr>
          <p:nvPr>
            <p:ph type="sldNum" sz="quarter" idx="12"/>
          </p:nvPr>
        </p:nvSpPr>
        <p:spPr/>
        <p:txBody>
          <a:bodyPr/>
          <a:lstStyle/>
          <a:p>
            <a:fld id="{FDF96B62-0E79-44B5-BB83-6AF64255BCDF}" type="slidenum">
              <a:rPr lang="zh-CN" altLang="en-US" smtClean="0"/>
              <a:t>33</a:t>
            </a:fld>
            <a:endParaRPr lang="zh-CN" altLang="en-US"/>
          </a:p>
        </p:txBody>
      </p:sp>
      <p:sp>
        <p:nvSpPr>
          <p:cNvPr id="4" name="日期占位符 3">
            <a:extLst>
              <a:ext uri="{FF2B5EF4-FFF2-40B4-BE49-F238E27FC236}">
                <a16:creationId xmlns:a16="http://schemas.microsoft.com/office/drawing/2014/main" id="{84951FE1-232A-4BDE-845E-A67A4B904648}"/>
              </a:ext>
            </a:extLst>
          </p:cNvPr>
          <p:cNvSpPr>
            <a:spLocks noGrp="1"/>
          </p:cNvSpPr>
          <p:nvPr>
            <p:ph type="dt" sz="half" idx="10"/>
          </p:nvPr>
        </p:nvSpPr>
        <p:spPr/>
        <p:txBody>
          <a:bodyPr/>
          <a:lstStyle/>
          <a:p>
            <a:fld id="{93ED9D9D-695A-4B2F-9ACA-F118B37EA315}" type="datetime1">
              <a:rPr lang="zh-CN" altLang="en-US" smtClean="0"/>
              <a:t>2022/3/14</a:t>
            </a:fld>
            <a:endParaRPr lang="zh-CN" altLang="en-US"/>
          </a:p>
        </p:txBody>
      </p:sp>
    </p:spTree>
    <p:extLst>
      <p:ext uri="{BB962C8B-B14F-4D97-AF65-F5344CB8AC3E}">
        <p14:creationId xmlns:p14="http://schemas.microsoft.com/office/powerpoint/2010/main" val="369513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3CC55A2E-5B70-4F80-9AE6-A24030240084}"/>
              </a:ext>
            </a:extLst>
          </p:cNvPr>
          <p:cNvSpPr>
            <a:spLocks noGrp="1"/>
          </p:cNvSpPr>
          <p:nvPr>
            <p:ph type="title"/>
          </p:nvPr>
        </p:nvSpPr>
        <p:spPr/>
        <p:txBody>
          <a:bodyPr>
            <a:normAutofit fontScale="90000"/>
          </a:bodyPr>
          <a:lstStyle/>
          <a:p>
            <a:r>
              <a:rPr lang="en-US" altLang="zh-CN" dirty="0"/>
              <a:t>Invariant Discovery of Distributed Systems</a:t>
            </a:r>
            <a:endParaRPr lang="zh-CN" altLang="en-US" dirty="0"/>
          </a:p>
        </p:txBody>
      </p:sp>
      <p:sp>
        <p:nvSpPr>
          <p:cNvPr id="8" name="内容占位符 7">
            <a:extLst>
              <a:ext uri="{FF2B5EF4-FFF2-40B4-BE49-F238E27FC236}">
                <a16:creationId xmlns:a16="http://schemas.microsoft.com/office/drawing/2014/main" id="{C43B5819-9560-4D8D-A91D-1CB435BAD61F}"/>
              </a:ext>
            </a:extLst>
          </p:cNvPr>
          <p:cNvSpPr>
            <a:spLocks noGrp="1"/>
          </p:cNvSpPr>
          <p:nvPr>
            <p:ph idx="1"/>
          </p:nvPr>
        </p:nvSpPr>
        <p:spPr/>
        <p:txBody>
          <a:bodyPr/>
          <a:lstStyle/>
          <a:p>
            <a:r>
              <a:rPr lang="en-US" altLang="zh-CN" dirty="0"/>
              <a:t>Identifying system invariants is a core requirement of specifying and verifying the safety of distributed systems</a:t>
            </a:r>
          </a:p>
          <a:p>
            <a:pPr lvl="1"/>
            <a:r>
              <a:rPr lang="en-US" altLang="zh-CN" dirty="0"/>
              <a:t>Relying on human labor and ingenuity</a:t>
            </a:r>
          </a:p>
          <a:p>
            <a:pPr lvl="1"/>
            <a:r>
              <a:rPr lang="en-US" altLang="zh-CN" dirty="0"/>
              <a:t>Challenging even for researchers</a:t>
            </a:r>
            <a:r>
              <a:rPr lang="en-US" altLang="zh-CN" baseline="30000" dirty="0"/>
              <a:t>[1]</a:t>
            </a:r>
          </a:p>
          <a:p>
            <a:r>
              <a:rPr lang="en-US" altLang="zh-CN" dirty="0"/>
              <a:t>General automation of invariant discovery</a:t>
            </a:r>
          </a:p>
          <a:p>
            <a:pPr lvl="1"/>
            <a:r>
              <a:rPr lang="en-US" altLang="zh-CN" dirty="0"/>
              <a:t>Undecidable</a:t>
            </a:r>
            <a:r>
              <a:rPr lang="en-US" altLang="zh-CN" baseline="30000" dirty="0"/>
              <a:t>[2]</a:t>
            </a:r>
          </a:p>
          <a:p>
            <a:r>
              <a:rPr lang="en-US" altLang="zh-CN" dirty="0"/>
              <a:t>Domain-specific insights</a:t>
            </a:r>
          </a:p>
          <a:p>
            <a:pPr lvl="1"/>
            <a:r>
              <a:rPr lang="en-US" altLang="zh-CN" dirty="0"/>
              <a:t>Specific distributed protocols in practice</a:t>
            </a:r>
          </a:p>
        </p:txBody>
      </p:sp>
      <p:sp>
        <p:nvSpPr>
          <p:cNvPr id="5" name="页脚占位符 4">
            <a:extLst>
              <a:ext uri="{FF2B5EF4-FFF2-40B4-BE49-F238E27FC236}">
                <a16:creationId xmlns:a16="http://schemas.microsoft.com/office/drawing/2014/main" id="{DC6CFF93-4EAC-4B0A-B8A6-0F1C9A838BC4}"/>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079FDBF7-90BC-4DFD-9CA3-0069F32B7EF3}"/>
              </a:ext>
            </a:extLst>
          </p:cNvPr>
          <p:cNvSpPr>
            <a:spLocks noGrp="1"/>
          </p:cNvSpPr>
          <p:nvPr>
            <p:ph type="sldNum" sz="quarter" idx="12"/>
          </p:nvPr>
        </p:nvSpPr>
        <p:spPr/>
        <p:txBody>
          <a:bodyPr/>
          <a:lstStyle/>
          <a:p>
            <a:fld id="{FDF96B62-0E79-44B5-BB83-6AF64255BCDF}" type="slidenum">
              <a:rPr lang="zh-CN" altLang="en-US" smtClean="0"/>
              <a:t>4</a:t>
            </a:fld>
            <a:endParaRPr lang="zh-CN" altLang="en-US"/>
          </a:p>
        </p:txBody>
      </p:sp>
      <p:sp>
        <p:nvSpPr>
          <p:cNvPr id="2" name="日期占位符 1">
            <a:extLst>
              <a:ext uri="{FF2B5EF4-FFF2-40B4-BE49-F238E27FC236}">
                <a16:creationId xmlns:a16="http://schemas.microsoft.com/office/drawing/2014/main" id="{39ABE82F-8FF6-49E8-807C-EBA26EF7C092}"/>
              </a:ext>
            </a:extLst>
          </p:cNvPr>
          <p:cNvSpPr>
            <a:spLocks noGrp="1"/>
          </p:cNvSpPr>
          <p:nvPr>
            <p:ph type="dt" sz="half" idx="10"/>
          </p:nvPr>
        </p:nvSpPr>
        <p:spPr/>
        <p:txBody>
          <a:bodyPr/>
          <a:lstStyle/>
          <a:p>
            <a:fld id="{74B8E123-A58F-4C4F-BC72-27C683ABE014}" type="datetime1">
              <a:rPr lang="zh-CN" altLang="en-US" smtClean="0"/>
              <a:t>2022/3/14</a:t>
            </a:fld>
            <a:endParaRPr lang="zh-CN" altLang="en-US"/>
          </a:p>
        </p:txBody>
      </p:sp>
      <p:sp>
        <p:nvSpPr>
          <p:cNvPr id="3" name="文本框 2">
            <a:extLst>
              <a:ext uri="{FF2B5EF4-FFF2-40B4-BE49-F238E27FC236}">
                <a16:creationId xmlns:a16="http://schemas.microsoft.com/office/drawing/2014/main" id="{570C58DB-6553-4CC1-8D12-EAB52F9C3B6F}"/>
              </a:ext>
            </a:extLst>
          </p:cNvPr>
          <p:cNvSpPr txBox="1"/>
          <p:nvPr/>
        </p:nvSpPr>
        <p:spPr>
          <a:xfrm>
            <a:off x="526391" y="5222855"/>
            <a:ext cx="11159999" cy="954107"/>
          </a:xfrm>
          <a:prstGeom prst="rect">
            <a:avLst/>
          </a:prstGeom>
          <a:noFill/>
        </p:spPr>
        <p:txBody>
          <a:bodyPr wrap="square" rtlCol="0">
            <a:spAutoFit/>
          </a:bodyPr>
          <a:lstStyle/>
          <a:p>
            <a:r>
              <a:rPr lang="en-US" altLang="zh-CN" sz="1400" dirty="0"/>
              <a:t>[1] </a:t>
            </a:r>
            <a:r>
              <a:rPr lang="en-US" altLang="zh-CN" sz="1400" b="0" i="1" dirty="0">
                <a:solidFill>
                  <a:srgbClr val="222222"/>
                </a:solidFill>
                <a:effectLst/>
              </a:rPr>
              <a:t>Ma, H., Goel, A., </a:t>
            </a:r>
            <a:r>
              <a:rPr lang="en-US" altLang="zh-CN" sz="1400" b="0" i="1" dirty="0" err="1">
                <a:solidFill>
                  <a:srgbClr val="222222"/>
                </a:solidFill>
                <a:effectLst/>
              </a:rPr>
              <a:t>Jeannin</a:t>
            </a:r>
            <a:r>
              <a:rPr lang="en-US" altLang="zh-CN" sz="1400" b="0" i="1" dirty="0">
                <a:solidFill>
                  <a:srgbClr val="222222"/>
                </a:solidFill>
                <a:effectLst/>
              </a:rPr>
              <a:t>, J. B., </a:t>
            </a:r>
            <a:r>
              <a:rPr lang="en-US" altLang="zh-CN" sz="1400" b="0" i="1" dirty="0" err="1">
                <a:solidFill>
                  <a:srgbClr val="222222"/>
                </a:solidFill>
                <a:effectLst/>
              </a:rPr>
              <a:t>Kapritsos</a:t>
            </a:r>
            <a:r>
              <a:rPr lang="en-US" altLang="zh-CN" sz="1400" b="0" i="1" dirty="0">
                <a:solidFill>
                  <a:srgbClr val="222222"/>
                </a:solidFill>
                <a:effectLst/>
              </a:rPr>
              <a:t>, M., </a:t>
            </a:r>
            <a:r>
              <a:rPr lang="en-US" altLang="zh-CN" sz="1400" b="0" i="1" dirty="0" err="1">
                <a:solidFill>
                  <a:srgbClr val="222222"/>
                </a:solidFill>
                <a:effectLst/>
              </a:rPr>
              <a:t>Kasikci</a:t>
            </a:r>
            <a:r>
              <a:rPr lang="en-US" altLang="zh-CN" sz="1400" b="0" i="1" dirty="0">
                <a:solidFill>
                  <a:srgbClr val="222222"/>
                </a:solidFill>
                <a:effectLst/>
              </a:rPr>
              <a:t>, B., &amp; </a:t>
            </a:r>
            <a:r>
              <a:rPr lang="en-US" altLang="zh-CN" sz="1400" b="0" i="1" dirty="0" err="1">
                <a:solidFill>
                  <a:srgbClr val="222222"/>
                </a:solidFill>
                <a:effectLst/>
              </a:rPr>
              <a:t>Sakallah</a:t>
            </a:r>
            <a:r>
              <a:rPr lang="en-US" altLang="zh-CN" sz="1400" b="0" i="1" dirty="0">
                <a:solidFill>
                  <a:srgbClr val="222222"/>
                </a:solidFill>
                <a:effectLst/>
              </a:rPr>
              <a:t>, K. A. (2019, October). I4: incremental inference of inductive invariants for verification of distributed protocols. In Proceedings of the 27th ACM Symposium on Operating Systems Principles (pp. 370-384).</a:t>
            </a:r>
          </a:p>
          <a:p>
            <a:r>
              <a:rPr lang="en-US" altLang="zh-CN" sz="1400" dirty="0"/>
              <a:t>[2] </a:t>
            </a:r>
            <a:r>
              <a:rPr lang="en-US" altLang="zh-CN" sz="1400" b="0" i="1" dirty="0">
                <a:solidFill>
                  <a:srgbClr val="222222"/>
                </a:solidFill>
                <a:effectLst/>
              </a:rPr>
              <a:t>Padon, O., </a:t>
            </a:r>
            <a:r>
              <a:rPr lang="en-US" altLang="zh-CN" sz="1400" b="0" i="1" dirty="0" err="1">
                <a:solidFill>
                  <a:srgbClr val="222222"/>
                </a:solidFill>
                <a:effectLst/>
              </a:rPr>
              <a:t>Immerman</a:t>
            </a:r>
            <a:r>
              <a:rPr lang="en-US" altLang="zh-CN" sz="1400" b="0" i="1" dirty="0">
                <a:solidFill>
                  <a:srgbClr val="222222"/>
                </a:solidFill>
                <a:effectLst/>
              </a:rPr>
              <a:t>, N., </a:t>
            </a:r>
            <a:r>
              <a:rPr lang="en-US" altLang="zh-CN" sz="1400" b="0" i="1" dirty="0" err="1">
                <a:solidFill>
                  <a:srgbClr val="222222"/>
                </a:solidFill>
                <a:effectLst/>
              </a:rPr>
              <a:t>Shoham</a:t>
            </a:r>
            <a:r>
              <a:rPr lang="en-US" altLang="zh-CN" sz="1400" b="0" i="1" dirty="0">
                <a:solidFill>
                  <a:srgbClr val="222222"/>
                </a:solidFill>
                <a:effectLst/>
              </a:rPr>
              <a:t>, S., </a:t>
            </a:r>
            <a:r>
              <a:rPr lang="en-US" altLang="zh-CN" sz="1400" b="0" i="1" dirty="0" err="1">
                <a:solidFill>
                  <a:srgbClr val="222222"/>
                </a:solidFill>
                <a:effectLst/>
              </a:rPr>
              <a:t>Karbyshev</a:t>
            </a:r>
            <a:r>
              <a:rPr lang="en-US" altLang="zh-CN" sz="1400" b="0" i="1" dirty="0">
                <a:solidFill>
                  <a:srgbClr val="222222"/>
                </a:solidFill>
                <a:effectLst/>
              </a:rPr>
              <a:t>, A., &amp; </a:t>
            </a:r>
            <a:r>
              <a:rPr lang="en-US" altLang="zh-CN" sz="1400" b="0" i="1" dirty="0" err="1">
                <a:solidFill>
                  <a:srgbClr val="222222"/>
                </a:solidFill>
                <a:effectLst/>
              </a:rPr>
              <a:t>Sagiv</a:t>
            </a:r>
            <a:r>
              <a:rPr lang="en-US" altLang="zh-CN" sz="1400" b="0" i="1" dirty="0">
                <a:solidFill>
                  <a:srgbClr val="222222"/>
                </a:solidFill>
                <a:effectLst/>
              </a:rPr>
              <a:t>, M. (2016). Decidability of inferring inductive invariants. ACM SIGPLAN Notices, 51(1), 217-231.</a:t>
            </a:r>
            <a:endParaRPr lang="en-US" altLang="zh-CN" sz="1400" i="1" dirty="0"/>
          </a:p>
        </p:txBody>
      </p:sp>
    </p:spTree>
    <p:extLst>
      <p:ext uri="{BB962C8B-B14F-4D97-AF65-F5344CB8AC3E}">
        <p14:creationId xmlns:p14="http://schemas.microsoft.com/office/powerpoint/2010/main" val="279113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59B01D-D063-4A66-A32E-28F764C812B4}"/>
              </a:ext>
            </a:extLst>
          </p:cNvPr>
          <p:cNvSpPr>
            <a:spLocks noGrp="1"/>
          </p:cNvSpPr>
          <p:nvPr>
            <p:ph type="title"/>
          </p:nvPr>
        </p:nvSpPr>
        <p:spPr/>
        <p:txBody>
          <a:bodyPr/>
          <a:lstStyle/>
          <a:p>
            <a:r>
              <a:rPr lang="en-US" altLang="zh-CN" dirty="0"/>
              <a:t>Existing Work &amp; Limitations</a:t>
            </a:r>
            <a:endParaRPr lang="zh-CN" altLang="en-US" dirty="0"/>
          </a:p>
        </p:txBody>
      </p:sp>
      <p:sp>
        <p:nvSpPr>
          <p:cNvPr id="3" name="内容占位符 2">
            <a:extLst>
              <a:ext uri="{FF2B5EF4-FFF2-40B4-BE49-F238E27FC236}">
                <a16:creationId xmlns:a16="http://schemas.microsoft.com/office/drawing/2014/main" id="{EE61363E-F183-42C6-8154-8E3B606CCF85}"/>
              </a:ext>
            </a:extLst>
          </p:cNvPr>
          <p:cNvSpPr>
            <a:spLocks noGrp="1"/>
          </p:cNvSpPr>
          <p:nvPr>
            <p:ph idx="1"/>
          </p:nvPr>
        </p:nvSpPr>
        <p:spPr/>
        <p:txBody>
          <a:bodyPr/>
          <a:lstStyle/>
          <a:p>
            <a:r>
              <a:rPr lang="en-US" altLang="zh-CN" dirty="0"/>
              <a:t>I4</a:t>
            </a:r>
            <a:r>
              <a:rPr lang="en-US" altLang="zh-CN" baseline="30000" dirty="0"/>
              <a:t>[1], </a:t>
            </a:r>
            <a:r>
              <a:rPr lang="en-US" altLang="zh-CN" dirty="0"/>
              <a:t>Koenig</a:t>
            </a:r>
            <a:r>
              <a:rPr lang="en-US" altLang="zh-CN" baseline="30000" dirty="0"/>
              <a:t>[2]</a:t>
            </a:r>
            <a:endParaRPr lang="en-US" altLang="zh-CN" dirty="0"/>
          </a:p>
          <a:p>
            <a:r>
              <a:rPr lang="en-US" altLang="zh-CN" dirty="0"/>
              <a:t>Severe restrictions on the form of invariants</a:t>
            </a:r>
          </a:p>
          <a:p>
            <a:pPr lvl="1"/>
            <a:r>
              <a:rPr lang="en-US" altLang="zh-CN" dirty="0"/>
              <a:t>I4 cannot discover invariants with existential quantifiers</a:t>
            </a:r>
          </a:p>
          <a:p>
            <a:r>
              <a:rPr lang="en-US" altLang="zh-CN" dirty="0"/>
              <a:t>No benefit when system fails</a:t>
            </a:r>
          </a:p>
          <a:p>
            <a:pPr lvl="1"/>
            <a:r>
              <a:rPr lang="en-US" altLang="zh-CN" dirty="0"/>
              <a:t>I4 runs as a </a:t>
            </a:r>
            <a:r>
              <a:rPr lang="en-US" altLang="zh-CN" dirty="0" err="1"/>
              <a:t>blackbox</a:t>
            </a:r>
            <a:endParaRPr lang="en-US" altLang="zh-CN" dirty="0"/>
          </a:p>
          <a:p>
            <a:r>
              <a:rPr lang="en-US" altLang="zh-CN" dirty="0"/>
              <a:t>Inapplicability for large complex systems</a:t>
            </a:r>
          </a:p>
          <a:p>
            <a:pPr lvl="1"/>
            <a:r>
              <a:rPr lang="en-US" altLang="zh-CN" dirty="0"/>
              <a:t>No existing work can handle </a:t>
            </a:r>
            <a:r>
              <a:rPr lang="en-US" altLang="zh-CN" dirty="0" err="1"/>
              <a:t>Paxos</a:t>
            </a:r>
            <a:endParaRPr lang="zh-CN" altLang="en-US" dirty="0"/>
          </a:p>
        </p:txBody>
      </p:sp>
      <p:sp>
        <p:nvSpPr>
          <p:cNvPr id="5" name="页脚占位符 4">
            <a:extLst>
              <a:ext uri="{FF2B5EF4-FFF2-40B4-BE49-F238E27FC236}">
                <a16:creationId xmlns:a16="http://schemas.microsoft.com/office/drawing/2014/main" id="{D8433828-D601-4C2B-A2B1-6643BFAF8C2D}"/>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FC3F636A-A733-4FCE-8388-EEC0DD18317B}"/>
              </a:ext>
            </a:extLst>
          </p:cNvPr>
          <p:cNvSpPr>
            <a:spLocks noGrp="1"/>
          </p:cNvSpPr>
          <p:nvPr>
            <p:ph type="sldNum" sz="quarter" idx="12"/>
          </p:nvPr>
        </p:nvSpPr>
        <p:spPr/>
        <p:txBody>
          <a:bodyPr/>
          <a:lstStyle/>
          <a:p>
            <a:fld id="{FDF96B62-0E79-44B5-BB83-6AF64255BCDF}" type="slidenum">
              <a:rPr lang="zh-CN" altLang="en-US" smtClean="0"/>
              <a:t>5</a:t>
            </a:fld>
            <a:endParaRPr lang="zh-CN" altLang="en-US"/>
          </a:p>
        </p:txBody>
      </p:sp>
      <p:sp>
        <p:nvSpPr>
          <p:cNvPr id="7" name="日期占位符 6">
            <a:extLst>
              <a:ext uri="{FF2B5EF4-FFF2-40B4-BE49-F238E27FC236}">
                <a16:creationId xmlns:a16="http://schemas.microsoft.com/office/drawing/2014/main" id="{EFBAA26F-9ADE-4D2C-8D25-340EBD6CB77F}"/>
              </a:ext>
            </a:extLst>
          </p:cNvPr>
          <p:cNvSpPr>
            <a:spLocks noGrp="1"/>
          </p:cNvSpPr>
          <p:nvPr>
            <p:ph type="dt" sz="half" idx="10"/>
          </p:nvPr>
        </p:nvSpPr>
        <p:spPr/>
        <p:txBody>
          <a:bodyPr/>
          <a:lstStyle/>
          <a:p>
            <a:fld id="{9301BBA6-F0EA-4BB8-BFBF-50E67F1F752E}" type="datetime1">
              <a:rPr lang="zh-CN" altLang="en-US" smtClean="0"/>
              <a:t>2022/3/14</a:t>
            </a:fld>
            <a:endParaRPr lang="zh-CN" altLang="en-US"/>
          </a:p>
        </p:txBody>
      </p:sp>
      <p:sp>
        <p:nvSpPr>
          <p:cNvPr id="8" name="文本框 7">
            <a:extLst>
              <a:ext uri="{FF2B5EF4-FFF2-40B4-BE49-F238E27FC236}">
                <a16:creationId xmlns:a16="http://schemas.microsoft.com/office/drawing/2014/main" id="{85754C0A-ADF8-4012-B21A-BBD6FA8C064B}"/>
              </a:ext>
            </a:extLst>
          </p:cNvPr>
          <p:cNvSpPr txBox="1"/>
          <p:nvPr/>
        </p:nvSpPr>
        <p:spPr>
          <a:xfrm>
            <a:off x="511345" y="5222855"/>
            <a:ext cx="11159999" cy="954107"/>
          </a:xfrm>
          <a:prstGeom prst="rect">
            <a:avLst/>
          </a:prstGeom>
          <a:noFill/>
        </p:spPr>
        <p:txBody>
          <a:bodyPr wrap="square" rtlCol="0">
            <a:spAutoFit/>
          </a:bodyPr>
          <a:lstStyle/>
          <a:p>
            <a:r>
              <a:rPr lang="en-US" altLang="zh-CN" sz="1400" dirty="0"/>
              <a:t>[1] </a:t>
            </a:r>
            <a:r>
              <a:rPr lang="en-US" altLang="zh-CN" sz="1400" b="0" i="1" dirty="0">
                <a:solidFill>
                  <a:srgbClr val="222222"/>
                </a:solidFill>
                <a:effectLst/>
              </a:rPr>
              <a:t>Ma, H., Goel, A., </a:t>
            </a:r>
            <a:r>
              <a:rPr lang="en-US" altLang="zh-CN" sz="1400" b="0" i="1" dirty="0" err="1">
                <a:solidFill>
                  <a:srgbClr val="222222"/>
                </a:solidFill>
                <a:effectLst/>
              </a:rPr>
              <a:t>Jeannin</a:t>
            </a:r>
            <a:r>
              <a:rPr lang="en-US" altLang="zh-CN" sz="1400" b="0" i="1" dirty="0">
                <a:solidFill>
                  <a:srgbClr val="222222"/>
                </a:solidFill>
                <a:effectLst/>
              </a:rPr>
              <a:t>, J. B., </a:t>
            </a:r>
            <a:r>
              <a:rPr lang="en-US" altLang="zh-CN" sz="1400" b="0" i="1" dirty="0" err="1">
                <a:solidFill>
                  <a:srgbClr val="222222"/>
                </a:solidFill>
                <a:effectLst/>
              </a:rPr>
              <a:t>Kapritsos</a:t>
            </a:r>
            <a:r>
              <a:rPr lang="en-US" altLang="zh-CN" sz="1400" b="0" i="1" dirty="0">
                <a:solidFill>
                  <a:srgbClr val="222222"/>
                </a:solidFill>
                <a:effectLst/>
              </a:rPr>
              <a:t>, M., </a:t>
            </a:r>
            <a:r>
              <a:rPr lang="en-US" altLang="zh-CN" sz="1400" b="0" i="1" dirty="0" err="1">
                <a:solidFill>
                  <a:srgbClr val="222222"/>
                </a:solidFill>
                <a:effectLst/>
              </a:rPr>
              <a:t>Kasikci</a:t>
            </a:r>
            <a:r>
              <a:rPr lang="en-US" altLang="zh-CN" sz="1400" b="0" i="1" dirty="0">
                <a:solidFill>
                  <a:srgbClr val="222222"/>
                </a:solidFill>
                <a:effectLst/>
              </a:rPr>
              <a:t>, B., &amp; </a:t>
            </a:r>
            <a:r>
              <a:rPr lang="en-US" altLang="zh-CN" sz="1400" b="0" i="1" dirty="0" err="1">
                <a:solidFill>
                  <a:srgbClr val="222222"/>
                </a:solidFill>
                <a:effectLst/>
              </a:rPr>
              <a:t>Sakallah</a:t>
            </a:r>
            <a:r>
              <a:rPr lang="en-US" altLang="zh-CN" sz="1400" b="0" i="1" dirty="0">
                <a:solidFill>
                  <a:srgbClr val="222222"/>
                </a:solidFill>
                <a:effectLst/>
              </a:rPr>
              <a:t>, K. A. (2019, October). I4: incremental inference of inductive invariants for verification of distributed protocols. In Proceedings of the 27th ACM Symposium on Operating Systems Principles (pp. 370-384).</a:t>
            </a:r>
          </a:p>
          <a:p>
            <a:r>
              <a:rPr lang="en-US" altLang="zh-CN" sz="1400" dirty="0"/>
              <a:t>[2] </a:t>
            </a:r>
            <a:r>
              <a:rPr lang="en-US" altLang="zh-CN" sz="1400" b="0" i="1" dirty="0">
                <a:solidFill>
                  <a:srgbClr val="222222"/>
                </a:solidFill>
                <a:effectLst/>
              </a:rPr>
              <a:t>Koenig, J. R., Padon, O., </a:t>
            </a:r>
            <a:r>
              <a:rPr lang="en-US" altLang="zh-CN" sz="1400" b="0" i="1" dirty="0" err="1">
                <a:solidFill>
                  <a:srgbClr val="222222"/>
                </a:solidFill>
                <a:effectLst/>
              </a:rPr>
              <a:t>Immerman</a:t>
            </a:r>
            <a:r>
              <a:rPr lang="en-US" altLang="zh-CN" sz="1400" b="0" i="1" dirty="0">
                <a:solidFill>
                  <a:srgbClr val="222222"/>
                </a:solidFill>
                <a:effectLst/>
              </a:rPr>
              <a:t>, N., &amp; Aiken, A. (2020, June). First-order quantified separators. In Proceedings of the 41st ACM SIGPLAN Conference on Programming Language Design and Implementation (pp. 703-717).</a:t>
            </a:r>
            <a:endParaRPr lang="en-US" altLang="zh-CN" sz="1400" i="1" dirty="0"/>
          </a:p>
        </p:txBody>
      </p:sp>
    </p:spTree>
    <p:extLst>
      <p:ext uri="{BB962C8B-B14F-4D97-AF65-F5344CB8AC3E}">
        <p14:creationId xmlns:p14="http://schemas.microsoft.com/office/powerpoint/2010/main" val="18381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B761F-71DB-4244-B6D6-248FD8136E4E}"/>
              </a:ext>
            </a:extLst>
          </p:cNvPr>
          <p:cNvSpPr>
            <a:spLocks noGrp="1"/>
          </p:cNvSpPr>
          <p:nvPr>
            <p:ph type="title"/>
          </p:nvPr>
        </p:nvSpPr>
        <p:spPr/>
        <p:txBody>
          <a:bodyPr/>
          <a:lstStyle/>
          <a:p>
            <a:r>
              <a:rPr lang="en-US" altLang="zh-CN" dirty="0"/>
              <a:t>A Key Hypothesis</a:t>
            </a:r>
            <a:endParaRPr lang="zh-CN" altLang="en-US" dirty="0"/>
          </a:p>
        </p:txBody>
      </p:sp>
      <p:sp>
        <p:nvSpPr>
          <p:cNvPr id="3" name="内容占位符 2">
            <a:extLst>
              <a:ext uri="{FF2B5EF4-FFF2-40B4-BE49-F238E27FC236}">
                <a16:creationId xmlns:a16="http://schemas.microsoft.com/office/drawing/2014/main" id="{AD6E62F5-4DB5-4A3C-8561-A0FDBBF0D997}"/>
              </a:ext>
            </a:extLst>
          </p:cNvPr>
          <p:cNvSpPr>
            <a:spLocks noGrp="1"/>
          </p:cNvSpPr>
          <p:nvPr>
            <p:ph idx="1"/>
          </p:nvPr>
        </p:nvSpPr>
        <p:spPr/>
        <p:txBody>
          <a:bodyPr/>
          <a:lstStyle/>
          <a:p>
            <a:r>
              <a:rPr lang="en-US" altLang="zh-CN" dirty="0"/>
              <a:t>“Small world” hypothesis</a:t>
            </a:r>
          </a:p>
          <a:p>
            <a:pPr lvl="1"/>
            <a:r>
              <a:rPr lang="en-US" altLang="zh-CN" dirty="0"/>
              <a:t>In many practical systems, the invariants should be relatively concise</a:t>
            </a:r>
          </a:p>
          <a:p>
            <a:pPr lvl="1"/>
            <a:r>
              <a:rPr lang="en-US" altLang="zh-CN" dirty="0"/>
              <a:t>Protocols are designed by humans who have intuition for why the protocol is correct</a:t>
            </a:r>
          </a:p>
          <a:p>
            <a:r>
              <a:rPr lang="en-US" altLang="zh-CN" dirty="0"/>
              <a:t>Finite space of possible invariants</a:t>
            </a:r>
          </a:p>
          <a:p>
            <a:pPr lvl="1"/>
            <a:r>
              <a:rPr lang="en-US" altLang="zh-CN" dirty="0"/>
              <a:t>Exhaustive search </a:t>
            </a:r>
          </a:p>
          <a:p>
            <a:pPr lvl="1"/>
            <a:r>
              <a:rPr lang="en-US" altLang="zh-CN" dirty="0"/>
              <a:t>Various optimizations</a:t>
            </a:r>
          </a:p>
          <a:p>
            <a:pPr marL="0" indent="0">
              <a:buNone/>
            </a:pPr>
            <a:endParaRPr lang="en-US" altLang="zh-CN" dirty="0"/>
          </a:p>
          <a:p>
            <a:pPr lvl="1"/>
            <a:endParaRPr lang="en-US" altLang="zh-CN" dirty="0"/>
          </a:p>
        </p:txBody>
      </p:sp>
      <p:sp>
        <p:nvSpPr>
          <p:cNvPr id="5" name="页脚占位符 4">
            <a:extLst>
              <a:ext uri="{FF2B5EF4-FFF2-40B4-BE49-F238E27FC236}">
                <a16:creationId xmlns:a16="http://schemas.microsoft.com/office/drawing/2014/main" id="{2E479DF9-1C2C-4F7F-97BA-A659F54596DC}"/>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B9E79241-5740-4E3D-AAB6-6BC430A49722}"/>
              </a:ext>
            </a:extLst>
          </p:cNvPr>
          <p:cNvSpPr>
            <a:spLocks noGrp="1"/>
          </p:cNvSpPr>
          <p:nvPr>
            <p:ph type="sldNum" sz="quarter" idx="12"/>
          </p:nvPr>
        </p:nvSpPr>
        <p:spPr/>
        <p:txBody>
          <a:bodyPr/>
          <a:lstStyle/>
          <a:p>
            <a:fld id="{FDF96B62-0E79-44B5-BB83-6AF64255BCDF}" type="slidenum">
              <a:rPr lang="zh-CN" altLang="en-US" smtClean="0"/>
              <a:t>6</a:t>
            </a:fld>
            <a:endParaRPr lang="zh-CN" altLang="en-US"/>
          </a:p>
        </p:txBody>
      </p:sp>
      <p:sp>
        <p:nvSpPr>
          <p:cNvPr id="7" name="日期占位符 6">
            <a:extLst>
              <a:ext uri="{FF2B5EF4-FFF2-40B4-BE49-F238E27FC236}">
                <a16:creationId xmlns:a16="http://schemas.microsoft.com/office/drawing/2014/main" id="{0896333C-82F4-44DF-A82C-7AD6E07A83A5}"/>
              </a:ext>
            </a:extLst>
          </p:cNvPr>
          <p:cNvSpPr>
            <a:spLocks noGrp="1"/>
          </p:cNvSpPr>
          <p:nvPr>
            <p:ph type="dt" sz="half" idx="10"/>
          </p:nvPr>
        </p:nvSpPr>
        <p:spPr/>
        <p:txBody>
          <a:bodyPr/>
          <a:lstStyle/>
          <a:p>
            <a:fld id="{D6317BAD-0645-4242-B2D3-DBA7E68A6A87}" type="datetime1">
              <a:rPr lang="zh-CN" altLang="en-US" smtClean="0"/>
              <a:t>2022/3/14</a:t>
            </a:fld>
            <a:endParaRPr lang="zh-CN" altLang="en-US"/>
          </a:p>
        </p:txBody>
      </p:sp>
    </p:spTree>
    <p:extLst>
      <p:ext uri="{BB962C8B-B14F-4D97-AF65-F5344CB8AC3E}">
        <p14:creationId xmlns:p14="http://schemas.microsoft.com/office/powerpoint/2010/main" val="141344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925BA7-6017-4431-A22B-6F2147EC25FD}"/>
              </a:ext>
            </a:extLst>
          </p:cNvPr>
          <p:cNvSpPr>
            <a:spLocks noGrp="1"/>
          </p:cNvSpPr>
          <p:nvPr>
            <p:ph type="title"/>
          </p:nvPr>
        </p:nvSpPr>
        <p:spPr/>
        <p:txBody>
          <a:bodyPr>
            <a:normAutofit fontScale="90000"/>
          </a:bodyPr>
          <a:lstStyle/>
          <a:p>
            <a:r>
              <a:rPr lang="en-US" altLang="zh-CN" dirty="0"/>
              <a:t>SWISS: </a:t>
            </a:r>
            <a:r>
              <a:rPr lang="en-US" altLang="zh-CN" dirty="0">
                <a:solidFill>
                  <a:srgbClr val="FF0000"/>
                </a:solidFill>
              </a:rPr>
              <a:t>S</a:t>
            </a:r>
            <a:r>
              <a:rPr lang="en-US" altLang="zh-CN" dirty="0"/>
              <a:t>mall </a:t>
            </a:r>
            <a:r>
              <a:rPr lang="en-US" altLang="zh-CN" dirty="0">
                <a:solidFill>
                  <a:srgbClr val="FF0000"/>
                </a:solidFill>
              </a:rPr>
              <a:t>W</a:t>
            </a:r>
            <a:r>
              <a:rPr lang="en-US" altLang="zh-CN" dirty="0"/>
              <a:t>orld </a:t>
            </a:r>
            <a:r>
              <a:rPr lang="en-US" altLang="zh-CN" dirty="0">
                <a:solidFill>
                  <a:srgbClr val="FF0000"/>
                </a:solidFill>
              </a:rPr>
              <a:t>I</a:t>
            </a:r>
            <a:r>
              <a:rPr lang="en-US" altLang="zh-CN" dirty="0"/>
              <a:t>nvariant </a:t>
            </a:r>
            <a:r>
              <a:rPr lang="en-US" altLang="zh-CN" dirty="0">
                <a:solidFill>
                  <a:srgbClr val="FF0000"/>
                </a:solidFill>
              </a:rPr>
              <a:t>S</a:t>
            </a:r>
            <a:r>
              <a:rPr lang="en-US" altLang="zh-CN" dirty="0"/>
              <a:t>earch </a:t>
            </a:r>
            <a:r>
              <a:rPr lang="en-US" altLang="zh-CN" dirty="0">
                <a:solidFill>
                  <a:srgbClr val="FF0000"/>
                </a:solidFill>
              </a:rPr>
              <a:t>S</a:t>
            </a:r>
            <a:r>
              <a:rPr lang="en-US" altLang="zh-CN" dirty="0"/>
              <a:t>ystem</a:t>
            </a:r>
            <a:endParaRPr lang="zh-CN" altLang="en-US" dirty="0"/>
          </a:p>
        </p:txBody>
      </p:sp>
      <p:sp>
        <p:nvSpPr>
          <p:cNvPr id="3" name="内容占位符 2">
            <a:extLst>
              <a:ext uri="{FF2B5EF4-FFF2-40B4-BE49-F238E27FC236}">
                <a16:creationId xmlns:a16="http://schemas.microsoft.com/office/drawing/2014/main" id="{40D2EAEF-CA83-4C4B-A9F3-52F483C2C6C0}"/>
              </a:ext>
            </a:extLst>
          </p:cNvPr>
          <p:cNvSpPr>
            <a:spLocks noGrp="1"/>
          </p:cNvSpPr>
          <p:nvPr>
            <p:ph idx="1"/>
          </p:nvPr>
        </p:nvSpPr>
        <p:spPr>
          <a:xfrm>
            <a:off x="372461" y="3312816"/>
            <a:ext cx="11160000" cy="4898495"/>
          </a:xfrm>
        </p:spPr>
        <p:txBody>
          <a:bodyPr/>
          <a:lstStyle/>
          <a:p>
            <a:r>
              <a:rPr lang="en-US" altLang="zh-CN" dirty="0"/>
              <a:t>Exhausting the space of succinct invariants using SMT solver</a:t>
            </a:r>
          </a:p>
          <a:p>
            <a:pPr lvl="1"/>
            <a:r>
              <a:rPr lang="en-US" altLang="zh-CN" dirty="0"/>
              <a:t>Learning from counterexample model from failed invariant candidates</a:t>
            </a:r>
          </a:p>
          <a:p>
            <a:pPr lvl="1"/>
            <a:r>
              <a:rPr lang="en-US" altLang="zh-CN" dirty="0"/>
              <a:t>Exploiting various symmetries and parallelism </a:t>
            </a:r>
          </a:p>
          <a:p>
            <a:pPr lvl="1"/>
            <a:r>
              <a:rPr lang="en-US" altLang="zh-CN" dirty="0"/>
              <a:t>Supporting user-supplied guidance</a:t>
            </a:r>
          </a:p>
          <a:p>
            <a:pPr lvl="1"/>
            <a:r>
              <a:rPr lang="en-US" altLang="zh-CN" dirty="0"/>
              <a:t>Beneficial even when verification fails</a:t>
            </a:r>
          </a:p>
          <a:p>
            <a:r>
              <a:rPr lang="en-US" altLang="zh-CN" dirty="0"/>
              <a:t>The first approach that can automatically prove the safety of </a:t>
            </a:r>
            <a:r>
              <a:rPr lang="en-US" altLang="zh-CN" dirty="0" err="1"/>
              <a:t>Paxos</a:t>
            </a:r>
            <a:endParaRPr lang="zh-CN" altLang="en-US" dirty="0"/>
          </a:p>
        </p:txBody>
      </p:sp>
      <p:sp>
        <p:nvSpPr>
          <p:cNvPr id="5" name="页脚占位符 4">
            <a:extLst>
              <a:ext uri="{FF2B5EF4-FFF2-40B4-BE49-F238E27FC236}">
                <a16:creationId xmlns:a16="http://schemas.microsoft.com/office/drawing/2014/main" id="{B9F6A7C6-BABC-4713-8B53-6ECDAC605EC9}"/>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19D9E073-D617-405F-803D-B1A595B7A780}"/>
              </a:ext>
            </a:extLst>
          </p:cNvPr>
          <p:cNvSpPr>
            <a:spLocks noGrp="1"/>
          </p:cNvSpPr>
          <p:nvPr>
            <p:ph type="sldNum" sz="quarter" idx="12"/>
          </p:nvPr>
        </p:nvSpPr>
        <p:spPr/>
        <p:txBody>
          <a:bodyPr/>
          <a:lstStyle/>
          <a:p>
            <a:fld id="{FDF96B62-0E79-44B5-BB83-6AF64255BCDF}" type="slidenum">
              <a:rPr lang="zh-CN" altLang="en-US" smtClean="0"/>
              <a:t>7</a:t>
            </a:fld>
            <a:endParaRPr lang="zh-CN" altLang="en-US"/>
          </a:p>
        </p:txBody>
      </p:sp>
      <p:pic>
        <p:nvPicPr>
          <p:cNvPr id="8" name="图片 7">
            <a:extLst>
              <a:ext uri="{FF2B5EF4-FFF2-40B4-BE49-F238E27FC236}">
                <a16:creationId xmlns:a16="http://schemas.microsoft.com/office/drawing/2014/main" id="{F6DBE142-9CC4-4131-9621-F92BF4B8EAA6}"/>
              </a:ext>
            </a:extLst>
          </p:cNvPr>
          <p:cNvPicPr>
            <a:picLocks noChangeAspect="1"/>
          </p:cNvPicPr>
          <p:nvPr/>
        </p:nvPicPr>
        <p:blipFill>
          <a:blip r:embed="rId3"/>
          <a:stretch>
            <a:fillRect/>
          </a:stretch>
        </p:blipFill>
        <p:spPr>
          <a:xfrm>
            <a:off x="2559789" y="1199905"/>
            <a:ext cx="6785344" cy="1938931"/>
          </a:xfrm>
          <a:prstGeom prst="rect">
            <a:avLst/>
          </a:prstGeom>
        </p:spPr>
      </p:pic>
      <p:sp>
        <p:nvSpPr>
          <p:cNvPr id="7" name="日期占位符 6">
            <a:extLst>
              <a:ext uri="{FF2B5EF4-FFF2-40B4-BE49-F238E27FC236}">
                <a16:creationId xmlns:a16="http://schemas.microsoft.com/office/drawing/2014/main" id="{CA83B489-FC66-4B85-A288-0DAA366D697C}"/>
              </a:ext>
            </a:extLst>
          </p:cNvPr>
          <p:cNvSpPr>
            <a:spLocks noGrp="1"/>
          </p:cNvSpPr>
          <p:nvPr>
            <p:ph type="dt" sz="half" idx="10"/>
          </p:nvPr>
        </p:nvSpPr>
        <p:spPr/>
        <p:txBody>
          <a:bodyPr/>
          <a:lstStyle/>
          <a:p>
            <a:fld id="{F548EDEA-45EB-4027-9D2D-F06510CF3FA5}" type="datetime1">
              <a:rPr lang="zh-CN" altLang="en-US" smtClean="0"/>
              <a:t>2022/3/14</a:t>
            </a:fld>
            <a:endParaRPr lang="zh-CN" altLang="en-US"/>
          </a:p>
        </p:txBody>
      </p:sp>
    </p:spTree>
    <p:extLst>
      <p:ext uri="{BB962C8B-B14F-4D97-AF65-F5344CB8AC3E}">
        <p14:creationId xmlns:p14="http://schemas.microsoft.com/office/powerpoint/2010/main" val="25331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FDE99D5B-B050-4B3C-856C-A1119B6E683F}"/>
              </a:ext>
            </a:extLst>
          </p:cNvPr>
          <p:cNvSpPr>
            <a:spLocks noGrp="1"/>
          </p:cNvSpPr>
          <p:nvPr>
            <p:ph type="title"/>
          </p:nvPr>
        </p:nvSpPr>
        <p:spPr/>
        <p:txBody>
          <a:bodyPr/>
          <a:lstStyle/>
          <a:p>
            <a:r>
              <a:rPr lang="en-US" altLang="zh-CN" dirty="0"/>
              <a:t>Background</a:t>
            </a:r>
            <a:endParaRPr lang="zh-CN" altLang="en-US" dirty="0"/>
          </a:p>
        </p:txBody>
      </p:sp>
      <p:sp>
        <p:nvSpPr>
          <p:cNvPr id="8" name="文本占位符 7">
            <a:extLst>
              <a:ext uri="{FF2B5EF4-FFF2-40B4-BE49-F238E27FC236}">
                <a16:creationId xmlns:a16="http://schemas.microsoft.com/office/drawing/2014/main" id="{22649285-0AB7-4957-AF31-FDC9068F340B}"/>
              </a:ext>
            </a:extLst>
          </p:cNvPr>
          <p:cNvSpPr>
            <a:spLocks noGrp="1"/>
          </p:cNvSpPr>
          <p:nvPr>
            <p:ph type="body" idx="1"/>
          </p:nvPr>
        </p:nvSpPr>
        <p:spPr/>
        <p:txBody>
          <a:bodyPr/>
          <a:lstStyle/>
          <a:p>
            <a:endParaRPr lang="zh-CN" altLang="en-US"/>
          </a:p>
        </p:txBody>
      </p:sp>
      <p:sp>
        <p:nvSpPr>
          <p:cNvPr id="5" name="页脚占位符 4">
            <a:extLst>
              <a:ext uri="{FF2B5EF4-FFF2-40B4-BE49-F238E27FC236}">
                <a16:creationId xmlns:a16="http://schemas.microsoft.com/office/drawing/2014/main" id="{E5046148-4E8C-44D8-9560-6524847CA65F}"/>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26282884-7A39-450B-9D01-215219843528}"/>
              </a:ext>
            </a:extLst>
          </p:cNvPr>
          <p:cNvSpPr>
            <a:spLocks noGrp="1"/>
          </p:cNvSpPr>
          <p:nvPr>
            <p:ph type="sldNum" sz="quarter" idx="12"/>
          </p:nvPr>
        </p:nvSpPr>
        <p:spPr/>
        <p:txBody>
          <a:bodyPr/>
          <a:lstStyle/>
          <a:p>
            <a:fld id="{FDF96B62-0E79-44B5-BB83-6AF64255BCDF}" type="slidenum">
              <a:rPr lang="zh-CN" altLang="en-US" smtClean="0"/>
              <a:t>8</a:t>
            </a:fld>
            <a:endParaRPr lang="zh-CN" altLang="en-US"/>
          </a:p>
        </p:txBody>
      </p:sp>
      <p:sp>
        <p:nvSpPr>
          <p:cNvPr id="2" name="日期占位符 1">
            <a:extLst>
              <a:ext uri="{FF2B5EF4-FFF2-40B4-BE49-F238E27FC236}">
                <a16:creationId xmlns:a16="http://schemas.microsoft.com/office/drawing/2014/main" id="{F86D1332-017A-43CE-AB4E-5656E3758A6B}"/>
              </a:ext>
            </a:extLst>
          </p:cNvPr>
          <p:cNvSpPr>
            <a:spLocks noGrp="1"/>
          </p:cNvSpPr>
          <p:nvPr>
            <p:ph type="dt" sz="half" idx="10"/>
          </p:nvPr>
        </p:nvSpPr>
        <p:spPr/>
        <p:txBody>
          <a:bodyPr/>
          <a:lstStyle/>
          <a:p>
            <a:fld id="{46F9CBD4-9F9B-4000-B46F-BFF023EB7820}" type="datetime1">
              <a:rPr lang="zh-CN" altLang="en-US" smtClean="0"/>
              <a:t>2022/3/14</a:t>
            </a:fld>
            <a:endParaRPr lang="zh-CN" altLang="en-US"/>
          </a:p>
        </p:txBody>
      </p:sp>
    </p:spTree>
    <p:extLst>
      <p:ext uri="{BB962C8B-B14F-4D97-AF65-F5344CB8AC3E}">
        <p14:creationId xmlns:p14="http://schemas.microsoft.com/office/powerpoint/2010/main" val="593344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E7864E1A-EA61-4337-B3D8-396F00D4358F}"/>
              </a:ext>
            </a:extLst>
          </p:cNvPr>
          <p:cNvSpPr>
            <a:spLocks noGrp="1"/>
          </p:cNvSpPr>
          <p:nvPr>
            <p:ph type="title"/>
          </p:nvPr>
        </p:nvSpPr>
        <p:spPr/>
        <p:txBody>
          <a:bodyPr>
            <a:normAutofit fontScale="90000"/>
          </a:bodyPr>
          <a:lstStyle/>
          <a:p>
            <a:r>
              <a:rPr lang="en-US" altLang="zh-CN" dirty="0"/>
              <a:t>Proving Safety Conditions Via Inductive Invariants</a:t>
            </a:r>
            <a:endParaRPr lang="zh-CN" altLang="en-US" dirty="0"/>
          </a:p>
        </p:txBody>
      </p:sp>
      <p:sp>
        <p:nvSpPr>
          <p:cNvPr id="8" name="内容占位符 7">
            <a:extLst>
              <a:ext uri="{FF2B5EF4-FFF2-40B4-BE49-F238E27FC236}">
                <a16:creationId xmlns:a16="http://schemas.microsoft.com/office/drawing/2014/main" id="{AC824222-0289-4632-87FD-FCD642BAA438}"/>
              </a:ext>
            </a:extLst>
          </p:cNvPr>
          <p:cNvSpPr>
            <a:spLocks noGrp="1"/>
          </p:cNvSpPr>
          <p:nvPr>
            <p:ph idx="1"/>
          </p:nvPr>
        </p:nvSpPr>
        <p:spPr/>
        <p:txBody>
          <a:bodyPr/>
          <a:lstStyle/>
          <a:p>
            <a:r>
              <a:rPr lang="en-US" altLang="zh-CN" dirty="0"/>
              <a:t>Formalization of distributed system: standard practice</a:t>
            </a:r>
            <a:r>
              <a:rPr lang="en-US" altLang="zh-CN" baseline="30000" dirty="0"/>
              <a:t>[1]</a:t>
            </a:r>
          </a:p>
          <a:p>
            <a:pPr lvl="1"/>
            <a:r>
              <a:rPr lang="en-US" altLang="zh-CN" dirty="0"/>
              <a:t>Initial condition, state transition</a:t>
            </a:r>
          </a:p>
          <a:p>
            <a:r>
              <a:rPr lang="en-US" altLang="zh-CN" dirty="0"/>
              <a:t>Safety condition: predicate on single state</a:t>
            </a:r>
          </a:p>
          <a:p>
            <a:r>
              <a:rPr lang="en-US" altLang="zh-CN" dirty="0"/>
              <a:t>Typical proving strategy</a:t>
            </a:r>
          </a:p>
          <a:p>
            <a:pPr lvl="1"/>
            <a:r>
              <a:rPr lang="en-US" altLang="zh-CN" dirty="0"/>
              <a:t>Prove that the safety condition is an inductive invariant</a:t>
            </a:r>
          </a:p>
          <a:p>
            <a:pPr lvl="1"/>
            <a:r>
              <a:rPr lang="en-US" altLang="zh-CN" dirty="0"/>
              <a:t>Find one </a:t>
            </a:r>
            <a:r>
              <a:rPr lang="en-US" altLang="zh-CN" dirty="0">
                <a:solidFill>
                  <a:srgbClr val="FF0000"/>
                </a:solidFill>
              </a:rPr>
              <a:t>inductive</a:t>
            </a:r>
            <a:r>
              <a:rPr lang="en-US" altLang="zh-CN" dirty="0"/>
              <a:t> invariant which </a:t>
            </a:r>
            <a:r>
              <a:rPr lang="en-US" altLang="zh-CN" dirty="0">
                <a:solidFill>
                  <a:srgbClr val="FF0000"/>
                </a:solidFill>
              </a:rPr>
              <a:t>implies</a:t>
            </a:r>
            <a:r>
              <a:rPr lang="en-US" altLang="zh-CN" dirty="0"/>
              <a:t> the safety condition</a:t>
            </a:r>
          </a:p>
        </p:txBody>
      </p:sp>
      <p:sp>
        <p:nvSpPr>
          <p:cNvPr id="5" name="页脚占位符 4">
            <a:extLst>
              <a:ext uri="{FF2B5EF4-FFF2-40B4-BE49-F238E27FC236}">
                <a16:creationId xmlns:a16="http://schemas.microsoft.com/office/drawing/2014/main" id="{E77965FB-4AC9-48B3-83CD-74FD33783362}"/>
              </a:ext>
            </a:extLst>
          </p:cNvPr>
          <p:cNvSpPr>
            <a:spLocks noGrp="1"/>
          </p:cNvSpPr>
          <p:nvPr>
            <p:ph type="ftr" sz="quarter" idx="11"/>
          </p:nvPr>
        </p:nvSpPr>
        <p:spPr/>
        <p:txBody>
          <a:bodyPr/>
          <a:lstStyle/>
          <a:p>
            <a:r>
              <a:rPr lang="en-US" altLang="zh-CN"/>
              <a:t>Finding Invariants of Distributed Systems: It’s a Small (Enough) World After All</a:t>
            </a:r>
            <a:endParaRPr lang="zh-CN" altLang="en-US" dirty="0"/>
          </a:p>
        </p:txBody>
      </p:sp>
      <p:sp>
        <p:nvSpPr>
          <p:cNvPr id="6" name="灯片编号占位符 5">
            <a:extLst>
              <a:ext uri="{FF2B5EF4-FFF2-40B4-BE49-F238E27FC236}">
                <a16:creationId xmlns:a16="http://schemas.microsoft.com/office/drawing/2014/main" id="{4A4FE343-4D92-4632-9CCB-C8F48BBF8C6D}"/>
              </a:ext>
            </a:extLst>
          </p:cNvPr>
          <p:cNvSpPr>
            <a:spLocks noGrp="1"/>
          </p:cNvSpPr>
          <p:nvPr>
            <p:ph type="sldNum" sz="quarter" idx="12"/>
          </p:nvPr>
        </p:nvSpPr>
        <p:spPr/>
        <p:txBody>
          <a:bodyPr/>
          <a:lstStyle/>
          <a:p>
            <a:fld id="{FDF96B62-0E79-44B5-BB83-6AF64255BCDF}" type="slidenum">
              <a:rPr lang="zh-CN" altLang="en-US" smtClean="0"/>
              <a:t>9</a:t>
            </a:fld>
            <a:endParaRPr lang="zh-CN" altLang="en-US"/>
          </a:p>
        </p:txBody>
      </p:sp>
      <p:sp>
        <p:nvSpPr>
          <p:cNvPr id="2" name="日期占位符 1">
            <a:extLst>
              <a:ext uri="{FF2B5EF4-FFF2-40B4-BE49-F238E27FC236}">
                <a16:creationId xmlns:a16="http://schemas.microsoft.com/office/drawing/2014/main" id="{E976DA67-839F-4301-92C6-EC0A144B6BF9}"/>
              </a:ext>
            </a:extLst>
          </p:cNvPr>
          <p:cNvSpPr>
            <a:spLocks noGrp="1"/>
          </p:cNvSpPr>
          <p:nvPr>
            <p:ph type="dt" sz="half" idx="10"/>
          </p:nvPr>
        </p:nvSpPr>
        <p:spPr/>
        <p:txBody>
          <a:bodyPr/>
          <a:lstStyle/>
          <a:p>
            <a:fld id="{88295416-0A9E-475E-986F-94716A17299F}" type="datetime1">
              <a:rPr lang="zh-CN" altLang="en-US" smtClean="0"/>
              <a:t>2022/3/14</a:t>
            </a:fld>
            <a:endParaRPr lang="zh-CN" altLang="en-US"/>
          </a:p>
        </p:txBody>
      </p:sp>
      <p:sp>
        <p:nvSpPr>
          <p:cNvPr id="9" name="文本框 8">
            <a:extLst>
              <a:ext uri="{FF2B5EF4-FFF2-40B4-BE49-F238E27FC236}">
                <a16:creationId xmlns:a16="http://schemas.microsoft.com/office/drawing/2014/main" id="{1CE0E517-FE22-4C28-A596-A297531A2024}"/>
              </a:ext>
            </a:extLst>
          </p:cNvPr>
          <p:cNvSpPr txBox="1"/>
          <p:nvPr/>
        </p:nvSpPr>
        <p:spPr>
          <a:xfrm>
            <a:off x="526391" y="5869185"/>
            <a:ext cx="11159999" cy="307777"/>
          </a:xfrm>
          <a:prstGeom prst="rect">
            <a:avLst/>
          </a:prstGeom>
          <a:noFill/>
        </p:spPr>
        <p:txBody>
          <a:bodyPr wrap="square" rtlCol="0">
            <a:spAutoFit/>
          </a:bodyPr>
          <a:lstStyle/>
          <a:p>
            <a:r>
              <a:rPr lang="en-US" altLang="zh-CN" sz="1400" dirty="0"/>
              <a:t>[1] </a:t>
            </a:r>
            <a:r>
              <a:rPr lang="en-US" altLang="zh-CN" sz="1400" b="0" i="1" dirty="0" err="1">
                <a:solidFill>
                  <a:srgbClr val="222222"/>
                </a:solidFill>
                <a:effectLst/>
              </a:rPr>
              <a:t>Lamport</a:t>
            </a:r>
            <a:r>
              <a:rPr lang="en-US" altLang="zh-CN" sz="1400" b="0" i="1" dirty="0">
                <a:solidFill>
                  <a:srgbClr val="222222"/>
                </a:solidFill>
                <a:effectLst/>
              </a:rPr>
              <a:t>, L. (1994). The temporal logic of actions. ACM Transactions on Programming Languages and Systems (TOPLAS), 16(3), 872-923.</a:t>
            </a:r>
            <a:endParaRPr lang="en-US" altLang="zh-CN" sz="1400" i="1" dirty="0"/>
          </a:p>
        </p:txBody>
      </p:sp>
    </p:spTree>
    <p:extLst>
      <p:ext uri="{BB962C8B-B14F-4D97-AF65-F5344CB8AC3E}">
        <p14:creationId xmlns:p14="http://schemas.microsoft.com/office/powerpoint/2010/main" val="382224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Verdana"/>
        <a:ea typeface="黑体"/>
        <a:cs typeface=""/>
      </a:majorFont>
      <a:minorFont>
        <a:latin typeface="Calibri"/>
        <a:ea typeface="黑体"/>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47853</TotalTime>
  <Words>2913</Words>
  <Application>Microsoft Macintosh PowerPoint</Application>
  <PresentationFormat>宽屏</PresentationFormat>
  <Paragraphs>360</Paragraphs>
  <Slides>33</Slides>
  <Notes>18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33</vt:i4>
      </vt:variant>
    </vt:vector>
  </HeadingPairs>
  <TitlesOfParts>
    <vt:vector size="40" baseType="lpstr">
      <vt:lpstr>微软雅黑</vt:lpstr>
      <vt:lpstr>Arial</vt:lpstr>
      <vt:lpstr>Calibri</vt:lpstr>
      <vt:lpstr>Cambria Math</vt:lpstr>
      <vt:lpstr>Lucida Calligraphy</vt:lpstr>
      <vt:lpstr>Verdana</vt:lpstr>
      <vt:lpstr>Office 主题</vt:lpstr>
      <vt:lpstr>Finding Invariants of Distributed Systems: It’s a Small (Enough) World After All </vt:lpstr>
      <vt:lpstr>Contents</vt:lpstr>
      <vt:lpstr>Introduction</vt:lpstr>
      <vt:lpstr>Invariant Discovery of Distributed Systems</vt:lpstr>
      <vt:lpstr>Existing Work &amp; Limitations</vt:lpstr>
      <vt:lpstr>A Key Hypothesis</vt:lpstr>
      <vt:lpstr>SWISS: Small World Invariant Search System</vt:lpstr>
      <vt:lpstr>Background</vt:lpstr>
      <vt:lpstr>Proving Safety Conditions Via Inductive Invariants</vt:lpstr>
      <vt:lpstr>An Example</vt:lpstr>
      <vt:lpstr>Some Notations</vt:lpstr>
      <vt:lpstr>Decidability of Inductiveness</vt:lpstr>
      <vt:lpstr>Decidability of Inductiveness</vt:lpstr>
      <vt:lpstr>Overview: The SWISS Algorithm</vt:lpstr>
      <vt:lpstr>SWISS Overview</vt:lpstr>
      <vt:lpstr>High-Level Algorithm</vt:lpstr>
      <vt:lpstr>The Finisher Algorithm</vt:lpstr>
      <vt:lpstr>The Breadth Algorithm</vt:lpstr>
      <vt:lpstr>The Breadth Algorithm</vt:lpstr>
      <vt:lpstr>Optimizations</vt:lpstr>
      <vt:lpstr>Exploiting User Guidance &amp; Candidate Symmetries</vt:lpstr>
      <vt:lpstr>Exploiting User Guidance &amp; Candidate Symmetries</vt:lpstr>
      <vt:lpstr>Filtering Based on Counterexamples</vt:lpstr>
      <vt:lpstr>Filtering Based on Counterexamples</vt:lpstr>
      <vt:lpstr>Other Optimizations</vt:lpstr>
      <vt:lpstr>Evaluation</vt:lpstr>
      <vt:lpstr>Experimental Setup and Implementation Details</vt:lpstr>
      <vt:lpstr>Top-Level Protocol Results</vt:lpstr>
      <vt:lpstr>Top-Level Protocol Results</vt:lpstr>
      <vt:lpstr>Partial Progress</vt:lpstr>
      <vt:lpstr>Conclusion &amp; Future Work </vt:lpstr>
      <vt:lpstr>Conclusion &amp; Future Work</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alg</dc:creator>
  <cp:lastModifiedBy>Microsoft Office User</cp:lastModifiedBy>
  <cp:revision>3391</cp:revision>
  <cp:lastPrinted>2018-05-08T02:54:17Z</cp:lastPrinted>
  <dcterms:created xsi:type="dcterms:W3CDTF">2016-12-20T12:13:37Z</dcterms:created>
  <dcterms:modified xsi:type="dcterms:W3CDTF">2022-03-14T06:21:19Z</dcterms:modified>
</cp:coreProperties>
</file>