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0"/>
  </p:notesMasterIdLst>
  <p:sldIdLst>
    <p:sldId id="1302" r:id="rId3"/>
    <p:sldId id="1290" r:id="rId4"/>
    <p:sldId id="1291" r:id="rId5"/>
    <p:sldId id="1316" r:id="rId6"/>
    <p:sldId id="1292" r:id="rId7"/>
    <p:sldId id="1293" r:id="rId8"/>
    <p:sldId id="1294" r:id="rId9"/>
    <p:sldId id="1297" r:id="rId10"/>
    <p:sldId id="1298" r:id="rId11"/>
    <p:sldId id="1299" r:id="rId12"/>
    <p:sldId id="1300" r:id="rId13"/>
    <p:sldId id="1301" r:id="rId14"/>
    <p:sldId id="1317" r:id="rId15"/>
    <p:sldId id="1195" r:id="rId16"/>
    <p:sldId id="1196" r:id="rId17"/>
    <p:sldId id="1319" r:id="rId18"/>
    <p:sldId id="130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931D1F-3174-4CB2-9A25-011D91E08AA2}">
          <p14:sldIdLst>
            <p14:sldId id="1302"/>
            <p14:sldId id="1290"/>
            <p14:sldId id="1291"/>
            <p14:sldId id="1316"/>
            <p14:sldId id="1292"/>
            <p14:sldId id="1293"/>
            <p14:sldId id="1294"/>
            <p14:sldId id="1297"/>
            <p14:sldId id="1298"/>
            <p14:sldId id="1299"/>
            <p14:sldId id="1300"/>
            <p14:sldId id="1301"/>
            <p14:sldId id="1317"/>
            <p14:sldId id="1195"/>
            <p14:sldId id="1196"/>
            <p14:sldId id="1319"/>
            <p14:sldId id="1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 黄" initials="宇" lastIdx="2" clrIdx="0"/>
  <p:cmAuthor id="2" name="Microsoft Office User" initials="MOU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53E2B"/>
    <a:srgbClr val="CC99FF"/>
    <a:srgbClr val="5F1051"/>
    <a:srgbClr val="F76657"/>
    <a:srgbClr val="FF6D6D"/>
    <a:srgbClr val="F200F2"/>
    <a:srgbClr val="BB0553"/>
    <a:srgbClr val="C1EBFF"/>
    <a:srgbClr val="B4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5" autoAdjust="0"/>
    <p:restoredTop sz="88482" autoAdjust="0"/>
  </p:normalViewPr>
  <p:slideViewPr>
    <p:cSldViewPr snapToGrid="0">
      <p:cViewPr varScale="1">
        <p:scale>
          <a:sx n="75" d="100"/>
          <a:sy n="75" d="100"/>
        </p:scale>
        <p:origin x="1170" y="66"/>
      </p:cViewPr>
      <p:guideLst>
        <p:guide orient="horz" pos="2203"/>
        <p:guide pos="3843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1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0-8669-3144-8F8F-7E417FABCF03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8790-0635-AB45-A5E1-65F121CC739A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81A-97AB-6041-9C31-2DFA4FC7EAF6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C004-D17D-B54B-96C2-C6F2C789EF49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2535-92C8-2247-B38D-62A0CA30BC62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271B-DCC8-5349-9886-7069EDED0F48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3F82-2905-7747-A16D-B174DEE52523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8CC6-7BA7-9944-8987-57EC298C061D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6D5-8463-1E46-91DD-3FBC72B92AF1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B7B2-6606-254B-A2B7-D0F29E379D18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173-A751-DA48-A069-E717F01103DD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F919-6FBD-C142-8F2C-E6305D9A5890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5E5-D62E-8C4C-80A7-DC6A20CFF73F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AAD8-9F88-BB42-8E19-795696907463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B37F-08A2-7746-8DEF-B3AC4494F5B4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F113-CFE5-954D-A440-E38AD8C4218A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AB5-EF09-F849-A751-14F085AF4172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033E-7846-1348-853E-744730C39C0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74-3B01-E24A-82CE-02914419C28D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DA5A-0669-1D45-8E3C-43C5E43832B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2C7D-9599-3447-A0C3-D20A2E973329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18E6-9B64-594A-9B66-41458BBD2978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20D3-40F9-554C-9DEE-C65EEB85D70E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42530"/>
            <a:ext cx="12192000" cy="4609214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1051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2561185" y="4941168"/>
            <a:ext cx="6858000" cy="1437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200" b="1" dirty="0">
                <a:latin typeface="微软雅黑" charset="-122"/>
              </a:rPr>
              <a:t>赵嘉铖、蔡文俊</a:t>
            </a:r>
            <a:endParaRPr lang="en-US" altLang="zh-CN" sz="2200" b="1" dirty="0">
              <a:latin typeface="微软雅黑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ea typeface="黑体" panose="02010609060101010101" pitchFamily="49" charset="-122"/>
              </a:rPr>
              <a:t>2022</a:t>
            </a:r>
            <a:r>
              <a:rPr lang="zh-CN" altLang="en-US" sz="1600" dirty="0"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ea typeface="黑体" panose="02010609060101010101" pitchFamily="49" charset="-122"/>
              </a:rPr>
              <a:t>05</a:t>
            </a:r>
            <a:r>
              <a:rPr lang="zh-CN" altLang="en-US" sz="1600" dirty="0"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ea typeface="黑体" panose="02010609060101010101" pitchFamily="49" charset="-122"/>
              </a:rPr>
              <a:t>22</a:t>
            </a:r>
            <a:r>
              <a:rPr lang="zh-CN" altLang="en-US" sz="1600" dirty="0">
                <a:ea typeface="黑体" panose="02010609060101010101" pitchFamily="49" charset="-122"/>
              </a:rPr>
              <a:t>日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15" y="5626601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NJU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6" y="268953"/>
            <a:ext cx="13746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126" y="1275337"/>
            <a:ext cx="9707747" cy="25617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工作进展汇报</a:t>
            </a:r>
            <a:b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lstStyle/>
          <a:p>
            <a:r>
              <a:rPr lang="en-US" altLang="zh-CN"/>
              <a:t>simple lamda-calculus over types</a:t>
            </a:r>
          </a:p>
        </p:txBody>
      </p:sp>
      <p:pic>
        <p:nvPicPr>
          <p:cNvPr id="3" name="图片 2" descr="6092E91E-6E43-4754-A460-CBA0FFB4696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5" y="2192655"/>
            <a:ext cx="8420100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lstStyle/>
          <a:p>
            <a:r>
              <a:rPr lang="en-US" altLang="zh-CN"/>
              <a:t>Type checking becomes equation solving</a:t>
            </a:r>
          </a:p>
        </p:txBody>
      </p:sp>
      <p:pic>
        <p:nvPicPr>
          <p:cNvPr id="4" name="图片 3" descr="2CF439A5-708D-4673-92FC-2AD1027C8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7385"/>
            <a:ext cx="3454400" cy="419100"/>
          </a:xfrm>
          <a:prstGeom prst="rect">
            <a:avLst/>
          </a:prstGeom>
        </p:spPr>
      </p:pic>
      <p:pic>
        <p:nvPicPr>
          <p:cNvPr id="9" name="图片 8" descr="41BE5B2A-7507-4BD5-8E6D-1109D5081D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460"/>
            <a:ext cx="7099300" cy="431800"/>
          </a:xfrm>
          <a:prstGeom prst="rect">
            <a:avLst/>
          </a:prstGeom>
        </p:spPr>
      </p:pic>
      <p:pic>
        <p:nvPicPr>
          <p:cNvPr id="10" name="图片 9" descr="590C2BF5-F775-4A3C-86B7-34AE94EDA7E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15310"/>
            <a:ext cx="5807710" cy="1261745"/>
          </a:xfrm>
          <a:prstGeom prst="rect">
            <a:avLst/>
          </a:prstGeom>
        </p:spPr>
      </p:pic>
      <p:pic>
        <p:nvPicPr>
          <p:cNvPr id="11" name="图片 10" descr="B2CDBB62-3F53-4B28-9E1B-6878C2440BF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596765"/>
            <a:ext cx="4805045" cy="1759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inferer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2544445"/>
          </a:xfrm>
        </p:spPr>
        <p:txBody>
          <a:bodyPr/>
          <a:lstStyle/>
          <a:p>
            <a:r>
              <a:rPr lang="en-US" altLang="zh-CN"/>
              <a:t>Approach</a:t>
            </a:r>
          </a:p>
          <a:p>
            <a:pPr lvl="1"/>
            <a:r>
              <a:rPr lang="en-US" altLang="zh-CN"/>
              <a:t>Use TLA+ specification to infer bounds on types</a:t>
            </a:r>
          </a:p>
          <a:p>
            <a:pPr lvl="1"/>
            <a:r>
              <a:rPr lang="en-US" altLang="zh-CN"/>
              <a:t>Create SMT constraints from TLA+ expressions</a:t>
            </a:r>
          </a:p>
          <a:p>
            <a:pPr lvl="1"/>
            <a:r>
              <a:rPr lang="en-US" altLang="zh-CN"/>
              <a:t>Reconstruct types from an SMT model</a:t>
            </a:r>
          </a:p>
          <a:p>
            <a:pPr lvl="1"/>
            <a:r>
              <a:rPr lang="en-US" altLang="zh-CN"/>
              <a:t>Post-processing</a:t>
            </a:r>
          </a:p>
          <a:p>
            <a:pPr lvl="1"/>
            <a:r>
              <a:rPr lang="en-US" altLang="zh-CN"/>
              <a:t>Determine type error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https://conf.tlapl.us/2020/07-Kukovec_and_Konnov-Type_Inference_for_TLA_+_in_Apalache.pdf</a:t>
            </a:r>
          </a:p>
          <a:p>
            <a:pPr lvl="1"/>
            <a:r>
              <a:rPr lang="zh-CN" altLang="en-US"/>
              <a:t>https://www.youtube.com/watch?v=hnp25hmCMN8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inferer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3930650"/>
          </a:xfrm>
        </p:spPr>
        <p:txBody>
          <a:bodyPr/>
          <a:lstStyle/>
          <a:p>
            <a:r>
              <a:rPr lang="en-US" altLang="zh-CN"/>
              <a:t>Example</a:t>
            </a:r>
            <a:endParaRPr lang="zh-CN" altLang="en-US"/>
          </a:p>
        </p:txBody>
      </p:sp>
      <p:pic>
        <p:nvPicPr>
          <p:cNvPr id="4" name="图片 3" descr="86FB9C3D-AAE1-4E3F-8EF8-A63E2E23C28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958975"/>
            <a:ext cx="3873500" cy="1447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58410" y="933450"/>
            <a:ext cx="59791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t1 = c1 /\ t2 = bool /\ t3 = c1/\ t4 = c1</a:t>
            </a:r>
          </a:p>
          <a:p>
            <a:r>
              <a:rPr lang="en-US" altLang="zh-CN"/>
              <a:t>/\ t2 = Vp</a:t>
            </a:r>
          </a:p>
          <a:p>
            <a:r>
              <a:rPr lang="en-US" altLang="zh-CN"/>
              <a:t>/\ t3 = Vy</a:t>
            </a:r>
          </a:p>
          <a:p>
            <a:r>
              <a:rPr lang="en-US" altLang="zh-CN"/>
              <a:t>/\ t4 = set(c2) /\ t5 = c2</a:t>
            </a:r>
          </a:p>
          <a:p>
            <a:r>
              <a:rPr lang="en-US" altLang="zh-CN"/>
              <a:t>/\ t5 = c3</a:t>
            </a:r>
          </a:p>
          <a:p>
            <a:r>
              <a:rPr lang="en-US" altLang="zh-CN"/>
              <a:t>/\ c3 = int /\ t6 = int /\ t7 = int</a:t>
            </a:r>
          </a:p>
          <a:p>
            <a:r>
              <a:rPr lang="en-US" altLang="zh-CN"/>
              <a:t>/\ t6 = Vx</a:t>
            </a:r>
          </a:p>
          <a:p>
            <a:r>
              <a:rPr lang="en-US" altLang="zh-CN"/>
              <a:t>/\ t7 = int</a:t>
            </a:r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3517900"/>
            <a:ext cx="6670675" cy="2538095"/>
          </a:xfrm>
          <a:prstGeom prst="rect">
            <a:avLst/>
          </a:prstGeom>
        </p:spPr>
      </p:pic>
      <p:pic>
        <p:nvPicPr>
          <p:cNvPr id="10" name="图片 9" descr="AAFA17F8-4BC0-439B-848A-30D6B15920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3650615"/>
            <a:ext cx="2514600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TLA+</a:t>
            </a:r>
            <a:r>
              <a:rPr lang="zh-CN" altLang="en-US" dirty="0"/>
              <a:t>中不变式常用的语法单元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基本逻辑（与或非，推导，</a:t>
            </a:r>
            <a:r>
              <a:rPr lang="en-US" altLang="zh-CN" dirty="0" err="1"/>
              <a:t>if..then..else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let..in</a:t>
            </a:r>
            <a:r>
              <a:rPr lang="en-US" altLang="zh-CN" dirty="0"/>
              <a:t>..(</a:t>
            </a:r>
            <a:r>
              <a:rPr lang="zh-CN" altLang="en-US" dirty="0"/>
              <a:t>可能产生局部变量问题）</a:t>
            </a:r>
            <a:endParaRPr lang="en-US" altLang="zh-CN" dirty="0"/>
          </a:p>
          <a:p>
            <a:r>
              <a:rPr lang="zh-CN" altLang="en-US" dirty="0"/>
              <a:t>函数（获取函数运算值）</a:t>
            </a:r>
            <a:endParaRPr lang="en-US" altLang="zh-CN" dirty="0"/>
          </a:p>
          <a:p>
            <a:r>
              <a:rPr lang="zh-CN" altLang="en-US" dirty="0"/>
              <a:t>集合运算（交并集，获取集合大小，判定元素是否在集合内）</a:t>
            </a:r>
            <a:endParaRPr lang="en-US" altLang="zh-CN" dirty="0"/>
          </a:p>
          <a:p>
            <a:pPr lvl="1"/>
            <a:r>
              <a:rPr lang="zh-CN" altLang="en-US" dirty="0"/>
              <a:t>可能产生无名集合</a:t>
            </a:r>
            <a:endParaRPr lang="en-US" altLang="zh-CN" dirty="0"/>
          </a:p>
          <a:p>
            <a:r>
              <a:rPr lang="zh-CN" altLang="en-US" dirty="0"/>
              <a:t>元组（获取元组的某个元素）</a:t>
            </a:r>
            <a:endParaRPr lang="en-US" altLang="zh-CN" dirty="0"/>
          </a:p>
          <a:p>
            <a:r>
              <a:rPr lang="en-US" altLang="zh-CN" dirty="0"/>
              <a:t>Record</a:t>
            </a:r>
            <a:r>
              <a:rPr lang="zh-CN" altLang="en-US" dirty="0"/>
              <a:t>（获取某个字段）</a:t>
            </a:r>
            <a:endParaRPr lang="en-US" altLang="zh-CN" dirty="0"/>
          </a:p>
          <a:p>
            <a:r>
              <a:rPr lang="zh-CN" altLang="en-US" dirty="0"/>
              <a:t>有关</a:t>
            </a:r>
            <a:r>
              <a:rPr lang="en-US" altLang="zh-CN" dirty="0"/>
              <a:t>liveness</a:t>
            </a:r>
            <a:r>
              <a:rPr lang="zh-CN" altLang="en-US" dirty="0"/>
              <a:t>的判定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2022/5/27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整数的处理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整数可能出现的场景</a:t>
            </a:r>
            <a:endParaRPr lang="en-US" altLang="zh-CN" dirty="0"/>
          </a:p>
          <a:p>
            <a:pPr lvl="1"/>
            <a:r>
              <a:rPr lang="zh-CN" altLang="en-US" dirty="0"/>
              <a:t>时间比较</a:t>
            </a:r>
            <a:endParaRPr lang="en-US" altLang="zh-CN" dirty="0"/>
          </a:p>
          <a:p>
            <a:pPr lvl="1"/>
            <a:r>
              <a:rPr lang="zh-CN" altLang="en-US" dirty="0"/>
              <a:t>集合大小（</a:t>
            </a:r>
            <a:r>
              <a:rPr lang="en-US" altLang="zh-CN" dirty="0"/>
              <a:t>Cardinality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字符串长度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大部分场景都是进行比较</a:t>
            </a:r>
            <a:endParaRPr lang="en-US" altLang="zh-CN" dirty="0"/>
          </a:p>
          <a:p>
            <a:r>
              <a:rPr lang="zh-CN" altLang="en-US" dirty="0"/>
              <a:t>可能的解决方式</a:t>
            </a:r>
            <a:endParaRPr lang="en-US" altLang="zh-CN" dirty="0"/>
          </a:p>
          <a:p>
            <a:pPr lvl="1"/>
            <a:r>
              <a:rPr lang="zh-CN" altLang="en-US" dirty="0"/>
              <a:t>变量与已知整数进行比较</a:t>
            </a:r>
            <a:endParaRPr lang="en-US" altLang="zh-CN" dirty="0"/>
          </a:p>
          <a:p>
            <a:pPr lvl="1"/>
            <a:r>
              <a:rPr lang="zh-CN" altLang="en-US" dirty="0"/>
              <a:t>变量与变量进行比较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2022/5/27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F7C802-3B1B-CFC0-87CE-3C38D36C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840" y="409504"/>
            <a:ext cx="3010320" cy="1009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46F448-0B88-ABC6-6053-6BCD4C13A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840" y="1692273"/>
            <a:ext cx="3886742" cy="447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911C1F-3914-D260-184E-D8E41E0D0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840" y="2553816"/>
            <a:ext cx="2562583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比较的处理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16000" y="1640417"/>
            <a:ext cx="11160000" cy="4898495"/>
          </a:xfrm>
        </p:spPr>
        <p:txBody>
          <a:bodyPr/>
          <a:lstStyle/>
          <a:p>
            <a:r>
              <a:rPr lang="zh-CN" altLang="en-US" dirty="0"/>
              <a:t>用户为需要进行变量</a:t>
            </a:r>
            <a:r>
              <a:rPr lang="en-US" altLang="zh-CN" dirty="0"/>
              <a:t>-</a:t>
            </a:r>
            <a:r>
              <a:rPr lang="zh-CN" altLang="en-US" dirty="0"/>
              <a:t>常量比较的变量标注其可能值</a:t>
            </a:r>
            <a:endParaRPr lang="en-US" altLang="zh-CN" dirty="0"/>
          </a:p>
          <a:p>
            <a:pPr lvl="1"/>
            <a:r>
              <a:rPr lang="zh-CN" altLang="en-US" dirty="0"/>
              <a:t>我们可以为这些变量</a:t>
            </a:r>
            <a:r>
              <a:rPr lang="en-US" altLang="zh-CN" dirty="0"/>
              <a:t>-</a:t>
            </a:r>
            <a:r>
              <a:rPr lang="zh-CN" altLang="en-US" dirty="0"/>
              <a:t>常量对生成几个谓词</a:t>
            </a:r>
            <a:endParaRPr lang="en-US" altLang="zh-CN" dirty="0"/>
          </a:p>
          <a:p>
            <a:r>
              <a:rPr lang="zh-CN" altLang="en-US" dirty="0"/>
              <a:t>对于需要进行变量</a:t>
            </a:r>
            <a:r>
              <a:rPr lang="en-US" altLang="zh-CN" dirty="0"/>
              <a:t>-</a:t>
            </a:r>
            <a:r>
              <a:rPr lang="zh-CN" altLang="en-US" dirty="0"/>
              <a:t>变量比较的，用户需要标注可能发生比较的变量集合和需要进行比较的符号（</a:t>
            </a:r>
            <a:r>
              <a:rPr lang="en-US" altLang="zh-CN" dirty="0"/>
              <a:t>=,&lt;,&gt;,/=,…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我们可以对该集合中所有元素两两生成谓词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2022/5/27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5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3528972" y="2000043"/>
            <a:ext cx="5155205" cy="2620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b="1" kern="1200" baseline="0">
                <a:solidFill>
                  <a:schemeClr val="bg1"/>
                </a:solidFill>
                <a:latin typeface="Verdana" panose="020B060403050404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rgbClr val="5F1051"/>
                </a:solidFill>
                <a:latin typeface="Lucida Calligraphy" panose="03010101010101010101" pitchFamily="66" charset="0"/>
                <a:ea typeface="幼圆" panose="02010509060101010101" pitchFamily="49" charset="-122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F7A1-0C0D-F743-88CC-95CC7BA40357}" type="datetime1">
              <a:rPr lang="zh-CN" altLang="en-US" smtClean="0"/>
              <a:t>2022/5/27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Ivy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协议整理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2059305"/>
          </a:xfrm>
        </p:spPr>
        <p:txBody>
          <a:bodyPr/>
          <a:lstStyle/>
          <a:p>
            <a:r>
              <a:rPr lang="zh-CN" altLang="en-US" dirty="0"/>
              <a:t>出现的逻辑运算符和量词</a:t>
            </a:r>
          </a:p>
          <a:p>
            <a:pPr lvl="1"/>
            <a:r>
              <a:rPr lang="en-US" altLang="zh-CN" dirty="0"/>
              <a:t>&amp; | -&gt; = ~ </a:t>
            </a:r>
          </a:p>
          <a:p>
            <a:pPr lvl="1"/>
            <a:r>
              <a:rPr lang="en-US" altLang="zh-CN" dirty="0"/>
              <a:t>forall</a:t>
            </a:r>
          </a:p>
          <a:p>
            <a:pPr lvl="1"/>
            <a:r>
              <a:rPr lang="zh-CN" altLang="en-US" dirty="0"/>
              <a:t>都是非常容易转化的</a:t>
            </a:r>
          </a:p>
          <a:p>
            <a:pPr lvl="1"/>
            <a:r>
              <a:rPr lang="zh-CN" altLang="en-US" dirty="0"/>
              <a:t>重点在于布尔值转换回</a:t>
            </a:r>
            <a:r>
              <a:rPr lang="en-US" altLang="zh-CN" dirty="0"/>
              <a:t>TLA+</a:t>
            </a:r>
            <a:r>
              <a:rPr lang="zh-CN" altLang="en-US" dirty="0"/>
              <a:t>语法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82625" y="3817620"/>
            <a:ext cx="11160125" cy="205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转换策略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Apalache</a:t>
            </a:r>
            <a:r>
              <a:rPr lang="zh-CN" altLang="en-US" dirty="0"/>
              <a:t>的类型检查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Apalache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1598295"/>
          </a:xfrm>
        </p:spPr>
        <p:txBody>
          <a:bodyPr/>
          <a:lstStyle/>
          <a:p>
            <a:r>
              <a:rPr lang="en-US" altLang="zh-CN" dirty="0"/>
              <a:t>Apalache Type Checker</a:t>
            </a:r>
          </a:p>
          <a:p>
            <a:pPr lvl="1"/>
            <a:r>
              <a:rPr lang="zh-CN" altLang="en-US" dirty="0"/>
              <a:t>可以直接使用</a:t>
            </a:r>
            <a:r>
              <a:rPr lang="en-US" altLang="zh-CN" dirty="0"/>
              <a:t>type checker</a:t>
            </a:r>
            <a:r>
              <a:rPr lang="zh-CN" altLang="en-US" dirty="0"/>
              <a:t>独立进行检查</a:t>
            </a:r>
          </a:p>
          <a:p>
            <a:pPr lvl="1"/>
            <a:r>
              <a:rPr lang="zh-CN" altLang="en-US" dirty="0"/>
              <a:t>在TLA+注释中引入了类似Java的注释</a:t>
            </a:r>
          </a:p>
          <a:p>
            <a:pPr lvl="1"/>
            <a:r>
              <a:rPr lang="zh-CN" altLang="en-US" dirty="0"/>
              <a:t>类型检查器会自动查找许多操作符号的类型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 descr="835E58D7-0934-4704-8301-39C5AAFB949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45" y="3027045"/>
            <a:ext cx="5194935" cy="1598295"/>
          </a:xfrm>
          <a:prstGeom prst="rect">
            <a:avLst/>
          </a:prstGeom>
        </p:spPr>
      </p:pic>
      <p:pic>
        <p:nvPicPr>
          <p:cNvPr id="9" name="图片 8" descr="E1660D42-E3B2-4615-81FA-FAB05889B81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45" y="4937760"/>
            <a:ext cx="627253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en-US" altLang="zh-CN" dirty="0"/>
              <a:t>Type annotations for the built-in operators</a:t>
            </a:r>
            <a:endParaRPr lang="zh-CN" altLang="en-US" dirty="0"/>
          </a:p>
          <a:p>
            <a:pPr lvl="1"/>
            <a:r>
              <a:rPr lang="en-US" altLang="zh-CN" dirty="0"/>
              <a:t>+,-,*,\div have the signature (Int,Int) =&gt; Int</a:t>
            </a:r>
          </a:p>
          <a:p>
            <a:pPr lvl="1"/>
            <a:r>
              <a:rPr lang="en-US" altLang="zh-CN" dirty="0"/>
              <a:t>{e1} and {e1,e2} have a =&gt; Set(a) and (b,b) =&gt; Set(b)</a:t>
            </a:r>
          </a:p>
          <a:p>
            <a:pPr lvl="1"/>
            <a:r>
              <a:rPr lang="en-US" altLang="zh-CN" dirty="0"/>
              <a:t>&lt;&lt;e1,e2&gt;&gt; have (a,b) =&gt; &lt;&lt;a,b&gt;&gt; | (a,a) =&gt; Seq(a)</a:t>
            </a:r>
          </a:p>
          <a:p>
            <a:pPr lvl="1"/>
            <a:r>
              <a:rPr lang="en-US" altLang="zh-CN" dirty="0"/>
              <a:t>{x∈S:P} becomes ((a =&gt; Bool ) =&gt; Set(a))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zh-CN" altLang="en-US" dirty="0"/>
              <a:t>注释</a:t>
            </a:r>
          </a:p>
          <a:p>
            <a:pPr lvl="1"/>
            <a:r>
              <a:rPr lang="en-US" altLang="zh-CN" dirty="0"/>
              <a:t>Recipe variables </a:t>
            </a:r>
          </a:p>
          <a:p>
            <a:pPr lvl="2"/>
            <a:r>
              <a:rPr lang="en-US" altLang="zh-CN" dirty="0"/>
              <a:t>@type:Int;</a:t>
            </a:r>
          </a:p>
          <a:p>
            <a:pPr lvl="1"/>
            <a:r>
              <a:rPr lang="en-US" altLang="zh-CN" dirty="0"/>
              <a:t>Constants</a:t>
            </a:r>
          </a:p>
          <a:p>
            <a:pPr lvl="1"/>
            <a:r>
              <a:rPr lang="en-US" altLang="zh-CN" dirty="0"/>
              <a:t>Operators </a:t>
            </a:r>
          </a:p>
          <a:p>
            <a:pPr lvl="2"/>
            <a:r>
              <a:rPr lang="en-US" altLang="zh-CN" dirty="0"/>
              <a:t>\* @type: (Set(Int), Int -&gt; Int) =&gt; Set(Int); </a:t>
            </a:r>
            <a:r>
              <a:rPr lang="en-US" altLang="zh-CN" dirty="0">
                <a:sym typeface="+mn-ea"/>
              </a:rPr>
              <a:t>Image(S, B) == {B[x] : x \in S}</a:t>
            </a:r>
            <a:endParaRPr lang="en-US" altLang="zh-CN" dirty="0"/>
          </a:p>
          <a:p>
            <a:pPr lvl="1"/>
            <a:r>
              <a:rPr lang="en-US" altLang="zh-CN" dirty="0"/>
              <a:t>Records</a:t>
            </a:r>
          </a:p>
          <a:p>
            <a:pPr lvl="2"/>
            <a:r>
              <a:rPr lang="en-US" altLang="zh-CN" dirty="0"/>
              <a:t>msgs is a set contains records of two types:[type: Str] and [type: Str, rm: RM]</a:t>
            </a:r>
          </a:p>
          <a:p>
            <a:pPr lvl="2"/>
            <a:r>
              <a:rPr lang="en-US" altLang="zh-CN" dirty="0"/>
              <a:t>  \* @type: Set([type: Str, rm: RM]); msgs </a:t>
            </a:r>
          </a:p>
          <a:p>
            <a:pPr lvl="2"/>
            <a:r>
              <a:rPr lang="en-US" altLang="zh-CN" dirty="0"/>
              <a:t>an incorrect field access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zh-CN" altLang="en-US" dirty="0"/>
              <a:t>注释</a:t>
            </a:r>
          </a:p>
          <a:p>
            <a:pPr lvl="1"/>
            <a:r>
              <a:rPr lang="en-US" altLang="zh-CN" dirty="0"/>
              <a:t>Functions as sequences</a:t>
            </a:r>
          </a:p>
          <a:p>
            <a:pPr lvl="2"/>
            <a:r>
              <a:rPr lang="en-US" altLang="zh-CN" dirty="0"/>
              <a:t>\* @type: (Seq(Int), Int, Int) =&gt; Bool;  Attacks(queens,i,j) == ...</a:t>
            </a:r>
          </a:p>
          <a:p>
            <a:pPr lvl="1"/>
            <a:r>
              <a:rPr lang="en-US" altLang="zh-CN" dirty="0"/>
              <a:t>Type Aliases</a:t>
            </a:r>
          </a:p>
          <a:p>
            <a:pPr lvl="2"/>
            <a:r>
              <a:rPr lang="en-US" altLang="zh-CN" dirty="0"/>
              <a:t>\* @typeAlias: ALIAS = &lt;type&gt;;</a:t>
            </a:r>
          </a:p>
          <a:p>
            <a:pPr lvl="1"/>
            <a:r>
              <a:rPr lang="en-US" altLang="zh-CN" dirty="0"/>
              <a:t>Multi-line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zh-CN" altLang="en-US" dirty="0"/>
              <a:t>大多数注释都是在关键字和变量之间</a:t>
            </a:r>
          </a:p>
          <a:p>
            <a:pPr lvl="1"/>
            <a:r>
              <a:rPr lang="en-US" altLang="zh-CN" dirty="0">
                <a:sym typeface="+mn-ea"/>
              </a:rPr>
              <a:t>LOCAL</a:t>
            </a:r>
            <a:r>
              <a:rPr lang="zh-CN" altLang="en-US" dirty="0">
                <a:sym typeface="+mn-ea"/>
              </a:rPr>
              <a:t>的注释在</a:t>
            </a:r>
            <a:r>
              <a:rPr lang="en-US" altLang="zh-CN" dirty="0">
                <a:sym typeface="+mn-ea"/>
              </a:rPr>
              <a:t>LOCAL</a:t>
            </a:r>
            <a:r>
              <a:rPr lang="zh-CN" altLang="en-US" dirty="0">
                <a:sym typeface="+mn-ea"/>
              </a:rPr>
              <a:t>关键字之前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295" y="5066030"/>
            <a:ext cx="11073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参考文档</a:t>
            </a:r>
            <a:r>
              <a:rPr lang="en-US" altLang="zh-CN"/>
              <a:t>:</a:t>
            </a:r>
            <a:r>
              <a:rPr lang="zh-CN" altLang="en-US"/>
              <a:t>https://apalache.informal.systems/docs/HOWTOs/howto-write-type-annotations.html</a:t>
            </a:r>
          </a:p>
          <a:p>
            <a:r>
              <a:rPr lang="en-US" altLang="zh-CN"/>
              <a:t>		 https://apalache.informal.systems/docs/adr/002adr-types.html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583430"/>
          </a:xfrm>
        </p:spPr>
        <p:txBody>
          <a:bodyPr/>
          <a:lstStyle/>
          <a:p>
            <a:r>
              <a:rPr lang="zh-CN" altLang="en-US" dirty="0"/>
              <a:t>uninterpreted types</a:t>
            </a:r>
          </a:p>
          <a:p>
            <a:pPr lvl="1"/>
            <a:r>
              <a:rPr lang="zh-CN" altLang="en-US" dirty="0"/>
              <a:t>CONSTANT RM \* The set of resource managers</a:t>
            </a:r>
          </a:p>
          <a:p>
            <a:pPr lvl="1"/>
            <a:r>
              <a:rPr lang="en-US" altLang="zh-CN" dirty="0"/>
              <a:t>RM = 1..3 or RM = {“a”,”b”,”c”}</a:t>
            </a:r>
          </a:p>
          <a:p>
            <a:pPr lvl="1"/>
            <a:r>
              <a:rPr lang="en-US" altLang="zh-CN" dirty="0"/>
              <a:t>Int  &lt;,&gt;,&gt;=,&lt;=</a:t>
            </a:r>
          </a:p>
          <a:p>
            <a:pPr lvl="1"/>
            <a:r>
              <a:rPr lang="zh-CN" altLang="en-US" dirty="0"/>
              <a:t>注释方法</a:t>
            </a:r>
            <a:r>
              <a:rPr lang="en-US" altLang="zh-CN" dirty="0"/>
              <a:t>  \* @type: UTNAME;</a:t>
            </a:r>
          </a:p>
          <a:p>
            <a:pPr lvl="1"/>
            <a:r>
              <a:rPr lang="zh-CN" altLang="en-US" dirty="0"/>
              <a:t>如何解释一个值属于</a:t>
            </a:r>
            <a:r>
              <a:rPr lang="zh-CN" altLang="en-US" dirty="0">
                <a:sym typeface="+mn-ea"/>
              </a:rPr>
              <a:t>uninterpreted types</a:t>
            </a:r>
          </a:p>
          <a:p>
            <a:pPr lvl="2"/>
            <a:r>
              <a:rPr lang="zh-CN" altLang="en-US" dirty="0"/>
              <a:t>"identifier_OF_TYPENAME"</a:t>
            </a:r>
          </a:p>
          <a:p>
            <a:pPr lvl="2"/>
            <a:r>
              <a:rPr lang="en-US" altLang="zh-CN" dirty="0"/>
              <a:t>“1_OF_UT”</a:t>
            </a:r>
          </a:p>
          <a:p>
            <a:pPr lvl="2"/>
            <a:r>
              <a:rPr lang="en-US" altLang="zh-CN" dirty="0"/>
              <a:t>“abc_OF_UT”</a:t>
            </a:r>
          </a:p>
          <a:p>
            <a:pPr lvl="2"/>
            <a:r>
              <a:rPr lang="zh-CN" altLang="en-US" dirty="0"/>
              <a:t>"abc" = "bc_OF_A"</a:t>
            </a:r>
            <a:r>
              <a:rPr lang="en-US" altLang="zh-CN" dirty="0"/>
              <a:t> /false </a:t>
            </a:r>
          </a:p>
          <a:p>
            <a:pPr lvl="2"/>
            <a:r>
              <a:rPr lang="zh-CN" altLang="en-US" dirty="0"/>
              <a:t>"1_OF_A" = "1_OF_B"</a:t>
            </a:r>
          </a:p>
          <a:p>
            <a:pPr lvl="2"/>
            <a:r>
              <a:rPr lang="zh-CN" altLang="en-US" dirty="0"/>
              <a:t>"1_OF_A" = "2_OF_A"</a:t>
            </a:r>
          </a:p>
          <a:p>
            <a:pPr lvl="2"/>
            <a:r>
              <a:rPr lang="zh-CN" altLang="en-US" dirty="0"/>
              <a:t>"1_OF_A" = "1_OF_A"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Tools(untyped-&gt;typed)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415" y="3187700"/>
            <a:ext cx="11160125" cy="864870"/>
          </a:xfrm>
        </p:spPr>
        <p:txBody>
          <a:bodyPr/>
          <a:lstStyle/>
          <a:p>
            <a:r>
              <a:rPr lang="en-US" altLang="zh-CN" dirty="0"/>
              <a:t>Both of them are independent of the model checker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26415" y="2313940"/>
            <a:ext cx="11160125" cy="86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Type Inferer</a:t>
            </a:r>
          </a:p>
          <a:p>
            <a:pPr lvl="1"/>
            <a:r>
              <a:rPr lang="en-US" altLang="zh-CN" dirty="0"/>
              <a:t>Global analysis of the spec.No annotations.</a:t>
            </a:r>
          </a:p>
          <a:p>
            <a:pPr lvl="1"/>
            <a:endParaRPr lang="en-US" altLang="zh-CN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26415" y="1440180"/>
            <a:ext cx="11160125" cy="86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Type checker</a:t>
            </a:r>
          </a:p>
          <a:p>
            <a:pPr lvl="1"/>
            <a:r>
              <a:rPr lang="en-US" altLang="zh-CN" dirty="0"/>
              <a:t>Local analysis of operator definitions.Need for annotations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lstStyle/>
          <a:p>
            <a:r>
              <a:rPr lang="en-US" altLang="zh-CN"/>
              <a:t>Type syntax</a:t>
            </a:r>
          </a:p>
          <a:p>
            <a:pPr lvl="1"/>
            <a:r>
              <a:rPr lang="en-US" altLang="zh-CN"/>
              <a:t>Bool | Int | Str | Real     basic types</a:t>
            </a:r>
          </a:p>
          <a:p>
            <a:pPr lvl="1"/>
            <a:r>
              <a:rPr lang="en-US" altLang="zh-CN"/>
              <a:t>IDENTIFIER123 | [_A-Z][_A-Z0-9]*  uninterpreted type</a:t>
            </a:r>
          </a:p>
          <a:p>
            <a:pPr lvl="2"/>
            <a:r>
              <a:rPr lang="en-US" altLang="zh-CN" sz="1800"/>
              <a:t>Like types of model values in TLC</a:t>
            </a:r>
            <a:endParaRPr lang="en-US" altLang="zh-CN"/>
          </a:p>
          <a:p>
            <a:pPr lvl="2"/>
            <a:r>
              <a:rPr lang="en-US" altLang="zh-CN"/>
              <a:t>Often, CONSTANTS are parameterized sets</a:t>
            </a:r>
          </a:p>
          <a:p>
            <a:pPr lvl="1"/>
            <a:r>
              <a:rPr lang="en-US" altLang="zh-CN"/>
              <a:t>T -&gt; T | set(T) | Seq(T)    functions,sets,sequences</a:t>
            </a:r>
          </a:p>
          <a:p>
            <a:pPr lvl="1"/>
            <a:r>
              <a:rPr lang="en-US" altLang="zh-CN"/>
              <a:t>&lt;&lt;T,...T&gt;&gt; | [h1: T,...,hk: T]  tuples,records</a:t>
            </a:r>
          </a:p>
          <a:p>
            <a:pPr lvl="1"/>
            <a:r>
              <a:rPr lang="en-US" altLang="zh-CN"/>
              <a:t>(T,...T) =&gt; T   operators</a:t>
            </a:r>
          </a:p>
          <a:p>
            <a:pPr lvl="1"/>
            <a:r>
              <a:rPr lang="en-US" altLang="zh-CN"/>
              <a:t>a | ... | z    type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1098</Words>
  <Application>Microsoft Office PowerPoint</Application>
  <PresentationFormat>宽屏</PresentationFormat>
  <Paragraphs>191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Lucida Calligraphy</vt:lpstr>
      <vt:lpstr>Verdana</vt:lpstr>
      <vt:lpstr>Office 主题</vt:lpstr>
      <vt:lpstr>1_Office 主题</vt:lpstr>
      <vt:lpstr>工作进展汇报 </vt:lpstr>
      <vt:lpstr>Ivy协议整理</vt:lpstr>
      <vt:lpstr>Apalache相关</vt:lpstr>
      <vt:lpstr>注释详解</vt:lpstr>
      <vt:lpstr>注释详解</vt:lpstr>
      <vt:lpstr>注释详解</vt:lpstr>
      <vt:lpstr>注释详解</vt:lpstr>
      <vt:lpstr>Tools(untyped-&gt;typed)</vt:lpstr>
      <vt:lpstr>Type checker</vt:lpstr>
      <vt:lpstr>Type checker</vt:lpstr>
      <vt:lpstr>Type checker</vt:lpstr>
      <vt:lpstr>Type inferer</vt:lpstr>
      <vt:lpstr>Type inferer</vt:lpstr>
      <vt:lpstr>TLA+中不变式常用的语法单元</vt:lpstr>
      <vt:lpstr>整数的处理</vt:lpstr>
      <vt:lpstr>比较的处理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蔡 文俊</cp:lastModifiedBy>
  <cp:revision>3523</cp:revision>
  <cp:lastPrinted>2022-05-22T06:31:34Z</cp:lastPrinted>
  <dcterms:created xsi:type="dcterms:W3CDTF">2022-05-22T06:31:34Z</dcterms:created>
  <dcterms:modified xsi:type="dcterms:W3CDTF">2022-05-27T05:37:30Z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F6955C402DB767D01F3F8762A01A2E60</vt:lpwstr>
  </property>
</Properties>
</file>