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487" r:id="rId2"/>
    <p:sldId id="2489" r:id="rId3"/>
    <p:sldId id="2406" r:id="rId4"/>
    <p:sldId id="2470" r:id="rId5"/>
    <p:sldId id="274" r:id="rId6"/>
    <p:sldId id="1059" r:id="rId7"/>
    <p:sldId id="2490" r:id="rId8"/>
    <p:sldId id="2491" r:id="rId9"/>
    <p:sldId id="2492" r:id="rId10"/>
    <p:sldId id="248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7"/>
    <p:restoredTop sz="94699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D3708-AC70-45B6-883C-81F93FCED411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D5753-97F3-4D05-8C08-9F3CB03BB3A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71C9C-9EB9-4084-8AE7-02822124F335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6811D-9055-4A7C-8BC6-623B789047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春秋广告/盗版必究        原创来源：http://chn.docer.com/works?userid=199329941#!/work_time"/>
          <p:cNvSpPr/>
          <p:nvPr/>
        </p:nvSpPr>
        <p:spPr>
          <a:xfrm>
            <a:off x="8835654" y="0"/>
            <a:ext cx="5342233" cy="4087906"/>
          </a:xfrm>
          <a:custGeom>
            <a:avLst/>
            <a:gdLst>
              <a:gd name="connsiteX0" fmla="*/ 2315840 w 5342233"/>
              <a:gd name="connsiteY0" fmla="*/ 0 h 4087906"/>
              <a:gd name="connsiteX1" fmla="*/ 5342233 w 5342233"/>
              <a:gd name="connsiteY1" fmla="*/ 0 h 4087906"/>
              <a:gd name="connsiteX2" fmla="*/ 3026393 w 5342233"/>
              <a:gd name="connsiteY2" fmla="*/ 4087906 h 4087906"/>
              <a:gd name="connsiteX3" fmla="*/ 0 w 5342233"/>
              <a:gd name="connsiteY3" fmla="*/ 4087906 h 4087906"/>
              <a:gd name="connsiteX4" fmla="*/ 2315840 w 5342233"/>
              <a:gd name="connsiteY4" fmla="*/ 0 h 40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2233" h="4087906">
                <a:moveTo>
                  <a:pt x="2315840" y="0"/>
                </a:moveTo>
                <a:lnTo>
                  <a:pt x="5342233" y="0"/>
                </a:lnTo>
                <a:lnTo>
                  <a:pt x="3026393" y="4087906"/>
                </a:lnTo>
                <a:lnTo>
                  <a:pt x="0" y="4087906"/>
                </a:lnTo>
                <a:lnTo>
                  <a:pt x="23158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稻壳儿春秋广告/盗版必究        原创来源：http://chn.docer.com/works?userid=199329941#!/work_time"/>
          <p:cNvSpPr/>
          <p:nvPr/>
        </p:nvSpPr>
        <p:spPr>
          <a:xfrm>
            <a:off x="9024184" y="0"/>
            <a:ext cx="6911519" cy="6858000"/>
          </a:xfrm>
          <a:prstGeom prst="parallelogram">
            <a:avLst>
              <a:gd name="adj" fmla="val 566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稻壳儿春秋广告/盗版必究        原创来源：http://chn.docer.com/works?userid=199329941#!/work_time"/>
          <p:cNvSpPr/>
          <p:nvPr/>
        </p:nvSpPr>
        <p:spPr>
          <a:xfrm>
            <a:off x="10593470" y="0"/>
            <a:ext cx="5342233" cy="4087906"/>
          </a:xfrm>
          <a:custGeom>
            <a:avLst/>
            <a:gdLst>
              <a:gd name="connsiteX0" fmla="*/ 2315840 w 5342233"/>
              <a:gd name="connsiteY0" fmla="*/ 0 h 4087906"/>
              <a:gd name="connsiteX1" fmla="*/ 5342233 w 5342233"/>
              <a:gd name="connsiteY1" fmla="*/ 0 h 4087906"/>
              <a:gd name="connsiteX2" fmla="*/ 3026393 w 5342233"/>
              <a:gd name="connsiteY2" fmla="*/ 4087906 h 4087906"/>
              <a:gd name="connsiteX3" fmla="*/ 0 w 5342233"/>
              <a:gd name="connsiteY3" fmla="*/ 4087906 h 4087906"/>
              <a:gd name="connsiteX4" fmla="*/ 2315840 w 5342233"/>
              <a:gd name="connsiteY4" fmla="*/ 0 h 40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2233" h="4087906">
                <a:moveTo>
                  <a:pt x="2315840" y="0"/>
                </a:moveTo>
                <a:lnTo>
                  <a:pt x="5342233" y="0"/>
                </a:lnTo>
                <a:lnTo>
                  <a:pt x="3026393" y="4087906"/>
                </a:lnTo>
                <a:lnTo>
                  <a:pt x="0" y="4087906"/>
                </a:lnTo>
                <a:lnTo>
                  <a:pt x="2315840" y="0"/>
                </a:lnTo>
                <a:close/>
              </a:path>
            </a:pathLst>
          </a:custGeom>
          <a:solidFill>
            <a:srgbClr val="DDD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>
            <a:off x="-893135" y="0"/>
            <a:ext cx="3976577" cy="3042899"/>
          </a:xfrm>
          <a:custGeom>
            <a:avLst/>
            <a:gdLst>
              <a:gd name="connsiteX0" fmla="*/ 2315840 w 5342233"/>
              <a:gd name="connsiteY0" fmla="*/ 0 h 4087906"/>
              <a:gd name="connsiteX1" fmla="*/ 5342233 w 5342233"/>
              <a:gd name="connsiteY1" fmla="*/ 0 h 4087906"/>
              <a:gd name="connsiteX2" fmla="*/ 3026393 w 5342233"/>
              <a:gd name="connsiteY2" fmla="*/ 4087906 h 4087906"/>
              <a:gd name="connsiteX3" fmla="*/ 0 w 5342233"/>
              <a:gd name="connsiteY3" fmla="*/ 4087906 h 4087906"/>
              <a:gd name="connsiteX4" fmla="*/ 2315840 w 5342233"/>
              <a:gd name="connsiteY4" fmla="*/ 0 h 40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2233" h="4087906">
                <a:moveTo>
                  <a:pt x="2315840" y="0"/>
                </a:moveTo>
                <a:lnTo>
                  <a:pt x="5342233" y="0"/>
                </a:lnTo>
                <a:lnTo>
                  <a:pt x="3026393" y="4087906"/>
                </a:lnTo>
                <a:lnTo>
                  <a:pt x="0" y="4087906"/>
                </a:lnTo>
                <a:lnTo>
                  <a:pt x="23158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稻壳儿春秋广告/盗版必究        原创来源：http://chn.docer.com/works?userid=199329941#!/work_time"/>
          <p:cNvSpPr/>
          <p:nvPr/>
        </p:nvSpPr>
        <p:spPr>
          <a:xfrm>
            <a:off x="8561014" y="4787467"/>
            <a:ext cx="926340" cy="919167"/>
          </a:xfrm>
          <a:prstGeom prst="parallelogram">
            <a:avLst>
              <a:gd name="adj" fmla="val 566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1" y="5592726"/>
            <a:ext cx="1711842" cy="1265274"/>
          </a:xfrm>
          <a:prstGeom prst="parallelogram">
            <a:avLst>
              <a:gd name="adj" fmla="val 566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17437" y="2844116"/>
            <a:ext cx="5448300" cy="110680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Bold"/>
                <a:ea typeface="思源黑体 CN Bold"/>
                <a:cs typeface="+mn-ea"/>
              </a:rPr>
              <a:t>一周进展报告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60650" y="1894840"/>
            <a:ext cx="2821940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REPORT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69075" y="4088130"/>
            <a:ext cx="1496695" cy="36830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Humanst521 BT" panose="020B0602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蔡文俊、赵嘉铖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春秋广告/盗版必究        原创来源：http://chn.docer.com/works?userid=199329941#!/work_time"/>
          <p:cNvSpPr/>
          <p:nvPr/>
        </p:nvSpPr>
        <p:spPr>
          <a:xfrm>
            <a:off x="8835654" y="0"/>
            <a:ext cx="5342233" cy="4087906"/>
          </a:xfrm>
          <a:custGeom>
            <a:avLst/>
            <a:gdLst>
              <a:gd name="connsiteX0" fmla="*/ 2315840 w 5342233"/>
              <a:gd name="connsiteY0" fmla="*/ 0 h 4087906"/>
              <a:gd name="connsiteX1" fmla="*/ 5342233 w 5342233"/>
              <a:gd name="connsiteY1" fmla="*/ 0 h 4087906"/>
              <a:gd name="connsiteX2" fmla="*/ 3026393 w 5342233"/>
              <a:gd name="connsiteY2" fmla="*/ 4087906 h 4087906"/>
              <a:gd name="connsiteX3" fmla="*/ 0 w 5342233"/>
              <a:gd name="connsiteY3" fmla="*/ 4087906 h 4087906"/>
              <a:gd name="connsiteX4" fmla="*/ 2315840 w 5342233"/>
              <a:gd name="connsiteY4" fmla="*/ 0 h 40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2233" h="4087906">
                <a:moveTo>
                  <a:pt x="2315840" y="0"/>
                </a:moveTo>
                <a:lnTo>
                  <a:pt x="5342233" y="0"/>
                </a:lnTo>
                <a:lnTo>
                  <a:pt x="3026393" y="4087906"/>
                </a:lnTo>
                <a:lnTo>
                  <a:pt x="0" y="4087906"/>
                </a:lnTo>
                <a:lnTo>
                  <a:pt x="23158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稻壳儿春秋广告/盗版必究        原创来源：http://chn.docer.com/works?userid=199329941#!/work_time"/>
          <p:cNvSpPr/>
          <p:nvPr/>
        </p:nvSpPr>
        <p:spPr>
          <a:xfrm>
            <a:off x="9024184" y="0"/>
            <a:ext cx="6911519" cy="6858000"/>
          </a:xfrm>
          <a:prstGeom prst="parallelogram">
            <a:avLst>
              <a:gd name="adj" fmla="val 566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稻壳儿春秋广告/盗版必究        原创来源：http://chn.docer.com/works?userid=199329941#!/work_time"/>
          <p:cNvSpPr/>
          <p:nvPr/>
        </p:nvSpPr>
        <p:spPr>
          <a:xfrm>
            <a:off x="10593470" y="0"/>
            <a:ext cx="5342233" cy="4087906"/>
          </a:xfrm>
          <a:custGeom>
            <a:avLst/>
            <a:gdLst>
              <a:gd name="connsiteX0" fmla="*/ 2315840 w 5342233"/>
              <a:gd name="connsiteY0" fmla="*/ 0 h 4087906"/>
              <a:gd name="connsiteX1" fmla="*/ 5342233 w 5342233"/>
              <a:gd name="connsiteY1" fmla="*/ 0 h 4087906"/>
              <a:gd name="connsiteX2" fmla="*/ 3026393 w 5342233"/>
              <a:gd name="connsiteY2" fmla="*/ 4087906 h 4087906"/>
              <a:gd name="connsiteX3" fmla="*/ 0 w 5342233"/>
              <a:gd name="connsiteY3" fmla="*/ 4087906 h 4087906"/>
              <a:gd name="connsiteX4" fmla="*/ 2315840 w 5342233"/>
              <a:gd name="connsiteY4" fmla="*/ 0 h 40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2233" h="4087906">
                <a:moveTo>
                  <a:pt x="2315840" y="0"/>
                </a:moveTo>
                <a:lnTo>
                  <a:pt x="5342233" y="0"/>
                </a:lnTo>
                <a:lnTo>
                  <a:pt x="3026393" y="4087906"/>
                </a:lnTo>
                <a:lnTo>
                  <a:pt x="0" y="4087906"/>
                </a:lnTo>
                <a:lnTo>
                  <a:pt x="2315840" y="0"/>
                </a:lnTo>
                <a:close/>
              </a:path>
            </a:pathLst>
          </a:custGeom>
          <a:solidFill>
            <a:srgbClr val="DDD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>
            <a:off x="-893135" y="0"/>
            <a:ext cx="3976577" cy="3042899"/>
          </a:xfrm>
          <a:custGeom>
            <a:avLst/>
            <a:gdLst>
              <a:gd name="connsiteX0" fmla="*/ 2315840 w 5342233"/>
              <a:gd name="connsiteY0" fmla="*/ 0 h 4087906"/>
              <a:gd name="connsiteX1" fmla="*/ 5342233 w 5342233"/>
              <a:gd name="connsiteY1" fmla="*/ 0 h 4087906"/>
              <a:gd name="connsiteX2" fmla="*/ 3026393 w 5342233"/>
              <a:gd name="connsiteY2" fmla="*/ 4087906 h 4087906"/>
              <a:gd name="connsiteX3" fmla="*/ 0 w 5342233"/>
              <a:gd name="connsiteY3" fmla="*/ 4087906 h 4087906"/>
              <a:gd name="connsiteX4" fmla="*/ 2315840 w 5342233"/>
              <a:gd name="connsiteY4" fmla="*/ 0 h 40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2233" h="4087906">
                <a:moveTo>
                  <a:pt x="2315840" y="0"/>
                </a:moveTo>
                <a:lnTo>
                  <a:pt x="5342233" y="0"/>
                </a:lnTo>
                <a:lnTo>
                  <a:pt x="3026393" y="4087906"/>
                </a:lnTo>
                <a:lnTo>
                  <a:pt x="0" y="4087906"/>
                </a:lnTo>
                <a:lnTo>
                  <a:pt x="23158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稻壳儿春秋广告/盗版必究        原创来源：http://chn.docer.com/works?userid=199329941#!/work_time"/>
          <p:cNvSpPr/>
          <p:nvPr/>
        </p:nvSpPr>
        <p:spPr>
          <a:xfrm>
            <a:off x="8561014" y="4787467"/>
            <a:ext cx="926340" cy="919167"/>
          </a:xfrm>
          <a:prstGeom prst="parallelogram">
            <a:avLst>
              <a:gd name="adj" fmla="val 566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稻壳儿春秋广告/盗版必究        原创来源：http://chn.docer.com/works?userid=199329941#!/work_time"/>
          <p:cNvSpPr/>
          <p:nvPr/>
        </p:nvSpPr>
        <p:spPr>
          <a:xfrm>
            <a:off x="1" y="5592726"/>
            <a:ext cx="1711842" cy="1265274"/>
          </a:xfrm>
          <a:prstGeom prst="parallelogram">
            <a:avLst>
              <a:gd name="adj" fmla="val 566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17436" y="2844116"/>
            <a:ext cx="4091707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/>
                <a:ea typeface="思源黑体 CN Bold"/>
                <a:cs typeface="+mn-ea"/>
              </a:rPr>
              <a:t>谢谢观看</a:t>
            </a:r>
            <a:endParaRPr kumimoji="0" lang="zh-CN" altLang="en-US" sz="66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Bold"/>
              <a:ea typeface="思源黑体 CN Bold"/>
              <a:cs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60650" y="1894840"/>
            <a:ext cx="3288665" cy="7683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稻壳儿春秋广告/盗版必究        原创来源：http://chn.docer.com/works?userid=199329941#!/work_time"/>
          <p:cNvSpPr/>
          <p:nvPr/>
        </p:nvSpPr>
        <p:spPr>
          <a:xfrm>
            <a:off x="-148857" y="0"/>
            <a:ext cx="5342233" cy="4087906"/>
          </a:xfrm>
          <a:custGeom>
            <a:avLst/>
            <a:gdLst>
              <a:gd name="connsiteX0" fmla="*/ 2315840 w 5342233"/>
              <a:gd name="connsiteY0" fmla="*/ 0 h 4087906"/>
              <a:gd name="connsiteX1" fmla="*/ 5342233 w 5342233"/>
              <a:gd name="connsiteY1" fmla="*/ 0 h 4087906"/>
              <a:gd name="connsiteX2" fmla="*/ 3026393 w 5342233"/>
              <a:gd name="connsiteY2" fmla="*/ 4087906 h 4087906"/>
              <a:gd name="connsiteX3" fmla="*/ 0 w 5342233"/>
              <a:gd name="connsiteY3" fmla="*/ 4087906 h 4087906"/>
              <a:gd name="connsiteX4" fmla="*/ 2315840 w 5342233"/>
              <a:gd name="connsiteY4" fmla="*/ 0 h 40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2233" h="4087906">
                <a:moveTo>
                  <a:pt x="2315840" y="0"/>
                </a:moveTo>
                <a:lnTo>
                  <a:pt x="5342233" y="0"/>
                </a:lnTo>
                <a:lnTo>
                  <a:pt x="3026393" y="4087906"/>
                </a:lnTo>
                <a:lnTo>
                  <a:pt x="0" y="4087906"/>
                </a:lnTo>
                <a:lnTo>
                  <a:pt x="23158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稻壳儿春秋广告/盗版必究        原创来源：http://chn.docer.com/works?userid=199329941#!/work_time"/>
          <p:cNvSpPr/>
          <p:nvPr/>
        </p:nvSpPr>
        <p:spPr>
          <a:xfrm>
            <a:off x="10693495" y="0"/>
            <a:ext cx="6911519" cy="6858000"/>
          </a:xfrm>
          <a:prstGeom prst="parallelogram">
            <a:avLst>
              <a:gd name="adj" fmla="val 566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稻壳儿春秋广告/盗版必究        原创来源：http://chn.docer.com/works?userid=199329941#!/work_time"/>
          <p:cNvSpPr/>
          <p:nvPr/>
        </p:nvSpPr>
        <p:spPr>
          <a:xfrm>
            <a:off x="-2335720" y="3855710"/>
            <a:ext cx="5342233" cy="4087906"/>
          </a:xfrm>
          <a:custGeom>
            <a:avLst/>
            <a:gdLst>
              <a:gd name="connsiteX0" fmla="*/ 2315840 w 5342233"/>
              <a:gd name="connsiteY0" fmla="*/ 0 h 4087906"/>
              <a:gd name="connsiteX1" fmla="*/ 5342233 w 5342233"/>
              <a:gd name="connsiteY1" fmla="*/ 0 h 4087906"/>
              <a:gd name="connsiteX2" fmla="*/ 3026393 w 5342233"/>
              <a:gd name="connsiteY2" fmla="*/ 4087906 h 4087906"/>
              <a:gd name="connsiteX3" fmla="*/ 0 w 5342233"/>
              <a:gd name="connsiteY3" fmla="*/ 4087906 h 4087906"/>
              <a:gd name="connsiteX4" fmla="*/ 2315840 w 5342233"/>
              <a:gd name="connsiteY4" fmla="*/ 0 h 40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42233" h="4087906">
                <a:moveTo>
                  <a:pt x="2315840" y="0"/>
                </a:moveTo>
                <a:lnTo>
                  <a:pt x="5342233" y="0"/>
                </a:lnTo>
                <a:lnTo>
                  <a:pt x="3026393" y="4087906"/>
                </a:lnTo>
                <a:lnTo>
                  <a:pt x="0" y="4087906"/>
                </a:lnTo>
                <a:lnTo>
                  <a:pt x="231584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稻壳儿春秋广告/盗版必究        原创来源：http://chn.docer.com/works?userid=199329941#!/work_time"/>
          <p:cNvSpPr/>
          <p:nvPr/>
        </p:nvSpPr>
        <p:spPr>
          <a:xfrm>
            <a:off x="661023" y="5563644"/>
            <a:ext cx="926340" cy="919167"/>
          </a:xfrm>
          <a:prstGeom prst="parallelogram">
            <a:avLst>
              <a:gd name="adj" fmla="val 566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稻壳儿春秋广告/盗版必究        原创来源：http://chn.docer.com/works?userid=199329941#!/work_time"/>
          <p:cNvSpPr/>
          <p:nvPr/>
        </p:nvSpPr>
        <p:spPr>
          <a:xfrm>
            <a:off x="1" y="0"/>
            <a:ext cx="1711842" cy="1265274"/>
          </a:xfrm>
          <a:prstGeom prst="parallelogram">
            <a:avLst>
              <a:gd name="adj" fmla="val 566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26110" y="5068614"/>
            <a:ext cx="8930650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3800" b="1" spc="300" dirty="0">
                <a:solidFill>
                  <a:schemeClr val="accent2">
                    <a:lumMod val="20000"/>
                    <a:lumOff val="80000"/>
                  </a:schemeClr>
                </a:solidFill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CONTENT</a:t>
            </a:r>
            <a:endParaRPr kumimoji="0" lang="zh-CN" altLang="en-US" sz="13800" b="1" i="0" u="none" strike="noStrike" kern="1200" cap="none" spc="30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Source Han Sans SC" panose="020B0500000000000000" pitchFamily="34" charset="-128"/>
              <a:ea typeface="Source Han Sans SC" panose="020B0500000000000000" pitchFamily="34" charset="-128"/>
              <a:cs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4652" y="2875002"/>
            <a:ext cx="1954381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spc="300" dirty="0">
                <a:solidFill>
                  <a:schemeClr val="bg1"/>
                </a:solidFill>
                <a:latin typeface="思源黑体 CN Bold"/>
                <a:ea typeface="思源黑体 CN Bold"/>
                <a:cs typeface="+mn-ea"/>
              </a:rPr>
              <a:t>目录</a:t>
            </a:r>
            <a:endParaRPr kumimoji="0" lang="zh-CN" altLang="en-US" sz="6600" b="1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/>
              <a:ea typeface="思源黑体 CN Bold"/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32145" y="1605280"/>
            <a:ext cx="273875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01 .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本周进展概要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732145" y="3627755"/>
            <a:ext cx="3861435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03 . TwoPhaseCommit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732145" y="2647315"/>
            <a:ext cx="348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02 . Paxos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5732145" y="4608195"/>
            <a:ext cx="2433320" cy="4603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04 .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问题与思考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" y="0"/>
            <a:ext cx="17605013" cy="7104561"/>
            <a:chOff x="1" y="0"/>
            <a:chExt cx="17605013" cy="7104561"/>
          </a:xfrm>
        </p:grpSpPr>
        <p:sp>
          <p:nvSpPr>
            <p:cNvPr id="33" name="稻壳儿春秋广告/盗版必究        原创来源：http://chn.docer.com/works?userid=199329941#!/work_time"/>
            <p:cNvSpPr/>
            <p:nvPr/>
          </p:nvSpPr>
          <p:spPr>
            <a:xfrm>
              <a:off x="10693495" y="0"/>
              <a:ext cx="6911519" cy="6858000"/>
            </a:xfrm>
            <a:prstGeom prst="parallelogram">
              <a:avLst>
                <a:gd name="adj" fmla="val 566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稻壳儿春秋广告/盗版必究        原创来源：http://chn.docer.com/works?userid=199329941#!/work_time"/>
            <p:cNvSpPr/>
            <p:nvPr/>
          </p:nvSpPr>
          <p:spPr>
            <a:xfrm>
              <a:off x="9767155" y="6185394"/>
              <a:ext cx="926340" cy="919167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稻壳儿春秋广告/盗版必究        原创来源：http://chn.docer.com/works?userid=199329941#!/work_time"/>
            <p:cNvSpPr/>
            <p:nvPr/>
          </p:nvSpPr>
          <p:spPr>
            <a:xfrm>
              <a:off x="1" y="0"/>
              <a:ext cx="861236" cy="636565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1125906" y="225158"/>
              <a:ext cx="314258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Han Sans SC" panose="020B0500000000000000" pitchFamily="34" charset="-128"/>
                  <a:ea typeface="Source Han Sans SC" panose="020B0500000000000000" pitchFamily="34" charset="-128"/>
                  <a:cs typeface="+mn-ea"/>
                  <a:sym typeface="+mn-ea"/>
                </a:rPr>
                <a:t>本周进展概要</a:t>
              </a:r>
              <a:endPara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+mn-ea"/>
              </a:endParaRPr>
            </a:p>
          </p:txBody>
        </p:sp>
        <p:cxnSp>
          <p:nvCxnSpPr>
            <p:cNvPr id="47" name="直接连接符 1"/>
            <p:cNvCxnSpPr/>
            <p:nvPr/>
          </p:nvCxnSpPr>
          <p:spPr>
            <a:xfrm>
              <a:off x="4922208" y="430861"/>
              <a:ext cx="439735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9649164" y="236455"/>
              <a:ext cx="216468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Han Sans SC" panose="020B0500000000000000" pitchFamily="34" charset="-128"/>
                  <a:ea typeface="Source Han Sans SC" panose="020B0500000000000000" pitchFamily="34" charset="-128"/>
                  <a:cs typeface="+mn-ea"/>
                </a:rPr>
                <a:t>REPORT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48560" y="2829560"/>
            <a:ext cx="72942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本周我们学习了</a:t>
            </a:r>
            <a:r>
              <a:rPr lang="en-US" altLang="zh-CN"/>
              <a:t>TLC</a:t>
            </a:r>
            <a:r>
              <a:rPr lang="zh-CN" altLang="en-US"/>
              <a:t>在命令行下的基本使用方式。</a:t>
            </a:r>
          </a:p>
          <a:p>
            <a:r>
              <a:rPr lang="zh-CN" altLang="en-US"/>
              <a:t>找到了两个与</a:t>
            </a:r>
            <a:r>
              <a:rPr lang="en-US" altLang="zh-CN"/>
              <a:t>DistAI</a:t>
            </a:r>
            <a:r>
              <a:rPr lang="zh-CN" altLang="en-US"/>
              <a:t>的样例相同的协议，分别是</a:t>
            </a:r>
            <a:r>
              <a:rPr lang="en-US" altLang="zh-CN"/>
              <a:t>Paxos</a:t>
            </a:r>
            <a:r>
              <a:rPr lang="zh-CN" altLang="en-US"/>
              <a:t>和</a:t>
            </a:r>
            <a:r>
              <a:rPr lang="en-US" altLang="zh-CN"/>
              <a:t>TwoPhaseCommit</a:t>
            </a:r>
          </a:p>
          <a:p>
            <a:r>
              <a:rPr lang="zh-CN" altLang="en-US"/>
              <a:t>我们将</a:t>
            </a:r>
            <a:r>
              <a:rPr lang="en-US" altLang="zh-CN"/>
              <a:t>DistAI</a:t>
            </a:r>
            <a:r>
              <a:rPr lang="zh-CN" altLang="en-US"/>
              <a:t>对于这两个协议的中间结果集</a:t>
            </a:r>
            <a:r>
              <a:rPr lang="en-US" altLang="zh-CN"/>
              <a:t>csv</a:t>
            </a:r>
            <a:r>
              <a:rPr lang="zh-CN" altLang="en-US"/>
              <a:t>文件生成，并使用</a:t>
            </a:r>
            <a:r>
              <a:rPr lang="en-US" altLang="zh-CN"/>
              <a:t>TLC</a:t>
            </a:r>
            <a:r>
              <a:rPr lang="zh-CN" altLang="en-US"/>
              <a:t>的</a:t>
            </a:r>
            <a:r>
              <a:rPr lang="en-US" altLang="zh-CN"/>
              <a:t>simulation</a:t>
            </a:r>
            <a:r>
              <a:rPr lang="zh-CN" altLang="en-US"/>
              <a:t>模式将这两个协议的</a:t>
            </a:r>
            <a:r>
              <a:rPr lang="en-US" altLang="zh-CN"/>
              <a:t>trace</a:t>
            </a:r>
            <a:r>
              <a:rPr lang="zh-CN" altLang="en-US"/>
              <a:t>文件生成。我们将两者进行了比较，提出了一些问题和看法。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" y="0"/>
            <a:ext cx="17605013" cy="7104561"/>
            <a:chOff x="1" y="0"/>
            <a:chExt cx="17605013" cy="7104561"/>
          </a:xfrm>
        </p:grpSpPr>
        <p:sp>
          <p:nvSpPr>
            <p:cNvPr id="19" name="稻壳儿春秋广告/盗版必究        原创来源：http://chn.docer.com/works?userid=199329941#!/work_time"/>
            <p:cNvSpPr/>
            <p:nvPr/>
          </p:nvSpPr>
          <p:spPr>
            <a:xfrm>
              <a:off x="10693495" y="0"/>
              <a:ext cx="6911519" cy="6858000"/>
            </a:xfrm>
            <a:prstGeom prst="parallelogram">
              <a:avLst>
                <a:gd name="adj" fmla="val 566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/>
          </p:nvSpPr>
          <p:spPr>
            <a:xfrm>
              <a:off x="9767155" y="6185394"/>
              <a:ext cx="926340" cy="919167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稻壳儿春秋广告/盗版必究        原创来源：http://chn.docer.com/works?userid=199329941#!/work_time"/>
            <p:cNvSpPr/>
            <p:nvPr/>
          </p:nvSpPr>
          <p:spPr>
            <a:xfrm>
              <a:off x="1" y="0"/>
              <a:ext cx="861236" cy="636565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125856" y="225425"/>
              <a:ext cx="10922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u="none" strike="noStrike" kern="1200" cap="none" spc="0" normalizeH="0" baseline="0" noProof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Source Han Sans SC Normal" panose="020B0400000000000000" pitchFamily="34" charset="-128"/>
                  <a:ea typeface="Source Han Sans SC Normal" panose="020B0400000000000000" pitchFamily="34" charset="-128"/>
                  <a:cs typeface="+mn-ea"/>
                </a:rPr>
                <a:t>Paxos</a:t>
              </a:r>
            </a:p>
          </p:txBody>
        </p:sp>
        <p:cxnSp>
          <p:nvCxnSpPr>
            <p:cNvPr id="23" name="直接连接符 1"/>
            <p:cNvCxnSpPr/>
            <p:nvPr/>
          </p:nvCxnSpPr>
          <p:spPr>
            <a:xfrm>
              <a:off x="4922208" y="430861"/>
              <a:ext cx="439735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417831" y="732155"/>
              <a:ext cx="19462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Han Sans SC" panose="020B0500000000000000" pitchFamily="34" charset="-128"/>
                  <a:ea typeface="Source Han Sans SC" panose="020B0500000000000000" pitchFamily="34" charset="-128"/>
                  <a:cs typeface="+mn-ea"/>
                </a:rPr>
                <a:t>配置文件比较</a:t>
              </a:r>
            </a:p>
          </p:txBody>
        </p:sp>
      </p:grpSp>
      <p:pic>
        <p:nvPicPr>
          <p:cNvPr id="26" name="图片 25" descr="11E435BC-3B09-4CC8-8D3B-7758AFDF280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680" y="1666875"/>
            <a:ext cx="4711065" cy="2887345"/>
          </a:xfrm>
          <a:prstGeom prst="rect">
            <a:avLst/>
          </a:prstGeom>
        </p:spPr>
      </p:pic>
      <p:pic>
        <p:nvPicPr>
          <p:cNvPr id="27" name="图片 26" descr="478D525F-900E-4ECC-9484-068BAD3E807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" y="1367790"/>
            <a:ext cx="4291965" cy="4678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" y="0"/>
            <a:ext cx="17605013" cy="7104561"/>
            <a:chOff x="1" y="0"/>
            <a:chExt cx="17605013" cy="7104561"/>
          </a:xfrm>
        </p:grpSpPr>
        <p:sp>
          <p:nvSpPr>
            <p:cNvPr id="20" name="稻壳儿春秋广告/盗版必究        原创来源：http://chn.docer.com/works?userid=199329941#!/work_time"/>
            <p:cNvSpPr/>
            <p:nvPr/>
          </p:nvSpPr>
          <p:spPr>
            <a:xfrm>
              <a:off x="10693495" y="0"/>
              <a:ext cx="6911519" cy="6858000"/>
            </a:xfrm>
            <a:prstGeom prst="parallelogram">
              <a:avLst>
                <a:gd name="adj" fmla="val 566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稻壳儿春秋广告/盗版必究        原创来源：http://chn.docer.com/works?userid=199329941#!/work_time"/>
            <p:cNvSpPr/>
            <p:nvPr/>
          </p:nvSpPr>
          <p:spPr>
            <a:xfrm>
              <a:off x="9767155" y="6185394"/>
              <a:ext cx="926340" cy="919167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稻壳儿春秋广告/盗版必究        原创来源：http://chn.docer.com/works?userid=199329941#!/work_time"/>
            <p:cNvSpPr/>
            <p:nvPr/>
          </p:nvSpPr>
          <p:spPr>
            <a:xfrm>
              <a:off x="1" y="0"/>
              <a:ext cx="861236" cy="636565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1"/>
            <p:cNvCxnSpPr/>
            <p:nvPr/>
          </p:nvCxnSpPr>
          <p:spPr>
            <a:xfrm>
              <a:off x="4922208" y="430861"/>
              <a:ext cx="439735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/>
          <p:cNvSpPr txBox="1"/>
          <p:nvPr/>
        </p:nvSpPr>
        <p:spPr>
          <a:xfrm>
            <a:off x="1125856" y="225425"/>
            <a:ext cx="10922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+mn-ea"/>
              </a:rPr>
              <a:t>Paxos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17831" y="732155"/>
            <a:ext cx="1946275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rPr>
              <a:t>结果集比较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61060" y="1413510"/>
            <a:ext cx="99929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1.ivy</a:t>
            </a:r>
            <a:r>
              <a:rPr lang="zh-CN" altLang="en-US"/>
              <a:t>的</a:t>
            </a:r>
            <a:r>
              <a:rPr lang="en-US" altLang="zh-CN"/>
              <a:t>relation</a:t>
            </a:r>
            <a:r>
              <a:rPr lang="zh-CN" altLang="en-US"/>
              <a:t>非常多，</a:t>
            </a:r>
            <a:r>
              <a:rPr lang="en-US" altLang="zh-CN"/>
              <a:t>paxos</a:t>
            </a:r>
            <a:r>
              <a:rPr lang="zh-CN" altLang="en-US"/>
              <a:t>中间结果集中一个状态大致有</a:t>
            </a:r>
            <a:r>
              <a:rPr lang="en-US" altLang="zh-CN"/>
              <a:t>50</a:t>
            </a:r>
            <a:r>
              <a:rPr lang="zh-CN" altLang="en-US"/>
              <a:t>个</a:t>
            </a:r>
            <a:r>
              <a:rPr lang="en-US" altLang="zh-CN"/>
              <a:t>relation</a:t>
            </a:r>
            <a:r>
              <a:rPr lang="zh-CN" altLang="en-US"/>
              <a:t>，并且全部都是布尔值，</a:t>
            </a:r>
            <a:r>
              <a:rPr lang="en-US" altLang="zh-CN"/>
              <a:t>relation</a:t>
            </a:r>
            <a:r>
              <a:rPr lang="zh-CN" altLang="en-US"/>
              <a:t>较多的原因是参数较多</a:t>
            </a:r>
          </a:p>
          <a:p>
            <a:r>
              <a:rPr lang="en-US" altLang="zh-CN"/>
              <a:t>2.tlas</a:t>
            </a:r>
            <a:r>
              <a:rPr lang="zh-CN" altLang="en-US"/>
              <a:t>每个状态中不仅仅包含布尔值，更清楚地表达状态</a:t>
            </a:r>
          </a:p>
          <a:p>
            <a:r>
              <a:rPr lang="en-US" altLang="zh-CN"/>
              <a:t>3.ivy</a:t>
            </a:r>
            <a:r>
              <a:rPr lang="zh-CN" altLang="en-US"/>
              <a:t>是关注在</a:t>
            </a:r>
            <a:r>
              <a:rPr lang="en-US" altLang="zh-CN"/>
              <a:t>relation(</a:t>
            </a:r>
            <a:r>
              <a:rPr lang="zh-CN" altLang="en-US"/>
              <a:t>在实际参数下的</a:t>
            </a:r>
            <a:r>
              <a:rPr lang="en-US" altLang="zh-CN"/>
              <a:t>),tlas</a:t>
            </a:r>
            <a:r>
              <a:rPr lang="zh-CN" altLang="en-US"/>
              <a:t>是关注每一个的实际参数的状态</a:t>
            </a:r>
          </a:p>
          <a:p>
            <a:r>
              <a:rPr lang="en-US" altLang="zh-CN"/>
              <a:t>4.</a:t>
            </a:r>
            <a:r>
              <a:rPr lang="zh-CN" altLang="en-US"/>
              <a:t>下一步更关注于协议内容本身</a:t>
            </a:r>
          </a:p>
          <a:p>
            <a:endParaRPr lang="zh-CN" altLang="en-US"/>
          </a:p>
        </p:txBody>
      </p:sp>
      <p:pic>
        <p:nvPicPr>
          <p:cNvPr id="3" name="图片 2" descr="BB4275D8-75E2-460E-9862-6916BE46BE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" y="2901315"/>
            <a:ext cx="7774305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/>
          <p:cNvSpPr/>
          <p:nvPr/>
        </p:nvSpPr>
        <p:spPr>
          <a:xfrm flipV="1">
            <a:off x="-1147764" y="-465332"/>
            <a:ext cx="4429125" cy="8169665"/>
          </a:xfrm>
          <a:custGeom>
            <a:avLst/>
            <a:gdLst>
              <a:gd name="connsiteX0" fmla="*/ 4255062 w 4255062"/>
              <a:gd name="connsiteY0" fmla="*/ 3950262 h 7848599"/>
              <a:gd name="connsiteX1" fmla="*/ 304800 w 4255062"/>
              <a:gd name="connsiteY1" fmla="*/ 0 h 7848599"/>
              <a:gd name="connsiteX2" fmla="*/ 0 w 4255062"/>
              <a:gd name="connsiteY2" fmla="*/ 0 h 7848599"/>
              <a:gd name="connsiteX3" fmla="*/ 3950262 w 4255062"/>
              <a:gd name="connsiteY3" fmla="*/ 3950262 h 7848599"/>
              <a:gd name="connsiteX4" fmla="*/ 51926 w 4255062"/>
              <a:gd name="connsiteY4" fmla="*/ 7848599 h 7848599"/>
              <a:gd name="connsiteX5" fmla="*/ 356726 w 4255062"/>
              <a:gd name="connsiteY5" fmla="*/ 7848599 h 7848599"/>
              <a:gd name="connsiteX6" fmla="*/ 4255062 w 4255062"/>
              <a:gd name="connsiteY6" fmla="*/ 3950262 h 784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5062" h="7848599">
                <a:moveTo>
                  <a:pt x="4255062" y="3950262"/>
                </a:moveTo>
                <a:lnTo>
                  <a:pt x="304800" y="0"/>
                </a:lnTo>
                <a:lnTo>
                  <a:pt x="0" y="0"/>
                </a:lnTo>
                <a:lnTo>
                  <a:pt x="3950262" y="3950262"/>
                </a:lnTo>
                <a:lnTo>
                  <a:pt x="51926" y="7848599"/>
                </a:lnTo>
                <a:lnTo>
                  <a:pt x="356726" y="7848599"/>
                </a:lnTo>
                <a:lnTo>
                  <a:pt x="4255062" y="39502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" name="Freeform 7"/>
          <p:cNvSpPr/>
          <p:nvPr/>
        </p:nvSpPr>
        <p:spPr>
          <a:xfrm rot="16200000" flipV="1">
            <a:off x="2913403" y="-344149"/>
            <a:ext cx="5450794" cy="10058401"/>
          </a:xfrm>
          <a:custGeom>
            <a:avLst/>
            <a:gdLst>
              <a:gd name="connsiteX0" fmla="*/ 4253270 w 4253270"/>
              <a:gd name="connsiteY0" fmla="*/ 3948470 h 7848599"/>
              <a:gd name="connsiteX1" fmla="*/ 304800 w 4253270"/>
              <a:gd name="connsiteY1" fmla="*/ 0 h 7848599"/>
              <a:gd name="connsiteX2" fmla="*/ 0 w 4253270"/>
              <a:gd name="connsiteY2" fmla="*/ 0 h 7848599"/>
              <a:gd name="connsiteX3" fmla="*/ 3948470 w 4253270"/>
              <a:gd name="connsiteY3" fmla="*/ 3948470 h 7848599"/>
              <a:gd name="connsiteX4" fmla="*/ 48342 w 4253270"/>
              <a:gd name="connsiteY4" fmla="*/ 7848599 h 7848599"/>
              <a:gd name="connsiteX5" fmla="*/ 353141 w 4253270"/>
              <a:gd name="connsiteY5" fmla="*/ 7848599 h 7848599"/>
              <a:gd name="connsiteX6" fmla="*/ 4253270 w 4253270"/>
              <a:gd name="connsiteY6" fmla="*/ 3948470 h 7848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3270" h="7848599">
                <a:moveTo>
                  <a:pt x="4253270" y="3948470"/>
                </a:moveTo>
                <a:lnTo>
                  <a:pt x="304800" y="0"/>
                </a:lnTo>
                <a:lnTo>
                  <a:pt x="0" y="0"/>
                </a:lnTo>
                <a:lnTo>
                  <a:pt x="3948470" y="3948470"/>
                </a:lnTo>
                <a:lnTo>
                  <a:pt x="48342" y="7848599"/>
                </a:lnTo>
                <a:lnTo>
                  <a:pt x="353141" y="7848599"/>
                </a:lnTo>
                <a:lnTo>
                  <a:pt x="4253270" y="39484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11" name="任意形状 10"/>
          <p:cNvSpPr/>
          <p:nvPr/>
        </p:nvSpPr>
        <p:spPr>
          <a:xfrm>
            <a:off x="4154197" y="0"/>
            <a:ext cx="8037802" cy="6858000"/>
          </a:xfrm>
          <a:custGeom>
            <a:avLst/>
            <a:gdLst>
              <a:gd name="connsiteX0" fmla="*/ 8037802 w 8037802"/>
              <a:gd name="connsiteY0" fmla="*/ 3222244 h 6858000"/>
              <a:gd name="connsiteX1" fmla="*/ 8037802 w 8037802"/>
              <a:gd name="connsiteY1" fmla="*/ 6858000 h 6858000"/>
              <a:gd name="connsiteX2" fmla="*/ 6858000 w 8037802"/>
              <a:gd name="connsiteY2" fmla="*/ 6858000 h 6858000"/>
              <a:gd name="connsiteX3" fmla="*/ 5630023 w 8037802"/>
              <a:gd name="connsiteY3" fmla="*/ 5630023 h 6858000"/>
              <a:gd name="connsiteX4" fmla="*/ 7946330 w 8037802"/>
              <a:gd name="connsiteY4" fmla="*/ 0 h 6858000"/>
              <a:gd name="connsiteX5" fmla="*/ 8037802 w 8037802"/>
              <a:gd name="connsiteY5" fmla="*/ 0 h 6858000"/>
              <a:gd name="connsiteX6" fmla="*/ 8037802 w 8037802"/>
              <a:gd name="connsiteY6" fmla="*/ 1814484 h 6858000"/>
              <a:gd name="connsiteX7" fmla="*/ 7084824 w 8037802"/>
              <a:gd name="connsiteY7" fmla="*/ 861506 h 6858000"/>
              <a:gd name="connsiteX8" fmla="*/ 6223318 w 8037802"/>
              <a:gd name="connsiteY8" fmla="*/ 0 h 6858000"/>
              <a:gd name="connsiteX9" fmla="*/ 7774004 w 8037802"/>
              <a:gd name="connsiteY9" fmla="*/ 0 h 6858000"/>
              <a:gd name="connsiteX10" fmla="*/ 6998661 w 8037802"/>
              <a:gd name="connsiteY10" fmla="*/ 775343 h 6858000"/>
              <a:gd name="connsiteX11" fmla="*/ 4928965 w 8037802"/>
              <a:gd name="connsiteY11" fmla="*/ 0 h 6858000"/>
              <a:gd name="connsiteX12" fmla="*/ 6034733 w 8037802"/>
              <a:gd name="connsiteY12" fmla="*/ 0 h 6858000"/>
              <a:gd name="connsiteX13" fmla="*/ 8037802 w 8037802"/>
              <a:gd name="connsiteY13" fmla="*/ 2003068 h 6858000"/>
              <a:gd name="connsiteX14" fmla="*/ 8037802 w 8037802"/>
              <a:gd name="connsiteY14" fmla="*/ 2925894 h 6858000"/>
              <a:gd name="connsiteX15" fmla="*/ 5481849 w 8037802"/>
              <a:gd name="connsiteY15" fmla="*/ 5481847 h 6858000"/>
              <a:gd name="connsiteX16" fmla="*/ 2464483 w 8037802"/>
              <a:gd name="connsiteY16" fmla="*/ 2464481 h 6858000"/>
              <a:gd name="connsiteX17" fmla="*/ 0 w 8037802"/>
              <a:gd name="connsiteY17" fmla="*/ 0 h 6858000"/>
              <a:gd name="connsiteX18" fmla="*/ 4632616 w 8037802"/>
              <a:gd name="connsiteY18" fmla="*/ 0 h 6858000"/>
              <a:gd name="connsiteX19" fmla="*/ 2316308 w 8037802"/>
              <a:gd name="connsiteY19" fmla="*/ 2316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37802" h="6858000">
                <a:moveTo>
                  <a:pt x="8037802" y="3222244"/>
                </a:moveTo>
                <a:lnTo>
                  <a:pt x="8037802" y="6858000"/>
                </a:lnTo>
                <a:lnTo>
                  <a:pt x="6858000" y="6858000"/>
                </a:lnTo>
                <a:lnTo>
                  <a:pt x="5630023" y="5630023"/>
                </a:lnTo>
                <a:close/>
                <a:moveTo>
                  <a:pt x="7946330" y="0"/>
                </a:moveTo>
                <a:lnTo>
                  <a:pt x="8037802" y="0"/>
                </a:lnTo>
                <a:lnTo>
                  <a:pt x="8037802" y="1814484"/>
                </a:lnTo>
                <a:lnTo>
                  <a:pt x="7084824" y="861506"/>
                </a:lnTo>
                <a:close/>
                <a:moveTo>
                  <a:pt x="6223318" y="0"/>
                </a:moveTo>
                <a:lnTo>
                  <a:pt x="7774004" y="0"/>
                </a:lnTo>
                <a:lnTo>
                  <a:pt x="6998661" y="775343"/>
                </a:lnTo>
                <a:close/>
                <a:moveTo>
                  <a:pt x="4928965" y="0"/>
                </a:moveTo>
                <a:lnTo>
                  <a:pt x="6034733" y="0"/>
                </a:lnTo>
                <a:lnTo>
                  <a:pt x="8037802" y="2003068"/>
                </a:lnTo>
                <a:lnTo>
                  <a:pt x="8037802" y="2925894"/>
                </a:lnTo>
                <a:lnTo>
                  <a:pt x="5481849" y="5481847"/>
                </a:lnTo>
                <a:lnTo>
                  <a:pt x="2464483" y="2464481"/>
                </a:lnTo>
                <a:close/>
                <a:moveTo>
                  <a:pt x="0" y="0"/>
                </a:moveTo>
                <a:lnTo>
                  <a:pt x="4632616" y="0"/>
                </a:lnTo>
                <a:lnTo>
                  <a:pt x="2316308" y="2316308"/>
                </a:lnTo>
                <a:close/>
              </a:path>
            </a:pathLst>
          </a:custGeom>
          <a:blipFill>
            <a:blip r:embed="rId2"/>
            <a:stretch>
              <a:fillRect l="-13991" r="-1399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2" name="TextBox 7"/>
          <p:cNvSpPr txBox="1"/>
          <p:nvPr/>
        </p:nvSpPr>
        <p:spPr>
          <a:xfrm>
            <a:off x="3700609" y="4636829"/>
            <a:ext cx="3876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Two Phase commit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" y="0"/>
            <a:ext cx="17605013" cy="7104561"/>
            <a:chOff x="1" y="0"/>
            <a:chExt cx="17605013" cy="7104561"/>
          </a:xfrm>
        </p:grpSpPr>
        <p:sp>
          <p:nvSpPr>
            <p:cNvPr id="19" name="稻壳儿春秋广告/盗版必究        原创来源：http://chn.docer.com/works?userid=199329941#!/work_time"/>
            <p:cNvSpPr/>
            <p:nvPr/>
          </p:nvSpPr>
          <p:spPr>
            <a:xfrm>
              <a:off x="10693495" y="0"/>
              <a:ext cx="6911519" cy="6858000"/>
            </a:xfrm>
            <a:prstGeom prst="parallelogram">
              <a:avLst>
                <a:gd name="adj" fmla="val 566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稻壳儿春秋广告/盗版必究        原创来源：http://chn.docer.com/works?userid=199329941#!/work_time"/>
            <p:cNvSpPr/>
            <p:nvPr/>
          </p:nvSpPr>
          <p:spPr>
            <a:xfrm>
              <a:off x="9767155" y="6185394"/>
              <a:ext cx="926340" cy="919167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稻壳儿春秋广告/盗版必究        原创来源：http://chn.docer.com/works?userid=199329941#!/work_time"/>
            <p:cNvSpPr/>
            <p:nvPr/>
          </p:nvSpPr>
          <p:spPr>
            <a:xfrm>
              <a:off x="1" y="0"/>
              <a:ext cx="861236" cy="636565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03758" y="268654"/>
              <a:ext cx="344423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Two Phase commit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cxnSp>
          <p:nvCxnSpPr>
            <p:cNvPr id="23" name="直接连接符 1"/>
            <p:cNvCxnSpPr/>
            <p:nvPr/>
          </p:nvCxnSpPr>
          <p:spPr>
            <a:xfrm>
              <a:off x="4922208" y="430861"/>
              <a:ext cx="439735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649461" y="236220"/>
              <a:ext cx="139446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Han Sans SC" panose="020B0500000000000000" pitchFamily="34" charset="-128"/>
                  <a:ea typeface="Source Han Sans SC" panose="020B0500000000000000" pitchFamily="34" charset="-128"/>
                  <a:cs typeface="+mn-ea"/>
                </a:rPr>
                <a:t>Report</a:t>
              </a: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4921BDCC-9419-43B4-9764-F8352AC00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37" y="980228"/>
            <a:ext cx="3553321" cy="329611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461F782-0574-4AC3-8F7B-6D19C4E01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11" y="2396569"/>
            <a:ext cx="5801535" cy="160042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D2395A49-C516-4FF2-AE6A-00BA410C9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04328"/>
            <a:ext cx="12192000" cy="3025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" y="0"/>
            <a:ext cx="17605013" cy="7104561"/>
            <a:chOff x="1" y="0"/>
            <a:chExt cx="17605013" cy="7104561"/>
          </a:xfrm>
        </p:grpSpPr>
        <p:sp>
          <p:nvSpPr>
            <p:cNvPr id="20" name="稻壳儿春秋广告/盗版必究        原创来源：http://chn.docer.com/works?userid=199329941#!/work_time"/>
            <p:cNvSpPr/>
            <p:nvPr/>
          </p:nvSpPr>
          <p:spPr>
            <a:xfrm>
              <a:off x="10693495" y="0"/>
              <a:ext cx="6911519" cy="6858000"/>
            </a:xfrm>
            <a:prstGeom prst="parallelogram">
              <a:avLst>
                <a:gd name="adj" fmla="val 566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稻壳儿春秋广告/盗版必究        原创来源：http://chn.docer.com/works?userid=199329941#!/work_time"/>
            <p:cNvSpPr/>
            <p:nvPr/>
          </p:nvSpPr>
          <p:spPr>
            <a:xfrm>
              <a:off x="9767155" y="6185394"/>
              <a:ext cx="926340" cy="919167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稻壳儿春秋广告/盗版必究        原创来源：http://chn.docer.com/works?userid=199329941#!/work_time"/>
            <p:cNvSpPr/>
            <p:nvPr/>
          </p:nvSpPr>
          <p:spPr>
            <a:xfrm>
              <a:off x="1" y="0"/>
              <a:ext cx="861236" cy="636565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25906" y="225158"/>
              <a:ext cx="1852684" cy="411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3F3F3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问题是什么？</a:t>
              </a:r>
              <a:endPara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  <p:cxnSp>
          <p:nvCxnSpPr>
            <p:cNvPr id="24" name="直接连接符 1"/>
            <p:cNvCxnSpPr/>
            <p:nvPr/>
          </p:nvCxnSpPr>
          <p:spPr>
            <a:xfrm>
              <a:off x="4922208" y="430861"/>
              <a:ext cx="439735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9649164" y="236455"/>
              <a:ext cx="2164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Han Sans SC" panose="020B0500000000000000" pitchFamily="34" charset="-128"/>
                  <a:ea typeface="Source Han Sans SC" panose="020B0500000000000000" pitchFamily="34" charset="-128"/>
                  <a:cs typeface="+mn-ea"/>
                </a:rPr>
                <a:t>BUSINESS</a:t>
              </a:r>
              <a:endPara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C0C35404-9FFE-4F49-BD6B-6D143A28C0B4}"/>
              </a:ext>
            </a:extLst>
          </p:cNvPr>
          <p:cNvSpPr txBox="1"/>
          <p:nvPr/>
        </p:nvSpPr>
        <p:spPr>
          <a:xfrm>
            <a:off x="3530851" y="1391039"/>
            <a:ext cx="533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TLA</a:t>
            </a:r>
            <a:r>
              <a:rPr lang="zh-CN" altLang="en-US" dirty="0"/>
              <a:t>语言和</a:t>
            </a:r>
            <a:r>
              <a:rPr lang="en-US" altLang="zh-CN" dirty="0"/>
              <a:t>RML</a:t>
            </a:r>
            <a:r>
              <a:rPr lang="zh-CN" altLang="en-US" dirty="0"/>
              <a:t>语言对同一个协议的状态定义不同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B9CA8D35-5CEA-4FC0-B967-63753A42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48" y="1911404"/>
            <a:ext cx="2410161" cy="132416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02133BD7-AAA8-47E6-90D8-81EDBCC67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30" y="2424604"/>
            <a:ext cx="3219899" cy="1810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2A90EACA-F727-4E82-A392-9BA1C6634B59}"/>
              </a:ext>
            </a:extLst>
          </p:cNvPr>
          <p:cNvSpPr txBox="1"/>
          <p:nvPr/>
        </p:nvSpPr>
        <p:spPr>
          <a:xfrm>
            <a:off x="6756310" y="3429000"/>
            <a:ext cx="36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TLA</a:t>
            </a:r>
            <a:r>
              <a:rPr lang="zh-CN" altLang="en-US" dirty="0"/>
              <a:t>采用了消息的机制来传递信息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7F9A50C-9805-4073-940D-83AEE2667D4E}"/>
              </a:ext>
            </a:extLst>
          </p:cNvPr>
          <p:cNvSpPr txBox="1"/>
          <p:nvPr/>
        </p:nvSpPr>
        <p:spPr>
          <a:xfrm>
            <a:off x="1452259" y="3429000"/>
            <a:ext cx="361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Ivy</a:t>
            </a:r>
            <a:r>
              <a:rPr lang="zh-CN" altLang="en-US" dirty="0"/>
              <a:t>通过</a:t>
            </a:r>
            <a:r>
              <a:rPr lang="en-US" altLang="zh-CN" dirty="0" err="1"/>
              <a:t>vote_yes</a:t>
            </a:r>
            <a:r>
              <a:rPr lang="en-US" altLang="zh-CN" dirty="0"/>
              <a:t>/</a:t>
            </a:r>
            <a:r>
              <a:rPr lang="en-US" altLang="zh-CN" dirty="0" err="1"/>
              <a:t>vote_no</a:t>
            </a:r>
            <a:r>
              <a:rPr lang="zh-CN" altLang="en-US" dirty="0"/>
              <a:t>传递信息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5B4CA03-0CB4-41CF-A94B-88558CF08C1B}"/>
              </a:ext>
            </a:extLst>
          </p:cNvPr>
          <p:cNvSpPr txBox="1"/>
          <p:nvPr/>
        </p:nvSpPr>
        <p:spPr>
          <a:xfrm>
            <a:off x="1452259" y="5097630"/>
            <a:ext cx="6807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问题的</a:t>
            </a:r>
            <a:r>
              <a:rPr lang="zh-CN" altLang="en-US"/>
              <a:t>根源：</a:t>
            </a:r>
            <a:endParaRPr lang="en-US" altLang="zh-CN" dirty="0"/>
          </a:p>
          <a:p>
            <a:r>
              <a:rPr lang="en-US" altLang="zh-CN" dirty="0"/>
              <a:t>TLA</a:t>
            </a:r>
            <a:r>
              <a:rPr lang="zh-CN" altLang="en-US" dirty="0"/>
              <a:t>的变量可以是布尔值，也可以是其他各种类型，但</a:t>
            </a:r>
            <a:r>
              <a:rPr lang="en-US" altLang="zh-CN" dirty="0"/>
              <a:t>Ivy</a:t>
            </a:r>
            <a:r>
              <a:rPr lang="zh-CN" altLang="en-US" dirty="0"/>
              <a:t>的变量只能是布尔值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" y="0"/>
            <a:ext cx="17605013" cy="7104561"/>
            <a:chOff x="1" y="0"/>
            <a:chExt cx="17605013" cy="7104561"/>
          </a:xfrm>
        </p:grpSpPr>
        <p:sp>
          <p:nvSpPr>
            <p:cNvPr id="20" name="稻壳儿春秋广告/盗版必究        原创来源：http://chn.docer.com/works?userid=199329941#!/work_time"/>
            <p:cNvSpPr/>
            <p:nvPr/>
          </p:nvSpPr>
          <p:spPr>
            <a:xfrm>
              <a:off x="10693495" y="0"/>
              <a:ext cx="6911519" cy="6858000"/>
            </a:xfrm>
            <a:prstGeom prst="parallelogram">
              <a:avLst>
                <a:gd name="adj" fmla="val 5665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稻壳儿春秋广告/盗版必究        原创来源：http://chn.docer.com/works?userid=199329941#!/work_time"/>
            <p:cNvSpPr/>
            <p:nvPr/>
          </p:nvSpPr>
          <p:spPr>
            <a:xfrm>
              <a:off x="9767155" y="6185394"/>
              <a:ext cx="926340" cy="919167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稻壳儿春秋广告/盗版必究        原创来源：http://chn.docer.com/works?userid=199329941#!/work_time"/>
            <p:cNvSpPr/>
            <p:nvPr/>
          </p:nvSpPr>
          <p:spPr>
            <a:xfrm>
              <a:off x="1" y="0"/>
              <a:ext cx="861236" cy="636565"/>
            </a:xfrm>
            <a:prstGeom prst="parallelogram">
              <a:avLst>
                <a:gd name="adj" fmla="val 5665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25905" y="225158"/>
              <a:ext cx="2164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dirty="0">
                  <a:solidFill>
                    <a:srgbClr val="3F3F3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ea"/>
                </a:rPr>
                <a:t>可能的应对方法</a:t>
              </a:r>
              <a:endPara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ea"/>
              </a:endParaRPr>
            </a:p>
          </p:txBody>
        </p:sp>
        <p:cxnSp>
          <p:nvCxnSpPr>
            <p:cNvPr id="24" name="直接连接符 1"/>
            <p:cNvCxnSpPr/>
            <p:nvPr/>
          </p:nvCxnSpPr>
          <p:spPr>
            <a:xfrm>
              <a:off x="4922208" y="430861"/>
              <a:ext cx="439735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9649164" y="236455"/>
              <a:ext cx="2164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3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Source Han Sans SC" panose="020B0500000000000000" pitchFamily="34" charset="-128"/>
                  <a:ea typeface="Source Han Sans SC" panose="020B0500000000000000" pitchFamily="34" charset="-128"/>
                  <a:cs typeface="+mn-ea"/>
                </a:rPr>
                <a:t>BUSINESS</a:t>
              </a:r>
              <a:endPara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ource Han Sans SC" panose="020B0500000000000000" pitchFamily="34" charset="-128"/>
                <a:ea typeface="Source Han Sans SC" panose="020B0500000000000000" pitchFamily="34" charset="-128"/>
                <a:cs typeface="+mn-ea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C0C35404-9FFE-4F49-BD6B-6D143A28C0B4}"/>
              </a:ext>
            </a:extLst>
          </p:cNvPr>
          <p:cNvSpPr txBox="1"/>
          <p:nvPr/>
        </p:nvSpPr>
        <p:spPr>
          <a:xfrm>
            <a:off x="2036459" y="2644732"/>
            <a:ext cx="625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改写</a:t>
            </a:r>
            <a:r>
              <a:rPr lang="en-US" altLang="zh-CN" dirty="0"/>
              <a:t>TLA</a:t>
            </a:r>
            <a:r>
              <a:rPr lang="zh-CN" altLang="en-US" dirty="0"/>
              <a:t>脚本的逻辑，限制</a:t>
            </a:r>
            <a:r>
              <a:rPr lang="en-US" altLang="zh-CN" dirty="0"/>
              <a:t>TLA</a:t>
            </a:r>
            <a:r>
              <a:rPr lang="zh-CN" altLang="en-US" dirty="0"/>
              <a:t>的变量类型始终为布尔值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46B6099-10C4-469E-9AE8-5F2650F913DB}"/>
              </a:ext>
            </a:extLst>
          </p:cNvPr>
          <p:cNvSpPr txBox="1"/>
          <p:nvPr/>
        </p:nvSpPr>
        <p:spPr>
          <a:xfrm>
            <a:off x="2036459" y="3556587"/>
            <a:ext cx="8119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读取</a:t>
            </a:r>
            <a:r>
              <a:rPr lang="en-US" altLang="zh-CN" dirty="0"/>
              <a:t>trace</a:t>
            </a:r>
            <a:r>
              <a:rPr lang="zh-CN" altLang="en-US" dirty="0"/>
              <a:t>文件时进行额外处理，将复杂状态“翻译”成布尔值</a:t>
            </a:r>
          </a:p>
        </p:txBody>
      </p:sp>
    </p:spTree>
    <p:extLst>
      <p:ext uri="{BB962C8B-B14F-4D97-AF65-F5344CB8AC3E}">
        <p14:creationId xmlns:p14="http://schemas.microsoft.com/office/powerpoint/2010/main" val="153644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2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B6513A"/>
      </a:accent1>
      <a:accent2>
        <a:srgbClr val="43546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309</Words>
  <Application>Microsoft Office PowerPoint</Application>
  <PresentationFormat>宽屏</PresentationFormat>
  <Paragraphs>38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Source Han Sans SC</vt:lpstr>
      <vt:lpstr>Source Han Sans SC Normal</vt:lpstr>
      <vt:lpstr>等线</vt:lpstr>
      <vt:lpstr>等线 Light</vt:lpstr>
      <vt:lpstr>黑体</vt:lpstr>
      <vt:lpstr>思源黑体 CN Bold</vt:lpstr>
      <vt:lpstr>思源黑体 CN Normal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蔡 文俊</cp:lastModifiedBy>
  <cp:revision>16</cp:revision>
  <dcterms:created xsi:type="dcterms:W3CDTF">2022-04-15T04:56:23Z</dcterms:created>
  <dcterms:modified xsi:type="dcterms:W3CDTF">2022-04-15T05:33:19Z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