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</p:sldMasterIdLst>
  <p:notesMasterIdLst>
    <p:notesMasterId r:id="rId22"/>
  </p:notesMasterIdLst>
  <p:sldIdLst>
    <p:sldId id="305" r:id="rId3"/>
    <p:sldId id="306" r:id="rId4"/>
    <p:sldId id="267" r:id="rId5"/>
    <p:sldId id="260" r:id="rId6"/>
    <p:sldId id="264" r:id="rId7"/>
    <p:sldId id="265" r:id="rId8"/>
    <p:sldId id="284" r:id="rId9"/>
    <p:sldId id="285" r:id="rId10"/>
    <p:sldId id="268" r:id="rId11"/>
    <p:sldId id="266" r:id="rId12"/>
    <p:sldId id="309" r:id="rId13"/>
    <p:sldId id="310" r:id="rId14"/>
    <p:sldId id="311" r:id="rId15"/>
    <p:sldId id="272" r:id="rId16"/>
    <p:sldId id="313" r:id="rId17"/>
    <p:sldId id="271" r:id="rId18"/>
    <p:sldId id="281" r:id="rId19"/>
    <p:sldId id="270" r:id="rId20"/>
    <p:sldId id="307" r:id="rId21"/>
  </p:sldIdLst>
  <p:sldSz cx="12192000" cy="6858000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98D20F61-6043-4923-9B9A-3EE97168FDEE}">
          <p14:sldIdLst>
            <p14:sldId id="305"/>
            <p14:sldId id="306"/>
            <p14:sldId id="267"/>
            <p14:sldId id="260"/>
            <p14:sldId id="264"/>
            <p14:sldId id="265"/>
            <p14:sldId id="284"/>
            <p14:sldId id="285"/>
            <p14:sldId id="268"/>
            <p14:sldId id="266"/>
            <p14:sldId id="309"/>
            <p14:sldId id="310"/>
            <p14:sldId id="311"/>
            <p14:sldId id="272"/>
            <p14:sldId id="313"/>
            <p14:sldId id="271"/>
            <p14:sldId id="281"/>
            <p14:sldId id="270"/>
            <p14:sldId id="307"/>
          </p14:sldIdLst>
        </p14:section>
        <p14:section name="使用技巧" id="{2E7B49A8-7DA7-4A86-A19A-51C48FE31DC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3840">
          <p15:clr>
            <a:srgbClr val="A4A3A4"/>
          </p15:clr>
        </p15:guide>
        <p15:guide id="3" pos="438">
          <p15:clr>
            <a:srgbClr val="A4A3A4"/>
          </p15:clr>
        </p15:guide>
        <p15:guide id="4" pos="7242">
          <p15:clr>
            <a:srgbClr val="A4A3A4"/>
          </p15:clr>
        </p15:guide>
        <p15:guide id="5" pos="2937">
          <p15:clr>
            <a:srgbClr val="A4A3A4"/>
          </p15:clr>
        </p15:guide>
        <p15:guide id="6" pos="4765">
          <p15:clr>
            <a:srgbClr val="A4A3A4"/>
          </p15:clr>
        </p15:guide>
        <p15:guide id="7" orient="horz" pos="2658">
          <p15:clr>
            <a:srgbClr val="A4A3A4"/>
          </p15:clr>
        </p15:guide>
        <p15:guide id="8" orient="horz" pos="1549">
          <p15:clr>
            <a:srgbClr val="A4A3A4"/>
          </p15:clr>
        </p15:guide>
        <p15:guide id="9" pos="5654">
          <p15:clr>
            <a:srgbClr val="A4A3A4"/>
          </p15:clr>
        </p15:guide>
        <p15:guide id="10" pos="6562">
          <p15:clr>
            <a:srgbClr val="A4A3A4"/>
          </p15:clr>
        </p15:guide>
        <p15:guide id="11" pos="1121">
          <p15:clr>
            <a:srgbClr val="A4A3A4"/>
          </p15:clr>
        </p15:guide>
        <p15:guide id="12" orient="horz" pos="3158">
          <p15:clr>
            <a:srgbClr val="A4A3A4"/>
          </p15:clr>
        </p15:guide>
        <p15:guide id="13" orient="horz" pos="1178">
          <p15:clr>
            <a:srgbClr val="A4A3A4"/>
          </p15:clr>
        </p15:guide>
        <p15:guide id="14" orient="horz" pos="3678">
          <p15:clr>
            <a:srgbClr val="A4A3A4"/>
          </p15:clr>
        </p15:guide>
        <p15:guide id="15" pos="19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7C4"/>
    <a:srgbClr val="1F89E1"/>
    <a:srgbClr val="1C6394"/>
    <a:srgbClr val="D88428"/>
    <a:srgbClr val="E3A765"/>
    <a:srgbClr val="C2E0F4"/>
    <a:srgbClr val="2481C0"/>
    <a:srgbClr val="FD8F36"/>
    <a:srgbClr val="FE9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3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984" y="-48"/>
      </p:cViewPr>
      <p:guideLst>
        <p:guide orient="horz" pos="2224"/>
        <p:guide pos="3840"/>
        <p:guide pos="438"/>
        <p:guide pos="7242"/>
        <p:guide pos="2937"/>
        <p:guide pos="4765"/>
        <p:guide orient="horz" pos="2658"/>
        <p:guide orient="horz" pos="1549"/>
        <p:guide pos="5654"/>
        <p:guide pos="6562"/>
        <p:guide pos="1121"/>
        <p:guide orient="horz" pos="3158"/>
        <p:guide orient="horz" pos="1178"/>
        <p:guide orient="horz" pos="3678"/>
        <p:guide pos="19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1970D-4733-4569-9950-69188D797AFF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2D0A4-2D73-42D6-8CE4-EF37B1DD01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e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/>
        </p:nvSpPr>
        <p:spPr>
          <a:xfrm>
            <a:off x="-1154790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8" name="文本占位符 52"/>
          <p:cNvSpPr>
            <a:spLocks noGrp="1"/>
          </p:cNvSpPr>
          <p:nvPr>
            <p:ph type="body" sz="quarter" idx="14" hasCustomPrompt="1"/>
          </p:nvPr>
        </p:nvSpPr>
        <p:spPr>
          <a:xfrm>
            <a:off x="606434" y="1565891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80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PowerPoint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>
            <a:off x="391923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任意多边形: 形状 14"/>
          <p:cNvSpPr/>
          <p:nvPr userDrawn="1"/>
        </p:nvSpPr>
        <p:spPr>
          <a:xfrm>
            <a:off x="-369180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4" name="文本占位符 5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61" y="4151835"/>
            <a:ext cx="985014" cy="2585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200" dirty="0">
                <a:solidFill>
                  <a:schemeClr val="bg1"/>
                </a:solidFill>
              </a:defRPr>
            </a:lvl1pPr>
          </a:lstStyle>
          <a:p>
            <a:pPr marL="0" lvl="0" algn="ctr" defTabSz="457200"/>
            <a:r>
              <a:rPr lang="en-US" altLang="zh-CN" dirty="0" err="1"/>
              <a:t>OfficePLUS</a:t>
            </a:r>
            <a:endParaRPr lang="en-US" altLang="zh-CN" dirty="0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1" hasCustomPrompt="1"/>
          </p:nvPr>
        </p:nvSpPr>
        <p:spPr>
          <a:xfrm>
            <a:off x="600816" y="2271362"/>
            <a:ext cx="5731056" cy="1136273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Atmospheric work </a:t>
            </a:r>
          </a:p>
          <a:p>
            <a:pPr lvl="0"/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9419310" y="2250590"/>
            <a:ext cx="2066554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825146" y="561983"/>
            <a:ext cx="2840435" cy="2746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292975" y="890588"/>
            <a:ext cx="3359150" cy="4946650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95938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任意多边形: 形状 4"/>
          <p:cNvSpPr/>
          <p:nvPr userDrawn="1"/>
        </p:nvSpPr>
        <p:spPr>
          <a:xfrm>
            <a:off x="5365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1137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-3091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-731954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-1577625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-200046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-242329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-284613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-326896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-411464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-4537476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8" name="任意多边形: 形状 17"/>
          <p:cNvSpPr/>
          <p:nvPr userDrawn="1"/>
        </p:nvSpPr>
        <p:spPr>
          <a:xfrm>
            <a:off x="-496031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任意多边形: 形状 18"/>
          <p:cNvSpPr/>
          <p:nvPr userDrawn="1"/>
        </p:nvSpPr>
        <p:spPr>
          <a:xfrm>
            <a:off x="-538314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任意多边形: 形状 19"/>
          <p:cNvSpPr/>
          <p:nvPr userDrawn="1"/>
        </p:nvSpPr>
        <p:spPr>
          <a:xfrm>
            <a:off x="-580598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任意多边形: 形状 20"/>
          <p:cNvSpPr/>
          <p:nvPr userDrawn="1"/>
        </p:nvSpPr>
        <p:spPr>
          <a:xfrm>
            <a:off x="-622881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任意多边形: 形状 21"/>
          <p:cNvSpPr/>
          <p:nvPr userDrawn="1"/>
        </p:nvSpPr>
        <p:spPr>
          <a:xfrm>
            <a:off x="-665165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任意多边形: 形状 22"/>
          <p:cNvSpPr/>
          <p:nvPr userDrawn="1"/>
        </p:nvSpPr>
        <p:spPr>
          <a:xfrm>
            <a:off x="-707449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695325" y="6292750"/>
            <a:ext cx="36285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/>
          <p:cNvSpPr/>
          <p:nvPr userDrawn="1"/>
        </p:nvSpPr>
        <p:spPr>
          <a:xfrm>
            <a:off x="64562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任意多边形: 形状 25"/>
          <p:cNvSpPr/>
          <p:nvPr userDrawn="1"/>
        </p:nvSpPr>
        <p:spPr>
          <a:xfrm>
            <a:off x="60334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任意多边形: 形状 26"/>
          <p:cNvSpPr/>
          <p:nvPr userDrawn="1"/>
        </p:nvSpPr>
        <p:spPr>
          <a:xfrm>
            <a:off x="561058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518774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9" name="任意多边形: 形状 28"/>
          <p:cNvSpPr/>
          <p:nvPr userDrawn="1"/>
        </p:nvSpPr>
        <p:spPr>
          <a:xfrm>
            <a:off x="476491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0" name="任意多边形: 形状 29"/>
          <p:cNvSpPr/>
          <p:nvPr userDrawn="1"/>
        </p:nvSpPr>
        <p:spPr>
          <a:xfrm>
            <a:off x="434207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2" name="任意多边形: 形状 31"/>
          <p:cNvSpPr/>
          <p:nvPr userDrawn="1"/>
        </p:nvSpPr>
        <p:spPr>
          <a:xfrm>
            <a:off x="349640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3" name="任意多边形: 形状 32"/>
          <p:cNvSpPr/>
          <p:nvPr userDrawn="1"/>
        </p:nvSpPr>
        <p:spPr>
          <a:xfrm>
            <a:off x="307356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任意多边形: 形状 33"/>
          <p:cNvSpPr/>
          <p:nvPr userDrawn="1"/>
        </p:nvSpPr>
        <p:spPr>
          <a:xfrm>
            <a:off x="265073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任意多边形: 形状 34"/>
          <p:cNvSpPr/>
          <p:nvPr userDrawn="1"/>
        </p:nvSpPr>
        <p:spPr>
          <a:xfrm>
            <a:off x="222789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6" name="任意多边形: 形状 35"/>
          <p:cNvSpPr/>
          <p:nvPr userDrawn="1"/>
        </p:nvSpPr>
        <p:spPr>
          <a:xfrm>
            <a:off x="180506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7" name="任意多边形: 形状 36"/>
          <p:cNvSpPr/>
          <p:nvPr userDrawn="1"/>
        </p:nvSpPr>
        <p:spPr>
          <a:xfrm>
            <a:off x="138222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695325" y="6296016"/>
            <a:ext cx="10801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 userDrawn="1"/>
        </p:nvSpPr>
        <p:spPr>
          <a:xfrm>
            <a:off x="11446337" y="3614871"/>
            <a:ext cx="45719" cy="230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占位符 52"/>
          <p:cNvSpPr>
            <a:spLocks noGrp="1"/>
          </p:cNvSpPr>
          <p:nvPr>
            <p:ph type="body" sz="quarter" idx="13" hasCustomPrompt="1"/>
          </p:nvPr>
        </p:nvSpPr>
        <p:spPr>
          <a:xfrm>
            <a:off x="596909" y="4549085"/>
            <a:ext cx="112402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 defTabSz="457200"/>
            <a:r>
              <a:rPr lang="en-US" altLang="zh-CN" dirty="0"/>
              <a:t>2019 / 01 / 01</a:t>
            </a:r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6172768" y="4375787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695326" y="1937538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6172768" y="1934592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695326" y="4375787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4924796" y="2829145"/>
            <a:ext cx="2333385" cy="2373902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8295822" y="1304503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827966" y="2314256"/>
            <a:ext cx="3047530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8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4535804" y="1817758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3224723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0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683226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1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1041350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8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530894" y="1242915"/>
            <a:ext cx="2886281" cy="4243479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777199" y="4189539"/>
            <a:ext cx="2886281" cy="1296855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Arial</a:t>
            </a: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1.0</a:t>
            </a: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152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110096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3511673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5989180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6390757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8869119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9270696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110462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1518028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1919605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4181212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4582789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6857951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7259528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76600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1554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框 63"/>
          <p:cNvSpPr txBox="1"/>
          <p:nvPr userDrawn="1"/>
        </p:nvSpPr>
        <p:spPr>
          <a:xfrm>
            <a:off x="9483235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矩形 69"/>
          <p:cNvSpPr/>
          <p:nvPr userDrawn="1"/>
        </p:nvSpPr>
        <p:spPr>
          <a:xfrm>
            <a:off x="9884812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77101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262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110096" y="411226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3511673" y="4066534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5989180" y="411134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6390757" y="404848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8869119" y="411946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9270696" y="406872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41071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3702530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0" name="文本框 69"/>
          <p:cNvSpPr txBox="1"/>
          <p:nvPr userDrawn="1"/>
        </p:nvSpPr>
        <p:spPr>
          <a:xfrm>
            <a:off x="3110096" y="525317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3511673" y="5207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 userDrawn="1"/>
        </p:nvSpPr>
        <p:spPr>
          <a:xfrm>
            <a:off x="5989180" y="52522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矩形 74"/>
          <p:cNvSpPr/>
          <p:nvPr userDrawn="1"/>
        </p:nvSpPr>
        <p:spPr>
          <a:xfrm>
            <a:off x="6390757" y="518938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 userDrawn="1"/>
        </p:nvSpPr>
        <p:spPr>
          <a:xfrm>
            <a:off x="8869119" y="52603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矩形 76"/>
          <p:cNvSpPr/>
          <p:nvPr userDrawn="1"/>
        </p:nvSpPr>
        <p:spPr>
          <a:xfrm>
            <a:off x="9270696" y="520962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6601938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9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9475685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8" name="文本占位符 57"/>
          <p:cNvSpPr>
            <a:spLocks noGrp="1"/>
          </p:cNvSpPr>
          <p:nvPr>
            <p:ph type="body" sz="quarter" idx="10" hasCustomPrompt="1"/>
          </p:nvPr>
        </p:nvSpPr>
        <p:spPr>
          <a:xfrm>
            <a:off x="3096302" y="2384548"/>
            <a:ext cx="87075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480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defTabSz="45720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6" name="矩形 45"/>
          <p:cNvSpPr/>
          <p:nvPr userDrawn="1"/>
        </p:nvSpPr>
        <p:spPr>
          <a:xfrm>
            <a:off x="4656138" y="-17934"/>
            <a:ext cx="2879725" cy="4239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3576767" y="2176047"/>
            <a:ext cx="241660" cy="2433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3198813" y="3297138"/>
            <a:ext cx="36285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/>
        </p:nvCxnSpPr>
        <p:spPr>
          <a:xfrm>
            <a:off x="3198813" y="3295641"/>
            <a:ext cx="28971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 userDrawn="1"/>
        </p:nvSpPr>
        <p:spPr>
          <a:xfrm>
            <a:off x="7442199" y="2368857"/>
            <a:ext cx="93664" cy="5454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标题 9"/>
          <p:cNvSpPr>
            <a:spLocks noGrp="1"/>
          </p:cNvSpPr>
          <p:nvPr>
            <p:ph type="title" hasCustomPrompt="1"/>
          </p:nvPr>
        </p:nvSpPr>
        <p:spPr>
          <a:xfrm>
            <a:off x="3867728" y="2078754"/>
            <a:ext cx="2133918" cy="97872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Add </a:t>
            </a:r>
            <a:br>
              <a:rPr lang="en-US" altLang="zh-CN" dirty="0"/>
            </a:br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5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872157" y="1850540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708025" y="2423409"/>
            <a:ext cx="2141933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4276536" y="2000253"/>
            <a:ext cx="5756667" cy="3609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779846" y="1737916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7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986581" y="4049827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6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986581" y="2287272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0.png"/><Relationship Id="rId7" Type="http://schemas.openxmlformats.org/officeDocument/2006/relationships/image" Target="../media/image2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 rot="16200000">
            <a:off x="6394882" y="4862258"/>
            <a:ext cx="1503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600" dirty="0">
                <a:solidFill>
                  <a:schemeClr val="tx1">
                    <a:alpha val="10000"/>
                  </a:schemeClr>
                </a:solidFill>
              </a:rPr>
              <a:t>2022</a:t>
            </a:r>
            <a:endParaRPr lang="zh-CN" altLang="en-US" sz="3600" spc="600" dirty="0">
              <a:solidFill>
                <a:schemeClr val="tx1">
                  <a:alpha val="10000"/>
                </a:schemeClr>
              </a:solidFill>
            </a:endParaRPr>
          </a:p>
        </p:txBody>
      </p:sp>
      <p:pic>
        <p:nvPicPr>
          <p:cNvPr id="8" name="图片占位符 7" descr="图片包含 天空, 水, 户外, 船&#10;&#10;描述已自动生成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8" r="30048"/>
          <a:stretch>
            <a:fillRect/>
          </a:stretch>
        </p:blipFill>
        <p:spPr/>
      </p:pic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00816" y="2032114"/>
            <a:ext cx="4077970" cy="534035"/>
          </a:xfrm>
        </p:spPr>
        <p:txBody>
          <a:bodyPr/>
          <a:lstStyle/>
          <a:p>
            <a:pPr algn="l"/>
            <a:r>
              <a:rPr lang="en-US" altLang="zh-CN" dirty="0"/>
              <a:t>DistAI Report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00710" y="4230370"/>
            <a:ext cx="1191895" cy="257175"/>
          </a:xfrm>
        </p:spPr>
        <p:txBody>
          <a:bodyPr wrap="square"/>
          <a:lstStyle/>
          <a:p>
            <a:r>
              <a:rPr lang="zh-CN" altLang="en-US" dirty="0"/>
              <a:t>赵嘉铖</a:t>
            </a:r>
            <a:r>
              <a:rPr lang="en-US" altLang="zh-CN" dirty="0"/>
              <a:t> </a:t>
            </a:r>
            <a:r>
              <a:rPr lang="zh-CN" altLang="en-US" dirty="0"/>
              <a:t>蔡文俊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596909" y="4549085"/>
            <a:ext cx="859155" cy="257175"/>
          </a:xfrm>
        </p:spPr>
        <p:txBody>
          <a:bodyPr/>
          <a:lstStyle/>
          <a:p>
            <a:r>
              <a:rPr lang="en-US" altLang="zh-CN" dirty="0"/>
              <a:t>2022/3/16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1149330" y="1486535"/>
            <a:ext cx="824865" cy="320611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589240" y="495734"/>
            <a:ext cx="3162935" cy="48514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dirty="0">
                <a:sym typeface="+mn-ea"/>
              </a:rPr>
              <a:t>过程</a:t>
            </a:r>
            <a:r>
              <a:rPr lang="en-US" altLang="zh-CN" dirty="0">
                <a:sym typeface="+mn-ea"/>
              </a:rPr>
              <a:t>:</a:t>
            </a:r>
            <a:r>
              <a:rPr dirty="0">
                <a:sym typeface="+mn-ea"/>
              </a:rPr>
              <a:t>两阶段抽样</a:t>
            </a:r>
          </a:p>
        </p:txBody>
      </p:sp>
      <p:sp>
        <p:nvSpPr>
          <p:cNvPr id="38" name="矩形 37"/>
          <p:cNvSpPr/>
          <p:nvPr/>
        </p:nvSpPr>
        <p:spPr>
          <a:xfrm>
            <a:off x="8385175" y="1470660"/>
            <a:ext cx="3277235" cy="41097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图形 2" descr="文凭滚"/>
          <p:cNvSpPr/>
          <p:nvPr/>
        </p:nvSpPr>
        <p:spPr>
          <a:xfrm>
            <a:off x="8639175" y="1657985"/>
            <a:ext cx="640715" cy="458470"/>
          </a:xfrm>
          <a:custGeom>
            <a:avLst/>
            <a:gdLst>
              <a:gd name="connsiteX0" fmla="*/ 793813 w 790575"/>
              <a:gd name="connsiteY0" fmla="*/ 193359 h 495300"/>
              <a:gd name="connsiteX1" fmla="*/ 676275 w 790575"/>
              <a:gd name="connsiteY1" fmla="*/ 28957 h 495300"/>
              <a:gd name="connsiteX2" fmla="*/ 504825 w 790575"/>
              <a:gd name="connsiteY2" fmla="*/ 28957 h 495300"/>
              <a:gd name="connsiteX3" fmla="*/ 484251 w 790575"/>
              <a:gd name="connsiteY3" fmla="*/ 10479 h 495300"/>
              <a:gd name="connsiteX4" fmla="*/ 455676 w 790575"/>
              <a:gd name="connsiteY4" fmla="*/ 10479 h 495300"/>
              <a:gd name="connsiteX5" fmla="*/ 429006 w 790575"/>
              <a:gd name="connsiteY5" fmla="*/ 1 h 495300"/>
              <a:gd name="connsiteX6" fmla="*/ 399669 w 790575"/>
              <a:gd name="connsiteY6" fmla="*/ 12574 h 495300"/>
              <a:gd name="connsiteX7" fmla="*/ 367665 w 790575"/>
              <a:gd name="connsiteY7" fmla="*/ 12574 h 495300"/>
              <a:gd name="connsiteX8" fmla="*/ 349663 w 790575"/>
              <a:gd name="connsiteY8" fmla="*/ 28957 h 495300"/>
              <a:gd name="connsiteX9" fmla="*/ 96679 w 790575"/>
              <a:gd name="connsiteY9" fmla="*/ 29529 h 495300"/>
              <a:gd name="connsiteX10" fmla="*/ 0 w 790575"/>
              <a:gd name="connsiteY10" fmla="*/ 190882 h 495300"/>
              <a:gd name="connsiteX11" fmla="*/ 104775 w 790575"/>
              <a:gd name="connsiteY11" fmla="*/ 352807 h 495300"/>
              <a:gd name="connsiteX12" fmla="*/ 328613 w 790575"/>
              <a:gd name="connsiteY12" fmla="*/ 352807 h 495300"/>
              <a:gd name="connsiteX13" fmla="*/ 328613 w 790575"/>
              <a:gd name="connsiteY13" fmla="*/ 495682 h 495300"/>
              <a:gd name="connsiteX14" fmla="*/ 423863 w 790575"/>
              <a:gd name="connsiteY14" fmla="*/ 421864 h 495300"/>
              <a:gd name="connsiteX15" fmla="*/ 519113 w 790575"/>
              <a:gd name="connsiteY15" fmla="*/ 495682 h 495300"/>
              <a:gd name="connsiteX16" fmla="*/ 519113 w 790575"/>
              <a:gd name="connsiteY16" fmla="*/ 352807 h 495300"/>
              <a:gd name="connsiteX17" fmla="*/ 742950 w 790575"/>
              <a:gd name="connsiteY17" fmla="*/ 352807 h 495300"/>
              <a:gd name="connsiteX18" fmla="*/ 762000 w 790575"/>
              <a:gd name="connsiteY18" fmla="*/ 333757 h 495300"/>
              <a:gd name="connsiteX19" fmla="*/ 742950 w 790575"/>
              <a:gd name="connsiteY19" fmla="*/ 314707 h 495300"/>
              <a:gd name="connsiteX20" fmla="*/ 690563 w 790575"/>
              <a:gd name="connsiteY20" fmla="*/ 267082 h 495300"/>
              <a:gd name="connsiteX21" fmla="*/ 747713 w 790575"/>
              <a:gd name="connsiteY21" fmla="*/ 267082 h 495300"/>
              <a:gd name="connsiteX22" fmla="*/ 793813 w 790575"/>
              <a:gd name="connsiteY22" fmla="*/ 193359 h 495300"/>
              <a:gd name="connsiteX23" fmla="*/ 427101 w 790575"/>
              <a:gd name="connsiteY23" fmla="*/ 68772 h 495300"/>
              <a:gd name="connsiteX24" fmla="*/ 510730 w 790575"/>
              <a:gd name="connsiteY24" fmla="*/ 152402 h 495300"/>
              <a:gd name="connsiteX25" fmla="*/ 427099 w 790575"/>
              <a:gd name="connsiteY25" fmla="*/ 236031 h 495300"/>
              <a:gd name="connsiteX26" fmla="*/ 343472 w 790575"/>
              <a:gd name="connsiteY26" fmla="*/ 152782 h 495300"/>
              <a:gd name="connsiteX27" fmla="*/ 426719 w 790575"/>
              <a:gd name="connsiteY27" fmla="*/ 68773 h 495300"/>
              <a:gd name="connsiteX28" fmla="*/ 427101 w 790575"/>
              <a:gd name="connsiteY28" fmla="*/ 68772 h 495300"/>
              <a:gd name="connsiteX29" fmla="*/ 310134 w 790575"/>
              <a:gd name="connsiteY29" fmla="*/ 67057 h 495300"/>
              <a:gd name="connsiteX30" fmla="*/ 310134 w 790575"/>
              <a:gd name="connsiteY30" fmla="*/ 74296 h 495300"/>
              <a:gd name="connsiteX31" fmla="*/ 287655 w 790575"/>
              <a:gd name="connsiteY31" fmla="*/ 125636 h 495300"/>
              <a:gd name="connsiteX32" fmla="*/ 276797 w 790575"/>
              <a:gd name="connsiteY32" fmla="*/ 152782 h 495300"/>
              <a:gd name="connsiteX33" fmla="*/ 289370 w 790575"/>
              <a:gd name="connsiteY33" fmla="*/ 181357 h 495300"/>
              <a:gd name="connsiteX34" fmla="*/ 289370 w 790575"/>
              <a:gd name="connsiteY34" fmla="*/ 213266 h 495300"/>
              <a:gd name="connsiteX35" fmla="*/ 301371 w 790575"/>
              <a:gd name="connsiteY35" fmla="*/ 228982 h 495300"/>
              <a:gd name="connsiteX36" fmla="*/ 194501 w 790575"/>
              <a:gd name="connsiteY36" fmla="*/ 228982 h 495300"/>
              <a:gd name="connsiteX37" fmla="*/ 204788 w 790575"/>
              <a:gd name="connsiteY37" fmla="*/ 181357 h 495300"/>
              <a:gd name="connsiteX38" fmla="*/ 173641 w 790575"/>
              <a:gd name="connsiteY38" fmla="*/ 67057 h 495300"/>
              <a:gd name="connsiteX39" fmla="*/ 104775 w 790575"/>
              <a:gd name="connsiteY39" fmla="*/ 314707 h 495300"/>
              <a:gd name="connsiteX40" fmla="*/ 38100 w 790575"/>
              <a:gd name="connsiteY40" fmla="*/ 190882 h 495300"/>
              <a:gd name="connsiteX41" fmla="*/ 104775 w 790575"/>
              <a:gd name="connsiteY41" fmla="*/ 67057 h 495300"/>
              <a:gd name="connsiteX42" fmla="*/ 166688 w 790575"/>
              <a:gd name="connsiteY42" fmla="*/ 181357 h 495300"/>
              <a:gd name="connsiteX43" fmla="*/ 138113 w 790575"/>
              <a:gd name="connsiteY43" fmla="*/ 228982 h 495300"/>
              <a:gd name="connsiteX44" fmla="*/ 109538 w 790575"/>
              <a:gd name="connsiteY44" fmla="*/ 176595 h 495300"/>
              <a:gd name="connsiteX45" fmla="*/ 111538 w 790575"/>
              <a:gd name="connsiteY45" fmla="*/ 157545 h 495300"/>
              <a:gd name="connsiteX46" fmla="*/ 97060 w 790575"/>
              <a:gd name="connsiteY46" fmla="*/ 134780 h 495300"/>
              <a:gd name="connsiteX47" fmla="*/ 74295 w 790575"/>
              <a:gd name="connsiteY47" fmla="*/ 149258 h 495300"/>
              <a:gd name="connsiteX48" fmla="*/ 71438 w 790575"/>
              <a:gd name="connsiteY48" fmla="*/ 176595 h 495300"/>
              <a:gd name="connsiteX49" fmla="*/ 138113 w 790575"/>
              <a:gd name="connsiteY49" fmla="*/ 267082 h 495300"/>
              <a:gd name="connsiteX50" fmla="*/ 328613 w 790575"/>
              <a:gd name="connsiteY50" fmla="*/ 267082 h 495300"/>
              <a:gd name="connsiteX51" fmla="*/ 328613 w 790575"/>
              <a:gd name="connsiteY51" fmla="*/ 314707 h 495300"/>
              <a:gd name="connsiteX52" fmla="*/ 423863 w 790575"/>
              <a:gd name="connsiteY52" fmla="*/ 373667 h 495300"/>
              <a:gd name="connsiteX53" fmla="*/ 366713 w 790575"/>
              <a:gd name="connsiteY53" fmla="*/ 417958 h 495300"/>
              <a:gd name="connsiteX54" fmla="*/ 366713 w 790575"/>
              <a:gd name="connsiteY54" fmla="*/ 290800 h 495300"/>
              <a:gd name="connsiteX55" fmla="*/ 373666 w 790575"/>
              <a:gd name="connsiteY55" fmla="*/ 294324 h 495300"/>
              <a:gd name="connsiteX56" fmla="*/ 402241 w 790575"/>
              <a:gd name="connsiteY56" fmla="*/ 294324 h 495300"/>
              <a:gd name="connsiteX57" fmla="*/ 429197 w 790575"/>
              <a:gd name="connsiteY57" fmla="*/ 305182 h 495300"/>
              <a:gd name="connsiteX58" fmla="*/ 458534 w 790575"/>
              <a:gd name="connsiteY58" fmla="*/ 292609 h 495300"/>
              <a:gd name="connsiteX59" fmla="*/ 481013 w 790575"/>
              <a:gd name="connsiteY59" fmla="*/ 295276 h 495300"/>
              <a:gd name="connsiteX60" fmla="*/ 481013 w 790575"/>
              <a:gd name="connsiteY60" fmla="*/ 417958 h 495300"/>
              <a:gd name="connsiteX61" fmla="*/ 519113 w 790575"/>
              <a:gd name="connsiteY61" fmla="*/ 314707 h 495300"/>
              <a:gd name="connsiteX62" fmla="*/ 519113 w 790575"/>
              <a:gd name="connsiteY62" fmla="*/ 270416 h 495300"/>
              <a:gd name="connsiteX63" fmla="*/ 527495 w 790575"/>
              <a:gd name="connsiteY63" fmla="*/ 267082 h 495300"/>
              <a:gd name="connsiteX64" fmla="*/ 652463 w 790575"/>
              <a:gd name="connsiteY64" fmla="*/ 267082 h 495300"/>
              <a:gd name="connsiteX65" fmla="*/ 667798 w 790575"/>
              <a:gd name="connsiteY65" fmla="*/ 314707 h 495300"/>
              <a:gd name="connsiteX66" fmla="*/ 551498 w 790575"/>
              <a:gd name="connsiteY66" fmla="*/ 228982 h 495300"/>
              <a:gd name="connsiteX67" fmla="*/ 571119 w 790575"/>
              <a:gd name="connsiteY67" fmla="*/ 207932 h 495300"/>
              <a:gd name="connsiteX68" fmla="*/ 571119 w 790575"/>
              <a:gd name="connsiteY68" fmla="*/ 179357 h 495300"/>
              <a:gd name="connsiteX69" fmla="*/ 581597 w 790575"/>
              <a:gd name="connsiteY69" fmla="*/ 152687 h 495300"/>
              <a:gd name="connsiteX70" fmla="*/ 569024 w 790575"/>
              <a:gd name="connsiteY70" fmla="*/ 123350 h 495300"/>
              <a:gd name="connsiteX71" fmla="*/ 569024 w 790575"/>
              <a:gd name="connsiteY71" fmla="*/ 91346 h 495300"/>
              <a:gd name="connsiteX72" fmla="*/ 548545 w 790575"/>
              <a:gd name="connsiteY72" fmla="*/ 70963 h 495300"/>
              <a:gd name="connsiteX73" fmla="*/ 547688 w 790575"/>
              <a:gd name="connsiteY73" fmla="*/ 67057 h 495300"/>
              <a:gd name="connsiteX74" fmla="*/ 676275 w 790575"/>
              <a:gd name="connsiteY74" fmla="*/ 67057 h 495300"/>
              <a:gd name="connsiteX75" fmla="*/ 749332 w 790575"/>
              <a:gd name="connsiteY75" fmla="*/ 147258 h 495300"/>
              <a:gd name="connsiteX76" fmla="*/ 747713 w 790575"/>
              <a:gd name="connsiteY76" fmla="*/ 228982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90575" h="495300">
                <a:moveTo>
                  <a:pt x="793813" y="193359"/>
                </a:moveTo>
                <a:cubicBezTo>
                  <a:pt x="793813" y="126684"/>
                  <a:pt x="756476" y="28957"/>
                  <a:pt x="676275" y="28957"/>
                </a:cubicBezTo>
                <a:lnTo>
                  <a:pt x="504825" y="28957"/>
                </a:lnTo>
                <a:cubicBezTo>
                  <a:pt x="500569" y="20404"/>
                  <a:pt x="493211" y="13795"/>
                  <a:pt x="484251" y="10479"/>
                </a:cubicBezTo>
                <a:cubicBezTo>
                  <a:pt x="475087" y="6772"/>
                  <a:pt x="464840" y="6772"/>
                  <a:pt x="455676" y="10479"/>
                </a:cubicBezTo>
                <a:cubicBezTo>
                  <a:pt x="448366" y="3844"/>
                  <a:pt x="438878" y="117"/>
                  <a:pt x="429006" y="1"/>
                </a:cubicBezTo>
                <a:cubicBezTo>
                  <a:pt x="417899" y="-94"/>
                  <a:pt x="407259" y="4466"/>
                  <a:pt x="399669" y="12574"/>
                </a:cubicBezTo>
                <a:cubicBezTo>
                  <a:pt x="389471" y="8098"/>
                  <a:pt x="377863" y="8098"/>
                  <a:pt x="367665" y="12574"/>
                </a:cubicBezTo>
                <a:cubicBezTo>
                  <a:pt x="360075" y="15983"/>
                  <a:pt x="353770" y="21722"/>
                  <a:pt x="349663" y="28957"/>
                </a:cubicBezTo>
                <a:cubicBezTo>
                  <a:pt x="349663" y="28957"/>
                  <a:pt x="97441" y="28957"/>
                  <a:pt x="96679" y="29529"/>
                </a:cubicBezTo>
                <a:cubicBezTo>
                  <a:pt x="41910" y="35720"/>
                  <a:pt x="0" y="104300"/>
                  <a:pt x="0" y="190882"/>
                </a:cubicBezTo>
                <a:cubicBezTo>
                  <a:pt x="0" y="281656"/>
                  <a:pt x="46006" y="352807"/>
                  <a:pt x="104775" y="352807"/>
                </a:cubicBezTo>
                <a:lnTo>
                  <a:pt x="328613" y="352807"/>
                </a:lnTo>
                <a:lnTo>
                  <a:pt x="328613" y="495682"/>
                </a:lnTo>
                <a:lnTo>
                  <a:pt x="423863" y="421864"/>
                </a:lnTo>
                <a:lnTo>
                  <a:pt x="519113" y="495682"/>
                </a:lnTo>
                <a:lnTo>
                  <a:pt x="519113" y="352807"/>
                </a:lnTo>
                <a:lnTo>
                  <a:pt x="742950" y="352807"/>
                </a:lnTo>
                <a:cubicBezTo>
                  <a:pt x="753471" y="352807"/>
                  <a:pt x="762000" y="344279"/>
                  <a:pt x="762000" y="333757"/>
                </a:cubicBezTo>
                <a:cubicBezTo>
                  <a:pt x="762000" y="323236"/>
                  <a:pt x="753471" y="314707"/>
                  <a:pt x="742950" y="314707"/>
                </a:cubicBezTo>
                <a:cubicBezTo>
                  <a:pt x="715359" y="315948"/>
                  <a:pt x="691949" y="294666"/>
                  <a:pt x="690563" y="267082"/>
                </a:cubicBezTo>
                <a:lnTo>
                  <a:pt x="747713" y="267082"/>
                </a:lnTo>
                <a:cubicBezTo>
                  <a:pt x="770001" y="267082"/>
                  <a:pt x="793813" y="248032"/>
                  <a:pt x="793813" y="193359"/>
                </a:cubicBezTo>
                <a:close/>
                <a:moveTo>
                  <a:pt x="427101" y="68772"/>
                </a:moveTo>
                <a:cubicBezTo>
                  <a:pt x="473289" y="68772"/>
                  <a:pt x="510731" y="106215"/>
                  <a:pt x="510730" y="152402"/>
                </a:cubicBezTo>
                <a:cubicBezTo>
                  <a:pt x="510730" y="198590"/>
                  <a:pt x="473287" y="236032"/>
                  <a:pt x="427099" y="236031"/>
                </a:cubicBezTo>
                <a:cubicBezTo>
                  <a:pt x="381061" y="236030"/>
                  <a:pt x="343681" y="198821"/>
                  <a:pt x="343472" y="152782"/>
                </a:cubicBezTo>
                <a:cubicBezTo>
                  <a:pt x="343261" y="106596"/>
                  <a:pt x="380532" y="68983"/>
                  <a:pt x="426719" y="68773"/>
                </a:cubicBezTo>
                <a:cubicBezTo>
                  <a:pt x="426847" y="68772"/>
                  <a:pt x="426973" y="68772"/>
                  <a:pt x="427101" y="68772"/>
                </a:cubicBezTo>
                <a:close/>
                <a:moveTo>
                  <a:pt x="310134" y="67057"/>
                </a:moveTo>
                <a:cubicBezTo>
                  <a:pt x="309944" y="69466"/>
                  <a:pt x="309944" y="71888"/>
                  <a:pt x="310134" y="74296"/>
                </a:cubicBezTo>
                <a:cubicBezTo>
                  <a:pt x="289787" y="82304"/>
                  <a:pt x="279739" y="105253"/>
                  <a:pt x="287655" y="125636"/>
                </a:cubicBezTo>
                <a:cubicBezTo>
                  <a:pt x="280796" y="133027"/>
                  <a:pt x="276926" y="142700"/>
                  <a:pt x="276797" y="152782"/>
                </a:cubicBezTo>
                <a:cubicBezTo>
                  <a:pt x="276912" y="163624"/>
                  <a:pt x="281454" y="173948"/>
                  <a:pt x="289370" y="181357"/>
                </a:cubicBezTo>
                <a:cubicBezTo>
                  <a:pt x="284898" y="191524"/>
                  <a:pt x="284898" y="203100"/>
                  <a:pt x="289370" y="213266"/>
                </a:cubicBezTo>
                <a:cubicBezTo>
                  <a:pt x="291992" y="219427"/>
                  <a:pt x="296118" y="224831"/>
                  <a:pt x="301371" y="228982"/>
                </a:cubicBezTo>
                <a:lnTo>
                  <a:pt x="194501" y="228982"/>
                </a:lnTo>
                <a:cubicBezTo>
                  <a:pt x="201171" y="213984"/>
                  <a:pt x="204672" y="197771"/>
                  <a:pt x="204788" y="181357"/>
                </a:cubicBezTo>
                <a:cubicBezTo>
                  <a:pt x="204788" y="133732"/>
                  <a:pt x="193167" y="94108"/>
                  <a:pt x="173641" y="67057"/>
                </a:cubicBezTo>
                <a:close/>
                <a:moveTo>
                  <a:pt x="104775" y="314707"/>
                </a:moveTo>
                <a:cubicBezTo>
                  <a:pt x="72581" y="314707"/>
                  <a:pt x="38100" y="264987"/>
                  <a:pt x="38100" y="190882"/>
                </a:cubicBezTo>
                <a:cubicBezTo>
                  <a:pt x="38100" y="116778"/>
                  <a:pt x="72581" y="67057"/>
                  <a:pt x="104775" y="67057"/>
                </a:cubicBezTo>
                <a:cubicBezTo>
                  <a:pt x="140684" y="67057"/>
                  <a:pt x="166688" y="114682"/>
                  <a:pt x="166688" y="181357"/>
                </a:cubicBezTo>
                <a:cubicBezTo>
                  <a:pt x="166688" y="181357"/>
                  <a:pt x="166021" y="228982"/>
                  <a:pt x="138113" y="228982"/>
                </a:cubicBezTo>
                <a:cubicBezTo>
                  <a:pt x="124587" y="228982"/>
                  <a:pt x="109538" y="206599"/>
                  <a:pt x="109538" y="176595"/>
                </a:cubicBezTo>
                <a:cubicBezTo>
                  <a:pt x="109491" y="170190"/>
                  <a:pt x="110161" y="163800"/>
                  <a:pt x="111538" y="157545"/>
                </a:cubicBezTo>
                <a:cubicBezTo>
                  <a:pt x="113826" y="147261"/>
                  <a:pt x="107344" y="137068"/>
                  <a:pt x="97060" y="134780"/>
                </a:cubicBezTo>
                <a:cubicBezTo>
                  <a:pt x="86776" y="132492"/>
                  <a:pt x="76583" y="138974"/>
                  <a:pt x="74295" y="149258"/>
                </a:cubicBezTo>
                <a:cubicBezTo>
                  <a:pt x="72344" y="158238"/>
                  <a:pt x="71386" y="167405"/>
                  <a:pt x="71438" y="176595"/>
                </a:cubicBezTo>
                <a:cubicBezTo>
                  <a:pt x="71438" y="227363"/>
                  <a:pt x="100775" y="267082"/>
                  <a:pt x="138113" y="267082"/>
                </a:cubicBezTo>
                <a:lnTo>
                  <a:pt x="328613" y="267082"/>
                </a:lnTo>
                <a:lnTo>
                  <a:pt x="328613" y="314707"/>
                </a:lnTo>
                <a:close/>
                <a:moveTo>
                  <a:pt x="423863" y="373667"/>
                </a:moveTo>
                <a:lnTo>
                  <a:pt x="366713" y="417958"/>
                </a:lnTo>
                <a:lnTo>
                  <a:pt x="366713" y="290800"/>
                </a:lnTo>
                <a:cubicBezTo>
                  <a:pt x="368919" y="292182"/>
                  <a:pt x="371246" y="293361"/>
                  <a:pt x="373666" y="294324"/>
                </a:cubicBezTo>
                <a:cubicBezTo>
                  <a:pt x="382855" y="297897"/>
                  <a:pt x="393051" y="297897"/>
                  <a:pt x="402241" y="294324"/>
                </a:cubicBezTo>
                <a:cubicBezTo>
                  <a:pt x="409583" y="301139"/>
                  <a:pt x="419181" y="305006"/>
                  <a:pt x="429197" y="305182"/>
                </a:cubicBezTo>
                <a:cubicBezTo>
                  <a:pt x="440294" y="305231"/>
                  <a:pt x="450915" y="300679"/>
                  <a:pt x="458534" y="292609"/>
                </a:cubicBezTo>
                <a:cubicBezTo>
                  <a:pt x="465627" y="295593"/>
                  <a:pt x="473418" y="296517"/>
                  <a:pt x="481013" y="295276"/>
                </a:cubicBezTo>
                <a:lnTo>
                  <a:pt x="481013" y="417958"/>
                </a:lnTo>
                <a:close/>
                <a:moveTo>
                  <a:pt x="519113" y="314707"/>
                </a:moveTo>
                <a:lnTo>
                  <a:pt x="519113" y="270416"/>
                </a:lnTo>
                <a:cubicBezTo>
                  <a:pt x="522011" y="269587"/>
                  <a:pt x="524819" y="268470"/>
                  <a:pt x="527495" y="267082"/>
                </a:cubicBezTo>
                <a:lnTo>
                  <a:pt x="652463" y="267082"/>
                </a:lnTo>
                <a:cubicBezTo>
                  <a:pt x="652463" y="284171"/>
                  <a:pt x="657827" y="300829"/>
                  <a:pt x="667798" y="314707"/>
                </a:cubicBezTo>
                <a:close/>
                <a:moveTo>
                  <a:pt x="551498" y="228982"/>
                </a:moveTo>
                <a:cubicBezTo>
                  <a:pt x="560539" y="224800"/>
                  <a:pt x="567581" y="217244"/>
                  <a:pt x="571119" y="207932"/>
                </a:cubicBezTo>
                <a:cubicBezTo>
                  <a:pt x="574664" y="198737"/>
                  <a:pt x="574664" y="188553"/>
                  <a:pt x="571119" y="179357"/>
                </a:cubicBezTo>
                <a:cubicBezTo>
                  <a:pt x="577848" y="172106"/>
                  <a:pt x="581591" y="162580"/>
                  <a:pt x="581597" y="152687"/>
                </a:cubicBezTo>
                <a:cubicBezTo>
                  <a:pt x="581645" y="141590"/>
                  <a:pt x="577093" y="130968"/>
                  <a:pt x="569024" y="123350"/>
                </a:cubicBezTo>
                <a:cubicBezTo>
                  <a:pt x="573454" y="113142"/>
                  <a:pt x="573454" y="101554"/>
                  <a:pt x="569024" y="91346"/>
                </a:cubicBezTo>
                <a:cubicBezTo>
                  <a:pt x="565095" y="82156"/>
                  <a:pt x="557754" y="74848"/>
                  <a:pt x="548545" y="70963"/>
                </a:cubicBezTo>
                <a:cubicBezTo>
                  <a:pt x="548370" y="69639"/>
                  <a:pt x="548084" y="68333"/>
                  <a:pt x="547688" y="67057"/>
                </a:cubicBezTo>
                <a:lnTo>
                  <a:pt x="676275" y="67057"/>
                </a:lnTo>
                <a:cubicBezTo>
                  <a:pt x="714375" y="67057"/>
                  <a:pt x="738950" y="108491"/>
                  <a:pt x="749332" y="147258"/>
                </a:cubicBezTo>
                <a:cubicBezTo>
                  <a:pt x="761429" y="192787"/>
                  <a:pt x="753428" y="225649"/>
                  <a:pt x="747713" y="22898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542020" y="2116455"/>
            <a:ext cx="297180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不变长度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不变模板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----&gt;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定长矢量</a:t>
            </a:r>
          </a:p>
          <a:p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假定模板是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{∀N1,N2}</a:t>
            </a:r>
          </a:p>
        </p:txBody>
      </p:sp>
      <p:sp>
        <p:nvSpPr>
          <p:cNvPr id="42" name="矩形 41"/>
          <p:cNvSpPr/>
          <p:nvPr/>
        </p:nvSpPr>
        <p:spPr>
          <a:xfrm>
            <a:off x="11788140" y="2116455"/>
            <a:ext cx="186055" cy="14655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8668385" y="5283200"/>
            <a:ext cx="19780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第二阶段</a:t>
            </a:r>
          </a:p>
        </p:txBody>
      </p:sp>
      <p:sp>
        <p:nvSpPr>
          <p:cNvPr id="17" name="矩形 16"/>
          <p:cNvSpPr/>
          <p:nvPr/>
        </p:nvSpPr>
        <p:spPr>
          <a:xfrm>
            <a:off x="2567940" y="1471930"/>
            <a:ext cx="1809750" cy="254571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10210" y="1471295"/>
            <a:ext cx="3743960" cy="41090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图形 2" descr="文凭滚"/>
          <p:cNvSpPr/>
          <p:nvPr/>
        </p:nvSpPr>
        <p:spPr>
          <a:xfrm>
            <a:off x="615950" y="1684020"/>
            <a:ext cx="742315" cy="467360"/>
          </a:xfrm>
          <a:custGeom>
            <a:avLst/>
            <a:gdLst>
              <a:gd name="connsiteX0" fmla="*/ 793813 w 790575"/>
              <a:gd name="connsiteY0" fmla="*/ 193359 h 495300"/>
              <a:gd name="connsiteX1" fmla="*/ 676275 w 790575"/>
              <a:gd name="connsiteY1" fmla="*/ 28957 h 495300"/>
              <a:gd name="connsiteX2" fmla="*/ 504825 w 790575"/>
              <a:gd name="connsiteY2" fmla="*/ 28957 h 495300"/>
              <a:gd name="connsiteX3" fmla="*/ 484251 w 790575"/>
              <a:gd name="connsiteY3" fmla="*/ 10479 h 495300"/>
              <a:gd name="connsiteX4" fmla="*/ 455676 w 790575"/>
              <a:gd name="connsiteY4" fmla="*/ 10479 h 495300"/>
              <a:gd name="connsiteX5" fmla="*/ 429006 w 790575"/>
              <a:gd name="connsiteY5" fmla="*/ 1 h 495300"/>
              <a:gd name="connsiteX6" fmla="*/ 399669 w 790575"/>
              <a:gd name="connsiteY6" fmla="*/ 12574 h 495300"/>
              <a:gd name="connsiteX7" fmla="*/ 367665 w 790575"/>
              <a:gd name="connsiteY7" fmla="*/ 12574 h 495300"/>
              <a:gd name="connsiteX8" fmla="*/ 349663 w 790575"/>
              <a:gd name="connsiteY8" fmla="*/ 28957 h 495300"/>
              <a:gd name="connsiteX9" fmla="*/ 96679 w 790575"/>
              <a:gd name="connsiteY9" fmla="*/ 29529 h 495300"/>
              <a:gd name="connsiteX10" fmla="*/ 0 w 790575"/>
              <a:gd name="connsiteY10" fmla="*/ 190882 h 495300"/>
              <a:gd name="connsiteX11" fmla="*/ 104775 w 790575"/>
              <a:gd name="connsiteY11" fmla="*/ 352807 h 495300"/>
              <a:gd name="connsiteX12" fmla="*/ 328613 w 790575"/>
              <a:gd name="connsiteY12" fmla="*/ 352807 h 495300"/>
              <a:gd name="connsiteX13" fmla="*/ 328613 w 790575"/>
              <a:gd name="connsiteY13" fmla="*/ 495682 h 495300"/>
              <a:gd name="connsiteX14" fmla="*/ 423863 w 790575"/>
              <a:gd name="connsiteY14" fmla="*/ 421864 h 495300"/>
              <a:gd name="connsiteX15" fmla="*/ 519113 w 790575"/>
              <a:gd name="connsiteY15" fmla="*/ 495682 h 495300"/>
              <a:gd name="connsiteX16" fmla="*/ 519113 w 790575"/>
              <a:gd name="connsiteY16" fmla="*/ 352807 h 495300"/>
              <a:gd name="connsiteX17" fmla="*/ 742950 w 790575"/>
              <a:gd name="connsiteY17" fmla="*/ 352807 h 495300"/>
              <a:gd name="connsiteX18" fmla="*/ 762000 w 790575"/>
              <a:gd name="connsiteY18" fmla="*/ 333757 h 495300"/>
              <a:gd name="connsiteX19" fmla="*/ 742950 w 790575"/>
              <a:gd name="connsiteY19" fmla="*/ 314707 h 495300"/>
              <a:gd name="connsiteX20" fmla="*/ 690563 w 790575"/>
              <a:gd name="connsiteY20" fmla="*/ 267082 h 495300"/>
              <a:gd name="connsiteX21" fmla="*/ 747713 w 790575"/>
              <a:gd name="connsiteY21" fmla="*/ 267082 h 495300"/>
              <a:gd name="connsiteX22" fmla="*/ 793813 w 790575"/>
              <a:gd name="connsiteY22" fmla="*/ 193359 h 495300"/>
              <a:gd name="connsiteX23" fmla="*/ 427101 w 790575"/>
              <a:gd name="connsiteY23" fmla="*/ 68772 h 495300"/>
              <a:gd name="connsiteX24" fmla="*/ 510730 w 790575"/>
              <a:gd name="connsiteY24" fmla="*/ 152402 h 495300"/>
              <a:gd name="connsiteX25" fmla="*/ 427099 w 790575"/>
              <a:gd name="connsiteY25" fmla="*/ 236031 h 495300"/>
              <a:gd name="connsiteX26" fmla="*/ 343472 w 790575"/>
              <a:gd name="connsiteY26" fmla="*/ 152782 h 495300"/>
              <a:gd name="connsiteX27" fmla="*/ 426719 w 790575"/>
              <a:gd name="connsiteY27" fmla="*/ 68773 h 495300"/>
              <a:gd name="connsiteX28" fmla="*/ 427101 w 790575"/>
              <a:gd name="connsiteY28" fmla="*/ 68772 h 495300"/>
              <a:gd name="connsiteX29" fmla="*/ 310134 w 790575"/>
              <a:gd name="connsiteY29" fmla="*/ 67057 h 495300"/>
              <a:gd name="connsiteX30" fmla="*/ 310134 w 790575"/>
              <a:gd name="connsiteY30" fmla="*/ 74296 h 495300"/>
              <a:gd name="connsiteX31" fmla="*/ 287655 w 790575"/>
              <a:gd name="connsiteY31" fmla="*/ 125636 h 495300"/>
              <a:gd name="connsiteX32" fmla="*/ 276797 w 790575"/>
              <a:gd name="connsiteY32" fmla="*/ 152782 h 495300"/>
              <a:gd name="connsiteX33" fmla="*/ 289370 w 790575"/>
              <a:gd name="connsiteY33" fmla="*/ 181357 h 495300"/>
              <a:gd name="connsiteX34" fmla="*/ 289370 w 790575"/>
              <a:gd name="connsiteY34" fmla="*/ 213266 h 495300"/>
              <a:gd name="connsiteX35" fmla="*/ 301371 w 790575"/>
              <a:gd name="connsiteY35" fmla="*/ 228982 h 495300"/>
              <a:gd name="connsiteX36" fmla="*/ 194501 w 790575"/>
              <a:gd name="connsiteY36" fmla="*/ 228982 h 495300"/>
              <a:gd name="connsiteX37" fmla="*/ 204788 w 790575"/>
              <a:gd name="connsiteY37" fmla="*/ 181357 h 495300"/>
              <a:gd name="connsiteX38" fmla="*/ 173641 w 790575"/>
              <a:gd name="connsiteY38" fmla="*/ 67057 h 495300"/>
              <a:gd name="connsiteX39" fmla="*/ 104775 w 790575"/>
              <a:gd name="connsiteY39" fmla="*/ 314707 h 495300"/>
              <a:gd name="connsiteX40" fmla="*/ 38100 w 790575"/>
              <a:gd name="connsiteY40" fmla="*/ 190882 h 495300"/>
              <a:gd name="connsiteX41" fmla="*/ 104775 w 790575"/>
              <a:gd name="connsiteY41" fmla="*/ 67057 h 495300"/>
              <a:gd name="connsiteX42" fmla="*/ 166688 w 790575"/>
              <a:gd name="connsiteY42" fmla="*/ 181357 h 495300"/>
              <a:gd name="connsiteX43" fmla="*/ 138113 w 790575"/>
              <a:gd name="connsiteY43" fmla="*/ 228982 h 495300"/>
              <a:gd name="connsiteX44" fmla="*/ 109538 w 790575"/>
              <a:gd name="connsiteY44" fmla="*/ 176595 h 495300"/>
              <a:gd name="connsiteX45" fmla="*/ 111538 w 790575"/>
              <a:gd name="connsiteY45" fmla="*/ 157545 h 495300"/>
              <a:gd name="connsiteX46" fmla="*/ 97060 w 790575"/>
              <a:gd name="connsiteY46" fmla="*/ 134780 h 495300"/>
              <a:gd name="connsiteX47" fmla="*/ 74295 w 790575"/>
              <a:gd name="connsiteY47" fmla="*/ 149258 h 495300"/>
              <a:gd name="connsiteX48" fmla="*/ 71438 w 790575"/>
              <a:gd name="connsiteY48" fmla="*/ 176595 h 495300"/>
              <a:gd name="connsiteX49" fmla="*/ 138113 w 790575"/>
              <a:gd name="connsiteY49" fmla="*/ 267082 h 495300"/>
              <a:gd name="connsiteX50" fmla="*/ 328613 w 790575"/>
              <a:gd name="connsiteY50" fmla="*/ 267082 h 495300"/>
              <a:gd name="connsiteX51" fmla="*/ 328613 w 790575"/>
              <a:gd name="connsiteY51" fmla="*/ 314707 h 495300"/>
              <a:gd name="connsiteX52" fmla="*/ 423863 w 790575"/>
              <a:gd name="connsiteY52" fmla="*/ 373667 h 495300"/>
              <a:gd name="connsiteX53" fmla="*/ 366713 w 790575"/>
              <a:gd name="connsiteY53" fmla="*/ 417958 h 495300"/>
              <a:gd name="connsiteX54" fmla="*/ 366713 w 790575"/>
              <a:gd name="connsiteY54" fmla="*/ 290800 h 495300"/>
              <a:gd name="connsiteX55" fmla="*/ 373666 w 790575"/>
              <a:gd name="connsiteY55" fmla="*/ 294324 h 495300"/>
              <a:gd name="connsiteX56" fmla="*/ 402241 w 790575"/>
              <a:gd name="connsiteY56" fmla="*/ 294324 h 495300"/>
              <a:gd name="connsiteX57" fmla="*/ 429197 w 790575"/>
              <a:gd name="connsiteY57" fmla="*/ 305182 h 495300"/>
              <a:gd name="connsiteX58" fmla="*/ 458534 w 790575"/>
              <a:gd name="connsiteY58" fmla="*/ 292609 h 495300"/>
              <a:gd name="connsiteX59" fmla="*/ 481013 w 790575"/>
              <a:gd name="connsiteY59" fmla="*/ 295276 h 495300"/>
              <a:gd name="connsiteX60" fmla="*/ 481013 w 790575"/>
              <a:gd name="connsiteY60" fmla="*/ 417958 h 495300"/>
              <a:gd name="connsiteX61" fmla="*/ 519113 w 790575"/>
              <a:gd name="connsiteY61" fmla="*/ 314707 h 495300"/>
              <a:gd name="connsiteX62" fmla="*/ 519113 w 790575"/>
              <a:gd name="connsiteY62" fmla="*/ 270416 h 495300"/>
              <a:gd name="connsiteX63" fmla="*/ 527495 w 790575"/>
              <a:gd name="connsiteY63" fmla="*/ 267082 h 495300"/>
              <a:gd name="connsiteX64" fmla="*/ 652463 w 790575"/>
              <a:gd name="connsiteY64" fmla="*/ 267082 h 495300"/>
              <a:gd name="connsiteX65" fmla="*/ 667798 w 790575"/>
              <a:gd name="connsiteY65" fmla="*/ 314707 h 495300"/>
              <a:gd name="connsiteX66" fmla="*/ 551498 w 790575"/>
              <a:gd name="connsiteY66" fmla="*/ 228982 h 495300"/>
              <a:gd name="connsiteX67" fmla="*/ 571119 w 790575"/>
              <a:gd name="connsiteY67" fmla="*/ 207932 h 495300"/>
              <a:gd name="connsiteX68" fmla="*/ 571119 w 790575"/>
              <a:gd name="connsiteY68" fmla="*/ 179357 h 495300"/>
              <a:gd name="connsiteX69" fmla="*/ 581597 w 790575"/>
              <a:gd name="connsiteY69" fmla="*/ 152687 h 495300"/>
              <a:gd name="connsiteX70" fmla="*/ 569024 w 790575"/>
              <a:gd name="connsiteY70" fmla="*/ 123350 h 495300"/>
              <a:gd name="connsiteX71" fmla="*/ 569024 w 790575"/>
              <a:gd name="connsiteY71" fmla="*/ 91346 h 495300"/>
              <a:gd name="connsiteX72" fmla="*/ 548545 w 790575"/>
              <a:gd name="connsiteY72" fmla="*/ 70963 h 495300"/>
              <a:gd name="connsiteX73" fmla="*/ 547688 w 790575"/>
              <a:gd name="connsiteY73" fmla="*/ 67057 h 495300"/>
              <a:gd name="connsiteX74" fmla="*/ 676275 w 790575"/>
              <a:gd name="connsiteY74" fmla="*/ 67057 h 495300"/>
              <a:gd name="connsiteX75" fmla="*/ 749332 w 790575"/>
              <a:gd name="connsiteY75" fmla="*/ 147258 h 495300"/>
              <a:gd name="connsiteX76" fmla="*/ 747713 w 790575"/>
              <a:gd name="connsiteY76" fmla="*/ 228982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90575" h="495300">
                <a:moveTo>
                  <a:pt x="793813" y="193359"/>
                </a:moveTo>
                <a:cubicBezTo>
                  <a:pt x="793813" y="126684"/>
                  <a:pt x="756476" y="28957"/>
                  <a:pt x="676275" y="28957"/>
                </a:cubicBezTo>
                <a:lnTo>
                  <a:pt x="504825" y="28957"/>
                </a:lnTo>
                <a:cubicBezTo>
                  <a:pt x="500569" y="20404"/>
                  <a:pt x="493211" y="13795"/>
                  <a:pt x="484251" y="10479"/>
                </a:cubicBezTo>
                <a:cubicBezTo>
                  <a:pt x="475087" y="6772"/>
                  <a:pt x="464840" y="6772"/>
                  <a:pt x="455676" y="10479"/>
                </a:cubicBezTo>
                <a:cubicBezTo>
                  <a:pt x="448366" y="3844"/>
                  <a:pt x="438878" y="117"/>
                  <a:pt x="429006" y="1"/>
                </a:cubicBezTo>
                <a:cubicBezTo>
                  <a:pt x="417899" y="-94"/>
                  <a:pt x="407259" y="4466"/>
                  <a:pt x="399669" y="12574"/>
                </a:cubicBezTo>
                <a:cubicBezTo>
                  <a:pt x="389471" y="8098"/>
                  <a:pt x="377863" y="8098"/>
                  <a:pt x="367665" y="12574"/>
                </a:cubicBezTo>
                <a:cubicBezTo>
                  <a:pt x="360075" y="15983"/>
                  <a:pt x="353770" y="21722"/>
                  <a:pt x="349663" y="28957"/>
                </a:cubicBezTo>
                <a:cubicBezTo>
                  <a:pt x="349663" y="28957"/>
                  <a:pt x="97441" y="28957"/>
                  <a:pt x="96679" y="29529"/>
                </a:cubicBezTo>
                <a:cubicBezTo>
                  <a:pt x="41910" y="35720"/>
                  <a:pt x="0" y="104300"/>
                  <a:pt x="0" y="190882"/>
                </a:cubicBezTo>
                <a:cubicBezTo>
                  <a:pt x="0" y="281656"/>
                  <a:pt x="46006" y="352807"/>
                  <a:pt x="104775" y="352807"/>
                </a:cubicBezTo>
                <a:lnTo>
                  <a:pt x="328613" y="352807"/>
                </a:lnTo>
                <a:lnTo>
                  <a:pt x="328613" y="495682"/>
                </a:lnTo>
                <a:lnTo>
                  <a:pt x="423863" y="421864"/>
                </a:lnTo>
                <a:lnTo>
                  <a:pt x="519113" y="495682"/>
                </a:lnTo>
                <a:lnTo>
                  <a:pt x="519113" y="352807"/>
                </a:lnTo>
                <a:lnTo>
                  <a:pt x="742950" y="352807"/>
                </a:lnTo>
                <a:cubicBezTo>
                  <a:pt x="753471" y="352807"/>
                  <a:pt x="762000" y="344279"/>
                  <a:pt x="762000" y="333757"/>
                </a:cubicBezTo>
                <a:cubicBezTo>
                  <a:pt x="762000" y="323236"/>
                  <a:pt x="753471" y="314707"/>
                  <a:pt x="742950" y="314707"/>
                </a:cubicBezTo>
                <a:cubicBezTo>
                  <a:pt x="715359" y="315948"/>
                  <a:pt x="691949" y="294666"/>
                  <a:pt x="690563" y="267082"/>
                </a:cubicBezTo>
                <a:lnTo>
                  <a:pt x="747713" y="267082"/>
                </a:lnTo>
                <a:cubicBezTo>
                  <a:pt x="770001" y="267082"/>
                  <a:pt x="793813" y="248032"/>
                  <a:pt x="793813" y="193359"/>
                </a:cubicBezTo>
                <a:close/>
                <a:moveTo>
                  <a:pt x="427101" y="68772"/>
                </a:moveTo>
                <a:cubicBezTo>
                  <a:pt x="473289" y="68772"/>
                  <a:pt x="510731" y="106215"/>
                  <a:pt x="510730" y="152402"/>
                </a:cubicBezTo>
                <a:cubicBezTo>
                  <a:pt x="510730" y="198590"/>
                  <a:pt x="473287" y="236032"/>
                  <a:pt x="427099" y="236031"/>
                </a:cubicBezTo>
                <a:cubicBezTo>
                  <a:pt x="381061" y="236030"/>
                  <a:pt x="343681" y="198821"/>
                  <a:pt x="343472" y="152782"/>
                </a:cubicBezTo>
                <a:cubicBezTo>
                  <a:pt x="343261" y="106596"/>
                  <a:pt x="380532" y="68983"/>
                  <a:pt x="426719" y="68773"/>
                </a:cubicBezTo>
                <a:cubicBezTo>
                  <a:pt x="426847" y="68772"/>
                  <a:pt x="426973" y="68772"/>
                  <a:pt x="427101" y="68772"/>
                </a:cubicBezTo>
                <a:close/>
                <a:moveTo>
                  <a:pt x="310134" y="67057"/>
                </a:moveTo>
                <a:cubicBezTo>
                  <a:pt x="309944" y="69466"/>
                  <a:pt x="309944" y="71888"/>
                  <a:pt x="310134" y="74296"/>
                </a:cubicBezTo>
                <a:cubicBezTo>
                  <a:pt x="289787" y="82304"/>
                  <a:pt x="279739" y="105253"/>
                  <a:pt x="287655" y="125636"/>
                </a:cubicBezTo>
                <a:cubicBezTo>
                  <a:pt x="280796" y="133027"/>
                  <a:pt x="276926" y="142700"/>
                  <a:pt x="276797" y="152782"/>
                </a:cubicBezTo>
                <a:cubicBezTo>
                  <a:pt x="276912" y="163624"/>
                  <a:pt x="281454" y="173948"/>
                  <a:pt x="289370" y="181357"/>
                </a:cubicBezTo>
                <a:cubicBezTo>
                  <a:pt x="284898" y="191524"/>
                  <a:pt x="284898" y="203100"/>
                  <a:pt x="289370" y="213266"/>
                </a:cubicBezTo>
                <a:cubicBezTo>
                  <a:pt x="291992" y="219427"/>
                  <a:pt x="296118" y="224831"/>
                  <a:pt x="301371" y="228982"/>
                </a:cubicBezTo>
                <a:lnTo>
                  <a:pt x="194501" y="228982"/>
                </a:lnTo>
                <a:cubicBezTo>
                  <a:pt x="201171" y="213984"/>
                  <a:pt x="204672" y="197771"/>
                  <a:pt x="204788" y="181357"/>
                </a:cubicBezTo>
                <a:cubicBezTo>
                  <a:pt x="204788" y="133732"/>
                  <a:pt x="193167" y="94108"/>
                  <a:pt x="173641" y="67057"/>
                </a:cubicBezTo>
                <a:close/>
                <a:moveTo>
                  <a:pt x="104775" y="314707"/>
                </a:moveTo>
                <a:cubicBezTo>
                  <a:pt x="72581" y="314707"/>
                  <a:pt x="38100" y="264987"/>
                  <a:pt x="38100" y="190882"/>
                </a:cubicBezTo>
                <a:cubicBezTo>
                  <a:pt x="38100" y="116778"/>
                  <a:pt x="72581" y="67057"/>
                  <a:pt x="104775" y="67057"/>
                </a:cubicBezTo>
                <a:cubicBezTo>
                  <a:pt x="140684" y="67057"/>
                  <a:pt x="166688" y="114682"/>
                  <a:pt x="166688" y="181357"/>
                </a:cubicBezTo>
                <a:cubicBezTo>
                  <a:pt x="166688" y="181357"/>
                  <a:pt x="166021" y="228982"/>
                  <a:pt x="138113" y="228982"/>
                </a:cubicBezTo>
                <a:cubicBezTo>
                  <a:pt x="124587" y="228982"/>
                  <a:pt x="109538" y="206599"/>
                  <a:pt x="109538" y="176595"/>
                </a:cubicBezTo>
                <a:cubicBezTo>
                  <a:pt x="109491" y="170190"/>
                  <a:pt x="110161" y="163800"/>
                  <a:pt x="111538" y="157545"/>
                </a:cubicBezTo>
                <a:cubicBezTo>
                  <a:pt x="113826" y="147261"/>
                  <a:pt x="107344" y="137068"/>
                  <a:pt x="97060" y="134780"/>
                </a:cubicBezTo>
                <a:cubicBezTo>
                  <a:pt x="86776" y="132492"/>
                  <a:pt x="76583" y="138974"/>
                  <a:pt x="74295" y="149258"/>
                </a:cubicBezTo>
                <a:cubicBezTo>
                  <a:pt x="72344" y="158238"/>
                  <a:pt x="71386" y="167405"/>
                  <a:pt x="71438" y="176595"/>
                </a:cubicBezTo>
                <a:cubicBezTo>
                  <a:pt x="71438" y="227363"/>
                  <a:pt x="100775" y="267082"/>
                  <a:pt x="138113" y="267082"/>
                </a:cubicBezTo>
                <a:lnTo>
                  <a:pt x="328613" y="267082"/>
                </a:lnTo>
                <a:lnTo>
                  <a:pt x="328613" y="314707"/>
                </a:lnTo>
                <a:close/>
                <a:moveTo>
                  <a:pt x="423863" y="373667"/>
                </a:moveTo>
                <a:lnTo>
                  <a:pt x="366713" y="417958"/>
                </a:lnTo>
                <a:lnTo>
                  <a:pt x="366713" y="290800"/>
                </a:lnTo>
                <a:cubicBezTo>
                  <a:pt x="368919" y="292182"/>
                  <a:pt x="371246" y="293361"/>
                  <a:pt x="373666" y="294324"/>
                </a:cubicBezTo>
                <a:cubicBezTo>
                  <a:pt x="382855" y="297897"/>
                  <a:pt x="393051" y="297897"/>
                  <a:pt x="402241" y="294324"/>
                </a:cubicBezTo>
                <a:cubicBezTo>
                  <a:pt x="409583" y="301139"/>
                  <a:pt x="419181" y="305006"/>
                  <a:pt x="429197" y="305182"/>
                </a:cubicBezTo>
                <a:cubicBezTo>
                  <a:pt x="440294" y="305231"/>
                  <a:pt x="450915" y="300679"/>
                  <a:pt x="458534" y="292609"/>
                </a:cubicBezTo>
                <a:cubicBezTo>
                  <a:pt x="465627" y="295593"/>
                  <a:pt x="473418" y="296517"/>
                  <a:pt x="481013" y="295276"/>
                </a:cubicBezTo>
                <a:lnTo>
                  <a:pt x="481013" y="417958"/>
                </a:lnTo>
                <a:close/>
                <a:moveTo>
                  <a:pt x="519113" y="314707"/>
                </a:moveTo>
                <a:lnTo>
                  <a:pt x="519113" y="270416"/>
                </a:lnTo>
                <a:cubicBezTo>
                  <a:pt x="522011" y="269587"/>
                  <a:pt x="524819" y="268470"/>
                  <a:pt x="527495" y="267082"/>
                </a:cubicBezTo>
                <a:lnTo>
                  <a:pt x="652463" y="267082"/>
                </a:lnTo>
                <a:cubicBezTo>
                  <a:pt x="652463" y="284171"/>
                  <a:pt x="657827" y="300829"/>
                  <a:pt x="667798" y="314707"/>
                </a:cubicBezTo>
                <a:close/>
                <a:moveTo>
                  <a:pt x="551498" y="228982"/>
                </a:moveTo>
                <a:cubicBezTo>
                  <a:pt x="560539" y="224800"/>
                  <a:pt x="567581" y="217244"/>
                  <a:pt x="571119" y="207932"/>
                </a:cubicBezTo>
                <a:cubicBezTo>
                  <a:pt x="574664" y="198737"/>
                  <a:pt x="574664" y="188553"/>
                  <a:pt x="571119" y="179357"/>
                </a:cubicBezTo>
                <a:cubicBezTo>
                  <a:pt x="577848" y="172106"/>
                  <a:pt x="581591" y="162580"/>
                  <a:pt x="581597" y="152687"/>
                </a:cubicBezTo>
                <a:cubicBezTo>
                  <a:pt x="581645" y="141590"/>
                  <a:pt x="577093" y="130968"/>
                  <a:pt x="569024" y="123350"/>
                </a:cubicBezTo>
                <a:cubicBezTo>
                  <a:pt x="573454" y="113142"/>
                  <a:pt x="573454" y="101554"/>
                  <a:pt x="569024" y="91346"/>
                </a:cubicBezTo>
                <a:cubicBezTo>
                  <a:pt x="565095" y="82156"/>
                  <a:pt x="557754" y="74848"/>
                  <a:pt x="548545" y="70963"/>
                </a:cubicBezTo>
                <a:cubicBezTo>
                  <a:pt x="548370" y="69639"/>
                  <a:pt x="548084" y="68333"/>
                  <a:pt x="547688" y="67057"/>
                </a:cubicBezTo>
                <a:lnTo>
                  <a:pt x="676275" y="67057"/>
                </a:lnTo>
                <a:cubicBezTo>
                  <a:pt x="714375" y="67057"/>
                  <a:pt x="738950" y="108491"/>
                  <a:pt x="749332" y="147258"/>
                </a:cubicBezTo>
                <a:cubicBezTo>
                  <a:pt x="761429" y="192787"/>
                  <a:pt x="753428" y="225649"/>
                  <a:pt x="747713" y="22898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868545" y="296545"/>
            <a:ext cx="348297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两阶段抽样考虑的四个参数：</a:t>
            </a: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终止之前的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绝对最大实例数(MI)</a:t>
            </a: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终止之前没有子样本的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最大实例数(MIS)</a:t>
            </a: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模拟有限实例的动作数(MA)</a:t>
            </a: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一个样本生成的子样本数(SD)</a:t>
            </a:r>
          </a:p>
        </p:txBody>
      </p:sp>
      <p:sp>
        <p:nvSpPr>
          <p:cNvPr id="23" name="矩形 22"/>
          <p:cNvSpPr/>
          <p:nvPr/>
        </p:nvSpPr>
        <p:spPr>
          <a:xfrm>
            <a:off x="4154170" y="2283460"/>
            <a:ext cx="238760" cy="11785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82600" y="5252720"/>
            <a:ext cx="18364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第一阶段</a:t>
            </a:r>
          </a:p>
        </p:txBody>
      </p:sp>
      <p:pic>
        <p:nvPicPr>
          <p:cNvPr id="3" name="图片 2" descr="LH]$)@98[RFZALR@R]RJ$W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825" y="1470660"/>
            <a:ext cx="3542030" cy="43141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5950" y="2151380"/>
            <a:ext cx="328803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将协议从</a:t>
            </a:r>
            <a:r>
              <a:rPr lang="en-US" altLang="zh-CN" sz="1400"/>
              <a:t>IVy</a:t>
            </a:r>
            <a:r>
              <a:rPr lang="zh-CN" altLang="en-US" sz="1400"/>
              <a:t>转换成</a:t>
            </a:r>
            <a:r>
              <a:rPr lang="en-US" altLang="zh-CN" sz="1400"/>
              <a:t>Python</a:t>
            </a:r>
            <a:r>
              <a:rPr lang="zh-CN" altLang="en-US" sz="1400"/>
              <a:t>，关系采用多维数组模拟，动作采用</a:t>
            </a:r>
            <a:r>
              <a:rPr lang="en-US" altLang="zh-CN" sz="1400"/>
              <a:t>python</a:t>
            </a:r>
            <a:r>
              <a:rPr lang="zh-CN" altLang="en-US" sz="1400"/>
              <a:t>函数模拟。</a:t>
            </a:r>
          </a:p>
          <a:p>
            <a:r>
              <a:rPr lang="zh-CN" altLang="en-US" sz="1400"/>
              <a:t>然后进行简单的离散分布，随机选取实例大小</a:t>
            </a:r>
          </a:p>
          <a:p>
            <a:r>
              <a:rPr lang="zh-CN" altLang="en-US" sz="1400"/>
              <a:t>对于每个有效的初始状态，DistAI通过执行MA次的动作来模拟</a:t>
            </a:r>
          </a:p>
          <a:p>
            <a:endParaRPr lang="zh-CN" altLang="en-US" sz="1400"/>
          </a:p>
          <a:p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可能存在的隐患：无法达到高覆盖率</a:t>
            </a:r>
          </a:p>
        </p:txBody>
      </p:sp>
      <p:pic>
        <p:nvPicPr>
          <p:cNvPr id="5" name="图片 4" descr="Y~WBMT(L4)E5_NK$72GD7S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145" y="379730"/>
            <a:ext cx="3771265" cy="523875"/>
          </a:xfrm>
          <a:prstGeom prst="rect">
            <a:avLst/>
          </a:prstGeom>
        </p:spPr>
      </p:pic>
      <p:pic>
        <p:nvPicPr>
          <p:cNvPr id="6" name="图片 5" descr="BY{VHJE_RWMM{XPMV6%]~N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5175" y="3653155"/>
            <a:ext cx="3470910" cy="122872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026449" y="537062"/>
            <a:ext cx="3057247" cy="486287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zh-CN" altLang="en-US" dirty="0">
                <a:sym typeface="+mn-ea"/>
              </a:rPr>
              <a:t>候选不变式枚举</a:t>
            </a:r>
            <a:endParaRPr lang="zh-CN" alt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A9D65AC-9A6F-4498-A930-76B1CC3086A5}"/>
              </a:ext>
            </a:extLst>
          </p:cNvPr>
          <p:cNvGrpSpPr/>
          <p:nvPr/>
        </p:nvGrpSpPr>
        <p:grpSpPr>
          <a:xfrm>
            <a:off x="949395" y="1442142"/>
            <a:ext cx="4213539" cy="4496930"/>
            <a:chOff x="1546225" y="1844675"/>
            <a:chExt cx="4213539" cy="4766933"/>
          </a:xfrm>
        </p:grpSpPr>
        <p:sp>
          <p:nvSpPr>
            <p:cNvPr id="17" name="矩形 16"/>
            <p:cNvSpPr/>
            <p:nvPr/>
          </p:nvSpPr>
          <p:spPr>
            <a:xfrm>
              <a:off x="3832295" y="1853467"/>
              <a:ext cx="1927469" cy="2732144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546225" y="1997392"/>
              <a:ext cx="3987508" cy="4614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图形 2" descr="文凭滚"/>
            <p:cNvSpPr/>
            <p:nvPr/>
          </p:nvSpPr>
          <p:spPr>
            <a:xfrm>
              <a:off x="1793265" y="1844675"/>
              <a:ext cx="790575" cy="495300"/>
            </a:xfrm>
            <a:custGeom>
              <a:avLst/>
              <a:gdLst>
                <a:gd name="connsiteX0" fmla="*/ 793813 w 790575"/>
                <a:gd name="connsiteY0" fmla="*/ 193359 h 495300"/>
                <a:gd name="connsiteX1" fmla="*/ 676275 w 790575"/>
                <a:gd name="connsiteY1" fmla="*/ 28957 h 495300"/>
                <a:gd name="connsiteX2" fmla="*/ 504825 w 790575"/>
                <a:gd name="connsiteY2" fmla="*/ 28957 h 495300"/>
                <a:gd name="connsiteX3" fmla="*/ 484251 w 790575"/>
                <a:gd name="connsiteY3" fmla="*/ 10479 h 495300"/>
                <a:gd name="connsiteX4" fmla="*/ 455676 w 790575"/>
                <a:gd name="connsiteY4" fmla="*/ 10479 h 495300"/>
                <a:gd name="connsiteX5" fmla="*/ 429006 w 790575"/>
                <a:gd name="connsiteY5" fmla="*/ 1 h 495300"/>
                <a:gd name="connsiteX6" fmla="*/ 399669 w 790575"/>
                <a:gd name="connsiteY6" fmla="*/ 12574 h 495300"/>
                <a:gd name="connsiteX7" fmla="*/ 367665 w 790575"/>
                <a:gd name="connsiteY7" fmla="*/ 12574 h 495300"/>
                <a:gd name="connsiteX8" fmla="*/ 349663 w 790575"/>
                <a:gd name="connsiteY8" fmla="*/ 28957 h 495300"/>
                <a:gd name="connsiteX9" fmla="*/ 96679 w 790575"/>
                <a:gd name="connsiteY9" fmla="*/ 29529 h 495300"/>
                <a:gd name="connsiteX10" fmla="*/ 0 w 790575"/>
                <a:gd name="connsiteY10" fmla="*/ 190882 h 495300"/>
                <a:gd name="connsiteX11" fmla="*/ 104775 w 790575"/>
                <a:gd name="connsiteY11" fmla="*/ 352807 h 495300"/>
                <a:gd name="connsiteX12" fmla="*/ 328613 w 790575"/>
                <a:gd name="connsiteY12" fmla="*/ 352807 h 495300"/>
                <a:gd name="connsiteX13" fmla="*/ 328613 w 790575"/>
                <a:gd name="connsiteY13" fmla="*/ 495682 h 495300"/>
                <a:gd name="connsiteX14" fmla="*/ 423863 w 790575"/>
                <a:gd name="connsiteY14" fmla="*/ 421864 h 495300"/>
                <a:gd name="connsiteX15" fmla="*/ 519113 w 790575"/>
                <a:gd name="connsiteY15" fmla="*/ 495682 h 495300"/>
                <a:gd name="connsiteX16" fmla="*/ 519113 w 790575"/>
                <a:gd name="connsiteY16" fmla="*/ 352807 h 495300"/>
                <a:gd name="connsiteX17" fmla="*/ 742950 w 790575"/>
                <a:gd name="connsiteY17" fmla="*/ 352807 h 495300"/>
                <a:gd name="connsiteX18" fmla="*/ 762000 w 790575"/>
                <a:gd name="connsiteY18" fmla="*/ 333757 h 495300"/>
                <a:gd name="connsiteX19" fmla="*/ 742950 w 790575"/>
                <a:gd name="connsiteY19" fmla="*/ 314707 h 495300"/>
                <a:gd name="connsiteX20" fmla="*/ 690563 w 790575"/>
                <a:gd name="connsiteY20" fmla="*/ 267082 h 495300"/>
                <a:gd name="connsiteX21" fmla="*/ 747713 w 790575"/>
                <a:gd name="connsiteY21" fmla="*/ 267082 h 495300"/>
                <a:gd name="connsiteX22" fmla="*/ 793813 w 790575"/>
                <a:gd name="connsiteY22" fmla="*/ 193359 h 495300"/>
                <a:gd name="connsiteX23" fmla="*/ 427101 w 790575"/>
                <a:gd name="connsiteY23" fmla="*/ 68772 h 495300"/>
                <a:gd name="connsiteX24" fmla="*/ 510730 w 790575"/>
                <a:gd name="connsiteY24" fmla="*/ 152402 h 495300"/>
                <a:gd name="connsiteX25" fmla="*/ 427099 w 790575"/>
                <a:gd name="connsiteY25" fmla="*/ 236031 h 495300"/>
                <a:gd name="connsiteX26" fmla="*/ 343472 w 790575"/>
                <a:gd name="connsiteY26" fmla="*/ 152782 h 495300"/>
                <a:gd name="connsiteX27" fmla="*/ 426719 w 790575"/>
                <a:gd name="connsiteY27" fmla="*/ 68773 h 495300"/>
                <a:gd name="connsiteX28" fmla="*/ 427101 w 790575"/>
                <a:gd name="connsiteY28" fmla="*/ 68772 h 495300"/>
                <a:gd name="connsiteX29" fmla="*/ 310134 w 790575"/>
                <a:gd name="connsiteY29" fmla="*/ 67057 h 495300"/>
                <a:gd name="connsiteX30" fmla="*/ 310134 w 790575"/>
                <a:gd name="connsiteY30" fmla="*/ 74296 h 495300"/>
                <a:gd name="connsiteX31" fmla="*/ 287655 w 790575"/>
                <a:gd name="connsiteY31" fmla="*/ 125636 h 495300"/>
                <a:gd name="connsiteX32" fmla="*/ 276797 w 790575"/>
                <a:gd name="connsiteY32" fmla="*/ 152782 h 495300"/>
                <a:gd name="connsiteX33" fmla="*/ 289370 w 790575"/>
                <a:gd name="connsiteY33" fmla="*/ 181357 h 495300"/>
                <a:gd name="connsiteX34" fmla="*/ 289370 w 790575"/>
                <a:gd name="connsiteY34" fmla="*/ 213266 h 495300"/>
                <a:gd name="connsiteX35" fmla="*/ 301371 w 790575"/>
                <a:gd name="connsiteY35" fmla="*/ 228982 h 495300"/>
                <a:gd name="connsiteX36" fmla="*/ 194501 w 790575"/>
                <a:gd name="connsiteY36" fmla="*/ 228982 h 495300"/>
                <a:gd name="connsiteX37" fmla="*/ 204788 w 790575"/>
                <a:gd name="connsiteY37" fmla="*/ 181357 h 495300"/>
                <a:gd name="connsiteX38" fmla="*/ 173641 w 790575"/>
                <a:gd name="connsiteY38" fmla="*/ 67057 h 495300"/>
                <a:gd name="connsiteX39" fmla="*/ 104775 w 790575"/>
                <a:gd name="connsiteY39" fmla="*/ 314707 h 495300"/>
                <a:gd name="connsiteX40" fmla="*/ 38100 w 790575"/>
                <a:gd name="connsiteY40" fmla="*/ 190882 h 495300"/>
                <a:gd name="connsiteX41" fmla="*/ 104775 w 790575"/>
                <a:gd name="connsiteY41" fmla="*/ 67057 h 495300"/>
                <a:gd name="connsiteX42" fmla="*/ 166688 w 790575"/>
                <a:gd name="connsiteY42" fmla="*/ 181357 h 495300"/>
                <a:gd name="connsiteX43" fmla="*/ 138113 w 790575"/>
                <a:gd name="connsiteY43" fmla="*/ 228982 h 495300"/>
                <a:gd name="connsiteX44" fmla="*/ 109538 w 790575"/>
                <a:gd name="connsiteY44" fmla="*/ 176595 h 495300"/>
                <a:gd name="connsiteX45" fmla="*/ 111538 w 790575"/>
                <a:gd name="connsiteY45" fmla="*/ 157545 h 495300"/>
                <a:gd name="connsiteX46" fmla="*/ 97060 w 790575"/>
                <a:gd name="connsiteY46" fmla="*/ 134780 h 495300"/>
                <a:gd name="connsiteX47" fmla="*/ 74295 w 790575"/>
                <a:gd name="connsiteY47" fmla="*/ 149258 h 495300"/>
                <a:gd name="connsiteX48" fmla="*/ 71438 w 790575"/>
                <a:gd name="connsiteY48" fmla="*/ 176595 h 495300"/>
                <a:gd name="connsiteX49" fmla="*/ 138113 w 790575"/>
                <a:gd name="connsiteY49" fmla="*/ 267082 h 495300"/>
                <a:gd name="connsiteX50" fmla="*/ 328613 w 790575"/>
                <a:gd name="connsiteY50" fmla="*/ 267082 h 495300"/>
                <a:gd name="connsiteX51" fmla="*/ 328613 w 790575"/>
                <a:gd name="connsiteY51" fmla="*/ 314707 h 495300"/>
                <a:gd name="connsiteX52" fmla="*/ 423863 w 790575"/>
                <a:gd name="connsiteY52" fmla="*/ 373667 h 495300"/>
                <a:gd name="connsiteX53" fmla="*/ 366713 w 790575"/>
                <a:gd name="connsiteY53" fmla="*/ 417958 h 495300"/>
                <a:gd name="connsiteX54" fmla="*/ 366713 w 790575"/>
                <a:gd name="connsiteY54" fmla="*/ 290800 h 495300"/>
                <a:gd name="connsiteX55" fmla="*/ 373666 w 790575"/>
                <a:gd name="connsiteY55" fmla="*/ 294324 h 495300"/>
                <a:gd name="connsiteX56" fmla="*/ 402241 w 790575"/>
                <a:gd name="connsiteY56" fmla="*/ 294324 h 495300"/>
                <a:gd name="connsiteX57" fmla="*/ 429197 w 790575"/>
                <a:gd name="connsiteY57" fmla="*/ 305182 h 495300"/>
                <a:gd name="connsiteX58" fmla="*/ 458534 w 790575"/>
                <a:gd name="connsiteY58" fmla="*/ 292609 h 495300"/>
                <a:gd name="connsiteX59" fmla="*/ 481013 w 790575"/>
                <a:gd name="connsiteY59" fmla="*/ 295276 h 495300"/>
                <a:gd name="connsiteX60" fmla="*/ 481013 w 790575"/>
                <a:gd name="connsiteY60" fmla="*/ 417958 h 495300"/>
                <a:gd name="connsiteX61" fmla="*/ 519113 w 790575"/>
                <a:gd name="connsiteY61" fmla="*/ 314707 h 495300"/>
                <a:gd name="connsiteX62" fmla="*/ 519113 w 790575"/>
                <a:gd name="connsiteY62" fmla="*/ 270416 h 495300"/>
                <a:gd name="connsiteX63" fmla="*/ 527495 w 790575"/>
                <a:gd name="connsiteY63" fmla="*/ 267082 h 495300"/>
                <a:gd name="connsiteX64" fmla="*/ 652463 w 790575"/>
                <a:gd name="connsiteY64" fmla="*/ 267082 h 495300"/>
                <a:gd name="connsiteX65" fmla="*/ 667798 w 790575"/>
                <a:gd name="connsiteY65" fmla="*/ 314707 h 495300"/>
                <a:gd name="connsiteX66" fmla="*/ 551498 w 790575"/>
                <a:gd name="connsiteY66" fmla="*/ 228982 h 495300"/>
                <a:gd name="connsiteX67" fmla="*/ 571119 w 790575"/>
                <a:gd name="connsiteY67" fmla="*/ 207932 h 495300"/>
                <a:gd name="connsiteX68" fmla="*/ 571119 w 790575"/>
                <a:gd name="connsiteY68" fmla="*/ 179357 h 495300"/>
                <a:gd name="connsiteX69" fmla="*/ 581597 w 790575"/>
                <a:gd name="connsiteY69" fmla="*/ 152687 h 495300"/>
                <a:gd name="connsiteX70" fmla="*/ 569024 w 790575"/>
                <a:gd name="connsiteY70" fmla="*/ 123350 h 495300"/>
                <a:gd name="connsiteX71" fmla="*/ 569024 w 790575"/>
                <a:gd name="connsiteY71" fmla="*/ 91346 h 495300"/>
                <a:gd name="connsiteX72" fmla="*/ 548545 w 790575"/>
                <a:gd name="connsiteY72" fmla="*/ 70963 h 495300"/>
                <a:gd name="connsiteX73" fmla="*/ 547688 w 790575"/>
                <a:gd name="connsiteY73" fmla="*/ 67057 h 495300"/>
                <a:gd name="connsiteX74" fmla="*/ 676275 w 790575"/>
                <a:gd name="connsiteY74" fmla="*/ 67057 h 495300"/>
                <a:gd name="connsiteX75" fmla="*/ 749332 w 790575"/>
                <a:gd name="connsiteY75" fmla="*/ 147258 h 495300"/>
                <a:gd name="connsiteX76" fmla="*/ 747713 w 790575"/>
                <a:gd name="connsiteY76" fmla="*/ 22898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790575" h="495300">
                  <a:moveTo>
                    <a:pt x="793813" y="193359"/>
                  </a:moveTo>
                  <a:cubicBezTo>
                    <a:pt x="793813" y="126684"/>
                    <a:pt x="756476" y="28957"/>
                    <a:pt x="676275" y="28957"/>
                  </a:cubicBezTo>
                  <a:lnTo>
                    <a:pt x="504825" y="28957"/>
                  </a:lnTo>
                  <a:cubicBezTo>
                    <a:pt x="500569" y="20404"/>
                    <a:pt x="493211" y="13795"/>
                    <a:pt x="484251" y="10479"/>
                  </a:cubicBezTo>
                  <a:cubicBezTo>
                    <a:pt x="475087" y="6772"/>
                    <a:pt x="464840" y="6772"/>
                    <a:pt x="455676" y="10479"/>
                  </a:cubicBezTo>
                  <a:cubicBezTo>
                    <a:pt x="448366" y="3844"/>
                    <a:pt x="438878" y="117"/>
                    <a:pt x="429006" y="1"/>
                  </a:cubicBezTo>
                  <a:cubicBezTo>
                    <a:pt x="417899" y="-94"/>
                    <a:pt x="407259" y="4466"/>
                    <a:pt x="399669" y="12574"/>
                  </a:cubicBezTo>
                  <a:cubicBezTo>
                    <a:pt x="389471" y="8098"/>
                    <a:pt x="377863" y="8098"/>
                    <a:pt x="367665" y="12574"/>
                  </a:cubicBezTo>
                  <a:cubicBezTo>
                    <a:pt x="360075" y="15983"/>
                    <a:pt x="353770" y="21722"/>
                    <a:pt x="349663" y="28957"/>
                  </a:cubicBezTo>
                  <a:cubicBezTo>
                    <a:pt x="349663" y="28957"/>
                    <a:pt x="97441" y="28957"/>
                    <a:pt x="96679" y="29529"/>
                  </a:cubicBezTo>
                  <a:cubicBezTo>
                    <a:pt x="41910" y="35720"/>
                    <a:pt x="0" y="104300"/>
                    <a:pt x="0" y="190882"/>
                  </a:cubicBezTo>
                  <a:cubicBezTo>
                    <a:pt x="0" y="281656"/>
                    <a:pt x="46006" y="352807"/>
                    <a:pt x="104775" y="352807"/>
                  </a:cubicBezTo>
                  <a:lnTo>
                    <a:pt x="328613" y="352807"/>
                  </a:lnTo>
                  <a:lnTo>
                    <a:pt x="328613" y="495682"/>
                  </a:lnTo>
                  <a:lnTo>
                    <a:pt x="423863" y="421864"/>
                  </a:lnTo>
                  <a:lnTo>
                    <a:pt x="519113" y="495682"/>
                  </a:lnTo>
                  <a:lnTo>
                    <a:pt x="519113" y="352807"/>
                  </a:lnTo>
                  <a:lnTo>
                    <a:pt x="742950" y="352807"/>
                  </a:lnTo>
                  <a:cubicBezTo>
                    <a:pt x="753471" y="352807"/>
                    <a:pt x="762000" y="344279"/>
                    <a:pt x="762000" y="333757"/>
                  </a:cubicBezTo>
                  <a:cubicBezTo>
                    <a:pt x="762000" y="323236"/>
                    <a:pt x="753471" y="314707"/>
                    <a:pt x="742950" y="314707"/>
                  </a:cubicBezTo>
                  <a:cubicBezTo>
                    <a:pt x="715359" y="315948"/>
                    <a:pt x="691949" y="294666"/>
                    <a:pt x="690563" y="267082"/>
                  </a:cubicBezTo>
                  <a:lnTo>
                    <a:pt x="747713" y="267082"/>
                  </a:lnTo>
                  <a:cubicBezTo>
                    <a:pt x="770001" y="267082"/>
                    <a:pt x="793813" y="248032"/>
                    <a:pt x="793813" y="193359"/>
                  </a:cubicBezTo>
                  <a:close/>
                  <a:moveTo>
                    <a:pt x="427101" y="68772"/>
                  </a:moveTo>
                  <a:cubicBezTo>
                    <a:pt x="473289" y="68772"/>
                    <a:pt x="510731" y="106215"/>
                    <a:pt x="510730" y="152402"/>
                  </a:cubicBezTo>
                  <a:cubicBezTo>
                    <a:pt x="510730" y="198590"/>
                    <a:pt x="473287" y="236032"/>
                    <a:pt x="427099" y="236031"/>
                  </a:cubicBezTo>
                  <a:cubicBezTo>
                    <a:pt x="381061" y="236030"/>
                    <a:pt x="343681" y="198821"/>
                    <a:pt x="343472" y="152782"/>
                  </a:cubicBezTo>
                  <a:cubicBezTo>
                    <a:pt x="343261" y="106596"/>
                    <a:pt x="380532" y="68983"/>
                    <a:pt x="426719" y="68773"/>
                  </a:cubicBezTo>
                  <a:cubicBezTo>
                    <a:pt x="426847" y="68772"/>
                    <a:pt x="426973" y="68772"/>
                    <a:pt x="427101" y="68772"/>
                  </a:cubicBezTo>
                  <a:close/>
                  <a:moveTo>
                    <a:pt x="310134" y="67057"/>
                  </a:moveTo>
                  <a:cubicBezTo>
                    <a:pt x="309944" y="69466"/>
                    <a:pt x="309944" y="71888"/>
                    <a:pt x="310134" y="74296"/>
                  </a:cubicBezTo>
                  <a:cubicBezTo>
                    <a:pt x="289787" y="82304"/>
                    <a:pt x="279739" y="105253"/>
                    <a:pt x="287655" y="125636"/>
                  </a:cubicBezTo>
                  <a:cubicBezTo>
                    <a:pt x="280796" y="133027"/>
                    <a:pt x="276926" y="142700"/>
                    <a:pt x="276797" y="152782"/>
                  </a:cubicBezTo>
                  <a:cubicBezTo>
                    <a:pt x="276912" y="163624"/>
                    <a:pt x="281454" y="173948"/>
                    <a:pt x="289370" y="181357"/>
                  </a:cubicBezTo>
                  <a:cubicBezTo>
                    <a:pt x="284898" y="191524"/>
                    <a:pt x="284898" y="203100"/>
                    <a:pt x="289370" y="213266"/>
                  </a:cubicBezTo>
                  <a:cubicBezTo>
                    <a:pt x="291992" y="219427"/>
                    <a:pt x="296118" y="224831"/>
                    <a:pt x="301371" y="228982"/>
                  </a:cubicBezTo>
                  <a:lnTo>
                    <a:pt x="194501" y="228982"/>
                  </a:lnTo>
                  <a:cubicBezTo>
                    <a:pt x="201171" y="213984"/>
                    <a:pt x="204672" y="197771"/>
                    <a:pt x="204788" y="181357"/>
                  </a:cubicBezTo>
                  <a:cubicBezTo>
                    <a:pt x="204788" y="133732"/>
                    <a:pt x="193167" y="94108"/>
                    <a:pt x="173641" y="67057"/>
                  </a:cubicBezTo>
                  <a:close/>
                  <a:moveTo>
                    <a:pt x="104775" y="314707"/>
                  </a:moveTo>
                  <a:cubicBezTo>
                    <a:pt x="72581" y="314707"/>
                    <a:pt x="38100" y="264987"/>
                    <a:pt x="38100" y="190882"/>
                  </a:cubicBezTo>
                  <a:cubicBezTo>
                    <a:pt x="38100" y="116778"/>
                    <a:pt x="72581" y="67057"/>
                    <a:pt x="104775" y="67057"/>
                  </a:cubicBezTo>
                  <a:cubicBezTo>
                    <a:pt x="140684" y="67057"/>
                    <a:pt x="166688" y="114682"/>
                    <a:pt x="166688" y="181357"/>
                  </a:cubicBezTo>
                  <a:cubicBezTo>
                    <a:pt x="166688" y="181357"/>
                    <a:pt x="166021" y="228982"/>
                    <a:pt x="138113" y="228982"/>
                  </a:cubicBezTo>
                  <a:cubicBezTo>
                    <a:pt x="124587" y="228982"/>
                    <a:pt x="109538" y="206599"/>
                    <a:pt x="109538" y="176595"/>
                  </a:cubicBezTo>
                  <a:cubicBezTo>
                    <a:pt x="109491" y="170190"/>
                    <a:pt x="110161" y="163800"/>
                    <a:pt x="111538" y="157545"/>
                  </a:cubicBezTo>
                  <a:cubicBezTo>
                    <a:pt x="113826" y="147261"/>
                    <a:pt x="107344" y="137068"/>
                    <a:pt x="97060" y="134780"/>
                  </a:cubicBezTo>
                  <a:cubicBezTo>
                    <a:pt x="86776" y="132492"/>
                    <a:pt x="76583" y="138974"/>
                    <a:pt x="74295" y="149258"/>
                  </a:cubicBezTo>
                  <a:cubicBezTo>
                    <a:pt x="72344" y="158238"/>
                    <a:pt x="71386" y="167405"/>
                    <a:pt x="71438" y="176595"/>
                  </a:cubicBezTo>
                  <a:cubicBezTo>
                    <a:pt x="71438" y="227363"/>
                    <a:pt x="100775" y="267082"/>
                    <a:pt x="138113" y="267082"/>
                  </a:cubicBezTo>
                  <a:lnTo>
                    <a:pt x="328613" y="267082"/>
                  </a:lnTo>
                  <a:lnTo>
                    <a:pt x="328613" y="314707"/>
                  </a:lnTo>
                  <a:close/>
                  <a:moveTo>
                    <a:pt x="423863" y="373667"/>
                  </a:moveTo>
                  <a:lnTo>
                    <a:pt x="366713" y="417958"/>
                  </a:lnTo>
                  <a:lnTo>
                    <a:pt x="366713" y="290800"/>
                  </a:lnTo>
                  <a:cubicBezTo>
                    <a:pt x="368919" y="292182"/>
                    <a:pt x="371246" y="293361"/>
                    <a:pt x="373666" y="294324"/>
                  </a:cubicBezTo>
                  <a:cubicBezTo>
                    <a:pt x="382855" y="297897"/>
                    <a:pt x="393051" y="297897"/>
                    <a:pt x="402241" y="294324"/>
                  </a:cubicBezTo>
                  <a:cubicBezTo>
                    <a:pt x="409583" y="301139"/>
                    <a:pt x="419181" y="305006"/>
                    <a:pt x="429197" y="305182"/>
                  </a:cubicBezTo>
                  <a:cubicBezTo>
                    <a:pt x="440294" y="305231"/>
                    <a:pt x="450915" y="300679"/>
                    <a:pt x="458534" y="292609"/>
                  </a:cubicBezTo>
                  <a:cubicBezTo>
                    <a:pt x="465627" y="295593"/>
                    <a:pt x="473418" y="296517"/>
                    <a:pt x="481013" y="295276"/>
                  </a:cubicBezTo>
                  <a:lnTo>
                    <a:pt x="481013" y="417958"/>
                  </a:lnTo>
                  <a:close/>
                  <a:moveTo>
                    <a:pt x="519113" y="314707"/>
                  </a:moveTo>
                  <a:lnTo>
                    <a:pt x="519113" y="270416"/>
                  </a:lnTo>
                  <a:cubicBezTo>
                    <a:pt x="522011" y="269587"/>
                    <a:pt x="524819" y="268470"/>
                    <a:pt x="527495" y="267082"/>
                  </a:cubicBezTo>
                  <a:lnTo>
                    <a:pt x="652463" y="267082"/>
                  </a:lnTo>
                  <a:cubicBezTo>
                    <a:pt x="652463" y="284171"/>
                    <a:pt x="657827" y="300829"/>
                    <a:pt x="667798" y="314707"/>
                  </a:cubicBezTo>
                  <a:close/>
                  <a:moveTo>
                    <a:pt x="551498" y="228982"/>
                  </a:moveTo>
                  <a:cubicBezTo>
                    <a:pt x="560539" y="224800"/>
                    <a:pt x="567581" y="217244"/>
                    <a:pt x="571119" y="207932"/>
                  </a:cubicBezTo>
                  <a:cubicBezTo>
                    <a:pt x="574664" y="198737"/>
                    <a:pt x="574664" y="188553"/>
                    <a:pt x="571119" y="179357"/>
                  </a:cubicBezTo>
                  <a:cubicBezTo>
                    <a:pt x="577848" y="172106"/>
                    <a:pt x="581591" y="162580"/>
                    <a:pt x="581597" y="152687"/>
                  </a:cubicBezTo>
                  <a:cubicBezTo>
                    <a:pt x="581645" y="141590"/>
                    <a:pt x="577093" y="130968"/>
                    <a:pt x="569024" y="123350"/>
                  </a:cubicBezTo>
                  <a:cubicBezTo>
                    <a:pt x="573454" y="113142"/>
                    <a:pt x="573454" y="101554"/>
                    <a:pt x="569024" y="91346"/>
                  </a:cubicBezTo>
                  <a:cubicBezTo>
                    <a:pt x="565095" y="82156"/>
                    <a:pt x="557754" y="74848"/>
                    <a:pt x="548545" y="70963"/>
                  </a:cubicBezTo>
                  <a:cubicBezTo>
                    <a:pt x="548370" y="69639"/>
                    <a:pt x="548084" y="68333"/>
                    <a:pt x="547688" y="67057"/>
                  </a:cubicBezTo>
                  <a:lnTo>
                    <a:pt x="676275" y="67057"/>
                  </a:lnTo>
                  <a:cubicBezTo>
                    <a:pt x="714375" y="67057"/>
                    <a:pt x="738950" y="108491"/>
                    <a:pt x="749332" y="147258"/>
                  </a:cubicBezTo>
                  <a:cubicBezTo>
                    <a:pt x="761429" y="192787"/>
                    <a:pt x="753428" y="225649"/>
                    <a:pt x="747713" y="22898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715113" y="2618747"/>
              <a:ext cx="370981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对于一个有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个字面量的不变量空间，我们可以将其分解为多个字面量相对较少的不变量空间。一方面我们可以简化相对简单的不变量的验证。另一方面一个简单的不变量也可以进行扩展，应用到更大的不变量空间中，简化复杂不变量的验证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085873" y="215607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问题分解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5505790" y="2720232"/>
              <a:ext cx="253974" cy="12496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B184431D-86E3-43F4-9141-C8EC265B9A53}"/>
                    </a:ext>
                  </a:extLst>
                </p:cNvPr>
                <p:cNvSpPr txBox="1"/>
                <p:nvPr/>
              </p:nvSpPr>
              <p:spPr>
                <a:xfrm>
                  <a:off x="2908235" y="4115594"/>
                  <a:ext cx="13235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zh-CN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l-GR" altLang="zh-CN" i="1" smtClean="0">
                            <a:latin typeface="Cambria Math" panose="02040503050406030204" pitchFamily="18" charset="0"/>
                          </a:rPr>
                          <m:t>={∀</m:t>
                        </m:r>
                        <m:sSub>
                          <m:sSubPr>
                            <m:ctrlPr>
                              <a:rPr lang="pt-B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B184431D-86E3-43F4-9141-C8EC265B9A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8235" y="4115594"/>
                  <a:ext cx="1323567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843" t="-2326" r="-6452" b="-465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F56BFD55-94B0-4073-8FC5-F657C371A7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36851" y="4468952"/>
              <a:ext cx="3126" cy="329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4DBF0F5A-FA24-4F01-BA50-707B080EC81A}"/>
                    </a:ext>
                  </a:extLst>
                </p:cNvPr>
                <p:cNvSpPr txBox="1"/>
                <p:nvPr/>
              </p:nvSpPr>
              <p:spPr>
                <a:xfrm>
                  <a:off x="3000479" y="4785012"/>
                  <a:ext cx="12075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zh-CN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altLang="zh-CN" i="1">
                            <a:latin typeface="Cambria Math" panose="02040503050406030204" pitchFamily="18" charset="0"/>
                          </a:rPr>
                          <m:t> ={∀</m:t>
                        </m:r>
                        <m:sSub>
                          <m:sSubPr>
                            <m:ctrlPr>
                              <a:rPr lang="pt-B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altLang="zh-CN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4DBF0F5A-FA24-4F01-BA50-707B080EC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0479" y="4785012"/>
                  <a:ext cx="120751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020" t="-2381" r="-7071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8B97D745-8E84-466F-8EB3-2549F37DA56E}"/>
                    </a:ext>
                  </a:extLst>
                </p:cNvPr>
                <p:cNvSpPr txBox="1"/>
                <p:nvPr/>
              </p:nvSpPr>
              <p:spPr>
                <a:xfrm>
                  <a:off x="2435517" y="5158860"/>
                  <a:ext cx="2337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l-GR" altLang="zh-CN" i="1" smtClean="0">
                            <a:latin typeface="Cambria Math" panose="02040503050406030204" pitchFamily="18" charset="0"/>
                          </a:rPr>
                          <m:t>={∀</m:t>
                        </m:r>
                        <m:sSub>
                          <m:sSubPr>
                            <m:ctrlPr>
                              <a:rPr lang="pt-B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pt-B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8B97D745-8E84-466F-8EB3-2549F37DA5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5517" y="5158860"/>
                  <a:ext cx="233743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83" r="-3133" b="-488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8AA4E28-8709-45C7-82C7-44F8090C234C}"/>
              </a:ext>
            </a:extLst>
          </p:cNvPr>
          <p:cNvGrpSpPr/>
          <p:nvPr/>
        </p:nvGrpSpPr>
        <p:grpSpPr>
          <a:xfrm>
            <a:off x="6326143" y="52939"/>
            <a:ext cx="4213539" cy="2893386"/>
            <a:chOff x="7288823" y="1844675"/>
            <a:chExt cx="4213539" cy="3720856"/>
          </a:xfrm>
        </p:grpSpPr>
        <p:sp>
          <p:nvSpPr>
            <p:cNvPr id="48" name="矩形 47"/>
            <p:cNvSpPr/>
            <p:nvPr/>
          </p:nvSpPr>
          <p:spPr>
            <a:xfrm>
              <a:off x="9574893" y="1853467"/>
              <a:ext cx="1927469" cy="2732144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7288823" y="1997393"/>
              <a:ext cx="3987508" cy="35681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图形 2" descr="文凭滚"/>
            <p:cNvSpPr/>
            <p:nvPr/>
          </p:nvSpPr>
          <p:spPr>
            <a:xfrm>
              <a:off x="7535863" y="1844675"/>
              <a:ext cx="790575" cy="495300"/>
            </a:xfrm>
            <a:custGeom>
              <a:avLst/>
              <a:gdLst>
                <a:gd name="connsiteX0" fmla="*/ 793813 w 790575"/>
                <a:gd name="connsiteY0" fmla="*/ 193359 h 495300"/>
                <a:gd name="connsiteX1" fmla="*/ 676275 w 790575"/>
                <a:gd name="connsiteY1" fmla="*/ 28957 h 495300"/>
                <a:gd name="connsiteX2" fmla="*/ 504825 w 790575"/>
                <a:gd name="connsiteY2" fmla="*/ 28957 h 495300"/>
                <a:gd name="connsiteX3" fmla="*/ 484251 w 790575"/>
                <a:gd name="connsiteY3" fmla="*/ 10479 h 495300"/>
                <a:gd name="connsiteX4" fmla="*/ 455676 w 790575"/>
                <a:gd name="connsiteY4" fmla="*/ 10479 h 495300"/>
                <a:gd name="connsiteX5" fmla="*/ 429006 w 790575"/>
                <a:gd name="connsiteY5" fmla="*/ 1 h 495300"/>
                <a:gd name="connsiteX6" fmla="*/ 399669 w 790575"/>
                <a:gd name="connsiteY6" fmla="*/ 12574 h 495300"/>
                <a:gd name="connsiteX7" fmla="*/ 367665 w 790575"/>
                <a:gd name="connsiteY7" fmla="*/ 12574 h 495300"/>
                <a:gd name="connsiteX8" fmla="*/ 349663 w 790575"/>
                <a:gd name="connsiteY8" fmla="*/ 28957 h 495300"/>
                <a:gd name="connsiteX9" fmla="*/ 96679 w 790575"/>
                <a:gd name="connsiteY9" fmla="*/ 29529 h 495300"/>
                <a:gd name="connsiteX10" fmla="*/ 0 w 790575"/>
                <a:gd name="connsiteY10" fmla="*/ 190882 h 495300"/>
                <a:gd name="connsiteX11" fmla="*/ 104775 w 790575"/>
                <a:gd name="connsiteY11" fmla="*/ 352807 h 495300"/>
                <a:gd name="connsiteX12" fmla="*/ 328613 w 790575"/>
                <a:gd name="connsiteY12" fmla="*/ 352807 h 495300"/>
                <a:gd name="connsiteX13" fmla="*/ 328613 w 790575"/>
                <a:gd name="connsiteY13" fmla="*/ 495682 h 495300"/>
                <a:gd name="connsiteX14" fmla="*/ 423863 w 790575"/>
                <a:gd name="connsiteY14" fmla="*/ 421864 h 495300"/>
                <a:gd name="connsiteX15" fmla="*/ 519113 w 790575"/>
                <a:gd name="connsiteY15" fmla="*/ 495682 h 495300"/>
                <a:gd name="connsiteX16" fmla="*/ 519113 w 790575"/>
                <a:gd name="connsiteY16" fmla="*/ 352807 h 495300"/>
                <a:gd name="connsiteX17" fmla="*/ 742950 w 790575"/>
                <a:gd name="connsiteY17" fmla="*/ 352807 h 495300"/>
                <a:gd name="connsiteX18" fmla="*/ 762000 w 790575"/>
                <a:gd name="connsiteY18" fmla="*/ 333757 h 495300"/>
                <a:gd name="connsiteX19" fmla="*/ 742950 w 790575"/>
                <a:gd name="connsiteY19" fmla="*/ 314707 h 495300"/>
                <a:gd name="connsiteX20" fmla="*/ 690563 w 790575"/>
                <a:gd name="connsiteY20" fmla="*/ 267082 h 495300"/>
                <a:gd name="connsiteX21" fmla="*/ 747713 w 790575"/>
                <a:gd name="connsiteY21" fmla="*/ 267082 h 495300"/>
                <a:gd name="connsiteX22" fmla="*/ 793813 w 790575"/>
                <a:gd name="connsiteY22" fmla="*/ 193359 h 495300"/>
                <a:gd name="connsiteX23" fmla="*/ 427101 w 790575"/>
                <a:gd name="connsiteY23" fmla="*/ 68772 h 495300"/>
                <a:gd name="connsiteX24" fmla="*/ 510730 w 790575"/>
                <a:gd name="connsiteY24" fmla="*/ 152402 h 495300"/>
                <a:gd name="connsiteX25" fmla="*/ 427099 w 790575"/>
                <a:gd name="connsiteY25" fmla="*/ 236031 h 495300"/>
                <a:gd name="connsiteX26" fmla="*/ 343472 w 790575"/>
                <a:gd name="connsiteY26" fmla="*/ 152782 h 495300"/>
                <a:gd name="connsiteX27" fmla="*/ 426719 w 790575"/>
                <a:gd name="connsiteY27" fmla="*/ 68773 h 495300"/>
                <a:gd name="connsiteX28" fmla="*/ 427101 w 790575"/>
                <a:gd name="connsiteY28" fmla="*/ 68772 h 495300"/>
                <a:gd name="connsiteX29" fmla="*/ 310134 w 790575"/>
                <a:gd name="connsiteY29" fmla="*/ 67057 h 495300"/>
                <a:gd name="connsiteX30" fmla="*/ 310134 w 790575"/>
                <a:gd name="connsiteY30" fmla="*/ 74296 h 495300"/>
                <a:gd name="connsiteX31" fmla="*/ 287655 w 790575"/>
                <a:gd name="connsiteY31" fmla="*/ 125636 h 495300"/>
                <a:gd name="connsiteX32" fmla="*/ 276797 w 790575"/>
                <a:gd name="connsiteY32" fmla="*/ 152782 h 495300"/>
                <a:gd name="connsiteX33" fmla="*/ 289370 w 790575"/>
                <a:gd name="connsiteY33" fmla="*/ 181357 h 495300"/>
                <a:gd name="connsiteX34" fmla="*/ 289370 w 790575"/>
                <a:gd name="connsiteY34" fmla="*/ 213266 h 495300"/>
                <a:gd name="connsiteX35" fmla="*/ 301371 w 790575"/>
                <a:gd name="connsiteY35" fmla="*/ 228982 h 495300"/>
                <a:gd name="connsiteX36" fmla="*/ 194501 w 790575"/>
                <a:gd name="connsiteY36" fmla="*/ 228982 h 495300"/>
                <a:gd name="connsiteX37" fmla="*/ 204788 w 790575"/>
                <a:gd name="connsiteY37" fmla="*/ 181357 h 495300"/>
                <a:gd name="connsiteX38" fmla="*/ 173641 w 790575"/>
                <a:gd name="connsiteY38" fmla="*/ 67057 h 495300"/>
                <a:gd name="connsiteX39" fmla="*/ 104775 w 790575"/>
                <a:gd name="connsiteY39" fmla="*/ 314707 h 495300"/>
                <a:gd name="connsiteX40" fmla="*/ 38100 w 790575"/>
                <a:gd name="connsiteY40" fmla="*/ 190882 h 495300"/>
                <a:gd name="connsiteX41" fmla="*/ 104775 w 790575"/>
                <a:gd name="connsiteY41" fmla="*/ 67057 h 495300"/>
                <a:gd name="connsiteX42" fmla="*/ 166688 w 790575"/>
                <a:gd name="connsiteY42" fmla="*/ 181357 h 495300"/>
                <a:gd name="connsiteX43" fmla="*/ 138113 w 790575"/>
                <a:gd name="connsiteY43" fmla="*/ 228982 h 495300"/>
                <a:gd name="connsiteX44" fmla="*/ 109538 w 790575"/>
                <a:gd name="connsiteY44" fmla="*/ 176595 h 495300"/>
                <a:gd name="connsiteX45" fmla="*/ 111538 w 790575"/>
                <a:gd name="connsiteY45" fmla="*/ 157545 h 495300"/>
                <a:gd name="connsiteX46" fmla="*/ 97060 w 790575"/>
                <a:gd name="connsiteY46" fmla="*/ 134780 h 495300"/>
                <a:gd name="connsiteX47" fmla="*/ 74295 w 790575"/>
                <a:gd name="connsiteY47" fmla="*/ 149258 h 495300"/>
                <a:gd name="connsiteX48" fmla="*/ 71438 w 790575"/>
                <a:gd name="connsiteY48" fmla="*/ 176595 h 495300"/>
                <a:gd name="connsiteX49" fmla="*/ 138113 w 790575"/>
                <a:gd name="connsiteY49" fmla="*/ 267082 h 495300"/>
                <a:gd name="connsiteX50" fmla="*/ 328613 w 790575"/>
                <a:gd name="connsiteY50" fmla="*/ 267082 h 495300"/>
                <a:gd name="connsiteX51" fmla="*/ 328613 w 790575"/>
                <a:gd name="connsiteY51" fmla="*/ 314707 h 495300"/>
                <a:gd name="connsiteX52" fmla="*/ 423863 w 790575"/>
                <a:gd name="connsiteY52" fmla="*/ 373667 h 495300"/>
                <a:gd name="connsiteX53" fmla="*/ 366713 w 790575"/>
                <a:gd name="connsiteY53" fmla="*/ 417958 h 495300"/>
                <a:gd name="connsiteX54" fmla="*/ 366713 w 790575"/>
                <a:gd name="connsiteY54" fmla="*/ 290800 h 495300"/>
                <a:gd name="connsiteX55" fmla="*/ 373666 w 790575"/>
                <a:gd name="connsiteY55" fmla="*/ 294324 h 495300"/>
                <a:gd name="connsiteX56" fmla="*/ 402241 w 790575"/>
                <a:gd name="connsiteY56" fmla="*/ 294324 h 495300"/>
                <a:gd name="connsiteX57" fmla="*/ 429197 w 790575"/>
                <a:gd name="connsiteY57" fmla="*/ 305182 h 495300"/>
                <a:gd name="connsiteX58" fmla="*/ 458534 w 790575"/>
                <a:gd name="connsiteY58" fmla="*/ 292609 h 495300"/>
                <a:gd name="connsiteX59" fmla="*/ 481013 w 790575"/>
                <a:gd name="connsiteY59" fmla="*/ 295276 h 495300"/>
                <a:gd name="connsiteX60" fmla="*/ 481013 w 790575"/>
                <a:gd name="connsiteY60" fmla="*/ 417958 h 495300"/>
                <a:gd name="connsiteX61" fmla="*/ 519113 w 790575"/>
                <a:gd name="connsiteY61" fmla="*/ 314707 h 495300"/>
                <a:gd name="connsiteX62" fmla="*/ 519113 w 790575"/>
                <a:gd name="connsiteY62" fmla="*/ 270416 h 495300"/>
                <a:gd name="connsiteX63" fmla="*/ 527495 w 790575"/>
                <a:gd name="connsiteY63" fmla="*/ 267082 h 495300"/>
                <a:gd name="connsiteX64" fmla="*/ 652463 w 790575"/>
                <a:gd name="connsiteY64" fmla="*/ 267082 h 495300"/>
                <a:gd name="connsiteX65" fmla="*/ 667798 w 790575"/>
                <a:gd name="connsiteY65" fmla="*/ 314707 h 495300"/>
                <a:gd name="connsiteX66" fmla="*/ 551498 w 790575"/>
                <a:gd name="connsiteY66" fmla="*/ 228982 h 495300"/>
                <a:gd name="connsiteX67" fmla="*/ 571119 w 790575"/>
                <a:gd name="connsiteY67" fmla="*/ 207932 h 495300"/>
                <a:gd name="connsiteX68" fmla="*/ 571119 w 790575"/>
                <a:gd name="connsiteY68" fmla="*/ 179357 h 495300"/>
                <a:gd name="connsiteX69" fmla="*/ 581597 w 790575"/>
                <a:gd name="connsiteY69" fmla="*/ 152687 h 495300"/>
                <a:gd name="connsiteX70" fmla="*/ 569024 w 790575"/>
                <a:gd name="connsiteY70" fmla="*/ 123350 h 495300"/>
                <a:gd name="connsiteX71" fmla="*/ 569024 w 790575"/>
                <a:gd name="connsiteY71" fmla="*/ 91346 h 495300"/>
                <a:gd name="connsiteX72" fmla="*/ 548545 w 790575"/>
                <a:gd name="connsiteY72" fmla="*/ 70963 h 495300"/>
                <a:gd name="connsiteX73" fmla="*/ 547688 w 790575"/>
                <a:gd name="connsiteY73" fmla="*/ 67057 h 495300"/>
                <a:gd name="connsiteX74" fmla="*/ 676275 w 790575"/>
                <a:gd name="connsiteY74" fmla="*/ 67057 h 495300"/>
                <a:gd name="connsiteX75" fmla="*/ 749332 w 790575"/>
                <a:gd name="connsiteY75" fmla="*/ 147258 h 495300"/>
                <a:gd name="connsiteX76" fmla="*/ 747713 w 790575"/>
                <a:gd name="connsiteY76" fmla="*/ 22898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790575" h="495300">
                  <a:moveTo>
                    <a:pt x="793813" y="193359"/>
                  </a:moveTo>
                  <a:cubicBezTo>
                    <a:pt x="793813" y="126684"/>
                    <a:pt x="756476" y="28957"/>
                    <a:pt x="676275" y="28957"/>
                  </a:cubicBezTo>
                  <a:lnTo>
                    <a:pt x="504825" y="28957"/>
                  </a:lnTo>
                  <a:cubicBezTo>
                    <a:pt x="500569" y="20404"/>
                    <a:pt x="493211" y="13795"/>
                    <a:pt x="484251" y="10479"/>
                  </a:cubicBezTo>
                  <a:cubicBezTo>
                    <a:pt x="475087" y="6772"/>
                    <a:pt x="464840" y="6772"/>
                    <a:pt x="455676" y="10479"/>
                  </a:cubicBezTo>
                  <a:cubicBezTo>
                    <a:pt x="448366" y="3844"/>
                    <a:pt x="438878" y="117"/>
                    <a:pt x="429006" y="1"/>
                  </a:cubicBezTo>
                  <a:cubicBezTo>
                    <a:pt x="417899" y="-94"/>
                    <a:pt x="407259" y="4466"/>
                    <a:pt x="399669" y="12574"/>
                  </a:cubicBezTo>
                  <a:cubicBezTo>
                    <a:pt x="389471" y="8098"/>
                    <a:pt x="377863" y="8098"/>
                    <a:pt x="367665" y="12574"/>
                  </a:cubicBezTo>
                  <a:cubicBezTo>
                    <a:pt x="360075" y="15983"/>
                    <a:pt x="353770" y="21722"/>
                    <a:pt x="349663" y="28957"/>
                  </a:cubicBezTo>
                  <a:cubicBezTo>
                    <a:pt x="349663" y="28957"/>
                    <a:pt x="97441" y="28957"/>
                    <a:pt x="96679" y="29529"/>
                  </a:cubicBezTo>
                  <a:cubicBezTo>
                    <a:pt x="41910" y="35720"/>
                    <a:pt x="0" y="104300"/>
                    <a:pt x="0" y="190882"/>
                  </a:cubicBezTo>
                  <a:cubicBezTo>
                    <a:pt x="0" y="281656"/>
                    <a:pt x="46006" y="352807"/>
                    <a:pt x="104775" y="352807"/>
                  </a:cubicBezTo>
                  <a:lnTo>
                    <a:pt x="328613" y="352807"/>
                  </a:lnTo>
                  <a:lnTo>
                    <a:pt x="328613" y="495682"/>
                  </a:lnTo>
                  <a:lnTo>
                    <a:pt x="423863" y="421864"/>
                  </a:lnTo>
                  <a:lnTo>
                    <a:pt x="519113" y="495682"/>
                  </a:lnTo>
                  <a:lnTo>
                    <a:pt x="519113" y="352807"/>
                  </a:lnTo>
                  <a:lnTo>
                    <a:pt x="742950" y="352807"/>
                  </a:lnTo>
                  <a:cubicBezTo>
                    <a:pt x="753471" y="352807"/>
                    <a:pt x="762000" y="344279"/>
                    <a:pt x="762000" y="333757"/>
                  </a:cubicBezTo>
                  <a:cubicBezTo>
                    <a:pt x="762000" y="323236"/>
                    <a:pt x="753471" y="314707"/>
                    <a:pt x="742950" y="314707"/>
                  </a:cubicBezTo>
                  <a:cubicBezTo>
                    <a:pt x="715359" y="315948"/>
                    <a:pt x="691949" y="294666"/>
                    <a:pt x="690563" y="267082"/>
                  </a:cubicBezTo>
                  <a:lnTo>
                    <a:pt x="747713" y="267082"/>
                  </a:lnTo>
                  <a:cubicBezTo>
                    <a:pt x="770001" y="267082"/>
                    <a:pt x="793813" y="248032"/>
                    <a:pt x="793813" y="193359"/>
                  </a:cubicBezTo>
                  <a:close/>
                  <a:moveTo>
                    <a:pt x="427101" y="68772"/>
                  </a:moveTo>
                  <a:cubicBezTo>
                    <a:pt x="473289" y="68772"/>
                    <a:pt x="510731" y="106215"/>
                    <a:pt x="510730" y="152402"/>
                  </a:cubicBezTo>
                  <a:cubicBezTo>
                    <a:pt x="510730" y="198590"/>
                    <a:pt x="473287" y="236032"/>
                    <a:pt x="427099" y="236031"/>
                  </a:cubicBezTo>
                  <a:cubicBezTo>
                    <a:pt x="381061" y="236030"/>
                    <a:pt x="343681" y="198821"/>
                    <a:pt x="343472" y="152782"/>
                  </a:cubicBezTo>
                  <a:cubicBezTo>
                    <a:pt x="343261" y="106596"/>
                    <a:pt x="380532" y="68983"/>
                    <a:pt x="426719" y="68773"/>
                  </a:cubicBezTo>
                  <a:cubicBezTo>
                    <a:pt x="426847" y="68772"/>
                    <a:pt x="426973" y="68772"/>
                    <a:pt x="427101" y="68772"/>
                  </a:cubicBezTo>
                  <a:close/>
                  <a:moveTo>
                    <a:pt x="310134" y="67057"/>
                  </a:moveTo>
                  <a:cubicBezTo>
                    <a:pt x="309944" y="69466"/>
                    <a:pt x="309944" y="71888"/>
                    <a:pt x="310134" y="74296"/>
                  </a:cubicBezTo>
                  <a:cubicBezTo>
                    <a:pt x="289787" y="82304"/>
                    <a:pt x="279739" y="105253"/>
                    <a:pt x="287655" y="125636"/>
                  </a:cubicBezTo>
                  <a:cubicBezTo>
                    <a:pt x="280796" y="133027"/>
                    <a:pt x="276926" y="142700"/>
                    <a:pt x="276797" y="152782"/>
                  </a:cubicBezTo>
                  <a:cubicBezTo>
                    <a:pt x="276912" y="163624"/>
                    <a:pt x="281454" y="173948"/>
                    <a:pt x="289370" y="181357"/>
                  </a:cubicBezTo>
                  <a:cubicBezTo>
                    <a:pt x="284898" y="191524"/>
                    <a:pt x="284898" y="203100"/>
                    <a:pt x="289370" y="213266"/>
                  </a:cubicBezTo>
                  <a:cubicBezTo>
                    <a:pt x="291992" y="219427"/>
                    <a:pt x="296118" y="224831"/>
                    <a:pt x="301371" y="228982"/>
                  </a:cubicBezTo>
                  <a:lnTo>
                    <a:pt x="194501" y="228982"/>
                  </a:lnTo>
                  <a:cubicBezTo>
                    <a:pt x="201171" y="213984"/>
                    <a:pt x="204672" y="197771"/>
                    <a:pt x="204788" y="181357"/>
                  </a:cubicBezTo>
                  <a:cubicBezTo>
                    <a:pt x="204788" y="133732"/>
                    <a:pt x="193167" y="94108"/>
                    <a:pt x="173641" y="67057"/>
                  </a:cubicBezTo>
                  <a:close/>
                  <a:moveTo>
                    <a:pt x="104775" y="314707"/>
                  </a:moveTo>
                  <a:cubicBezTo>
                    <a:pt x="72581" y="314707"/>
                    <a:pt x="38100" y="264987"/>
                    <a:pt x="38100" y="190882"/>
                  </a:cubicBezTo>
                  <a:cubicBezTo>
                    <a:pt x="38100" y="116778"/>
                    <a:pt x="72581" y="67057"/>
                    <a:pt x="104775" y="67057"/>
                  </a:cubicBezTo>
                  <a:cubicBezTo>
                    <a:pt x="140684" y="67057"/>
                    <a:pt x="166688" y="114682"/>
                    <a:pt x="166688" y="181357"/>
                  </a:cubicBezTo>
                  <a:cubicBezTo>
                    <a:pt x="166688" y="181357"/>
                    <a:pt x="166021" y="228982"/>
                    <a:pt x="138113" y="228982"/>
                  </a:cubicBezTo>
                  <a:cubicBezTo>
                    <a:pt x="124587" y="228982"/>
                    <a:pt x="109538" y="206599"/>
                    <a:pt x="109538" y="176595"/>
                  </a:cubicBezTo>
                  <a:cubicBezTo>
                    <a:pt x="109491" y="170190"/>
                    <a:pt x="110161" y="163800"/>
                    <a:pt x="111538" y="157545"/>
                  </a:cubicBezTo>
                  <a:cubicBezTo>
                    <a:pt x="113826" y="147261"/>
                    <a:pt x="107344" y="137068"/>
                    <a:pt x="97060" y="134780"/>
                  </a:cubicBezTo>
                  <a:cubicBezTo>
                    <a:pt x="86776" y="132492"/>
                    <a:pt x="76583" y="138974"/>
                    <a:pt x="74295" y="149258"/>
                  </a:cubicBezTo>
                  <a:cubicBezTo>
                    <a:pt x="72344" y="158238"/>
                    <a:pt x="71386" y="167405"/>
                    <a:pt x="71438" y="176595"/>
                  </a:cubicBezTo>
                  <a:cubicBezTo>
                    <a:pt x="71438" y="227363"/>
                    <a:pt x="100775" y="267082"/>
                    <a:pt x="138113" y="267082"/>
                  </a:cubicBezTo>
                  <a:lnTo>
                    <a:pt x="328613" y="267082"/>
                  </a:lnTo>
                  <a:lnTo>
                    <a:pt x="328613" y="314707"/>
                  </a:lnTo>
                  <a:close/>
                  <a:moveTo>
                    <a:pt x="423863" y="373667"/>
                  </a:moveTo>
                  <a:lnTo>
                    <a:pt x="366713" y="417958"/>
                  </a:lnTo>
                  <a:lnTo>
                    <a:pt x="366713" y="290800"/>
                  </a:lnTo>
                  <a:cubicBezTo>
                    <a:pt x="368919" y="292182"/>
                    <a:pt x="371246" y="293361"/>
                    <a:pt x="373666" y="294324"/>
                  </a:cubicBezTo>
                  <a:cubicBezTo>
                    <a:pt x="382855" y="297897"/>
                    <a:pt x="393051" y="297897"/>
                    <a:pt x="402241" y="294324"/>
                  </a:cubicBezTo>
                  <a:cubicBezTo>
                    <a:pt x="409583" y="301139"/>
                    <a:pt x="419181" y="305006"/>
                    <a:pt x="429197" y="305182"/>
                  </a:cubicBezTo>
                  <a:cubicBezTo>
                    <a:pt x="440294" y="305231"/>
                    <a:pt x="450915" y="300679"/>
                    <a:pt x="458534" y="292609"/>
                  </a:cubicBezTo>
                  <a:cubicBezTo>
                    <a:pt x="465627" y="295593"/>
                    <a:pt x="473418" y="296517"/>
                    <a:pt x="481013" y="295276"/>
                  </a:cubicBezTo>
                  <a:lnTo>
                    <a:pt x="481013" y="417958"/>
                  </a:lnTo>
                  <a:close/>
                  <a:moveTo>
                    <a:pt x="519113" y="314707"/>
                  </a:moveTo>
                  <a:lnTo>
                    <a:pt x="519113" y="270416"/>
                  </a:lnTo>
                  <a:cubicBezTo>
                    <a:pt x="522011" y="269587"/>
                    <a:pt x="524819" y="268470"/>
                    <a:pt x="527495" y="267082"/>
                  </a:cubicBezTo>
                  <a:lnTo>
                    <a:pt x="652463" y="267082"/>
                  </a:lnTo>
                  <a:cubicBezTo>
                    <a:pt x="652463" y="284171"/>
                    <a:pt x="657827" y="300829"/>
                    <a:pt x="667798" y="314707"/>
                  </a:cubicBezTo>
                  <a:close/>
                  <a:moveTo>
                    <a:pt x="551498" y="228982"/>
                  </a:moveTo>
                  <a:cubicBezTo>
                    <a:pt x="560539" y="224800"/>
                    <a:pt x="567581" y="217244"/>
                    <a:pt x="571119" y="207932"/>
                  </a:cubicBezTo>
                  <a:cubicBezTo>
                    <a:pt x="574664" y="198737"/>
                    <a:pt x="574664" y="188553"/>
                    <a:pt x="571119" y="179357"/>
                  </a:cubicBezTo>
                  <a:cubicBezTo>
                    <a:pt x="577848" y="172106"/>
                    <a:pt x="581591" y="162580"/>
                    <a:pt x="581597" y="152687"/>
                  </a:cubicBezTo>
                  <a:cubicBezTo>
                    <a:pt x="581645" y="141590"/>
                    <a:pt x="577093" y="130968"/>
                    <a:pt x="569024" y="123350"/>
                  </a:cubicBezTo>
                  <a:cubicBezTo>
                    <a:pt x="573454" y="113142"/>
                    <a:pt x="573454" y="101554"/>
                    <a:pt x="569024" y="91346"/>
                  </a:cubicBezTo>
                  <a:cubicBezTo>
                    <a:pt x="565095" y="82156"/>
                    <a:pt x="557754" y="74848"/>
                    <a:pt x="548545" y="70963"/>
                  </a:cubicBezTo>
                  <a:cubicBezTo>
                    <a:pt x="548370" y="69639"/>
                    <a:pt x="548084" y="68333"/>
                    <a:pt x="547688" y="67057"/>
                  </a:cubicBezTo>
                  <a:lnTo>
                    <a:pt x="676275" y="67057"/>
                  </a:lnTo>
                  <a:cubicBezTo>
                    <a:pt x="714375" y="67057"/>
                    <a:pt x="738950" y="108491"/>
                    <a:pt x="749332" y="147258"/>
                  </a:cubicBezTo>
                  <a:cubicBezTo>
                    <a:pt x="761429" y="192787"/>
                    <a:pt x="753428" y="225649"/>
                    <a:pt x="747713" y="22898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11248388" y="2720232"/>
              <a:ext cx="253974" cy="12496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AEE0C40-9EC0-4FE7-9C6C-FA276886EF1F}"/>
                </a:ext>
              </a:extLst>
            </p:cNvPr>
            <p:cNvSpPr/>
            <p:nvPr/>
          </p:nvSpPr>
          <p:spPr>
            <a:xfrm>
              <a:off x="7464230" y="2871056"/>
              <a:ext cx="3709813" cy="6728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如果某一类字面量是全序的，那么我们可以进一步简化该字面量所在的不变量空间。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DCC656E-0232-42B7-8990-B38DD87C61D8}"/>
                </a:ext>
              </a:extLst>
            </p:cNvPr>
            <p:cNvSpPr txBox="1"/>
            <p:nvPr/>
          </p:nvSpPr>
          <p:spPr>
            <a:xfrm>
              <a:off x="8630331" y="227238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进一步简化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5418787F-8885-4E44-8CEF-9325569E058E}"/>
                    </a:ext>
                  </a:extLst>
                </p:cNvPr>
                <p:cNvSpPr txBox="1"/>
                <p:nvPr/>
              </p:nvSpPr>
              <p:spPr>
                <a:xfrm>
                  <a:off x="8109225" y="3709509"/>
                  <a:ext cx="2337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l-GR" altLang="zh-CN" i="1" smtClean="0">
                            <a:latin typeface="Cambria Math" panose="02040503050406030204" pitchFamily="18" charset="0"/>
                          </a:rPr>
                          <m:t>={∀</m:t>
                        </m:r>
                        <m:sSub>
                          <m:sSubPr>
                            <m:ctrlPr>
                              <a:rPr lang="pt-B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pt-B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5418787F-8885-4E44-8CEF-9325569E05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9225" y="3709509"/>
                  <a:ext cx="233743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781" t="-2857" r="-3125" b="-8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D2BEE06A-72F4-477F-9CFD-47ABBD31715F}"/>
                </a:ext>
              </a:extLst>
            </p:cNvPr>
            <p:cNvCxnSpPr/>
            <p:nvPr/>
          </p:nvCxnSpPr>
          <p:spPr>
            <a:xfrm>
              <a:off x="9282576" y="4115594"/>
              <a:ext cx="0" cy="353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386C7C9E-947D-43F0-B7B1-6CD93AE6AADB}"/>
                    </a:ext>
                  </a:extLst>
                </p:cNvPr>
                <p:cNvSpPr txBox="1"/>
                <p:nvPr/>
              </p:nvSpPr>
              <p:spPr>
                <a:xfrm>
                  <a:off x="8109224" y="4576197"/>
                  <a:ext cx="23374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l-GR" altLang="zh-CN" i="1" smtClean="0">
                            <a:latin typeface="Cambria Math" panose="02040503050406030204" pitchFamily="18" charset="0"/>
                          </a:rPr>
                          <m:t>={∀</m:t>
                        </m:r>
                        <m:sSub>
                          <m:sSubPr>
                            <m:ctrlPr>
                              <a:rPr lang="pt-B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pt-B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386C7C9E-947D-43F0-B7B1-6CD93AE6AA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9224" y="4576197"/>
                  <a:ext cx="233743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781" r="-3125" b="-8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E088A9E-C464-4AC6-8848-0AE309B94C20}"/>
              </a:ext>
            </a:extLst>
          </p:cNvPr>
          <p:cNvGrpSpPr/>
          <p:nvPr/>
        </p:nvGrpSpPr>
        <p:grpSpPr>
          <a:xfrm>
            <a:off x="5726839" y="3156120"/>
            <a:ext cx="5741501" cy="3568137"/>
            <a:chOff x="7288823" y="1844675"/>
            <a:chExt cx="4213539" cy="3720856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F34A766-6B08-47FE-BB83-FB08EA581E09}"/>
                </a:ext>
              </a:extLst>
            </p:cNvPr>
            <p:cNvSpPr/>
            <p:nvPr/>
          </p:nvSpPr>
          <p:spPr>
            <a:xfrm>
              <a:off x="9574893" y="1853467"/>
              <a:ext cx="1927469" cy="2732144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E1EB6EE-9C89-46EE-A876-7287E2BC2CD8}"/>
                </a:ext>
              </a:extLst>
            </p:cNvPr>
            <p:cNvSpPr/>
            <p:nvPr/>
          </p:nvSpPr>
          <p:spPr>
            <a:xfrm>
              <a:off x="7288823" y="1997393"/>
              <a:ext cx="3987508" cy="35681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图形 2" descr="文凭滚">
              <a:extLst>
                <a:ext uri="{FF2B5EF4-FFF2-40B4-BE49-F238E27FC236}">
                  <a16:creationId xmlns:a16="http://schemas.microsoft.com/office/drawing/2014/main" id="{9305A95A-B073-4B80-AD89-089191E6285D}"/>
                </a:ext>
              </a:extLst>
            </p:cNvPr>
            <p:cNvSpPr/>
            <p:nvPr/>
          </p:nvSpPr>
          <p:spPr>
            <a:xfrm>
              <a:off x="7535863" y="1844675"/>
              <a:ext cx="790575" cy="495300"/>
            </a:xfrm>
            <a:custGeom>
              <a:avLst/>
              <a:gdLst>
                <a:gd name="connsiteX0" fmla="*/ 793813 w 790575"/>
                <a:gd name="connsiteY0" fmla="*/ 193359 h 495300"/>
                <a:gd name="connsiteX1" fmla="*/ 676275 w 790575"/>
                <a:gd name="connsiteY1" fmla="*/ 28957 h 495300"/>
                <a:gd name="connsiteX2" fmla="*/ 504825 w 790575"/>
                <a:gd name="connsiteY2" fmla="*/ 28957 h 495300"/>
                <a:gd name="connsiteX3" fmla="*/ 484251 w 790575"/>
                <a:gd name="connsiteY3" fmla="*/ 10479 h 495300"/>
                <a:gd name="connsiteX4" fmla="*/ 455676 w 790575"/>
                <a:gd name="connsiteY4" fmla="*/ 10479 h 495300"/>
                <a:gd name="connsiteX5" fmla="*/ 429006 w 790575"/>
                <a:gd name="connsiteY5" fmla="*/ 1 h 495300"/>
                <a:gd name="connsiteX6" fmla="*/ 399669 w 790575"/>
                <a:gd name="connsiteY6" fmla="*/ 12574 h 495300"/>
                <a:gd name="connsiteX7" fmla="*/ 367665 w 790575"/>
                <a:gd name="connsiteY7" fmla="*/ 12574 h 495300"/>
                <a:gd name="connsiteX8" fmla="*/ 349663 w 790575"/>
                <a:gd name="connsiteY8" fmla="*/ 28957 h 495300"/>
                <a:gd name="connsiteX9" fmla="*/ 96679 w 790575"/>
                <a:gd name="connsiteY9" fmla="*/ 29529 h 495300"/>
                <a:gd name="connsiteX10" fmla="*/ 0 w 790575"/>
                <a:gd name="connsiteY10" fmla="*/ 190882 h 495300"/>
                <a:gd name="connsiteX11" fmla="*/ 104775 w 790575"/>
                <a:gd name="connsiteY11" fmla="*/ 352807 h 495300"/>
                <a:gd name="connsiteX12" fmla="*/ 328613 w 790575"/>
                <a:gd name="connsiteY12" fmla="*/ 352807 h 495300"/>
                <a:gd name="connsiteX13" fmla="*/ 328613 w 790575"/>
                <a:gd name="connsiteY13" fmla="*/ 495682 h 495300"/>
                <a:gd name="connsiteX14" fmla="*/ 423863 w 790575"/>
                <a:gd name="connsiteY14" fmla="*/ 421864 h 495300"/>
                <a:gd name="connsiteX15" fmla="*/ 519113 w 790575"/>
                <a:gd name="connsiteY15" fmla="*/ 495682 h 495300"/>
                <a:gd name="connsiteX16" fmla="*/ 519113 w 790575"/>
                <a:gd name="connsiteY16" fmla="*/ 352807 h 495300"/>
                <a:gd name="connsiteX17" fmla="*/ 742950 w 790575"/>
                <a:gd name="connsiteY17" fmla="*/ 352807 h 495300"/>
                <a:gd name="connsiteX18" fmla="*/ 762000 w 790575"/>
                <a:gd name="connsiteY18" fmla="*/ 333757 h 495300"/>
                <a:gd name="connsiteX19" fmla="*/ 742950 w 790575"/>
                <a:gd name="connsiteY19" fmla="*/ 314707 h 495300"/>
                <a:gd name="connsiteX20" fmla="*/ 690563 w 790575"/>
                <a:gd name="connsiteY20" fmla="*/ 267082 h 495300"/>
                <a:gd name="connsiteX21" fmla="*/ 747713 w 790575"/>
                <a:gd name="connsiteY21" fmla="*/ 267082 h 495300"/>
                <a:gd name="connsiteX22" fmla="*/ 793813 w 790575"/>
                <a:gd name="connsiteY22" fmla="*/ 193359 h 495300"/>
                <a:gd name="connsiteX23" fmla="*/ 427101 w 790575"/>
                <a:gd name="connsiteY23" fmla="*/ 68772 h 495300"/>
                <a:gd name="connsiteX24" fmla="*/ 510730 w 790575"/>
                <a:gd name="connsiteY24" fmla="*/ 152402 h 495300"/>
                <a:gd name="connsiteX25" fmla="*/ 427099 w 790575"/>
                <a:gd name="connsiteY25" fmla="*/ 236031 h 495300"/>
                <a:gd name="connsiteX26" fmla="*/ 343472 w 790575"/>
                <a:gd name="connsiteY26" fmla="*/ 152782 h 495300"/>
                <a:gd name="connsiteX27" fmla="*/ 426719 w 790575"/>
                <a:gd name="connsiteY27" fmla="*/ 68773 h 495300"/>
                <a:gd name="connsiteX28" fmla="*/ 427101 w 790575"/>
                <a:gd name="connsiteY28" fmla="*/ 68772 h 495300"/>
                <a:gd name="connsiteX29" fmla="*/ 310134 w 790575"/>
                <a:gd name="connsiteY29" fmla="*/ 67057 h 495300"/>
                <a:gd name="connsiteX30" fmla="*/ 310134 w 790575"/>
                <a:gd name="connsiteY30" fmla="*/ 74296 h 495300"/>
                <a:gd name="connsiteX31" fmla="*/ 287655 w 790575"/>
                <a:gd name="connsiteY31" fmla="*/ 125636 h 495300"/>
                <a:gd name="connsiteX32" fmla="*/ 276797 w 790575"/>
                <a:gd name="connsiteY32" fmla="*/ 152782 h 495300"/>
                <a:gd name="connsiteX33" fmla="*/ 289370 w 790575"/>
                <a:gd name="connsiteY33" fmla="*/ 181357 h 495300"/>
                <a:gd name="connsiteX34" fmla="*/ 289370 w 790575"/>
                <a:gd name="connsiteY34" fmla="*/ 213266 h 495300"/>
                <a:gd name="connsiteX35" fmla="*/ 301371 w 790575"/>
                <a:gd name="connsiteY35" fmla="*/ 228982 h 495300"/>
                <a:gd name="connsiteX36" fmla="*/ 194501 w 790575"/>
                <a:gd name="connsiteY36" fmla="*/ 228982 h 495300"/>
                <a:gd name="connsiteX37" fmla="*/ 204788 w 790575"/>
                <a:gd name="connsiteY37" fmla="*/ 181357 h 495300"/>
                <a:gd name="connsiteX38" fmla="*/ 173641 w 790575"/>
                <a:gd name="connsiteY38" fmla="*/ 67057 h 495300"/>
                <a:gd name="connsiteX39" fmla="*/ 104775 w 790575"/>
                <a:gd name="connsiteY39" fmla="*/ 314707 h 495300"/>
                <a:gd name="connsiteX40" fmla="*/ 38100 w 790575"/>
                <a:gd name="connsiteY40" fmla="*/ 190882 h 495300"/>
                <a:gd name="connsiteX41" fmla="*/ 104775 w 790575"/>
                <a:gd name="connsiteY41" fmla="*/ 67057 h 495300"/>
                <a:gd name="connsiteX42" fmla="*/ 166688 w 790575"/>
                <a:gd name="connsiteY42" fmla="*/ 181357 h 495300"/>
                <a:gd name="connsiteX43" fmla="*/ 138113 w 790575"/>
                <a:gd name="connsiteY43" fmla="*/ 228982 h 495300"/>
                <a:gd name="connsiteX44" fmla="*/ 109538 w 790575"/>
                <a:gd name="connsiteY44" fmla="*/ 176595 h 495300"/>
                <a:gd name="connsiteX45" fmla="*/ 111538 w 790575"/>
                <a:gd name="connsiteY45" fmla="*/ 157545 h 495300"/>
                <a:gd name="connsiteX46" fmla="*/ 97060 w 790575"/>
                <a:gd name="connsiteY46" fmla="*/ 134780 h 495300"/>
                <a:gd name="connsiteX47" fmla="*/ 74295 w 790575"/>
                <a:gd name="connsiteY47" fmla="*/ 149258 h 495300"/>
                <a:gd name="connsiteX48" fmla="*/ 71438 w 790575"/>
                <a:gd name="connsiteY48" fmla="*/ 176595 h 495300"/>
                <a:gd name="connsiteX49" fmla="*/ 138113 w 790575"/>
                <a:gd name="connsiteY49" fmla="*/ 267082 h 495300"/>
                <a:gd name="connsiteX50" fmla="*/ 328613 w 790575"/>
                <a:gd name="connsiteY50" fmla="*/ 267082 h 495300"/>
                <a:gd name="connsiteX51" fmla="*/ 328613 w 790575"/>
                <a:gd name="connsiteY51" fmla="*/ 314707 h 495300"/>
                <a:gd name="connsiteX52" fmla="*/ 423863 w 790575"/>
                <a:gd name="connsiteY52" fmla="*/ 373667 h 495300"/>
                <a:gd name="connsiteX53" fmla="*/ 366713 w 790575"/>
                <a:gd name="connsiteY53" fmla="*/ 417958 h 495300"/>
                <a:gd name="connsiteX54" fmla="*/ 366713 w 790575"/>
                <a:gd name="connsiteY54" fmla="*/ 290800 h 495300"/>
                <a:gd name="connsiteX55" fmla="*/ 373666 w 790575"/>
                <a:gd name="connsiteY55" fmla="*/ 294324 h 495300"/>
                <a:gd name="connsiteX56" fmla="*/ 402241 w 790575"/>
                <a:gd name="connsiteY56" fmla="*/ 294324 h 495300"/>
                <a:gd name="connsiteX57" fmla="*/ 429197 w 790575"/>
                <a:gd name="connsiteY57" fmla="*/ 305182 h 495300"/>
                <a:gd name="connsiteX58" fmla="*/ 458534 w 790575"/>
                <a:gd name="connsiteY58" fmla="*/ 292609 h 495300"/>
                <a:gd name="connsiteX59" fmla="*/ 481013 w 790575"/>
                <a:gd name="connsiteY59" fmla="*/ 295276 h 495300"/>
                <a:gd name="connsiteX60" fmla="*/ 481013 w 790575"/>
                <a:gd name="connsiteY60" fmla="*/ 417958 h 495300"/>
                <a:gd name="connsiteX61" fmla="*/ 519113 w 790575"/>
                <a:gd name="connsiteY61" fmla="*/ 314707 h 495300"/>
                <a:gd name="connsiteX62" fmla="*/ 519113 w 790575"/>
                <a:gd name="connsiteY62" fmla="*/ 270416 h 495300"/>
                <a:gd name="connsiteX63" fmla="*/ 527495 w 790575"/>
                <a:gd name="connsiteY63" fmla="*/ 267082 h 495300"/>
                <a:gd name="connsiteX64" fmla="*/ 652463 w 790575"/>
                <a:gd name="connsiteY64" fmla="*/ 267082 h 495300"/>
                <a:gd name="connsiteX65" fmla="*/ 667798 w 790575"/>
                <a:gd name="connsiteY65" fmla="*/ 314707 h 495300"/>
                <a:gd name="connsiteX66" fmla="*/ 551498 w 790575"/>
                <a:gd name="connsiteY66" fmla="*/ 228982 h 495300"/>
                <a:gd name="connsiteX67" fmla="*/ 571119 w 790575"/>
                <a:gd name="connsiteY67" fmla="*/ 207932 h 495300"/>
                <a:gd name="connsiteX68" fmla="*/ 571119 w 790575"/>
                <a:gd name="connsiteY68" fmla="*/ 179357 h 495300"/>
                <a:gd name="connsiteX69" fmla="*/ 581597 w 790575"/>
                <a:gd name="connsiteY69" fmla="*/ 152687 h 495300"/>
                <a:gd name="connsiteX70" fmla="*/ 569024 w 790575"/>
                <a:gd name="connsiteY70" fmla="*/ 123350 h 495300"/>
                <a:gd name="connsiteX71" fmla="*/ 569024 w 790575"/>
                <a:gd name="connsiteY71" fmla="*/ 91346 h 495300"/>
                <a:gd name="connsiteX72" fmla="*/ 548545 w 790575"/>
                <a:gd name="connsiteY72" fmla="*/ 70963 h 495300"/>
                <a:gd name="connsiteX73" fmla="*/ 547688 w 790575"/>
                <a:gd name="connsiteY73" fmla="*/ 67057 h 495300"/>
                <a:gd name="connsiteX74" fmla="*/ 676275 w 790575"/>
                <a:gd name="connsiteY74" fmla="*/ 67057 h 495300"/>
                <a:gd name="connsiteX75" fmla="*/ 749332 w 790575"/>
                <a:gd name="connsiteY75" fmla="*/ 147258 h 495300"/>
                <a:gd name="connsiteX76" fmla="*/ 747713 w 790575"/>
                <a:gd name="connsiteY76" fmla="*/ 228982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790575" h="495300">
                  <a:moveTo>
                    <a:pt x="793813" y="193359"/>
                  </a:moveTo>
                  <a:cubicBezTo>
                    <a:pt x="793813" y="126684"/>
                    <a:pt x="756476" y="28957"/>
                    <a:pt x="676275" y="28957"/>
                  </a:cubicBezTo>
                  <a:lnTo>
                    <a:pt x="504825" y="28957"/>
                  </a:lnTo>
                  <a:cubicBezTo>
                    <a:pt x="500569" y="20404"/>
                    <a:pt x="493211" y="13795"/>
                    <a:pt x="484251" y="10479"/>
                  </a:cubicBezTo>
                  <a:cubicBezTo>
                    <a:pt x="475087" y="6772"/>
                    <a:pt x="464840" y="6772"/>
                    <a:pt x="455676" y="10479"/>
                  </a:cubicBezTo>
                  <a:cubicBezTo>
                    <a:pt x="448366" y="3844"/>
                    <a:pt x="438878" y="117"/>
                    <a:pt x="429006" y="1"/>
                  </a:cubicBezTo>
                  <a:cubicBezTo>
                    <a:pt x="417899" y="-94"/>
                    <a:pt x="407259" y="4466"/>
                    <a:pt x="399669" y="12574"/>
                  </a:cubicBezTo>
                  <a:cubicBezTo>
                    <a:pt x="389471" y="8098"/>
                    <a:pt x="377863" y="8098"/>
                    <a:pt x="367665" y="12574"/>
                  </a:cubicBezTo>
                  <a:cubicBezTo>
                    <a:pt x="360075" y="15983"/>
                    <a:pt x="353770" y="21722"/>
                    <a:pt x="349663" y="28957"/>
                  </a:cubicBezTo>
                  <a:cubicBezTo>
                    <a:pt x="349663" y="28957"/>
                    <a:pt x="97441" y="28957"/>
                    <a:pt x="96679" y="29529"/>
                  </a:cubicBezTo>
                  <a:cubicBezTo>
                    <a:pt x="41910" y="35720"/>
                    <a:pt x="0" y="104300"/>
                    <a:pt x="0" y="190882"/>
                  </a:cubicBezTo>
                  <a:cubicBezTo>
                    <a:pt x="0" y="281656"/>
                    <a:pt x="46006" y="352807"/>
                    <a:pt x="104775" y="352807"/>
                  </a:cubicBezTo>
                  <a:lnTo>
                    <a:pt x="328613" y="352807"/>
                  </a:lnTo>
                  <a:lnTo>
                    <a:pt x="328613" y="495682"/>
                  </a:lnTo>
                  <a:lnTo>
                    <a:pt x="423863" y="421864"/>
                  </a:lnTo>
                  <a:lnTo>
                    <a:pt x="519113" y="495682"/>
                  </a:lnTo>
                  <a:lnTo>
                    <a:pt x="519113" y="352807"/>
                  </a:lnTo>
                  <a:lnTo>
                    <a:pt x="742950" y="352807"/>
                  </a:lnTo>
                  <a:cubicBezTo>
                    <a:pt x="753471" y="352807"/>
                    <a:pt x="762000" y="344279"/>
                    <a:pt x="762000" y="333757"/>
                  </a:cubicBezTo>
                  <a:cubicBezTo>
                    <a:pt x="762000" y="323236"/>
                    <a:pt x="753471" y="314707"/>
                    <a:pt x="742950" y="314707"/>
                  </a:cubicBezTo>
                  <a:cubicBezTo>
                    <a:pt x="715359" y="315948"/>
                    <a:pt x="691949" y="294666"/>
                    <a:pt x="690563" y="267082"/>
                  </a:cubicBezTo>
                  <a:lnTo>
                    <a:pt x="747713" y="267082"/>
                  </a:lnTo>
                  <a:cubicBezTo>
                    <a:pt x="770001" y="267082"/>
                    <a:pt x="793813" y="248032"/>
                    <a:pt x="793813" y="193359"/>
                  </a:cubicBezTo>
                  <a:close/>
                  <a:moveTo>
                    <a:pt x="427101" y="68772"/>
                  </a:moveTo>
                  <a:cubicBezTo>
                    <a:pt x="473289" y="68772"/>
                    <a:pt x="510731" y="106215"/>
                    <a:pt x="510730" y="152402"/>
                  </a:cubicBezTo>
                  <a:cubicBezTo>
                    <a:pt x="510730" y="198590"/>
                    <a:pt x="473287" y="236032"/>
                    <a:pt x="427099" y="236031"/>
                  </a:cubicBezTo>
                  <a:cubicBezTo>
                    <a:pt x="381061" y="236030"/>
                    <a:pt x="343681" y="198821"/>
                    <a:pt x="343472" y="152782"/>
                  </a:cubicBezTo>
                  <a:cubicBezTo>
                    <a:pt x="343261" y="106596"/>
                    <a:pt x="380532" y="68983"/>
                    <a:pt x="426719" y="68773"/>
                  </a:cubicBezTo>
                  <a:cubicBezTo>
                    <a:pt x="426847" y="68772"/>
                    <a:pt x="426973" y="68772"/>
                    <a:pt x="427101" y="68772"/>
                  </a:cubicBezTo>
                  <a:close/>
                  <a:moveTo>
                    <a:pt x="310134" y="67057"/>
                  </a:moveTo>
                  <a:cubicBezTo>
                    <a:pt x="309944" y="69466"/>
                    <a:pt x="309944" y="71888"/>
                    <a:pt x="310134" y="74296"/>
                  </a:cubicBezTo>
                  <a:cubicBezTo>
                    <a:pt x="289787" y="82304"/>
                    <a:pt x="279739" y="105253"/>
                    <a:pt x="287655" y="125636"/>
                  </a:cubicBezTo>
                  <a:cubicBezTo>
                    <a:pt x="280796" y="133027"/>
                    <a:pt x="276926" y="142700"/>
                    <a:pt x="276797" y="152782"/>
                  </a:cubicBezTo>
                  <a:cubicBezTo>
                    <a:pt x="276912" y="163624"/>
                    <a:pt x="281454" y="173948"/>
                    <a:pt x="289370" y="181357"/>
                  </a:cubicBezTo>
                  <a:cubicBezTo>
                    <a:pt x="284898" y="191524"/>
                    <a:pt x="284898" y="203100"/>
                    <a:pt x="289370" y="213266"/>
                  </a:cubicBezTo>
                  <a:cubicBezTo>
                    <a:pt x="291992" y="219427"/>
                    <a:pt x="296118" y="224831"/>
                    <a:pt x="301371" y="228982"/>
                  </a:cubicBezTo>
                  <a:lnTo>
                    <a:pt x="194501" y="228982"/>
                  </a:lnTo>
                  <a:cubicBezTo>
                    <a:pt x="201171" y="213984"/>
                    <a:pt x="204672" y="197771"/>
                    <a:pt x="204788" y="181357"/>
                  </a:cubicBezTo>
                  <a:cubicBezTo>
                    <a:pt x="204788" y="133732"/>
                    <a:pt x="193167" y="94108"/>
                    <a:pt x="173641" y="67057"/>
                  </a:cubicBezTo>
                  <a:close/>
                  <a:moveTo>
                    <a:pt x="104775" y="314707"/>
                  </a:moveTo>
                  <a:cubicBezTo>
                    <a:pt x="72581" y="314707"/>
                    <a:pt x="38100" y="264987"/>
                    <a:pt x="38100" y="190882"/>
                  </a:cubicBezTo>
                  <a:cubicBezTo>
                    <a:pt x="38100" y="116778"/>
                    <a:pt x="72581" y="67057"/>
                    <a:pt x="104775" y="67057"/>
                  </a:cubicBezTo>
                  <a:cubicBezTo>
                    <a:pt x="140684" y="67057"/>
                    <a:pt x="166688" y="114682"/>
                    <a:pt x="166688" y="181357"/>
                  </a:cubicBezTo>
                  <a:cubicBezTo>
                    <a:pt x="166688" y="181357"/>
                    <a:pt x="166021" y="228982"/>
                    <a:pt x="138113" y="228982"/>
                  </a:cubicBezTo>
                  <a:cubicBezTo>
                    <a:pt x="124587" y="228982"/>
                    <a:pt x="109538" y="206599"/>
                    <a:pt x="109538" y="176595"/>
                  </a:cubicBezTo>
                  <a:cubicBezTo>
                    <a:pt x="109491" y="170190"/>
                    <a:pt x="110161" y="163800"/>
                    <a:pt x="111538" y="157545"/>
                  </a:cubicBezTo>
                  <a:cubicBezTo>
                    <a:pt x="113826" y="147261"/>
                    <a:pt x="107344" y="137068"/>
                    <a:pt x="97060" y="134780"/>
                  </a:cubicBezTo>
                  <a:cubicBezTo>
                    <a:pt x="86776" y="132492"/>
                    <a:pt x="76583" y="138974"/>
                    <a:pt x="74295" y="149258"/>
                  </a:cubicBezTo>
                  <a:cubicBezTo>
                    <a:pt x="72344" y="158238"/>
                    <a:pt x="71386" y="167405"/>
                    <a:pt x="71438" y="176595"/>
                  </a:cubicBezTo>
                  <a:cubicBezTo>
                    <a:pt x="71438" y="227363"/>
                    <a:pt x="100775" y="267082"/>
                    <a:pt x="138113" y="267082"/>
                  </a:cubicBezTo>
                  <a:lnTo>
                    <a:pt x="328613" y="267082"/>
                  </a:lnTo>
                  <a:lnTo>
                    <a:pt x="328613" y="314707"/>
                  </a:lnTo>
                  <a:close/>
                  <a:moveTo>
                    <a:pt x="423863" y="373667"/>
                  </a:moveTo>
                  <a:lnTo>
                    <a:pt x="366713" y="417958"/>
                  </a:lnTo>
                  <a:lnTo>
                    <a:pt x="366713" y="290800"/>
                  </a:lnTo>
                  <a:cubicBezTo>
                    <a:pt x="368919" y="292182"/>
                    <a:pt x="371246" y="293361"/>
                    <a:pt x="373666" y="294324"/>
                  </a:cubicBezTo>
                  <a:cubicBezTo>
                    <a:pt x="382855" y="297897"/>
                    <a:pt x="393051" y="297897"/>
                    <a:pt x="402241" y="294324"/>
                  </a:cubicBezTo>
                  <a:cubicBezTo>
                    <a:pt x="409583" y="301139"/>
                    <a:pt x="419181" y="305006"/>
                    <a:pt x="429197" y="305182"/>
                  </a:cubicBezTo>
                  <a:cubicBezTo>
                    <a:pt x="440294" y="305231"/>
                    <a:pt x="450915" y="300679"/>
                    <a:pt x="458534" y="292609"/>
                  </a:cubicBezTo>
                  <a:cubicBezTo>
                    <a:pt x="465627" y="295593"/>
                    <a:pt x="473418" y="296517"/>
                    <a:pt x="481013" y="295276"/>
                  </a:cubicBezTo>
                  <a:lnTo>
                    <a:pt x="481013" y="417958"/>
                  </a:lnTo>
                  <a:close/>
                  <a:moveTo>
                    <a:pt x="519113" y="314707"/>
                  </a:moveTo>
                  <a:lnTo>
                    <a:pt x="519113" y="270416"/>
                  </a:lnTo>
                  <a:cubicBezTo>
                    <a:pt x="522011" y="269587"/>
                    <a:pt x="524819" y="268470"/>
                    <a:pt x="527495" y="267082"/>
                  </a:cubicBezTo>
                  <a:lnTo>
                    <a:pt x="652463" y="267082"/>
                  </a:lnTo>
                  <a:cubicBezTo>
                    <a:pt x="652463" y="284171"/>
                    <a:pt x="657827" y="300829"/>
                    <a:pt x="667798" y="314707"/>
                  </a:cubicBezTo>
                  <a:close/>
                  <a:moveTo>
                    <a:pt x="551498" y="228982"/>
                  </a:moveTo>
                  <a:cubicBezTo>
                    <a:pt x="560539" y="224800"/>
                    <a:pt x="567581" y="217244"/>
                    <a:pt x="571119" y="207932"/>
                  </a:cubicBezTo>
                  <a:cubicBezTo>
                    <a:pt x="574664" y="198737"/>
                    <a:pt x="574664" y="188553"/>
                    <a:pt x="571119" y="179357"/>
                  </a:cubicBezTo>
                  <a:cubicBezTo>
                    <a:pt x="577848" y="172106"/>
                    <a:pt x="581591" y="162580"/>
                    <a:pt x="581597" y="152687"/>
                  </a:cubicBezTo>
                  <a:cubicBezTo>
                    <a:pt x="581645" y="141590"/>
                    <a:pt x="577093" y="130968"/>
                    <a:pt x="569024" y="123350"/>
                  </a:cubicBezTo>
                  <a:cubicBezTo>
                    <a:pt x="573454" y="113142"/>
                    <a:pt x="573454" y="101554"/>
                    <a:pt x="569024" y="91346"/>
                  </a:cubicBezTo>
                  <a:cubicBezTo>
                    <a:pt x="565095" y="82156"/>
                    <a:pt x="557754" y="74848"/>
                    <a:pt x="548545" y="70963"/>
                  </a:cubicBezTo>
                  <a:cubicBezTo>
                    <a:pt x="548370" y="69639"/>
                    <a:pt x="548084" y="68333"/>
                    <a:pt x="547688" y="67057"/>
                  </a:cubicBezTo>
                  <a:lnTo>
                    <a:pt x="676275" y="67057"/>
                  </a:lnTo>
                  <a:cubicBezTo>
                    <a:pt x="714375" y="67057"/>
                    <a:pt x="738950" y="108491"/>
                    <a:pt x="749332" y="147258"/>
                  </a:cubicBezTo>
                  <a:cubicBezTo>
                    <a:pt x="761429" y="192787"/>
                    <a:pt x="753428" y="225649"/>
                    <a:pt x="747713" y="22898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722825CB-3758-496E-814D-C3D99C7C5DE1}"/>
                </a:ext>
              </a:extLst>
            </p:cNvPr>
            <p:cNvSpPr/>
            <p:nvPr/>
          </p:nvSpPr>
          <p:spPr>
            <a:xfrm>
              <a:off x="11248388" y="2720232"/>
              <a:ext cx="253974" cy="12496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219A439-F62A-4C60-B4A6-8F78A553DBBD}"/>
                </a:ext>
              </a:extLst>
            </p:cNvPr>
            <p:cNvSpPr/>
            <p:nvPr/>
          </p:nvSpPr>
          <p:spPr>
            <a:xfrm>
              <a:off x="7454701" y="2672409"/>
              <a:ext cx="3709813" cy="5456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如果空间中出现了多类变量，多种全序关系，那么不变量空间之间会形成一个有向无环图的关系（否则就是简单的链状图）。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83467CDB-DFFB-4B85-8CA9-A67C9CA545BF}"/>
                </a:ext>
              </a:extLst>
            </p:cNvPr>
            <p:cNvSpPr txBox="1"/>
            <p:nvPr/>
          </p:nvSpPr>
          <p:spPr>
            <a:xfrm>
              <a:off x="8448250" y="2169269"/>
              <a:ext cx="2262158" cy="4749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含有多类变量的空间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F1E7B36A-31B3-4BFB-8B89-6A90BB3D7F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585" y="4500127"/>
            <a:ext cx="3710614" cy="20556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A9D4ACB-6299-4B79-AF7A-70E121CA95B0}"/>
                  </a:ext>
                </a:extLst>
              </p:cNvPr>
              <p:cNvSpPr/>
              <p:nvPr/>
            </p:nvSpPr>
            <p:spPr>
              <a:xfrm>
                <a:off x="1203247" y="5109089"/>
                <a:ext cx="333297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我们称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1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zh-CN" sz="1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altLang="zh-CN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的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successor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，</a:t>
                </a:r>
                <a:r>
                  <a:rPr lang="pt-BR" altLang="zh-CN" sz="14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zh-CN" sz="1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altLang="zh-CN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zh-CN" sz="1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的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predecessor</a:t>
                </a: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3A9D4ACB-6299-4B79-AF7A-70E121CA95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247" y="5109089"/>
                <a:ext cx="3332977" cy="523220"/>
              </a:xfrm>
              <a:prstGeom prst="rect">
                <a:avLst/>
              </a:prstGeom>
              <a:blipFill>
                <a:blip r:embed="rId8"/>
                <a:stretch>
                  <a:fillRect l="-548" t="-2326" b="-1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1242387" y="604817"/>
            <a:ext cx="3057247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候选不变式枚举</a:t>
            </a:r>
          </a:p>
        </p:txBody>
      </p:sp>
      <p:sp>
        <p:nvSpPr>
          <p:cNvPr id="3" name="任意多边形: 形状 2"/>
          <p:cNvSpPr/>
          <p:nvPr/>
        </p:nvSpPr>
        <p:spPr>
          <a:xfrm>
            <a:off x="5068237" y="260416"/>
            <a:ext cx="367810" cy="367810"/>
          </a:xfrm>
          <a:custGeom>
            <a:avLst/>
            <a:gdLst>
              <a:gd name="connsiteX0" fmla="*/ 723900 w 781050"/>
              <a:gd name="connsiteY0" fmla="*/ 371475 h 781050"/>
              <a:gd name="connsiteX1" fmla="*/ 409575 w 781050"/>
              <a:gd name="connsiteY1" fmla="*/ 57150 h 781050"/>
              <a:gd name="connsiteX2" fmla="*/ 409575 w 781050"/>
              <a:gd name="connsiteY2" fmla="*/ 0 h 781050"/>
              <a:gd name="connsiteX3" fmla="*/ 371475 w 781050"/>
              <a:gd name="connsiteY3" fmla="*/ 0 h 781050"/>
              <a:gd name="connsiteX4" fmla="*/ 371475 w 781050"/>
              <a:gd name="connsiteY4" fmla="*/ 57150 h 781050"/>
              <a:gd name="connsiteX5" fmla="*/ 57150 w 781050"/>
              <a:gd name="connsiteY5" fmla="*/ 371475 h 781050"/>
              <a:gd name="connsiteX6" fmla="*/ 0 w 781050"/>
              <a:gd name="connsiteY6" fmla="*/ 371475 h 781050"/>
              <a:gd name="connsiteX7" fmla="*/ 0 w 781050"/>
              <a:gd name="connsiteY7" fmla="*/ 409575 h 781050"/>
              <a:gd name="connsiteX8" fmla="*/ 57150 w 781050"/>
              <a:gd name="connsiteY8" fmla="*/ 409575 h 781050"/>
              <a:gd name="connsiteX9" fmla="*/ 371475 w 781050"/>
              <a:gd name="connsiteY9" fmla="*/ 723900 h 781050"/>
              <a:gd name="connsiteX10" fmla="*/ 371475 w 781050"/>
              <a:gd name="connsiteY10" fmla="*/ 781050 h 781050"/>
              <a:gd name="connsiteX11" fmla="*/ 409575 w 781050"/>
              <a:gd name="connsiteY11" fmla="*/ 781050 h 781050"/>
              <a:gd name="connsiteX12" fmla="*/ 409575 w 781050"/>
              <a:gd name="connsiteY12" fmla="*/ 723900 h 781050"/>
              <a:gd name="connsiteX13" fmla="*/ 723900 w 781050"/>
              <a:gd name="connsiteY13" fmla="*/ 409575 h 781050"/>
              <a:gd name="connsiteX14" fmla="*/ 781050 w 781050"/>
              <a:gd name="connsiteY14" fmla="*/ 409575 h 781050"/>
              <a:gd name="connsiteX15" fmla="*/ 781050 w 781050"/>
              <a:gd name="connsiteY15" fmla="*/ 371475 h 781050"/>
              <a:gd name="connsiteX16" fmla="*/ 582549 w 781050"/>
              <a:gd name="connsiteY16" fmla="*/ 409575 h 781050"/>
              <a:gd name="connsiteX17" fmla="*/ 409575 w 781050"/>
              <a:gd name="connsiteY17" fmla="*/ 582549 h 781050"/>
              <a:gd name="connsiteX18" fmla="*/ 409575 w 781050"/>
              <a:gd name="connsiteY18" fmla="*/ 504825 h 781050"/>
              <a:gd name="connsiteX19" fmla="*/ 371475 w 781050"/>
              <a:gd name="connsiteY19" fmla="*/ 504825 h 781050"/>
              <a:gd name="connsiteX20" fmla="*/ 371475 w 781050"/>
              <a:gd name="connsiteY20" fmla="*/ 582549 h 781050"/>
              <a:gd name="connsiteX21" fmla="*/ 198501 w 781050"/>
              <a:gd name="connsiteY21" fmla="*/ 409575 h 781050"/>
              <a:gd name="connsiteX22" fmla="*/ 276225 w 781050"/>
              <a:gd name="connsiteY22" fmla="*/ 409575 h 781050"/>
              <a:gd name="connsiteX23" fmla="*/ 276225 w 781050"/>
              <a:gd name="connsiteY23" fmla="*/ 371475 h 781050"/>
              <a:gd name="connsiteX24" fmla="*/ 198501 w 781050"/>
              <a:gd name="connsiteY24" fmla="*/ 371475 h 781050"/>
              <a:gd name="connsiteX25" fmla="*/ 371475 w 781050"/>
              <a:gd name="connsiteY25" fmla="*/ 198501 h 781050"/>
              <a:gd name="connsiteX26" fmla="*/ 371475 w 781050"/>
              <a:gd name="connsiteY26" fmla="*/ 276225 h 781050"/>
              <a:gd name="connsiteX27" fmla="*/ 409575 w 781050"/>
              <a:gd name="connsiteY27" fmla="*/ 276225 h 781050"/>
              <a:gd name="connsiteX28" fmla="*/ 409575 w 781050"/>
              <a:gd name="connsiteY28" fmla="*/ 198501 h 781050"/>
              <a:gd name="connsiteX29" fmla="*/ 582549 w 781050"/>
              <a:gd name="connsiteY29" fmla="*/ 371475 h 781050"/>
              <a:gd name="connsiteX30" fmla="*/ 504825 w 781050"/>
              <a:gd name="connsiteY30" fmla="*/ 371475 h 781050"/>
              <a:gd name="connsiteX31" fmla="*/ 504825 w 781050"/>
              <a:gd name="connsiteY31" fmla="*/ 409575 h 781050"/>
              <a:gd name="connsiteX32" fmla="*/ 371475 w 781050"/>
              <a:gd name="connsiteY32" fmla="*/ 114300 h 781050"/>
              <a:gd name="connsiteX33" fmla="*/ 371475 w 781050"/>
              <a:gd name="connsiteY33" fmla="*/ 160306 h 781050"/>
              <a:gd name="connsiteX34" fmla="*/ 160211 w 781050"/>
              <a:gd name="connsiteY34" fmla="*/ 371475 h 781050"/>
              <a:gd name="connsiteX35" fmla="*/ 114300 w 781050"/>
              <a:gd name="connsiteY35" fmla="*/ 371475 h 781050"/>
              <a:gd name="connsiteX36" fmla="*/ 371475 w 781050"/>
              <a:gd name="connsiteY36" fmla="*/ 114300 h 781050"/>
              <a:gd name="connsiteX37" fmla="*/ 114300 w 781050"/>
              <a:gd name="connsiteY37" fmla="*/ 409575 h 781050"/>
              <a:gd name="connsiteX38" fmla="*/ 160306 w 781050"/>
              <a:gd name="connsiteY38" fmla="*/ 409575 h 781050"/>
              <a:gd name="connsiteX39" fmla="*/ 371475 w 781050"/>
              <a:gd name="connsiteY39" fmla="*/ 620840 h 781050"/>
              <a:gd name="connsiteX40" fmla="*/ 371475 w 781050"/>
              <a:gd name="connsiteY40" fmla="*/ 666750 h 781050"/>
              <a:gd name="connsiteX41" fmla="*/ 114300 w 781050"/>
              <a:gd name="connsiteY41" fmla="*/ 409575 h 781050"/>
              <a:gd name="connsiteX42" fmla="*/ 409575 w 781050"/>
              <a:gd name="connsiteY42" fmla="*/ 666750 h 781050"/>
              <a:gd name="connsiteX43" fmla="*/ 409575 w 781050"/>
              <a:gd name="connsiteY43" fmla="*/ 620840 h 781050"/>
              <a:gd name="connsiteX44" fmla="*/ 620840 w 781050"/>
              <a:gd name="connsiteY44" fmla="*/ 409575 h 781050"/>
              <a:gd name="connsiteX45" fmla="*/ 666750 w 781050"/>
              <a:gd name="connsiteY45" fmla="*/ 409575 h 781050"/>
              <a:gd name="connsiteX46" fmla="*/ 409575 w 781050"/>
              <a:gd name="connsiteY46" fmla="*/ 666750 h 781050"/>
              <a:gd name="connsiteX47" fmla="*/ 620840 w 781050"/>
              <a:gd name="connsiteY47" fmla="*/ 371475 h 781050"/>
              <a:gd name="connsiteX48" fmla="*/ 409575 w 781050"/>
              <a:gd name="connsiteY48" fmla="*/ 160211 h 781050"/>
              <a:gd name="connsiteX49" fmla="*/ 409575 w 781050"/>
              <a:gd name="connsiteY49" fmla="*/ 114300 h 781050"/>
              <a:gd name="connsiteX50" fmla="*/ 666750 w 781050"/>
              <a:gd name="connsiteY50" fmla="*/ 371475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81050" h="781050">
                <a:moveTo>
                  <a:pt x="723900" y="371475"/>
                </a:moveTo>
                <a:cubicBezTo>
                  <a:pt x="713912" y="202187"/>
                  <a:pt x="578863" y="67138"/>
                  <a:pt x="409575" y="57150"/>
                </a:cubicBezTo>
                <a:lnTo>
                  <a:pt x="409575" y="0"/>
                </a:lnTo>
                <a:lnTo>
                  <a:pt x="371475" y="0"/>
                </a:lnTo>
                <a:lnTo>
                  <a:pt x="371475" y="57150"/>
                </a:lnTo>
                <a:cubicBezTo>
                  <a:pt x="202187" y="67138"/>
                  <a:pt x="67138" y="202187"/>
                  <a:pt x="57150" y="371475"/>
                </a:cubicBezTo>
                <a:lnTo>
                  <a:pt x="0" y="371475"/>
                </a:lnTo>
                <a:lnTo>
                  <a:pt x="0" y="409575"/>
                </a:lnTo>
                <a:lnTo>
                  <a:pt x="57150" y="409575"/>
                </a:lnTo>
                <a:cubicBezTo>
                  <a:pt x="67138" y="578863"/>
                  <a:pt x="202187" y="713912"/>
                  <a:pt x="371475" y="723900"/>
                </a:cubicBezTo>
                <a:lnTo>
                  <a:pt x="371475" y="781050"/>
                </a:lnTo>
                <a:lnTo>
                  <a:pt x="409575" y="781050"/>
                </a:lnTo>
                <a:lnTo>
                  <a:pt x="409575" y="723900"/>
                </a:lnTo>
                <a:cubicBezTo>
                  <a:pt x="578863" y="713912"/>
                  <a:pt x="713912" y="578863"/>
                  <a:pt x="723900" y="409575"/>
                </a:cubicBezTo>
                <a:lnTo>
                  <a:pt x="781050" y="409575"/>
                </a:lnTo>
                <a:lnTo>
                  <a:pt x="781050" y="371475"/>
                </a:lnTo>
                <a:close/>
                <a:moveTo>
                  <a:pt x="582549" y="409575"/>
                </a:moveTo>
                <a:cubicBezTo>
                  <a:pt x="573396" y="501047"/>
                  <a:pt x="501047" y="573395"/>
                  <a:pt x="409575" y="582549"/>
                </a:cubicBezTo>
                <a:lnTo>
                  <a:pt x="409575" y="504825"/>
                </a:lnTo>
                <a:lnTo>
                  <a:pt x="371475" y="504825"/>
                </a:lnTo>
                <a:lnTo>
                  <a:pt x="371475" y="582549"/>
                </a:lnTo>
                <a:cubicBezTo>
                  <a:pt x="280003" y="573396"/>
                  <a:pt x="207655" y="501047"/>
                  <a:pt x="198501" y="409575"/>
                </a:cubicBezTo>
                <a:lnTo>
                  <a:pt x="276225" y="409575"/>
                </a:lnTo>
                <a:lnTo>
                  <a:pt x="276225" y="371475"/>
                </a:lnTo>
                <a:lnTo>
                  <a:pt x="198501" y="371475"/>
                </a:lnTo>
                <a:cubicBezTo>
                  <a:pt x="207655" y="280003"/>
                  <a:pt x="280003" y="207655"/>
                  <a:pt x="371475" y="198501"/>
                </a:cubicBezTo>
                <a:lnTo>
                  <a:pt x="371475" y="276225"/>
                </a:lnTo>
                <a:lnTo>
                  <a:pt x="409575" y="276225"/>
                </a:lnTo>
                <a:lnTo>
                  <a:pt x="409575" y="198501"/>
                </a:lnTo>
                <a:cubicBezTo>
                  <a:pt x="501047" y="207655"/>
                  <a:pt x="573395" y="280003"/>
                  <a:pt x="582549" y="371475"/>
                </a:cubicBezTo>
                <a:lnTo>
                  <a:pt x="504825" y="371475"/>
                </a:lnTo>
                <a:lnTo>
                  <a:pt x="504825" y="409575"/>
                </a:lnTo>
                <a:close/>
                <a:moveTo>
                  <a:pt x="371475" y="114300"/>
                </a:moveTo>
                <a:lnTo>
                  <a:pt x="371475" y="160306"/>
                </a:lnTo>
                <a:cubicBezTo>
                  <a:pt x="258979" y="169755"/>
                  <a:pt x="169710" y="258983"/>
                  <a:pt x="160211" y="371475"/>
                </a:cubicBezTo>
                <a:lnTo>
                  <a:pt x="114300" y="371475"/>
                </a:lnTo>
                <a:cubicBezTo>
                  <a:pt x="124096" y="233703"/>
                  <a:pt x="233703" y="124096"/>
                  <a:pt x="371475" y="114300"/>
                </a:cubicBezTo>
                <a:close/>
                <a:moveTo>
                  <a:pt x="114300" y="409575"/>
                </a:moveTo>
                <a:lnTo>
                  <a:pt x="160306" y="409575"/>
                </a:lnTo>
                <a:cubicBezTo>
                  <a:pt x="169755" y="522071"/>
                  <a:pt x="258983" y="611340"/>
                  <a:pt x="371475" y="620840"/>
                </a:cubicBezTo>
                <a:lnTo>
                  <a:pt x="371475" y="666750"/>
                </a:lnTo>
                <a:cubicBezTo>
                  <a:pt x="233703" y="656955"/>
                  <a:pt x="124096" y="547348"/>
                  <a:pt x="114300" y="409575"/>
                </a:cubicBezTo>
                <a:close/>
                <a:moveTo>
                  <a:pt x="409575" y="666750"/>
                </a:moveTo>
                <a:lnTo>
                  <a:pt x="409575" y="620840"/>
                </a:lnTo>
                <a:cubicBezTo>
                  <a:pt x="522104" y="611384"/>
                  <a:pt x="611384" y="522104"/>
                  <a:pt x="620840" y="409575"/>
                </a:cubicBezTo>
                <a:lnTo>
                  <a:pt x="666750" y="409575"/>
                </a:lnTo>
                <a:cubicBezTo>
                  <a:pt x="656955" y="547348"/>
                  <a:pt x="547348" y="656955"/>
                  <a:pt x="409575" y="666750"/>
                </a:cubicBezTo>
                <a:close/>
                <a:moveTo>
                  <a:pt x="620840" y="371475"/>
                </a:moveTo>
                <a:cubicBezTo>
                  <a:pt x="611384" y="258946"/>
                  <a:pt x="522104" y="169666"/>
                  <a:pt x="409575" y="160211"/>
                </a:cubicBezTo>
                <a:lnTo>
                  <a:pt x="409575" y="114300"/>
                </a:lnTo>
                <a:cubicBezTo>
                  <a:pt x="547348" y="124096"/>
                  <a:pt x="656955" y="233703"/>
                  <a:pt x="666750" y="371475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890747" y="663570"/>
            <a:ext cx="440716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我们可以抛弃那些一定不成立的不变式，例如当一个谓词和它的否定同时出现的不变式。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当我们向不变式池中加入不变式时，我们可以交换其中类型相同的字面量，从而生成几个相似的不变式。这些不变式无需经过检验即可加入不变式池。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49669" y="2733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优化</a:t>
            </a:r>
          </a:p>
        </p:txBody>
      </p:sp>
      <p:sp>
        <p:nvSpPr>
          <p:cNvPr id="6" name="任意多边形: 形状 5"/>
          <p:cNvSpPr/>
          <p:nvPr/>
        </p:nvSpPr>
        <p:spPr>
          <a:xfrm>
            <a:off x="5053029" y="2811272"/>
            <a:ext cx="367810" cy="367810"/>
          </a:xfrm>
          <a:custGeom>
            <a:avLst/>
            <a:gdLst>
              <a:gd name="connsiteX0" fmla="*/ 723900 w 781050"/>
              <a:gd name="connsiteY0" fmla="*/ 371475 h 781050"/>
              <a:gd name="connsiteX1" fmla="*/ 409575 w 781050"/>
              <a:gd name="connsiteY1" fmla="*/ 57150 h 781050"/>
              <a:gd name="connsiteX2" fmla="*/ 409575 w 781050"/>
              <a:gd name="connsiteY2" fmla="*/ 0 h 781050"/>
              <a:gd name="connsiteX3" fmla="*/ 371475 w 781050"/>
              <a:gd name="connsiteY3" fmla="*/ 0 h 781050"/>
              <a:gd name="connsiteX4" fmla="*/ 371475 w 781050"/>
              <a:gd name="connsiteY4" fmla="*/ 57150 h 781050"/>
              <a:gd name="connsiteX5" fmla="*/ 57150 w 781050"/>
              <a:gd name="connsiteY5" fmla="*/ 371475 h 781050"/>
              <a:gd name="connsiteX6" fmla="*/ 0 w 781050"/>
              <a:gd name="connsiteY6" fmla="*/ 371475 h 781050"/>
              <a:gd name="connsiteX7" fmla="*/ 0 w 781050"/>
              <a:gd name="connsiteY7" fmla="*/ 409575 h 781050"/>
              <a:gd name="connsiteX8" fmla="*/ 57150 w 781050"/>
              <a:gd name="connsiteY8" fmla="*/ 409575 h 781050"/>
              <a:gd name="connsiteX9" fmla="*/ 371475 w 781050"/>
              <a:gd name="connsiteY9" fmla="*/ 723900 h 781050"/>
              <a:gd name="connsiteX10" fmla="*/ 371475 w 781050"/>
              <a:gd name="connsiteY10" fmla="*/ 781050 h 781050"/>
              <a:gd name="connsiteX11" fmla="*/ 409575 w 781050"/>
              <a:gd name="connsiteY11" fmla="*/ 781050 h 781050"/>
              <a:gd name="connsiteX12" fmla="*/ 409575 w 781050"/>
              <a:gd name="connsiteY12" fmla="*/ 723900 h 781050"/>
              <a:gd name="connsiteX13" fmla="*/ 723900 w 781050"/>
              <a:gd name="connsiteY13" fmla="*/ 409575 h 781050"/>
              <a:gd name="connsiteX14" fmla="*/ 781050 w 781050"/>
              <a:gd name="connsiteY14" fmla="*/ 409575 h 781050"/>
              <a:gd name="connsiteX15" fmla="*/ 781050 w 781050"/>
              <a:gd name="connsiteY15" fmla="*/ 371475 h 781050"/>
              <a:gd name="connsiteX16" fmla="*/ 582549 w 781050"/>
              <a:gd name="connsiteY16" fmla="*/ 409575 h 781050"/>
              <a:gd name="connsiteX17" fmla="*/ 409575 w 781050"/>
              <a:gd name="connsiteY17" fmla="*/ 582549 h 781050"/>
              <a:gd name="connsiteX18" fmla="*/ 409575 w 781050"/>
              <a:gd name="connsiteY18" fmla="*/ 504825 h 781050"/>
              <a:gd name="connsiteX19" fmla="*/ 371475 w 781050"/>
              <a:gd name="connsiteY19" fmla="*/ 504825 h 781050"/>
              <a:gd name="connsiteX20" fmla="*/ 371475 w 781050"/>
              <a:gd name="connsiteY20" fmla="*/ 582549 h 781050"/>
              <a:gd name="connsiteX21" fmla="*/ 198501 w 781050"/>
              <a:gd name="connsiteY21" fmla="*/ 409575 h 781050"/>
              <a:gd name="connsiteX22" fmla="*/ 276225 w 781050"/>
              <a:gd name="connsiteY22" fmla="*/ 409575 h 781050"/>
              <a:gd name="connsiteX23" fmla="*/ 276225 w 781050"/>
              <a:gd name="connsiteY23" fmla="*/ 371475 h 781050"/>
              <a:gd name="connsiteX24" fmla="*/ 198501 w 781050"/>
              <a:gd name="connsiteY24" fmla="*/ 371475 h 781050"/>
              <a:gd name="connsiteX25" fmla="*/ 371475 w 781050"/>
              <a:gd name="connsiteY25" fmla="*/ 198501 h 781050"/>
              <a:gd name="connsiteX26" fmla="*/ 371475 w 781050"/>
              <a:gd name="connsiteY26" fmla="*/ 276225 h 781050"/>
              <a:gd name="connsiteX27" fmla="*/ 409575 w 781050"/>
              <a:gd name="connsiteY27" fmla="*/ 276225 h 781050"/>
              <a:gd name="connsiteX28" fmla="*/ 409575 w 781050"/>
              <a:gd name="connsiteY28" fmla="*/ 198501 h 781050"/>
              <a:gd name="connsiteX29" fmla="*/ 582549 w 781050"/>
              <a:gd name="connsiteY29" fmla="*/ 371475 h 781050"/>
              <a:gd name="connsiteX30" fmla="*/ 504825 w 781050"/>
              <a:gd name="connsiteY30" fmla="*/ 371475 h 781050"/>
              <a:gd name="connsiteX31" fmla="*/ 504825 w 781050"/>
              <a:gd name="connsiteY31" fmla="*/ 409575 h 781050"/>
              <a:gd name="connsiteX32" fmla="*/ 371475 w 781050"/>
              <a:gd name="connsiteY32" fmla="*/ 114300 h 781050"/>
              <a:gd name="connsiteX33" fmla="*/ 371475 w 781050"/>
              <a:gd name="connsiteY33" fmla="*/ 160306 h 781050"/>
              <a:gd name="connsiteX34" fmla="*/ 160211 w 781050"/>
              <a:gd name="connsiteY34" fmla="*/ 371475 h 781050"/>
              <a:gd name="connsiteX35" fmla="*/ 114300 w 781050"/>
              <a:gd name="connsiteY35" fmla="*/ 371475 h 781050"/>
              <a:gd name="connsiteX36" fmla="*/ 371475 w 781050"/>
              <a:gd name="connsiteY36" fmla="*/ 114300 h 781050"/>
              <a:gd name="connsiteX37" fmla="*/ 114300 w 781050"/>
              <a:gd name="connsiteY37" fmla="*/ 409575 h 781050"/>
              <a:gd name="connsiteX38" fmla="*/ 160306 w 781050"/>
              <a:gd name="connsiteY38" fmla="*/ 409575 h 781050"/>
              <a:gd name="connsiteX39" fmla="*/ 371475 w 781050"/>
              <a:gd name="connsiteY39" fmla="*/ 620840 h 781050"/>
              <a:gd name="connsiteX40" fmla="*/ 371475 w 781050"/>
              <a:gd name="connsiteY40" fmla="*/ 666750 h 781050"/>
              <a:gd name="connsiteX41" fmla="*/ 114300 w 781050"/>
              <a:gd name="connsiteY41" fmla="*/ 409575 h 781050"/>
              <a:gd name="connsiteX42" fmla="*/ 409575 w 781050"/>
              <a:gd name="connsiteY42" fmla="*/ 666750 h 781050"/>
              <a:gd name="connsiteX43" fmla="*/ 409575 w 781050"/>
              <a:gd name="connsiteY43" fmla="*/ 620840 h 781050"/>
              <a:gd name="connsiteX44" fmla="*/ 620840 w 781050"/>
              <a:gd name="connsiteY44" fmla="*/ 409575 h 781050"/>
              <a:gd name="connsiteX45" fmla="*/ 666750 w 781050"/>
              <a:gd name="connsiteY45" fmla="*/ 409575 h 781050"/>
              <a:gd name="connsiteX46" fmla="*/ 409575 w 781050"/>
              <a:gd name="connsiteY46" fmla="*/ 666750 h 781050"/>
              <a:gd name="connsiteX47" fmla="*/ 620840 w 781050"/>
              <a:gd name="connsiteY47" fmla="*/ 371475 h 781050"/>
              <a:gd name="connsiteX48" fmla="*/ 409575 w 781050"/>
              <a:gd name="connsiteY48" fmla="*/ 160211 h 781050"/>
              <a:gd name="connsiteX49" fmla="*/ 409575 w 781050"/>
              <a:gd name="connsiteY49" fmla="*/ 114300 h 781050"/>
              <a:gd name="connsiteX50" fmla="*/ 666750 w 781050"/>
              <a:gd name="connsiteY50" fmla="*/ 371475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81050" h="781050">
                <a:moveTo>
                  <a:pt x="723900" y="371475"/>
                </a:moveTo>
                <a:cubicBezTo>
                  <a:pt x="713912" y="202187"/>
                  <a:pt x="578863" y="67138"/>
                  <a:pt x="409575" y="57150"/>
                </a:cubicBezTo>
                <a:lnTo>
                  <a:pt x="409575" y="0"/>
                </a:lnTo>
                <a:lnTo>
                  <a:pt x="371475" y="0"/>
                </a:lnTo>
                <a:lnTo>
                  <a:pt x="371475" y="57150"/>
                </a:lnTo>
                <a:cubicBezTo>
                  <a:pt x="202187" y="67138"/>
                  <a:pt x="67138" y="202187"/>
                  <a:pt x="57150" y="371475"/>
                </a:cubicBezTo>
                <a:lnTo>
                  <a:pt x="0" y="371475"/>
                </a:lnTo>
                <a:lnTo>
                  <a:pt x="0" y="409575"/>
                </a:lnTo>
                <a:lnTo>
                  <a:pt x="57150" y="409575"/>
                </a:lnTo>
                <a:cubicBezTo>
                  <a:pt x="67138" y="578863"/>
                  <a:pt x="202187" y="713912"/>
                  <a:pt x="371475" y="723900"/>
                </a:cubicBezTo>
                <a:lnTo>
                  <a:pt x="371475" y="781050"/>
                </a:lnTo>
                <a:lnTo>
                  <a:pt x="409575" y="781050"/>
                </a:lnTo>
                <a:lnTo>
                  <a:pt x="409575" y="723900"/>
                </a:lnTo>
                <a:cubicBezTo>
                  <a:pt x="578863" y="713912"/>
                  <a:pt x="713912" y="578863"/>
                  <a:pt x="723900" y="409575"/>
                </a:cubicBezTo>
                <a:lnTo>
                  <a:pt x="781050" y="409575"/>
                </a:lnTo>
                <a:lnTo>
                  <a:pt x="781050" y="371475"/>
                </a:lnTo>
                <a:close/>
                <a:moveTo>
                  <a:pt x="582549" y="409575"/>
                </a:moveTo>
                <a:cubicBezTo>
                  <a:pt x="573396" y="501047"/>
                  <a:pt x="501047" y="573395"/>
                  <a:pt x="409575" y="582549"/>
                </a:cubicBezTo>
                <a:lnTo>
                  <a:pt x="409575" y="504825"/>
                </a:lnTo>
                <a:lnTo>
                  <a:pt x="371475" y="504825"/>
                </a:lnTo>
                <a:lnTo>
                  <a:pt x="371475" y="582549"/>
                </a:lnTo>
                <a:cubicBezTo>
                  <a:pt x="280003" y="573396"/>
                  <a:pt x="207655" y="501047"/>
                  <a:pt x="198501" y="409575"/>
                </a:cubicBezTo>
                <a:lnTo>
                  <a:pt x="276225" y="409575"/>
                </a:lnTo>
                <a:lnTo>
                  <a:pt x="276225" y="371475"/>
                </a:lnTo>
                <a:lnTo>
                  <a:pt x="198501" y="371475"/>
                </a:lnTo>
                <a:cubicBezTo>
                  <a:pt x="207655" y="280003"/>
                  <a:pt x="280003" y="207655"/>
                  <a:pt x="371475" y="198501"/>
                </a:cubicBezTo>
                <a:lnTo>
                  <a:pt x="371475" y="276225"/>
                </a:lnTo>
                <a:lnTo>
                  <a:pt x="409575" y="276225"/>
                </a:lnTo>
                <a:lnTo>
                  <a:pt x="409575" y="198501"/>
                </a:lnTo>
                <a:cubicBezTo>
                  <a:pt x="501047" y="207655"/>
                  <a:pt x="573395" y="280003"/>
                  <a:pt x="582549" y="371475"/>
                </a:cubicBezTo>
                <a:lnTo>
                  <a:pt x="504825" y="371475"/>
                </a:lnTo>
                <a:lnTo>
                  <a:pt x="504825" y="409575"/>
                </a:lnTo>
                <a:close/>
                <a:moveTo>
                  <a:pt x="371475" y="114300"/>
                </a:moveTo>
                <a:lnTo>
                  <a:pt x="371475" y="160306"/>
                </a:lnTo>
                <a:cubicBezTo>
                  <a:pt x="258979" y="169755"/>
                  <a:pt x="169710" y="258983"/>
                  <a:pt x="160211" y="371475"/>
                </a:cubicBezTo>
                <a:lnTo>
                  <a:pt x="114300" y="371475"/>
                </a:lnTo>
                <a:cubicBezTo>
                  <a:pt x="124096" y="233703"/>
                  <a:pt x="233703" y="124096"/>
                  <a:pt x="371475" y="114300"/>
                </a:cubicBezTo>
                <a:close/>
                <a:moveTo>
                  <a:pt x="114300" y="409575"/>
                </a:moveTo>
                <a:lnTo>
                  <a:pt x="160306" y="409575"/>
                </a:lnTo>
                <a:cubicBezTo>
                  <a:pt x="169755" y="522071"/>
                  <a:pt x="258983" y="611340"/>
                  <a:pt x="371475" y="620840"/>
                </a:cubicBezTo>
                <a:lnTo>
                  <a:pt x="371475" y="666750"/>
                </a:lnTo>
                <a:cubicBezTo>
                  <a:pt x="233703" y="656955"/>
                  <a:pt x="124096" y="547348"/>
                  <a:pt x="114300" y="409575"/>
                </a:cubicBezTo>
                <a:close/>
                <a:moveTo>
                  <a:pt x="409575" y="666750"/>
                </a:moveTo>
                <a:lnTo>
                  <a:pt x="409575" y="620840"/>
                </a:lnTo>
                <a:cubicBezTo>
                  <a:pt x="522104" y="611384"/>
                  <a:pt x="611384" y="522104"/>
                  <a:pt x="620840" y="409575"/>
                </a:cubicBezTo>
                <a:lnTo>
                  <a:pt x="666750" y="409575"/>
                </a:lnTo>
                <a:cubicBezTo>
                  <a:pt x="656955" y="547348"/>
                  <a:pt x="547348" y="656955"/>
                  <a:pt x="409575" y="666750"/>
                </a:cubicBezTo>
                <a:close/>
                <a:moveTo>
                  <a:pt x="620840" y="371475"/>
                </a:moveTo>
                <a:cubicBezTo>
                  <a:pt x="611384" y="258946"/>
                  <a:pt x="522104" y="169666"/>
                  <a:pt x="409575" y="160211"/>
                </a:cubicBezTo>
                <a:lnTo>
                  <a:pt x="409575" y="114300"/>
                </a:lnTo>
                <a:cubicBezTo>
                  <a:pt x="547348" y="124096"/>
                  <a:pt x="656955" y="233703"/>
                  <a:pt x="666750" y="371475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37786" y="3220374"/>
            <a:ext cx="4124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对于那些在更小的不变式空间中找到的不变式，我们可以直接把他们扩展后放到更大的不变式空间中，降低运算压力。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43806" y="28195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拓展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80651" y="204305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寻找最强的可能不变式</a:t>
            </a:r>
          </a:p>
        </p:txBody>
      </p:sp>
      <p:cxnSp>
        <p:nvCxnSpPr>
          <p:cNvPr id="10" name="直接连接符 9"/>
          <p:cNvCxnSpPr>
            <a:cxnSpLocks/>
          </p:cNvCxnSpPr>
          <p:nvPr/>
        </p:nvCxnSpPr>
        <p:spPr>
          <a:xfrm>
            <a:off x="1611862" y="2467612"/>
            <a:ext cx="140294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15956" y="2819552"/>
            <a:ext cx="452183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我们可以枚举可能出现的谓词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(predicate)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及其否定，将它们组合起来，形成一个可能的不变式。如果这个不变式能满足所有上一阶段取得的样本，那么我们就可以将这个不变式加入不变式池中，交给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IVy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来进行判断这些不变式是否成立。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对于那些比现有的不变式要弱的不变式，我们不会将其加入不变式池中。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我们可以限制每个不变式中谓词的个数，先找简单的不变式，如果找不到再在以后的循环中逐步增加谓词的个数。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1" name="图形 13" descr="火箭"/>
          <p:cNvGrpSpPr/>
          <p:nvPr/>
        </p:nvGrpSpPr>
        <p:grpSpPr>
          <a:xfrm>
            <a:off x="660356" y="1920696"/>
            <a:ext cx="475232" cy="558756"/>
            <a:chOff x="5638800" y="2971800"/>
            <a:chExt cx="914400" cy="914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2" name="任意多边形: 形状 21"/>
            <p:cNvSpPr/>
            <p:nvPr/>
          </p:nvSpPr>
          <p:spPr>
            <a:xfrm>
              <a:off x="6304598" y="3046768"/>
              <a:ext cx="171450" cy="161925"/>
            </a:xfrm>
            <a:custGeom>
              <a:avLst/>
              <a:gdLst>
                <a:gd name="connsiteX0" fmla="*/ 170498 w 171450"/>
                <a:gd name="connsiteY0" fmla="*/ 5042 h 161925"/>
                <a:gd name="connsiteX1" fmla="*/ 0 w 171450"/>
                <a:gd name="connsiteY1" fmla="*/ 25997 h 161925"/>
                <a:gd name="connsiteX2" fmla="*/ 78105 w 171450"/>
                <a:gd name="connsiteY2" fmla="*/ 87910 h 161925"/>
                <a:gd name="connsiteX3" fmla="*/ 140970 w 171450"/>
                <a:gd name="connsiteY3" fmla="*/ 167920 h 161925"/>
                <a:gd name="connsiteX4" fmla="*/ 170498 w 171450"/>
                <a:gd name="connsiteY4" fmla="*/ 504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61925">
                  <a:moveTo>
                    <a:pt x="170498" y="5042"/>
                  </a:moveTo>
                  <a:cubicBezTo>
                    <a:pt x="157163" y="-8293"/>
                    <a:pt x="71438" y="6947"/>
                    <a:pt x="0" y="25997"/>
                  </a:cubicBezTo>
                  <a:cubicBezTo>
                    <a:pt x="25717" y="41237"/>
                    <a:pt x="52388" y="62192"/>
                    <a:pt x="78105" y="87910"/>
                  </a:cubicBezTo>
                  <a:cubicBezTo>
                    <a:pt x="104775" y="114580"/>
                    <a:pt x="125730" y="141250"/>
                    <a:pt x="140970" y="167920"/>
                  </a:cubicBezTo>
                  <a:cubicBezTo>
                    <a:pt x="160020" y="94577"/>
                    <a:pt x="184785" y="18377"/>
                    <a:pt x="170498" y="50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5712207" y="3308628"/>
              <a:ext cx="228600" cy="219075"/>
            </a:xfrm>
            <a:custGeom>
              <a:avLst/>
              <a:gdLst>
                <a:gd name="connsiteX0" fmla="*/ 232346 w 228600"/>
                <a:gd name="connsiteY0" fmla="*/ 14645 h 219075"/>
                <a:gd name="connsiteX1" fmla="*/ 199961 w 228600"/>
                <a:gd name="connsiteY1" fmla="*/ 2262 h 219075"/>
                <a:gd name="connsiteX2" fmla="*/ 161861 w 228600"/>
                <a:gd name="connsiteY2" fmla="*/ 9882 h 219075"/>
                <a:gd name="connsiteX3" fmla="*/ 10413 w 228600"/>
                <a:gd name="connsiteY3" fmla="*/ 161330 h 219075"/>
                <a:gd name="connsiteX4" fmla="*/ 42798 w 228600"/>
                <a:gd name="connsiteY4" fmla="*/ 221337 h 219075"/>
                <a:gd name="connsiteX5" fmla="*/ 169481 w 228600"/>
                <a:gd name="connsiteY5" fmla="*/ 192762 h 219075"/>
                <a:gd name="connsiteX6" fmla="*/ 232346 w 228600"/>
                <a:gd name="connsiteY6" fmla="*/ 1464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219075">
                  <a:moveTo>
                    <a:pt x="232346" y="14645"/>
                  </a:moveTo>
                  <a:lnTo>
                    <a:pt x="199961" y="2262"/>
                  </a:lnTo>
                  <a:cubicBezTo>
                    <a:pt x="186626" y="-2500"/>
                    <a:pt x="172338" y="357"/>
                    <a:pt x="161861" y="9882"/>
                  </a:cubicBezTo>
                  <a:lnTo>
                    <a:pt x="10413" y="161330"/>
                  </a:lnTo>
                  <a:cubicBezTo>
                    <a:pt x="-14352" y="186095"/>
                    <a:pt x="8508" y="228957"/>
                    <a:pt x="42798" y="221337"/>
                  </a:cubicBezTo>
                  <a:lnTo>
                    <a:pt x="169481" y="192762"/>
                  </a:lnTo>
                  <a:cubicBezTo>
                    <a:pt x="179958" y="145137"/>
                    <a:pt x="197103" y="81320"/>
                    <a:pt x="232346" y="146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5992218" y="3571875"/>
              <a:ext cx="219075" cy="238125"/>
            </a:xfrm>
            <a:custGeom>
              <a:avLst/>
              <a:gdLst>
                <a:gd name="connsiteX0" fmla="*/ 204747 w 219075"/>
                <a:gd name="connsiteY0" fmla="*/ 0 h 238125"/>
                <a:gd name="connsiteX1" fmla="*/ 30439 w 219075"/>
                <a:gd name="connsiteY1" fmla="*/ 60960 h 238125"/>
                <a:gd name="connsiteX2" fmla="*/ 912 w 219075"/>
                <a:gd name="connsiteY2" fmla="*/ 196215 h 238125"/>
                <a:gd name="connsiteX3" fmla="*/ 60919 w 219075"/>
                <a:gd name="connsiteY3" fmla="*/ 228600 h 238125"/>
                <a:gd name="connsiteX4" fmla="*/ 212367 w 219075"/>
                <a:gd name="connsiteY4" fmla="*/ 77152 h 238125"/>
                <a:gd name="connsiteX5" fmla="*/ 219987 w 219075"/>
                <a:gd name="connsiteY5" fmla="*/ 39052 h 238125"/>
                <a:gd name="connsiteX6" fmla="*/ 204747 w 219075"/>
                <a:gd name="connsiteY6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238125">
                  <a:moveTo>
                    <a:pt x="204747" y="0"/>
                  </a:moveTo>
                  <a:cubicBezTo>
                    <a:pt x="140929" y="33338"/>
                    <a:pt x="79969" y="51435"/>
                    <a:pt x="30439" y="60960"/>
                  </a:cubicBezTo>
                  <a:lnTo>
                    <a:pt x="912" y="196215"/>
                  </a:lnTo>
                  <a:cubicBezTo>
                    <a:pt x="-6708" y="230505"/>
                    <a:pt x="35202" y="254317"/>
                    <a:pt x="60919" y="228600"/>
                  </a:cubicBezTo>
                  <a:lnTo>
                    <a:pt x="212367" y="77152"/>
                  </a:lnTo>
                  <a:cubicBezTo>
                    <a:pt x="221892" y="67627"/>
                    <a:pt x="225702" y="52388"/>
                    <a:pt x="219987" y="39052"/>
                  </a:cubicBezTo>
                  <a:lnTo>
                    <a:pt x="20474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5915025" y="3089910"/>
              <a:ext cx="504825" cy="504825"/>
            </a:xfrm>
            <a:custGeom>
              <a:avLst/>
              <a:gdLst>
                <a:gd name="connsiteX0" fmla="*/ 338138 w 504825"/>
                <a:gd name="connsiteY0" fmla="*/ 0 h 504825"/>
                <a:gd name="connsiteX1" fmla="*/ 156210 w 504825"/>
                <a:gd name="connsiteY1" fmla="*/ 123825 h 504825"/>
                <a:gd name="connsiteX2" fmla="*/ 0 w 504825"/>
                <a:gd name="connsiteY2" fmla="*/ 452438 h 504825"/>
                <a:gd name="connsiteX3" fmla="*/ 59055 w 504825"/>
                <a:gd name="connsiteY3" fmla="*/ 511493 h 504825"/>
                <a:gd name="connsiteX4" fmla="*/ 388620 w 504825"/>
                <a:gd name="connsiteY4" fmla="*/ 356235 h 504825"/>
                <a:gd name="connsiteX5" fmla="*/ 512445 w 504825"/>
                <a:gd name="connsiteY5" fmla="*/ 175260 h 504825"/>
                <a:gd name="connsiteX6" fmla="*/ 440055 w 504825"/>
                <a:gd name="connsiteY6" fmla="*/ 70485 h 504825"/>
                <a:gd name="connsiteX7" fmla="*/ 338138 w 504825"/>
                <a:gd name="connsiteY7" fmla="*/ 0 h 504825"/>
                <a:gd name="connsiteX8" fmla="*/ 386715 w 504825"/>
                <a:gd name="connsiteY8" fmla="*/ 205740 h 504825"/>
                <a:gd name="connsiteX9" fmla="*/ 305753 w 504825"/>
                <a:gd name="connsiteY9" fmla="*/ 205740 h 504825"/>
                <a:gd name="connsiteX10" fmla="*/ 305753 w 504825"/>
                <a:gd name="connsiteY10" fmla="*/ 124778 h 504825"/>
                <a:gd name="connsiteX11" fmla="*/ 386715 w 504825"/>
                <a:gd name="connsiteY11" fmla="*/ 124778 h 504825"/>
                <a:gd name="connsiteX12" fmla="*/ 386715 w 504825"/>
                <a:gd name="connsiteY12" fmla="*/ 20574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4825" h="504825">
                  <a:moveTo>
                    <a:pt x="338138" y="0"/>
                  </a:moveTo>
                  <a:cubicBezTo>
                    <a:pt x="281940" y="22860"/>
                    <a:pt x="218123" y="61913"/>
                    <a:pt x="156210" y="123825"/>
                  </a:cubicBezTo>
                  <a:cubicBezTo>
                    <a:pt x="42863" y="237173"/>
                    <a:pt x="9525" y="374333"/>
                    <a:pt x="0" y="452438"/>
                  </a:cubicBezTo>
                  <a:lnTo>
                    <a:pt x="59055" y="511493"/>
                  </a:lnTo>
                  <a:cubicBezTo>
                    <a:pt x="137160" y="501968"/>
                    <a:pt x="275273" y="469583"/>
                    <a:pt x="388620" y="356235"/>
                  </a:cubicBezTo>
                  <a:cubicBezTo>
                    <a:pt x="450533" y="294323"/>
                    <a:pt x="489585" y="231458"/>
                    <a:pt x="512445" y="175260"/>
                  </a:cubicBezTo>
                  <a:cubicBezTo>
                    <a:pt x="500063" y="143828"/>
                    <a:pt x="475298" y="106680"/>
                    <a:pt x="440055" y="70485"/>
                  </a:cubicBezTo>
                  <a:cubicBezTo>
                    <a:pt x="405765" y="37147"/>
                    <a:pt x="369570" y="12383"/>
                    <a:pt x="338138" y="0"/>
                  </a:cubicBezTo>
                  <a:close/>
                  <a:moveTo>
                    <a:pt x="386715" y="205740"/>
                  </a:moveTo>
                  <a:cubicBezTo>
                    <a:pt x="364808" y="227648"/>
                    <a:pt x="328613" y="227648"/>
                    <a:pt x="305753" y="205740"/>
                  </a:cubicBezTo>
                  <a:cubicBezTo>
                    <a:pt x="283845" y="183833"/>
                    <a:pt x="283845" y="147638"/>
                    <a:pt x="305753" y="124778"/>
                  </a:cubicBezTo>
                  <a:cubicBezTo>
                    <a:pt x="327660" y="102870"/>
                    <a:pt x="363855" y="102870"/>
                    <a:pt x="386715" y="124778"/>
                  </a:cubicBezTo>
                  <a:cubicBezTo>
                    <a:pt x="408623" y="147638"/>
                    <a:pt x="408623" y="183833"/>
                    <a:pt x="386715" y="2057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5802838" y="3577927"/>
              <a:ext cx="133350" cy="133350"/>
            </a:xfrm>
            <a:custGeom>
              <a:avLst/>
              <a:gdLst>
                <a:gd name="connsiteX0" fmla="*/ 111235 w 133350"/>
                <a:gd name="connsiteY0" fmla="*/ 24428 h 133350"/>
                <a:gd name="connsiteX1" fmla="*/ 66467 w 133350"/>
                <a:gd name="connsiteY1" fmla="*/ 14903 h 133350"/>
                <a:gd name="connsiteX2" fmla="*/ 2650 w 133350"/>
                <a:gd name="connsiteY2" fmla="*/ 133013 h 133350"/>
                <a:gd name="connsiteX3" fmla="*/ 120760 w 133350"/>
                <a:gd name="connsiteY3" fmla="*/ 69195 h 133350"/>
                <a:gd name="connsiteX4" fmla="*/ 111235 w 133350"/>
                <a:gd name="connsiteY4" fmla="*/ 2442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11235" y="24428"/>
                  </a:moveTo>
                  <a:cubicBezTo>
                    <a:pt x="95995" y="9188"/>
                    <a:pt x="97900" y="-16530"/>
                    <a:pt x="66467" y="14903"/>
                  </a:cubicBezTo>
                  <a:cubicBezTo>
                    <a:pt x="35035" y="46335"/>
                    <a:pt x="-11638" y="117773"/>
                    <a:pt x="2650" y="133013"/>
                  </a:cubicBezTo>
                  <a:cubicBezTo>
                    <a:pt x="17890" y="148253"/>
                    <a:pt x="89327" y="100628"/>
                    <a:pt x="120760" y="69195"/>
                  </a:cubicBezTo>
                  <a:cubicBezTo>
                    <a:pt x="152192" y="36810"/>
                    <a:pt x="126475" y="38715"/>
                    <a:pt x="111235" y="244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39FC5DC-EDA0-4CD5-98EB-CA0C78523BEB}"/>
              </a:ext>
            </a:extLst>
          </p:cNvPr>
          <p:cNvGrpSpPr/>
          <p:nvPr/>
        </p:nvGrpSpPr>
        <p:grpSpPr>
          <a:xfrm>
            <a:off x="7615163" y="4761295"/>
            <a:ext cx="4296375" cy="1491888"/>
            <a:chOff x="5436047" y="5364254"/>
            <a:chExt cx="4296375" cy="1491888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BFCB76AD-55F4-4843-B9CD-412ECDB1D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47" y="5364254"/>
              <a:ext cx="4124901" cy="400106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7610FFAA-A689-43BF-8E38-0092BED27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6047" y="6084509"/>
              <a:ext cx="4296375" cy="771633"/>
            </a:xfrm>
            <a:prstGeom prst="rect">
              <a:avLst/>
            </a:prstGeom>
          </p:spPr>
        </p:pic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A2A4A41D-A298-4CD5-B16D-0ABF530F283A}"/>
                </a:ext>
              </a:extLst>
            </p:cNvPr>
            <p:cNvCxnSpPr>
              <a:endCxn id="28" idx="0"/>
            </p:cNvCxnSpPr>
            <p:nvPr/>
          </p:nvCxnSpPr>
          <p:spPr>
            <a:xfrm>
              <a:off x="7577750" y="5658416"/>
              <a:ext cx="6485" cy="4260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1830948" y="607153"/>
            <a:ext cx="3057247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候选不变式枚举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000183" y="2805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算法</a:t>
            </a:r>
          </a:p>
        </p:txBody>
      </p:sp>
      <p:grpSp>
        <p:nvGrpSpPr>
          <p:cNvPr id="21" name="图形 13" descr="火箭"/>
          <p:cNvGrpSpPr/>
          <p:nvPr/>
        </p:nvGrpSpPr>
        <p:grpSpPr>
          <a:xfrm>
            <a:off x="6524951" y="185811"/>
            <a:ext cx="475232" cy="558756"/>
            <a:chOff x="5638800" y="2971800"/>
            <a:chExt cx="914400" cy="914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2" name="任意多边形: 形状 21"/>
            <p:cNvSpPr/>
            <p:nvPr/>
          </p:nvSpPr>
          <p:spPr>
            <a:xfrm>
              <a:off x="6304598" y="3046768"/>
              <a:ext cx="171450" cy="161925"/>
            </a:xfrm>
            <a:custGeom>
              <a:avLst/>
              <a:gdLst>
                <a:gd name="connsiteX0" fmla="*/ 170498 w 171450"/>
                <a:gd name="connsiteY0" fmla="*/ 5042 h 161925"/>
                <a:gd name="connsiteX1" fmla="*/ 0 w 171450"/>
                <a:gd name="connsiteY1" fmla="*/ 25997 h 161925"/>
                <a:gd name="connsiteX2" fmla="*/ 78105 w 171450"/>
                <a:gd name="connsiteY2" fmla="*/ 87910 h 161925"/>
                <a:gd name="connsiteX3" fmla="*/ 140970 w 171450"/>
                <a:gd name="connsiteY3" fmla="*/ 167920 h 161925"/>
                <a:gd name="connsiteX4" fmla="*/ 170498 w 171450"/>
                <a:gd name="connsiteY4" fmla="*/ 504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61925">
                  <a:moveTo>
                    <a:pt x="170498" y="5042"/>
                  </a:moveTo>
                  <a:cubicBezTo>
                    <a:pt x="157163" y="-8293"/>
                    <a:pt x="71438" y="6947"/>
                    <a:pt x="0" y="25997"/>
                  </a:cubicBezTo>
                  <a:cubicBezTo>
                    <a:pt x="25717" y="41237"/>
                    <a:pt x="52388" y="62192"/>
                    <a:pt x="78105" y="87910"/>
                  </a:cubicBezTo>
                  <a:cubicBezTo>
                    <a:pt x="104775" y="114580"/>
                    <a:pt x="125730" y="141250"/>
                    <a:pt x="140970" y="167920"/>
                  </a:cubicBezTo>
                  <a:cubicBezTo>
                    <a:pt x="160020" y="94577"/>
                    <a:pt x="184785" y="18377"/>
                    <a:pt x="170498" y="50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5712207" y="3308628"/>
              <a:ext cx="228600" cy="219075"/>
            </a:xfrm>
            <a:custGeom>
              <a:avLst/>
              <a:gdLst>
                <a:gd name="connsiteX0" fmla="*/ 232346 w 228600"/>
                <a:gd name="connsiteY0" fmla="*/ 14645 h 219075"/>
                <a:gd name="connsiteX1" fmla="*/ 199961 w 228600"/>
                <a:gd name="connsiteY1" fmla="*/ 2262 h 219075"/>
                <a:gd name="connsiteX2" fmla="*/ 161861 w 228600"/>
                <a:gd name="connsiteY2" fmla="*/ 9882 h 219075"/>
                <a:gd name="connsiteX3" fmla="*/ 10413 w 228600"/>
                <a:gd name="connsiteY3" fmla="*/ 161330 h 219075"/>
                <a:gd name="connsiteX4" fmla="*/ 42798 w 228600"/>
                <a:gd name="connsiteY4" fmla="*/ 221337 h 219075"/>
                <a:gd name="connsiteX5" fmla="*/ 169481 w 228600"/>
                <a:gd name="connsiteY5" fmla="*/ 192762 h 219075"/>
                <a:gd name="connsiteX6" fmla="*/ 232346 w 228600"/>
                <a:gd name="connsiteY6" fmla="*/ 1464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219075">
                  <a:moveTo>
                    <a:pt x="232346" y="14645"/>
                  </a:moveTo>
                  <a:lnTo>
                    <a:pt x="199961" y="2262"/>
                  </a:lnTo>
                  <a:cubicBezTo>
                    <a:pt x="186626" y="-2500"/>
                    <a:pt x="172338" y="357"/>
                    <a:pt x="161861" y="9882"/>
                  </a:cubicBezTo>
                  <a:lnTo>
                    <a:pt x="10413" y="161330"/>
                  </a:lnTo>
                  <a:cubicBezTo>
                    <a:pt x="-14352" y="186095"/>
                    <a:pt x="8508" y="228957"/>
                    <a:pt x="42798" y="221337"/>
                  </a:cubicBezTo>
                  <a:lnTo>
                    <a:pt x="169481" y="192762"/>
                  </a:lnTo>
                  <a:cubicBezTo>
                    <a:pt x="179958" y="145137"/>
                    <a:pt x="197103" y="81320"/>
                    <a:pt x="232346" y="146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5992218" y="3571875"/>
              <a:ext cx="219075" cy="238125"/>
            </a:xfrm>
            <a:custGeom>
              <a:avLst/>
              <a:gdLst>
                <a:gd name="connsiteX0" fmla="*/ 204747 w 219075"/>
                <a:gd name="connsiteY0" fmla="*/ 0 h 238125"/>
                <a:gd name="connsiteX1" fmla="*/ 30439 w 219075"/>
                <a:gd name="connsiteY1" fmla="*/ 60960 h 238125"/>
                <a:gd name="connsiteX2" fmla="*/ 912 w 219075"/>
                <a:gd name="connsiteY2" fmla="*/ 196215 h 238125"/>
                <a:gd name="connsiteX3" fmla="*/ 60919 w 219075"/>
                <a:gd name="connsiteY3" fmla="*/ 228600 h 238125"/>
                <a:gd name="connsiteX4" fmla="*/ 212367 w 219075"/>
                <a:gd name="connsiteY4" fmla="*/ 77152 h 238125"/>
                <a:gd name="connsiteX5" fmla="*/ 219987 w 219075"/>
                <a:gd name="connsiteY5" fmla="*/ 39052 h 238125"/>
                <a:gd name="connsiteX6" fmla="*/ 204747 w 219075"/>
                <a:gd name="connsiteY6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238125">
                  <a:moveTo>
                    <a:pt x="204747" y="0"/>
                  </a:moveTo>
                  <a:cubicBezTo>
                    <a:pt x="140929" y="33338"/>
                    <a:pt x="79969" y="51435"/>
                    <a:pt x="30439" y="60960"/>
                  </a:cubicBezTo>
                  <a:lnTo>
                    <a:pt x="912" y="196215"/>
                  </a:lnTo>
                  <a:cubicBezTo>
                    <a:pt x="-6708" y="230505"/>
                    <a:pt x="35202" y="254317"/>
                    <a:pt x="60919" y="228600"/>
                  </a:cubicBezTo>
                  <a:lnTo>
                    <a:pt x="212367" y="77152"/>
                  </a:lnTo>
                  <a:cubicBezTo>
                    <a:pt x="221892" y="67627"/>
                    <a:pt x="225702" y="52388"/>
                    <a:pt x="219987" y="39052"/>
                  </a:cubicBezTo>
                  <a:lnTo>
                    <a:pt x="20474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5915025" y="3089910"/>
              <a:ext cx="504825" cy="504825"/>
            </a:xfrm>
            <a:custGeom>
              <a:avLst/>
              <a:gdLst>
                <a:gd name="connsiteX0" fmla="*/ 338138 w 504825"/>
                <a:gd name="connsiteY0" fmla="*/ 0 h 504825"/>
                <a:gd name="connsiteX1" fmla="*/ 156210 w 504825"/>
                <a:gd name="connsiteY1" fmla="*/ 123825 h 504825"/>
                <a:gd name="connsiteX2" fmla="*/ 0 w 504825"/>
                <a:gd name="connsiteY2" fmla="*/ 452438 h 504825"/>
                <a:gd name="connsiteX3" fmla="*/ 59055 w 504825"/>
                <a:gd name="connsiteY3" fmla="*/ 511493 h 504825"/>
                <a:gd name="connsiteX4" fmla="*/ 388620 w 504825"/>
                <a:gd name="connsiteY4" fmla="*/ 356235 h 504825"/>
                <a:gd name="connsiteX5" fmla="*/ 512445 w 504825"/>
                <a:gd name="connsiteY5" fmla="*/ 175260 h 504825"/>
                <a:gd name="connsiteX6" fmla="*/ 440055 w 504825"/>
                <a:gd name="connsiteY6" fmla="*/ 70485 h 504825"/>
                <a:gd name="connsiteX7" fmla="*/ 338138 w 504825"/>
                <a:gd name="connsiteY7" fmla="*/ 0 h 504825"/>
                <a:gd name="connsiteX8" fmla="*/ 386715 w 504825"/>
                <a:gd name="connsiteY8" fmla="*/ 205740 h 504825"/>
                <a:gd name="connsiteX9" fmla="*/ 305753 w 504825"/>
                <a:gd name="connsiteY9" fmla="*/ 205740 h 504825"/>
                <a:gd name="connsiteX10" fmla="*/ 305753 w 504825"/>
                <a:gd name="connsiteY10" fmla="*/ 124778 h 504825"/>
                <a:gd name="connsiteX11" fmla="*/ 386715 w 504825"/>
                <a:gd name="connsiteY11" fmla="*/ 124778 h 504825"/>
                <a:gd name="connsiteX12" fmla="*/ 386715 w 504825"/>
                <a:gd name="connsiteY12" fmla="*/ 20574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4825" h="504825">
                  <a:moveTo>
                    <a:pt x="338138" y="0"/>
                  </a:moveTo>
                  <a:cubicBezTo>
                    <a:pt x="281940" y="22860"/>
                    <a:pt x="218123" y="61913"/>
                    <a:pt x="156210" y="123825"/>
                  </a:cubicBezTo>
                  <a:cubicBezTo>
                    <a:pt x="42863" y="237173"/>
                    <a:pt x="9525" y="374333"/>
                    <a:pt x="0" y="452438"/>
                  </a:cubicBezTo>
                  <a:lnTo>
                    <a:pt x="59055" y="511493"/>
                  </a:lnTo>
                  <a:cubicBezTo>
                    <a:pt x="137160" y="501968"/>
                    <a:pt x="275273" y="469583"/>
                    <a:pt x="388620" y="356235"/>
                  </a:cubicBezTo>
                  <a:cubicBezTo>
                    <a:pt x="450533" y="294323"/>
                    <a:pt x="489585" y="231458"/>
                    <a:pt x="512445" y="175260"/>
                  </a:cubicBezTo>
                  <a:cubicBezTo>
                    <a:pt x="500063" y="143828"/>
                    <a:pt x="475298" y="106680"/>
                    <a:pt x="440055" y="70485"/>
                  </a:cubicBezTo>
                  <a:cubicBezTo>
                    <a:pt x="405765" y="37147"/>
                    <a:pt x="369570" y="12383"/>
                    <a:pt x="338138" y="0"/>
                  </a:cubicBezTo>
                  <a:close/>
                  <a:moveTo>
                    <a:pt x="386715" y="205740"/>
                  </a:moveTo>
                  <a:cubicBezTo>
                    <a:pt x="364808" y="227648"/>
                    <a:pt x="328613" y="227648"/>
                    <a:pt x="305753" y="205740"/>
                  </a:cubicBezTo>
                  <a:cubicBezTo>
                    <a:pt x="283845" y="183833"/>
                    <a:pt x="283845" y="147638"/>
                    <a:pt x="305753" y="124778"/>
                  </a:cubicBezTo>
                  <a:cubicBezTo>
                    <a:pt x="327660" y="102870"/>
                    <a:pt x="363855" y="102870"/>
                    <a:pt x="386715" y="124778"/>
                  </a:cubicBezTo>
                  <a:cubicBezTo>
                    <a:pt x="408623" y="147638"/>
                    <a:pt x="408623" y="183833"/>
                    <a:pt x="386715" y="2057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5802838" y="3577927"/>
              <a:ext cx="133350" cy="133350"/>
            </a:xfrm>
            <a:custGeom>
              <a:avLst/>
              <a:gdLst>
                <a:gd name="connsiteX0" fmla="*/ 111235 w 133350"/>
                <a:gd name="connsiteY0" fmla="*/ 24428 h 133350"/>
                <a:gd name="connsiteX1" fmla="*/ 66467 w 133350"/>
                <a:gd name="connsiteY1" fmla="*/ 14903 h 133350"/>
                <a:gd name="connsiteX2" fmla="*/ 2650 w 133350"/>
                <a:gd name="connsiteY2" fmla="*/ 133013 h 133350"/>
                <a:gd name="connsiteX3" fmla="*/ 120760 w 133350"/>
                <a:gd name="connsiteY3" fmla="*/ 69195 h 133350"/>
                <a:gd name="connsiteX4" fmla="*/ 111235 w 133350"/>
                <a:gd name="connsiteY4" fmla="*/ 2442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11235" y="24428"/>
                  </a:moveTo>
                  <a:cubicBezTo>
                    <a:pt x="95995" y="9188"/>
                    <a:pt x="97900" y="-16530"/>
                    <a:pt x="66467" y="14903"/>
                  </a:cubicBezTo>
                  <a:cubicBezTo>
                    <a:pt x="35035" y="46335"/>
                    <a:pt x="-11638" y="117773"/>
                    <a:pt x="2650" y="133013"/>
                  </a:cubicBezTo>
                  <a:cubicBezTo>
                    <a:pt x="17890" y="148253"/>
                    <a:pt x="89327" y="100628"/>
                    <a:pt x="120760" y="69195"/>
                  </a:cubicBezTo>
                  <a:cubicBezTo>
                    <a:pt x="152192" y="36810"/>
                    <a:pt x="126475" y="38715"/>
                    <a:pt x="111235" y="244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865E7925-27EB-4626-8D5D-3B043A3D1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163" y="712046"/>
            <a:ext cx="5140512" cy="5829698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F2C31080-DC7B-4021-9901-B634FF1B9F53}"/>
              </a:ext>
            </a:extLst>
          </p:cNvPr>
          <p:cNvSpPr/>
          <p:nvPr/>
        </p:nvSpPr>
        <p:spPr>
          <a:xfrm>
            <a:off x="1695493" y="2965175"/>
            <a:ext cx="37656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最后我们将所有不变式子空间中的不变式集合起来，提交给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Ivy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进行判断。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可以证明这些不变式的逻辑与必然比最后找到的不变式强。也就是说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我们只需要</a:t>
            </a:r>
            <a:r>
              <a:rPr lang="zh-CN" altLang="en-US" sz="1600" b="1" u="sng" dirty="0">
                <a:solidFill>
                  <a:srgbClr val="FF0000"/>
                </a:solidFill>
                <a:latin typeface="+mn-ea"/>
              </a:rPr>
              <a:t>逐步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弱化这些不变式，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就一定能找到最终正确的不变式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4185164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 descr="图片包含 天空, 水, 户外, 船&#10;&#10;描述已自动生成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08" r="30208"/>
          <a:stretch>
            <a:fillRect/>
          </a:stretch>
        </p:blipFill>
        <p:spPr>
          <a:xfrm>
            <a:off x="949587" y="1848823"/>
            <a:ext cx="2761455" cy="4100918"/>
          </a:xfrm>
        </p:spPr>
      </p:pic>
      <p:sp>
        <p:nvSpPr>
          <p:cNvPr id="31" name="矩形 30"/>
          <p:cNvSpPr/>
          <p:nvPr/>
        </p:nvSpPr>
        <p:spPr>
          <a:xfrm>
            <a:off x="932774" y="1949363"/>
            <a:ext cx="2778268" cy="41265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597866" y="495734"/>
            <a:ext cx="3057247" cy="486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>
                <a:sym typeface="+mn-ea"/>
              </a:rPr>
              <a:t>不变式单调细化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1096065" y="3899282"/>
            <a:ext cx="246849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IVy</a:t>
            </a:r>
            <a:r>
              <a:rPr lang="zh-CN" altLang="en-US" sz="1400" dirty="0">
                <a:solidFill>
                  <a:schemeClr val="bg1"/>
                </a:solidFill>
              </a:rPr>
              <a:t>是一款可以读取用户给出的不变式集合和分布式协议内容，返回不变式集合是否总是成立的工具。如果输入不成立，</a:t>
            </a:r>
            <a:r>
              <a:rPr lang="en-US" altLang="zh-CN" sz="1400" dirty="0">
                <a:solidFill>
                  <a:schemeClr val="bg1"/>
                </a:solidFill>
              </a:rPr>
              <a:t>IVy</a:t>
            </a:r>
            <a:r>
              <a:rPr lang="zh-CN" altLang="en-US" sz="1400" dirty="0">
                <a:solidFill>
                  <a:schemeClr val="bg1"/>
                </a:solidFill>
              </a:rPr>
              <a:t>还会返回具体不成立的不变式是哪一条和具体反例的工具。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999710" y="3079929"/>
            <a:ext cx="52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IVy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83605" y="23104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01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E703091-A9D1-4641-8122-29AE09F8B872}"/>
              </a:ext>
            </a:extLst>
          </p:cNvPr>
          <p:cNvGrpSpPr/>
          <p:nvPr/>
        </p:nvGrpSpPr>
        <p:grpSpPr>
          <a:xfrm>
            <a:off x="4660591" y="1848823"/>
            <a:ext cx="2870818" cy="4227042"/>
            <a:chOff x="3948490" y="1848823"/>
            <a:chExt cx="2870818" cy="4227042"/>
          </a:xfrm>
        </p:grpSpPr>
        <p:sp>
          <p:nvSpPr>
            <p:cNvPr id="52" name="矩形 51"/>
            <p:cNvSpPr/>
            <p:nvPr/>
          </p:nvSpPr>
          <p:spPr>
            <a:xfrm>
              <a:off x="3948490" y="1848823"/>
              <a:ext cx="2870818" cy="42270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矩形 55"/>
                <p:cNvSpPr/>
                <p:nvPr/>
              </p:nvSpPr>
              <p:spPr>
                <a:xfrm>
                  <a:off x="4099662" y="3962344"/>
                  <a:ext cx="2570163" cy="160043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我们尝试向原来的不变式中添加一个字面量，例如原来的不变式是</a:t>
                  </a:r>
                  <a14:m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altLang="zh-CN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lang="zh-CN" alt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，那么我们可以尝试将其修改为</a:t>
                  </a:r>
                  <a14:m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r>
                        <a:rPr lang="en-US" altLang="zh-CN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altLang="zh-CN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zh-CN" alt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。我们应该把所有可能的弱化不变式都加入不变式池中，交给</a:t>
                  </a:r>
                  <a:r>
                    <a:rPr lang="en-US" altLang="zh-CN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Ivy</a:t>
                  </a:r>
                  <a:r>
                    <a:rPr lang="zh-CN" alt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进行判断。</a:t>
                  </a:r>
                  <a:endPara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6" name="矩形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662" y="3962344"/>
                  <a:ext cx="2570163" cy="1600438"/>
                </a:xfrm>
                <a:prstGeom prst="rect">
                  <a:avLst/>
                </a:prstGeom>
                <a:blipFill>
                  <a:blip r:embed="rId3"/>
                  <a:stretch>
                    <a:fillRect l="-711" t="-760" b="-26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文本框 56"/>
            <p:cNvSpPr txBox="1"/>
            <p:nvPr/>
          </p:nvSpPr>
          <p:spPr>
            <a:xfrm>
              <a:off x="4097972" y="2791356"/>
              <a:ext cx="25718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如何找到一个刚好只比原来的不变式弱一点的不变式？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163325" y="231048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</a:rPr>
                <a:t>02</a:t>
              </a:r>
              <a:endParaRPr lang="zh-CN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cxnSp>
        <p:nvCxnSpPr>
          <p:cNvPr id="74" name="直接连接符 73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rot="16200000">
            <a:off x="-81140960" y="1899093"/>
            <a:ext cx="10054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695325" y="3429000"/>
            <a:ext cx="0" cy="3771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3401F4B-F571-4182-A509-49B15A488D66}"/>
              </a:ext>
            </a:extLst>
          </p:cNvPr>
          <p:cNvGrpSpPr/>
          <p:nvPr/>
        </p:nvGrpSpPr>
        <p:grpSpPr>
          <a:xfrm>
            <a:off x="8480958" y="1848823"/>
            <a:ext cx="2870818" cy="4227042"/>
            <a:chOff x="3948490" y="1848823"/>
            <a:chExt cx="2870818" cy="422704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4957F1D-CE37-4ECF-B228-D074E1E487B8}"/>
                </a:ext>
              </a:extLst>
            </p:cNvPr>
            <p:cNvSpPr/>
            <p:nvPr/>
          </p:nvSpPr>
          <p:spPr>
            <a:xfrm>
              <a:off x="3948490" y="1848823"/>
              <a:ext cx="2870818" cy="42270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79C41AAA-2664-4F37-A16B-DFF82D044B1E}"/>
                    </a:ext>
                  </a:extLst>
                </p:cNvPr>
                <p:cNvSpPr/>
                <p:nvPr/>
              </p:nvSpPr>
              <p:spPr>
                <a:xfrm>
                  <a:off x="4023296" y="2597528"/>
                  <a:ext cx="2639505" cy="9541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新生成的不变式不应该与不变量池中的其他不变式重复，也就是说不变式池中不应该有</a:t>
                  </a:r>
                  <a14:m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altLang="zh-CN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zh-CN" alt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。否则直接抛弃这一条不变式。</a:t>
                  </a:r>
                </a:p>
              </p:txBody>
            </p:sp>
          </mc:Choice>
          <mc:Fallback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79C41AAA-2664-4F37-A16B-DFF82D044B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3296" y="2597528"/>
                  <a:ext cx="2639505" cy="954107"/>
                </a:xfrm>
                <a:prstGeom prst="rect">
                  <a:avLst/>
                </a:prstGeom>
                <a:blipFill>
                  <a:blip r:embed="rId4"/>
                  <a:stretch>
                    <a:fillRect l="-694" t="-1274" r="-7870" b="-57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204C9FF-EF40-4762-9BCE-987FF52A115D}"/>
                </a:ext>
              </a:extLst>
            </p:cNvPr>
            <p:cNvSpPr txBox="1"/>
            <p:nvPr/>
          </p:nvSpPr>
          <p:spPr>
            <a:xfrm>
              <a:off x="5163324" y="21204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85000"/>
                    </a:schemeClr>
                  </a:solidFill>
                </a:rPr>
                <a:t>03</a:t>
              </a:r>
              <a:endParaRPr lang="zh-CN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814B9A2-4EB4-4C47-9038-188AAD72F251}"/>
                  </a:ext>
                </a:extLst>
              </p:cNvPr>
              <p:cNvSpPr/>
              <p:nvPr/>
            </p:nvSpPr>
            <p:spPr>
              <a:xfrm>
                <a:off x="8545245" y="3837750"/>
                <a:ext cx="2741880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我们需要重新考虑由原来的不变式拓展生成的不变式。例如</a:t>
                </a:r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 ¬</m:t>
                      </m:r>
                      <m:r>
                        <a:rPr lang="en-US" altLang="zh-CN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𝑙𝑒𝑎𝑑𝑒𝑟</m:t>
                      </m:r>
                      <m:r>
                        <a:rPr lang="en-US" altLang="zh-CN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生成的</a:t>
                </a:r>
                <a:endParaRPr lang="en-US" altLang="zh-CN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 ¬</m:t>
                      </m:r>
                      <m:r>
                        <a:rPr lang="en-US" altLang="zh-CN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𝑙𝑒𝑎𝑑𝑒𝑟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 ¬</m:t>
                      </m:r>
                      <m:r>
                        <a:rPr lang="en-US" altLang="zh-CN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𝑙𝑒𝑎𝑑𝑒𝑟</m:t>
                      </m:r>
                      <m:r>
                        <a:rPr lang="en-US" altLang="zh-CN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14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这两条不变式就应该重新提交给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IVy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进行判断。</a:t>
                </a:r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814B9A2-4EB4-4C47-9038-188AAD72F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245" y="3837750"/>
                <a:ext cx="2741880" cy="1815882"/>
              </a:xfrm>
              <a:prstGeom prst="rect">
                <a:avLst/>
              </a:prstGeom>
              <a:blipFill>
                <a:blip r:embed="rId5"/>
                <a:stretch>
                  <a:fillRect l="-667" t="-673" b="-26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95325" y="6301542"/>
            <a:ext cx="6109921" cy="3266"/>
            <a:chOff x="695325" y="6292750"/>
            <a:chExt cx="6109921" cy="3266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695325" y="6296016"/>
              <a:ext cx="6109921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588115" y="495734"/>
            <a:ext cx="3057247" cy="486287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zh-CN" altLang="en-US" dirty="0">
                <a:sym typeface="+mn-ea"/>
              </a:rPr>
              <a:t>不变式单调细化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176945" y="2684160"/>
            <a:ext cx="369807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ym typeface="+mn-ea"/>
              </a:rPr>
              <a:t>可以证明，在这样的迭代过程中，始终可以保持不变式集合比最终的正确答案要强，也就是说只要一直持续进行过程就一定可以得到正确答案。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868177" y="1174381"/>
            <a:ext cx="253974" cy="7097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4ADD1B0-C30E-4C02-8660-3F5E67A8489C}"/>
              </a:ext>
            </a:extLst>
          </p:cNvPr>
          <p:cNvSpPr txBox="1"/>
          <p:nvPr/>
        </p:nvSpPr>
        <p:spPr>
          <a:xfrm>
            <a:off x="7000183" y="2805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算法</a:t>
            </a:r>
          </a:p>
        </p:txBody>
      </p:sp>
      <p:grpSp>
        <p:nvGrpSpPr>
          <p:cNvPr id="18" name="图形 13" descr="火箭">
            <a:extLst>
              <a:ext uri="{FF2B5EF4-FFF2-40B4-BE49-F238E27FC236}">
                <a16:creationId xmlns:a16="http://schemas.microsoft.com/office/drawing/2014/main" id="{8E8BDB99-8A0B-4627-A1DC-0C345DC4F5B0}"/>
              </a:ext>
            </a:extLst>
          </p:cNvPr>
          <p:cNvGrpSpPr/>
          <p:nvPr/>
        </p:nvGrpSpPr>
        <p:grpSpPr>
          <a:xfrm>
            <a:off x="6524951" y="185811"/>
            <a:ext cx="475232" cy="558756"/>
            <a:chOff x="5638800" y="2971800"/>
            <a:chExt cx="914400" cy="914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DE643D78-4DAC-487C-8FC7-96CB7AA80D93}"/>
                </a:ext>
              </a:extLst>
            </p:cNvPr>
            <p:cNvSpPr/>
            <p:nvPr/>
          </p:nvSpPr>
          <p:spPr>
            <a:xfrm>
              <a:off x="6304598" y="3046768"/>
              <a:ext cx="171450" cy="161925"/>
            </a:xfrm>
            <a:custGeom>
              <a:avLst/>
              <a:gdLst>
                <a:gd name="connsiteX0" fmla="*/ 170498 w 171450"/>
                <a:gd name="connsiteY0" fmla="*/ 5042 h 161925"/>
                <a:gd name="connsiteX1" fmla="*/ 0 w 171450"/>
                <a:gd name="connsiteY1" fmla="*/ 25997 h 161925"/>
                <a:gd name="connsiteX2" fmla="*/ 78105 w 171450"/>
                <a:gd name="connsiteY2" fmla="*/ 87910 h 161925"/>
                <a:gd name="connsiteX3" fmla="*/ 140970 w 171450"/>
                <a:gd name="connsiteY3" fmla="*/ 167920 h 161925"/>
                <a:gd name="connsiteX4" fmla="*/ 170498 w 171450"/>
                <a:gd name="connsiteY4" fmla="*/ 504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61925">
                  <a:moveTo>
                    <a:pt x="170498" y="5042"/>
                  </a:moveTo>
                  <a:cubicBezTo>
                    <a:pt x="157163" y="-8293"/>
                    <a:pt x="71438" y="6947"/>
                    <a:pt x="0" y="25997"/>
                  </a:cubicBezTo>
                  <a:cubicBezTo>
                    <a:pt x="25717" y="41237"/>
                    <a:pt x="52388" y="62192"/>
                    <a:pt x="78105" y="87910"/>
                  </a:cubicBezTo>
                  <a:cubicBezTo>
                    <a:pt x="104775" y="114580"/>
                    <a:pt x="125730" y="141250"/>
                    <a:pt x="140970" y="167920"/>
                  </a:cubicBezTo>
                  <a:cubicBezTo>
                    <a:pt x="160020" y="94577"/>
                    <a:pt x="184785" y="18377"/>
                    <a:pt x="170498" y="50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36525DE7-AA3B-402E-858D-562D11F4B97D}"/>
                </a:ext>
              </a:extLst>
            </p:cNvPr>
            <p:cNvSpPr/>
            <p:nvPr/>
          </p:nvSpPr>
          <p:spPr>
            <a:xfrm>
              <a:off x="5712207" y="3308628"/>
              <a:ext cx="228600" cy="219075"/>
            </a:xfrm>
            <a:custGeom>
              <a:avLst/>
              <a:gdLst>
                <a:gd name="connsiteX0" fmla="*/ 232346 w 228600"/>
                <a:gd name="connsiteY0" fmla="*/ 14645 h 219075"/>
                <a:gd name="connsiteX1" fmla="*/ 199961 w 228600"/>
                <a:gd name="connsiteY1" fmla="*/ 2262 h 219075"/>
                <a:gd name="connsiteX2" fmla="*/ 161861 w 228600"/>
                <a:gd name="connsiteY2" fmla="*/ 9882 h 219075"/>
                <a:gd name="connsiteX3" fmla="*/ 10413 w 228600"/>
                <a:gd name="connsiteY3" fmla="*/ 161330 h 219075"/>
                <a:gd name="connsiteX4" fmla="*/ 42798 w 228600"/>
                <a:gd name="connsiteY4" fmla="*/ 221337 h 219075"/>
                <a:gd name="connsiteX5" fmla="*/ 169481 w 228600"/>
                <a:gd name="connsiteY5" fmla="*/ 192762 h 219075"/>
                <a:gd name="connsiteX6" fmla="*/ 232346 w 228600"/>
                <a:gd name="connsiteY6" fmla="*/ 1464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219075">
                  <a:moveTo>
                    <a:pt x="232346" y="14645"/>
                  </a:moveTo>
                  <a:lnTo>
                    <a:pt x="199961" y="2262"/>
                  </a:lnTo>
                  <a:cubicBezTo>
                    <a:pt x="186626" y="-2500"/>
                    <a:pt x="172338" y="357"/>
                    <a:pt x="161861" y="9882"/>
                  </a:cubicBezTo>
                  <a:lnTo>
                    <a:pt x="10413" y="161330"/>
                  </a:lnTo>
                  <a:cubicBezTo>
                    <a:pt x="-14352" y="186095"/>
                    <a:pt x="8508" y="228957"/>
                    <a:pt x="42798" y="221337"/>
                  </a:cubicBezTo>
                  <a:lnTo>
                    <a:pt x="169481" y="192762"/>
                  </a:lnTo>
                  <a:cubicBezTo>
                    <a:pt x="179958" y="145137"/>
                    <a:pt x="197103" y="81320"/>
                    <a:pt x="232346" y="146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2C9110EA-A90F-4723-B535-F282672213D0}"/>
                </a:ext>
              </a:extLst>
            </p:cNvPr>
            <p:cNvSpPr/>
            <p:nvPr/>
          </p:nvSpPr>
          <p:spPr>
            <a:xfrm>
              <a:off x="5992218" y="3571875"/>
              <a:ext cx="219075" cy="238125"/>
            </a:xfrm>
            <a:custGeom>
              <a:avLst/>
              <a:gdLst>
                <a:gd name="connsiteX0" fmla="*/ 204747 w 219075"/>
                <a:gd name="connsiteY0" fmla="*/ 0 h 238125"/>
                <a:gd name="connsiteX1" fmla="*/ 30439 w 219075"/>
                <a:gd name="connsiteY1" fmla="*/ 60960 h 238125"/>
                <a:gd name="connsiteX2" fmla="*/ 912 w 219075"/>
                <a:gd name="connsiteY2" fmla="*/ 196215 h 238125"/>
                <a:gd name="connsiteX3" fmla="*/ 60919 w 219075"/>
                <a:gd name="connsiteY3" fmla="*/ 228600 h 238125"/>
                <a:gd name="connsiteX4" fmla="*/ 212367 w 219075"/>
                <a:gd name="connsiteY4" fmla="*/ 77152 h 238125"/>
                <a:gd name="connsiteX5" fmla="*/ 219987 w 219075"/>
                <a:gd name="connsiteY5" fmla="*/ 39052 h 238125"/>
                <a:gd name="connsiteX6" fmla="*/ 204747 w 219075"/>
                <a:gd name="connsiteY6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238125">
                  <a:moveTo>
                    <a:pt x="204747" y="0"/>
                  </a:moveTo>
                  <a:cubicBezTo>
                    <a:pt x="140929" y="33338"/>
                    <a:pt x="79969" y="51435"/>
                    <a:pt x="30439" y="60960"/>
                  </a:cubicBezTo>
                  <a:lnTo>
                    <a:pt x="912" y="196215"/>
                  </a:lnTo>
                  <a:cubicBezTo>
                    <a:pt x="-6708" y="230505"/>
                    <a:pt x="35202" y="254317"/>
                    <a:pt x="60919" y="228600"/>
                  </a:cubicBezTo>
                  <a:lnTo>
                    <a:pt x="212367" y="77152"/>
                  </a:lnTo>
                  <a:cubicBezTo>
                    <a:pt x="221892" y="67627"/>
                    <a:pt x="225702" y="52388"/>
                    <a:pt x="219987" y="39052"/>
                  </a:cubicBezTo>
                  <a:lnTo>
                    <a:pt x="20474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8F36322C-C88B-4648-A5ED-2687AB8581E2}"/>
                </a:ext>
              </a:extLst>
            </p:cNvPr>
            <p:cNvSpPr/>
            <p:nvPr/>
          </p:nvSpPr>
          <p:spPr>
            <a:xfrm>
              <a:off x="5915025" y="3089910"/>
              <a:ext cx="504825" cy="504825"/>
            </a:xfrm>
            <a:custGeom>
              <a:avLst/>
              <a:gdLst>
                <a:gd name="connsiteX0" fmla="*/ 338138 w 504825"/>
                <a:gd name="connsiteY0" fmla="*/ 0 h 504825"/>
                <a:gd name="connsiteX1" fmla="*/ 156210 w 504825"/>
                <a:gd name="connsiteY1" fmla="*/ 123825 h 504825"/>
                <a:gd name="connsiteX2" fmla="*/ 0 w 504825"/>
                <a:gd name="connsiteY2" fmla="*/ 452438 h 504825"/>
                <a:gd name="connsiteX3" fmla="*/ 59055 w 504825"/>
                <a:gd name="connsiteY3" fmla="*/ 511493 h 504825"/>
                <a:gd name="connsiteX4" fmla="*/ 388620 w 504825"/>
                <a:gd name="connsiteY4" fmla="*/ 356235 h 504825"/>
                <a:gd name="connsiteX5" fmla="*/ 512445 w 504825"/>
                <a:gd name="connsiteY5" fmla="*/ 175260 h 504825"/>
                <a:gd name="connsiteX6" fmla="*/ 440055 w 504825"/>
                <a:gd name="connsiteY6" fmla="*/ 70485 h 504825"/>
                <a:gd name="connsiteX7" fmla="*/ 338138 w 504825"/>
                <a:gd name="connsiteY7" fmla="*/ 0 h 504825"/>
                <a:gd name="connsiteX8" fmla="*/ 386715 w 504825"/>
                <a:gd name="connsiteY8" fmla="*/ 205740 h 504825"/>
                <a:gd name="connsiteX9" fmla="*/ 305753 w 504825"/>
                <a:gd name="connsiteY9" fmla="*/ 205740 h 504825"/>
                <a:gd name="connsiteX10" fmla="*/ 305753 w 504825"/>
                <a:gd name="connsiteY10" fmla="*/ 124778 h 504825"/>
                <a:gd name="connsiteX11" fmla="*/ 386715 w 504825"/>
                <a:gd name="connsiteY11" fmla="*/ 124778 h 504825"/>
                <a:gd name="connsiteX12" fmla="*/ 386715 w 504825"/>
                <a:gd name="connsiteY12" fmla="*/ 20574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4825" h="504825">
                  <a:moveTo>
                    <a:pt x="338138" y="0"/>
                  </a:moveTo>
                  <a:cubicBezTo>
                    <a:pt x="281940" y="22860"/>
                    <a:pt x="218123" y="61913"/>
                    <a:pt x="156210" y="123825"/>
                  </a:cubicBezTo>
                  <a:cubicBezTo>
                    <a:pt x="42863" y="237173"/>
                    <a:pt x="9525" y="374333"/>
                    <a:pt x="0" y="452438"/>
                  </a:cubicBezTo>
                  <a:lnTo>
                    <a:pt x="59055" y="511493"/>
                  </a:lnTo>
                  <a:cubicBezTo>
                    <a:pt x="137160" y="501968"/>
                    <a:pt x="275273" y="469583"/>
                    <a:pt x="388620" y="356235"/>
                  </a:cubicBezTo>
                  <a:cubicBezTo>
                    <a:pt x="450533" y="294323"/>
                    <a:pt x="489585" y="231458"/>
                    <a:pt x="512445" y="175260"/>
                  </a:cubicBezTo>
                  <a:cubicBezTo>
                    <a:pt x="500063" y="143828"/>
                    <a:pt x="475298" y="106680"/>
                    <a:pt x="440055" y="70485"/>
                  </a:cubicBezTo>
                  <a:cubicBezTo>
                    <a:pt x="405765" y="37147"/>
                    <a:pt x="369570" y="12383"/>
                    <a:pt x="338138" y="0"/>
                  </a:cubicBezTo>
                  <a:close/>
                  <a:moveTo>
                    <a:pt x="386715" y="205740"/>
                  </a:moveTo>
                  <a:cubicBezTo>
                    <a:pt x="364808" y="227648"/>
                    <a:pt x="328613" y="227648"/>
                    <a:pt x="305753" y="205740"/>
                  </a:cubicBezTo>
                  <a:cubicBezTo>
                    <a:pt x="283845" y="183833"/>
                    <a:pt x="283845" y="147638"/>
                    <a:pt x="305753" y="124778"/>
                  </a:cubicBezTo>
                  <a:cubicBezTo>
                    <a:pt x="327660" y="102870"/>
                    <a:pt x="363855" y="102870"/>
                    <a:pt x="386715" y="124778"/>
                  </a:cubicBezTo>
                  <a:cubicBezTo>
                    <a:pt x="408623" y="147638"/>
                    <a:pt x="408623" y="183833"/>
                    <a:pt x="386715" y="2057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BDE54EB2-4022-44D7-9C35-25FF4A31E1FD}"/>
                </a:ext>
              </a:extLst>
            </p:cNvPr>
            <p:cNvSpPr/>
            <p:nvPr/>
          </p:nvSpPr>
          <p:spPr>
            <a:xfrm>
              <a:off x="5802838" y="3577927"/>
              <a:ext cx="133350" cy="133350"/>
            </a:xfrm>
            <a:custGeom>
              <a:avLst/>
              <a:gdLst>
                <a:gd name="connsiteX0" fmla="*/ 111235 w 133350"/>
                <a:gd name="connsiteY0" fmla="*/ 24428 h 133350"/>
                <a:gd name="connsiteX1" fmla="*/ 66467 w 133350"/>
                <a:gd name="connsiteY1" fmla="*/ 14903 h 133350"/>
                <a:gd name="connsiteX2" fmla="*/ 2650 w 133350"/>
                <a:gd name="connsiteY2" fmla="*/ 133013 h 133350"/>
                <a:gd name="connsiteX3" fmla="*/ 120760 w 133350"/>
                <a:gd name="connsiteY3" fmla="*/ 69195 h 133350"/>
                <a:gd name="connsiteX4" fmla="*/ 111235 w 133350"/>
                <a:gd name="connsiteY4" fmla="*/ 2442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11235" y="24428"/>
                  </a:moveTo>
                  <a:cubicBezTo>
                    <a:pt x="95995" y="9188"/>
                    <a:pt x="97900" y="-16530"/>
                    <a:pt x="66467" y="14903"/>
                  </a:cubicBezTo>
                  <a:cubicBezTo>
                    <a:pt x="35035" y="46335"/>
                    <a:pt x="-11638" y="117773"/>
                    <a:pt x="2650" y="133013"/>
                  </a:cubicBezTo>
                  <a:cubicBezTo>
                    <a:pt x="17890" y="148253"/>
                    <a:pt x="89327" y="100628"/>
                    <a:pt x="120760" y="69195"/>
                  </a:cubicBezTo>
                  <a:cubicBezTo>
                    <a:pt x="152192" y="36810"/>
                    <a:pt x="126475" y="38715"/>
                    <a:pt x="111235" y="244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CBB56110-1B58-4E2B-8193-FDF4E4948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839" y="644390"/>
            <a:ext cx="6087325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08404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096302" y="2384548"/>
            <a:ext cx="870751" cy="757130"/>
          </a:xfrm>
        </p:spPr>
        <p:txBody>
          <a:bodyPr/>
          <a:lstStyle/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7728" y="2078754"/>
            <a:ext cx="1097280" cy="53403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dirty="0"/>
              <a:t>总结</a:t>
            </a:r>
          </a:p>
        </p:txBody>
      </p:sp>
    </p:spTree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8975725" y="1273058"/>
            <a:ext cx="1439234" cy="30311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-9041" y="2867640"/>
            <a:ext cx="3239604" cy="3990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589240" y="495734"/>
            <a:ext cx="995680" cy="48514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dirty="0"/>
              <a:t>评估</a:t>
            </a:r>
          </a:p>
        </p:txBody>
      </p:sp>
      <p:sp>
        <p:nvSpPr>
          <p:cNvPr id="3" name="任意多边形: 形状 2"/>
          <p:cNvSpPr/>
          <p:nvPr/>
        </p:nvSpPr>
        <p:spPr>
          <a:xfrm>
            <a:off x="3309402" y="1274911"/>
            <a:ext cx="367810" cy="367810"/>
          </a:xfrm>
          <a:custGeom>
            <a:avLst/>
            <a:gdLst>
              <a:gd name="connsiteX0" fmla="*/ 723900 w 781050"/>
              <a:gd name="connsiteY0" fmla="*/ 371475 h 781050"/>
              <a:gd name="connsiteX1" fmla="*/ 409575 w 781050"/>
              <a:gd name="connsiteY1" fmla="*/ 57150 h 781050"/>
              <a:gd name="connsiteX2" fmla="*/ 409575 w 781050"/>
              <a:gd name="connsiteY2" fmla="*/ 0 h 781050"/>
              <a:gd name="connsiteX3" fmla="*/ 371475 w 781050"/>
              <a:gd name="connsiteY3" fmla="*/ 0 h 781050"/>
              <a:gd name="connsiteX4" fmla="*/ 371475 w 781050"/>
              <a:gd name="connsiteY4" fmla="*/ 57150 h 781050"/>
              <a:gd name="connsiteX5" fmla="*/ 57150 w 781050"/>
              <a:gd name="connsiteY5" fmla="*/ 371475 h 781050"/>
              <a:gd name="connsiteX6" fmla="*/ 0 w 781050"/>
              <a:gd name="connsiteY6" fmla="*/ 371475 h 781050"/>
              <a:gd name="connsiteX7" fmla="*/ 0 w 781050"/>
              <a:gd name="connsiteY7" fmla="*/ 409575 h 781050"/>
              <a:gd name="connsiteX8" fmla="*/ 57150 w 781050"/>
              <a:gd name="connsiteY8" fmla="*/ 409575 h 781050"/>
              <a:gd name="connsiteX9" fmla="*/ 371475 w 781050"/>
              <a:gd name="connsiteY9" fmla="*/ 723900 h 781050"/>
              <a:gd name="connsiteX10" fmla="*/ 371475 w 781050"/>
              <a:gd name="connsiteY10" fmla="*/ 781050 h 781050"/>
              <a:gd name="connsiteX11" fmla="*/ 409575 w 781050"/>
              <a:gd name="connsiteY11" fmla="*/ 781050 h 781050"/>
              <a:gd name="connsiteX12" fmla="*/ 409575 w 781050"/>
              <a:gd name="connsiteY12" fmla="*/ 723900 h 781050"/>
              <a:gd name="connsiteX13" fmla="*/ 723900 w 781050"/>
              <a:gd name="connsiteY13" fmla="*/ 409575 h 781050"/>
              <a:gd name="connsiteX14" fmla="*/ 781050 w 781050"/>
              <a:gd name="connsiteY14" fmla="*/ 409575 h 781050"/>
              <a:gd name="connsiteX15" fmla="*/ 781050 w 781050"/>
              <a:gd name="connsiteY15" fmla="*/ 371475 h 781050"/>
              <a:gd name="connsiteX16" fmla="*/ 582549 w 781050"/>
              <a:gd name="connsiteY16" fmla="*/ 409575 h 781050"/>
              <a:gd name="connsiteX17" fmla="*/ 409575 w 781050"/>
              <a:gd name="connsiteY17" fmla="*/ 582549 h 781050"/>
              <a:gd name="connsiteX18" fmla="*/ 409575 w 781050"/>
              <a:gd name="connsiteY18" fmla="*/ 504825 h 781050"/>
              <a:gd name="connsiteX19" fmla="*/ 371475 w 781050"/>
              <a:gd name="connsiteY19" fmla="*/ 504825 h 781050"/>
              <a:gd name="connsiteX20" fmla="*/ 371475 w 781050"/>
              <a:gd name="connsiteY20" fmla="*/ 582549 h 781050"/>
              <a:gd name="connsiteX21" fmla="*/ 198501 w 781050"/>
              <a:gd name="connsiteY21" fmla="*/ 409575 h 781050"/>
              <a:gd name="connsiteX22" fmla="*/ 276225 w 781050"/>
              <a:gd name="connsiteY22" fmla="*/ 409575 h 781050"/>
              <a:gd name="connsiteX23" fmla="*/ 276225 w 781050"/>
              <a:gd name="connsiteY23" fmla="*/ 371475 h 781050"/>
              <a:gd name="connsiteX24" fmla="*/ 198501 w 781050"/>
              <a:gd name="connsiteY24" fmla="*/ 371475 h 781050"/>
              <a:gd name="connsiteX25" fmla="*/ 371475 w 781050"/>
              <a:gd name="connsiteY25" fmla="*/ 198501 h 781050"/>
              <a:gd name="connsiteX26" fmla="*/ 371475 w 781050"/>
              <a:gd name="connsiteY26" fmla="*/ 276225 h 781050"/>
              <a:gd name="connsiteX27" fmla="*/ 409575 w 781050"/>
              <a:gd name="connsiteY27" fmla="*/ 276225 h 781050"/>
              <a:gd name="connsiteX28" fmla="*/ 409575 w 781050"/>
              <a:gd name="connsiteY28" fmla="*/ 198501 h 781050"/>
              <a:gd name="connsiteX29" fmla="*/ 582549 w 781050"/>
              <a:gd name="connsiteY29" fmla="*/ 371475 h 781050"/>
              <a:gd name="connsiteX30" fmla="*/ 504825 w 781050"/>
              <a:gd name="connsiteY30" fmla="*/ 371475 h 781050"/>
              <a:gd name="connsiteX31" fmla="*/ 504825 w 781050"/>
              <a:gd name="connsiteY31" fmla="*/ 409575 h 781050"/>
              <a:gd name="connsiteX32" fmla="*/ 371475 w 781050"/>
              <a:gd name="connsiteY32" fmla="*/ 114300 h 781050"/>
              <a:gd name="connsiteX33" fmla="*/ 371475 w 781050"/>
              <a:gd name="connsiteY33" fmla="*/ 160306 h 781050"/>
              <a:gd name="connsiteX34" fmla="*/ 160211 w 781050"/>
              <a:gd name="connsiteY34" fmla="*/ 371475 h 781050"/>
              <a:gd name="connsiteX35" fmla="*/ 114300 w 781050"/>
              <a:gd name="connsiteY35" fmla="*/ 371475 h 781050"/>
              <a:gd name="connsiteX36" fmla="*/ 371475 w 781050"/>
              <a:gd name="connsiteY36" fmla="*/ 114300 h 781050"/>
              <a:gd name="connsiteX37" fmla="*/ 114300 w 781050"/>
              <a:gd name="connsiteY37" fmla="*/ 409575 h 781050"/>
              <a:gd name="connsiteX38" fmla="*/ 160306 w 781050"/>
              <a:gd name="connsiteY38" fmla="*/ 409575 h 781050"/>
              <a:gd name="connsiteX39" fmla="*/ 371475 w 781050"/>
              <a:gd name="connsiteY39" fmla="*/ 620840 h 781050"/>
              <a:gd name="connsiteX40" fmla="*/ 371475 w 781050"/>
              <a:gd name="connsiteY40" fmla="*/ 666750 h 781050"/>
              <a:gd name="connsiteX41" fmla="*/ 114300 w 781050"/>
              <a:gd name="connsiteY41" fmla="*/ 409575 h 781050"/>
              <a:gd name="connsiteX42" fmla="*/ 409575 w 781050"/>
              <a:gd name="connsiteY42" fmla="*/ 666750 h 781050"/>
              <a:gd name="connsiteX43" fmla="*/ 409575 w 781050"/>
              <a:gd name="connsiteY43" fmla="*/ 620840 h 781050"/>
              <a:gd name="connsiteX44" fmla="*/ 620840 w 781050"/>
              <a:gd name="connsiteY44" fmla="*/ 409575 h 781050"/>
              <a:gd name="connsiteX45" fmla="*/ 666750 w 781050"/>
              <a:gd name="connsiteY45" fmla="*/ 409575 h 781050"/>
              <a:gd name="connsiteX46" fmla="*/ 409575 w 781050"/>
              <a:gd name="connsiteY46" fmla="*/ 666750 h 781050"/>
              <a:gd name="connsiteX47" fmla="*/ 620840 w 781050"/>
              <a:gd name="connsiteY47" fmla="*/ 371475 h 781050"/>
              <a:gd name="connsiteX48" fmla="*/ 409575 w 781050"/>
              <a:gd name="connsiteY48" fmla="*/ 160211 h 781050"/>
              <a:gd name="connsiteX49" fmla="*/ 409575 w 781050"/>
              <a:gd name="connsiteY49" fmla="*/ 114300 h 781050"/>
              <a:gd name="connsiteX50" fmla="*/ 666750 w 781050"/>
              <a:gd name="connsiteY50" fmla="*/ 371475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81050" h="781050">
                <a:moveTo>
                  <a:pt x="723900" y="371475"/>
                </a:moveTo>
                <a:cubicBezTo>
                  <a:pt x="713912" y="202187"/>
                  <a:pt x="578863" y="67138"/>
                  <a:pt x="409575" y="57150"/>
                </a:cubicBezTo>
                <a:lnTo>
                  <a:pt x="409575" y="0"/>
                </a:lnTo>
                <a:lnTo>
                  <a:pt x="371475" y="0"/>
                </a:lnTo>
                <a:lnTo>
                  <a:pt x="371475" y="57150"/>
                </a:lnTo>
                <a:cubicBezTo>
                  <a:pt x="202187" y="67138"/>
                  <a:pt x="67138" y="202187"/>
                  <a:pt x="57150" y="371475"/>
                </a:cubicBezTo>
                <a:lnTo>
                  <a:pt x="0" y="371475"/>
                </a:lnTo>
                <a:lnTo>
                  <a:pt x="0" y="409575"/>
                </a:lnTo>
                <a:lnTo>
                  <a:pt x="57150" y="409575"/>
                </a:lnTo>
                <a:cubicBezTo>
                  <a:pt x="67138" y="578863"/>
                  <a:pt x="202187" y="713912"/>
                  <a:pt x="371475" y="723900"/>
                </a:cubicBezTo>
                <a:lnTo>
                  <a:pt x="371475" y="781050"/>
                </a:lnTo>
                <a:lnTo>
                  <a:pt x="409575" y="781050"/>
                </a:lnTo>
                <a:lnTo>
                  <a:pt x="409575" y="723900"/>
                </a:lnTo>
                <a:cubicBezTo>
                  <a:pt x="578863" y="713912"/>
                  <a:pt x="713912" y="578863"/>
                  <a:pt x="723900" y="409575"/>
                </a:cubicBezTo>
                <a:lnTo>
                  <a:pt x="781050" y="409575"/>
                </a:lnTo>
                <a:lnTo>
                  <a:pt x="781050" y="371475"/>
                </a:lnTo>
                <a:close/>
                <a:moveTo>
                  <a:pt x="582549" y="409575"/>
                </a:moveTo>
                <a:cubicBezTo>
                  <a:pt x="573396" y="501047"/>
                  <a:pt x="501047" y="573395"/>
                  <a:pt x="409575" y="582549"/>
                </a:cubicBezTo>
                <a:lnTo>
                  <a:pt x="409575" y="504825"/>
                </a:lnTo>
                <a:lnTo>
                  <a:pt x="371475" y="504825"/>
                </a:lnTo>
                <a:lnTo>
                  <a:pt x="371475" y="582549"/>
                </a:lnTo>
                <a:cubicBezTo>
                  <a:pt x="280003" y="573396"/>
                  <a:pt x="207655" y="501047"/>
                  <a:pt x="198501" y="409575"/>
                </a:cubicBezTo>
                <a:lnTo>
                  <a:pt x="276225" y="409575"/>
                </a:lnTo>
                <a:lnTo>
                  <a:pt x="276225" y="371475"/>
                </a:lnTo>
                <a:lnTo>
                  <a:pt x="198501" y="371475"/>
                </a:lnTo>
                <a:cubicBezTo>
                  <a:pt x="207655" y="280003"/>
                  <a:pt x="280003" y="207655"/>
                  <a:pt x="371475" y="198501"/>
                </a:cubicBezTo>
                <a:lnTo>
                  <a:pt x="371475" y="276225"/>
                </a:lnTo>
                <a:lnTo>
                  <a:pt x="409575" y="276225"/>
                </a:lnTo>
                <a:lnTo>
                  <a:pt x="409575" y="198501"/>
                </a:lnTo>
                <a:cubicBezTo>
                  <a:pt x="501047" y="207655"/>
                  <a:pt x="573395" y="280003"/>
                  <a:pt x="582549" y="371475"/>
                </a:cubicBezTo>
                <a:lnTo>
                  <a:pt x="504825" y="371475"/>
                </a:lnTo>
                <a:lnTo>
                  <a:pt x="504825" y="409575"/>
                </a:lnTo>
                <a:close/>
                <a:moveTo>
                  <a:pt x="371475" y="114300"/>
                </a:moveTo>
                <a:lnTo>
                  <a:pt x="371475" y="160306"/>
                </a:lnTo>
                <a:cubicBezTo>
                  <a:pt x="258979" y="169755"/>
                  <a:pt x="169710" y="258983"/>
                  <a:pt x="160211" y="371475"/>
                </a:cubicBezTo>
                <a:lnTo>
                  <a:pt x="114300" y="371475"/>
                </a:lnTo>
                <a:cubicBezTo>
                  <a:pt x="124096" y="233703"/>
                  <a:pt x="233703" y="124096"/>
                  <a:pt x="371475" y="114300"/>
                </a:cubicBezTo>
                <a:close/>
                <a:moveTo>
                  <a:pt x="114300" y="409575"/>
                </a:moveTo>
                <a:lnTo>
                  <a:pt x="160306" y="409575"/>
                </a:lnTo>
                <a:cubicBezTo>
                  <a:pt x="169755" y="522071"/>
                  <a:pt x="258983" y="611340"/>
                  <a:pt x="371475" y="620840"/>
                </a:cubicBezTo>
                <a:lnTo>
                  <a:pt x="371475" y="666750"/>
                </a:lnTo>
                <a:cubicBezTo>
                  <a:pt x="233703" y="656955"/>
                  <a:pt x="124096" y="547348"/>
                  <a:pt x="114300" y="409575"/>
                </a:cubicBezTo>
                <a:close/>
                <a:moveTo>
                  <a:pt x="409575" y="666750"/>
                </a:moveTo>
                <a:lnTo>
                  <a:pt x="409575" y="620840"/>
                </a:lnTo>
                <a:cubicBezTo>
                  <a:pt x="522104" y="611384"/>
                  <a:pt x="611384" y="522104"/>
                  <a:pt x="620840" y="409575"/>
                </a:cubicBezTo>
                <a:lnTo>
                  <a:pt x="666750" y="409575"/>
                </a:lnTo>
                <a:cubicBezTo>
                  <a:pt x="656955" y="547348"/>
                  <a:pt x="547348" y="656955"/>
                  <a:pt x="409575" y="666750"/>
                </a:cubicBezTo>
                <a:close/>
                <a:moveTo>
                  <a:pt x="620840" y="371475"/>
                </a:moveTo>
                <a:cubicBezTo>
                  <a:pt x="611384" y="258946"/>
                  <a:pt x="522104" y="169666"/>
                  <a:pt x="409575" y="160211"/>
                </a:cubicBezTo>
                <a:lnTo>
                  <a:pt x="409575" y="114300"/>
                </a:lnTo>
                <a:cubicBezTo>
                  <a:pt x="547348" y="124096"/>
                  <a:pt x="656955" y="233703"/>
                  <a:pt x="666750" y="371475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382572" y="1703050"/>
            <a:ext cx="3765623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对于大多数分布式协议来说，都可以成功找到正确的不变量。</a:t>
            </a: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时间成本优于其他方法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总体性能优异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77212" y="1273389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优点</a:t>
            </a:r>
          </a:p>
        </p:txBody>
      </p:sp>
      <p:sp>
        <p:nvSpPr>
          <p:cNvPr id="6" name="任意多边形: 形状 5"/>
          <p:cNvSpPr/>
          <p:nvPr/>
        </p:nvSpPr>
        <p:spPr>
          <a:xfrm>
            <a:off x="3309402" y="2843172"/>
            <a:ext cx="367810" cy="367810"/>
          </a:xfrm>
          <a:custGeom>
            <a:avLst/>
            <a:gdLst>
              <a:gd name="connsiteX0" fmla="*/ 723900 w 781050"/>
              <a:gd name="connsiteY0" fmla="*/ 371475 h 781050"/>
              <a:gd name="connsiteX1" fmla="*/ 409575 w 781050"/>
              <a:gd name="connsiteY1" fmla="*/ 57150 h 781050"/>
              <a:gd name="connsiteX2" fmla="*/ 409575 w 781050"/>
              <a:gd name="connsiteY2" fmla="*/ 0 h 781050"/>
              <a:gd name="connsiteX3" fmla="*/ 371475 w 781050"/>
              <a:gd name="connsiteY3" fmla="*/ 0 h 781050"/>
              <a:gd name="connsiteX4" fmla="*/ 371475 w 781050"/>
              <a:gd name="connsiteY4" fmla="*/ 57150 h 781050"/>
              <a:gd name="connsiteX5" fmla="*/ 57150 w 781050"/>
              <a:gd name="connsiteY5" fmla="*/ 371475 h 781050"/>
              <a:gd name="connsiteX6" fmla="*/ 0 w 781050"/>
              <a:gd name="connsiteY6" fmla="*/ 371475 h 781050"/>
              <a:gd name="connsiteX7" fmla="*/ 0 w 781050"/>
              <a:gd name="connsiteY7" fmla="*/ 409575 h 781050"/>
              <a:gd name="connsiteX8" fmla="*/ 57150 w 781050"/>
              <a:gd name="connsiteY8" fmla="*/ 409575 h 781050"/>
              <a:gd name="connsiteX9" fmla="*/ 371475 w 781050"/>
              <a:gd name="connsiteY9" fmla="*/ 723900 h 781050"/>
              <a:gd name="connsiteX10" fmla="*/ 371475 w 781050"/>
              <a:gd name="connsiteY10" fmla="*/ 781050 h 781050"/>
              <a:gd name="connsiteX11" fmla="*/ 409575 w 781050"/>
              <a:gd name="connsiteY11" fmla="*/ 781050 h 781050"/>
              <a:gd name="connsiteX12" fmla="*/ 409575 w 781050"/>
              <a:gd name="connsiteY12" fmla="*/ 723900 h 781050"/>
              <a:gd name="connsiteX13" fmla="*/ 723900 w 781050"/>
              <a:gd name="connsiteY13" fmla="*/ 409575 h 781050"/>
              <a:gd name="connsiteX14" fmla="*/ 781050 w 781050"/>
              <a:gd name="connsiteY14" fmla="*/ 409575 h 781050"/>
              <a:gd name="connsiteX15" fmla="*/ 781050 w 781050"/>
              <a:gd name="connsiteY15" fmla="*/ 371475 h 781050"/>
              <a:gd name="connsiteX16" fmla="*/ 582549 w 781050"/>
              <a:gd name="connsiteY16" fmla="*/ 409575 h 781050"/>
              <a:gd name="connsiteX17" fmla="*/ 409575 w 781050"/>
              <a:gd name="connsiteY17" fmla="*/ 582549 h 781050"/>
              <a:gd name="connsiteX18" fmla="*/ 409575 w 781050"/>
              <a:gd name="connsiteY18" fmla="*/ 504825 h 781050"/>
              <a:gd name="connsiteX19" fmla="*/ 371475 w 781050"/>
              <a:gd name="connsiteY19" fmla="*/ 504825 h 781050"/>
              <a:gd name="connsiteX20" fmla="*/ 371475 w 781050"/>
              <a:gd name="connsiteY20" fmla="*/ 582549 h 781050"/>
              <a:gd name="connsiteX21" fmla="*/ 198501 w 781050"/>
              <a:gd name="connsiteY21" fmla="*/ 409575 h 781050"/>
              <a:gd name="connsiteX22" fmla="*/ 276225 w 781050"/>
              <a:gd name="connsiteY22" fmla="*/ 409575 h 781050"/>
              <a:gd name="connsiteX23" fmla="*/ 276225 w 781050"/>
              <a:gd name="connsiteY23" fmla="*/ 371475 h 781050"/>
              <a:gd name="connsiteX24" fmla="*/ 198501 w 781050"/>
              <a:gd name="connsiteY24" fmla="*/ 371475 h 781050"/>
              <a:gd name="connsiteX25" fmla="*/ 371475 w 781050"/>
              <a:gd name="connsiteY25" fmla="*/ 198501 h 781050"/>
              <a:gd name="connsiteX26" fmla="*/ 371475 w 781050"/>
              <a:gd name="connsiteY26" fmla="*/ 276225 h 781050"/>
              <a:gd name="connsiteX27" fmla="*/ 409575 w 781050"/>
              <a:gd name="connsiteY27" fmla="*/ 276225 h 781050"/>
              <a:gd name="connsiteX28" fmla="*/ 409575 w 781050"/>
              <a:gd name="connsiteY28" fmla="*/ 198501 h 781050"/>
              <a:gd name="connsiteX29" fmla="*/ 582549 w 781050"/>
              <a:gd name="connsiteY29" fmla="*/ 371475 h 781050"/>
              <a:gd name="connsiteX30" fmla="*/ 504825 w 781050"/>
              <a:gd name="connsiteY30" fmla="*/ 371475 h 781050"/>
              <a:gd name="connsiteX31" fmla="*/ 504825 w 781050"/>
              <a:gd name="connsiteY31" fmla="*/ 409575 h 781050"/>
              <a:gd name="connsiteX32" fmla="*/ 371475 w 781050"/>
              <a:gd name="connsiteY32" fmla="*/ 114300 h 781050"/>
              <a:gd name="connsiteX33" fmla="*/ 371475 w 781050"/>
              <a:gd name="connsiteY33" fmla="*/ 160306 h 781050"/>
              <a:gd name="connsiteX34" fmla="*/ 160211 w 781050"/>
              <a:gd name="connsiteY34" fmla="*/ 371475 h 781050"/>
              <a:gd name="connsiteX35" fmla="*/ 114300 w 781050"/>
              <a:gd name="connsiteY35" fmla="*/ 371475 h 781050"/>
              <a:gd name="connsiteX36" fmla="*/ 371475 w 781050"/>
              <a:gd name="connsiteY36" fmla="*/ 114300 h 781050"/>
              <a:gd name="connsiteX37" fmla="*/ 114300 w 781050"/>
              <a:gd name="connsiteY37" fmla="*/ 409575 h 781050"/>
              <a:gd name="connsiteX38" fmla="*/ 160306 w 781050"/>
              <a:gd name="connsiteY38" fmla="*/ 409575 h 781050"/>
              <a:gd name="connsiteX39" fmla="*/ 371475 w 781050"/>
              <a:gd name="connsiteY39" fmla="*/ 620840 h 781050"/>
              <a:gd name="connsiteX40" fmla="*/ 371475 w 781050"/>
              <a:gd name="connsiteY40" fmla="*/ 666750 h 781050"/>
              <a:gd name="connsiteX41" fmla="*/ 114300 w 781050"/>
              <a:gd name="connsiteY41" fmla="*/ 409575 h 781050"/>
              <a:gd name="connsiteX42" fmla="*/ 409575 w 781050"/>
              <a:gd name="connsiteY42" fmla="*/ 666750 h 781050"/>
              <a:gd name="connsiteX43" fmla="*/ 409575 w 781050"/>
              <a:gd name="connsiteY43" fmla="*/ 620840 h 781050"/>
              <a:gd name="connsiteX44" fmla="*/ 620840 w 781050"/>
              <a:gd name="connsiteY44" fmla="*/ 409575 h 781050"/>
              <a:gd name="connsiteX45" fmla="*/ 666750 w 781050"/>
              <a:gd name="connsiteY45" fmla="*/ 409575 h 781050"/>
              <a:gd name="connsiteX46" fmla="*/ 409575 w 781050"/>
              <a:gd name="connsiteY46" fmla="*/ 666750 h 781050"/>
              <a:gd name="connsiteX47" fmla="*/ 620840 w 781050"/>
              <a:gd name="connsiteY47" fmla="*/ 371475 h 781050"/>
              <a:gd name="connsiteX48" fmla="*/ 409575 w 781050"/>
              <a:gd name="connsiteY48" fmla="*/ 160211 h 781050"/>
              <a:gd name="connsiteX49" fmla="*/ 409575 w 781050"/>
              <a:gd name="connsiteY49" fmla="*/ 114300 h 781050"/>
              <a:gd name="connsiteX50" fmla="*/ 666750 w 781050"/>
              <a:gd name="connsiteY50" fmla="*/ 371475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81050" h="781050">
                <a:moveTo>
                  <a:pt x="723900" y="371475"/>
                </a:moveTo>
                <a:cubicBezTo>
                  <a:pt x="713912" y="202187"/>
                  <a:pt x="578863" y="67138"/>
                  <a:pt x="409575" y="57150"/>
                </a:cubicBezTo>
                <a:lnTo>
                  <a:pt x="409575" y="0"/>
                </a:lnTo>
                <a:lnTo>
                  <a:pt x="371475" y="0"/>
                </a:lnTo>
                <a:lnTo>
                  <a:pt x="371475" y="57150"/>
                </a:lnTo>
                <a:cubicBezTo>
                  <a:pt x="202187" y="67138"/>
                  <a:pt x="67138" y="202187"/>
                  <a:pt x="57150" y="371475"/>
                </a:cubicBezTo>
                <a:lnTo>
                  <a:pt x="0" y="371475"/>
                </a:lnTo>
                <a:lnTo>
                  <a:pt x="0" y="409575"/>
                </a:lnTo>
                <a:lnTo>
                  <a:pt x="57150" y="409575"/>
                </a:lnTo>
                <a:cubicBezTo>
                  <a:pt x="67138" y="578863"/>
                  <a:pt x="202187" y="713912"/>
                  <a:pt x="371475" y="723900"/>
                </a:cubicBezTo>
                <a:lnTo>
                  <a:pt x="371475" y="781050"/>
                </a:lnTo>
                <a:lnTo>
                  <a:pt x="409575" y="781050"/>
                </a:lnTo>
                <a:lnTo>
                  <a:pt x="409575" y="723900"/>
                </a:lnTo>
                <a:cubicBezTo>
                  <a:pt x="578863" y="713912"/>
                  <a:pt x="713912" y="578863"/>
                  <a:pt x="723900" y="409575"/>
                </a:cubicBezTo>
                <a:lnTo>
                  <a:pt x="781050" y="409575"/>
                </a:lnTo>
                <a:lnTo>
                  <a:pt x="781050" y="371475"/>
                </a:lnTo>
                <a:close/>
                <a:moveTo>
                  <a:pt x="582549" y="409575"/>
                </a:moveTo>
                <a:cubicBezTo>
                  <a:pt x="573396" y="501047"/>
                  <a:pt x="501047" y="573395"/>
                  <a:pt x="409575" y="582549"/>
                </a:cubicBezTo>
                <a:lnTo>
                  <a:pt x="409575" y="504825"/>
                </a:lnTo>
                <a:lnTo>
                  <a:pt x="371475" y="504825"/>
                </a:lnTo>
                <a:lnTo>
                  <a:pt x="371475" y="582549"/>
                </a:lnTo>
                <a:cubicBezTo>
                  <a:pt x="280003" y="573396"/>
                  <a:pt x="207655" y="501047"/>
                  <a:pt x="198501" y="409575"/>
                </a:cubicBezTo>
                <a:lnTo>
                  <a:pt x="276225" y="409575"/>
                </a:lnTo>
                <a:lnTo>
                  <a:pt x="276225" y="371475"/>
                </a:lnTo>
                <a:lnTo>
                  <a:pt x="198501" y="371475"/>
                </a:lnTo>
                <a:cubicBezTo>
                  <a:pt x="207655" y="280003"/>
                  <a:pt x="280003" y="207655"/>
                  <a:pt x="371475" y="198501"/>
                </a:cubicBezTo>
                <a:lnTo>
                  <a:pt x="371475" y="276225"/>
                </a:lnTo>
                <a:lnTo>
                  <a:pt x="409575" y="276225"/>
                </a:lnTo>
                <a:lnTo>
                  <a:pt x="409575" y="198501"/>
                </a:lnTo>
                <a:cubicBezTo>
                  <a:pt x="501047" y="207655"/>
                  <a:pt x="573395" y="280003"/>
                  <a:pt x="582549" y="371475"/>
                </a:cubicBezTo>
                <a:lnTo>
                  <a:pt x="504825" y="371475"/>
                </a:lnTo>
                <a:lnTo>
                  <a:pt x="504825" y="409575"/>
                </a:lnTo>
                <a:close/>
                <a:moveTo>
                  <a:pt x="371475" y="114300"/>
                </a:moveTo>
                <a:lnTo>
                  <a:pt x="371475" y="160306"/>
                </a:lnTo>
                <a:cubicBezTo>
                  <a:pt x="258979" y="169755"/>
                  <a:pt x="169710" y="258983"/>
                  <a:pt x="160211" y="371475"/>
                </a:cubicBezTo>
                <a:lnTo>
                  <a:pt x="114300" y="371475"/>
                </a:lnTo>
                <a:cubicBezTo>
                  <a:pt x="124096" y="233703"/>
                  <a:pt x="233703" y="124096"/>
                  <a:pt x="371475" y="114300"/>
                </a:cubicBezTo>
                <a:close/>
                <a:moveTo>
                  <a:pt x="114300" y="409575"/>
                </a:moveTo>
                <a:lnTo>
                  <a:pt x="160306" y="409575"/>
                </a:lnTo>
                <a:cubicBezTo>
                  <a:pt x="169755" y="522071"/>
                  <a:pt x="258983" y="611340"/>
                  <a:pt x="371475" y="620840"/>
                </a:cubicBezTo>
                <a:lnTo>
                  <a:pt x="371475" y="666750"/>
                </a:lnTo>
                <a:cubicBezTo>
                  <a:pt x="233703" y="656955"/>
                  <a:pt x="124096" y="547348"/>
                  <a:pt x="114300" y="409575"/>
                </a:cubicBezTo>
                <a:close/>
                <a:moveTo>
                  <a:pt x="409575" y="666750"/>
                </a:moveTo>
                <a:lnTo>
                  <a:pt x="409575" y="620840"/>
                </a:lnTo>
                <a:cubicBezTo>
                  <a:pt x="522104" y="611384"/>
                  <a:pt x="611384" y="522104"/>
                  <a:pt x="620840" y="409575"/>
                </a:cubicBezTo>
                <a:lnTo>
                  <a:pt x="666750" y="409575"/>
                </a:lnTo>
                <a:cubicBezTo>
                  <a:pt x="656955" y="547348"/>
                  <a:pt x="547348" y="656955"/>
                  <a:pt x="409575" y="666750"/>
                </a:cubicBezTo>
                <a:close/>
                <a:moveTo>
                  <a:pt x="620840" y="371475"/>
                </a:moveTo>
                <a:cubicBezTo>
                  <a:pt x="611384" y="258946"/>
                  <a:pt x="522104" y="169666"/>
                  <a:pt x="409575" y="160211"/>
                </a:cubicBezTo>
                <a:lnTo>
                  <a:pt x="409575" y="114300"/>
                </a:lnTo>
                <a:cubicBezTo>
                  <a:pt x="547348" y="124096"/>
                  <a:pt x="656955" y="233703"/>
                  <a:pt x="666750" y="371475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799132" y="3395136"/>
            <a:ext cx="3765623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677212" y="284165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缺点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774825" y="3212489"/>
            <a:ext cx="101123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图形 13" descr="火箭"/>
          <p:cNvGrpSpPr/>
          <p:nvPr/>
        </p:nvGrpSpPr>
        <p:grpSpPr>
          <a:xfrm>
            <a:off x="1697600" y="3379501"/>
            <a:ext cx="989557" cy="989557"/>
            <a:chOff x="5638800" y="2971800"/>
            <a:chExt cx="914400" cy="9144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2" name="任意多边形: 形状 21"/>
            <p:cNvSpPr/>
            <p:nvPr/>
          </p:nvSpPr>
          <p:spPr>
            <a:xfrm>
              <a:off x="6304598" y="3046768"/>
              <a:ext cx="171450" cy="161925"/>
            </a:xfrm>
            <a:custGeom>
              <a:avLst/>
              <a:gdLst>
                <a:gd name="connsiteX0" fmla="*/ 170498 w 171450"/>
                <a:gd name="connsiteY0" fmla="*/ 5042 h 161925"/>
                <a:gd name="connsiteX1" fmla="*/ 0 w 171450"/>
                <a:gd name="connsiteY1" fmla="*/ 25997 h 161925"/>
                <a:gd name="connsiteX2" fmla="*/ 78105 w 171450"/>
                <a:gd name="connsiteY2" fmla="*/ 87910 h 161925"/>
                <a:gd name="connsiteX3" fmla="*/ 140970 w 171450"/>
                <a:gd name="connsiteY3" fmla="*/ 167920 h 161925"/>
                <a:gd name="connsiteX4" fmla="*/ 170498 w 171450"/>
                <a:gd name="connsiteY4" fmla="*/ 504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61925">
                  <a:moveTo>
                    <a:pt x="170498" y="5042"/>
                  </a:moveTo>
                  <a:cubicBezTo>
                    <a:pt x="157163" y="-8293"/>
                    <a:pt x="71438" y="6947"/>
                    <a:pt x="0" y="25997"/>
                  </a:cubicBezTo>
                  <a:cubicBezTo>
                    <a:pt x="25717" y="41237"/>
                    <a:pt x="52388" y="62192"/>
                    <a:pt x="78105" y="87910"/>
                  </a:cubicBezTo>
                  <a:cubicBezTo>
                    <a:pt x="104775" y="114580"/>
                    <a:pt x="125730" y="141250"/>
                    <a:pt x="140970" y="167920"/>
                  </a:cubicBezTo>
                  <a:cubicBezTo>
                    <a:pt x="160020" y="94577"/>
                    <a:pt x="184785" y="18377"/>
                    <a:pt x="170498" y="50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5712207" y="3308628"/>
              <a:ext cx="228600" cy="219075"/>
            </a:xfrm>
            <a:custGeom>
              <a:avLst/>
              <a:gdLst>
                <a:gd name="connsiteX0" fmla="*/ 232346 w 228600"/>
                <a:gd name="connsiteY0" fmla="*/ 14645 h 219075"/>
                <a:gd name="connsiteX1" fmla="*/ 199961 w 228600"/>
                <a:gd name="connsiteY1" fmla="*/ 2262 h 219075"/>
                <a:gd name="connsiteX2" fmla="*/ 161861 w 228600"/>
                <a:gd name="connsiteY2" fmla="*/ 9882 h 219075"/>
                <a:gd name="connsiteX3" fmla="*/ 10413 w 228600"/>
                <a:gd name="connsiteY3" fmla="*/ 161330 h 219075"/>
                <a:gd name="connsiteX4" fmla="*/ 42798 w 228600"/>
                <a:gd name="connsiteY4" fmla="*/ 221337 h 219075"/>
                <a:gd name="connsiteX5" fmla="*/ 169481 w 228600"/>
                <a:gd name="connsiteY5" fmla="*/ 192762 h 219075"/>
                <a:gd name="connsiteX6" fmla="*/ 232346 w 228600"/>
                <a:gd name="connsiteY6" fmla="*/ 1464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219075">
                  <a:moveTo>
                    <a:pt x="232346" y="14645"/>
                  </a:moveTo>
                  <a:lnTo>
                    <a:pt x="199961" y="2262"/>
                  </a:lnTo>
                  <a:cubicBezTo>
                    <a:pt x="186626" y="-2500"/>
                    <a:pt x="172338" y="357"/>
                    <a:pt x="161861" y="9882"/>
                  </a:cubicBezTo>
                  <a:lnTo>
                    <a:pt x="10413" y="161330"/>
                  </a:lnTo>
                  <a:cubicBezTo>
                    <a:pt x="-14352" y="186095"/>
                    <a:pt x="8508" y="228957"/>
                    <a:pt x="42798" y="221337"/>
                  </a:cubicBezTo>
                  <a:lnTo>
                    <a:pt x="169481" y="192762"/>
                  </a:lnTo>
                  <a:cubicBezTo>
                    <a:pt x="179958" y="145137"/>
                    <a:pt x="197103" y="81320"/>
                    <a:pt x="232346" y="146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5992218" y="3571875"/>
              <a:ext cx="219075" cy="238125"/>
            </a:xfrm>
            <a:custGeom>
              <a:avLst/>
              <a:gdLst>
                <a:gd name="connsiteX0" fmla="*/ 204747 w 219075"/>
                <a:gd name="connsiteY0" fmla="*/ 0 h 238125"/>
                <a:gd name="connsiteX1" fmla="*/ 30439 w 219075"/>
                <a:gd name="connsiteY1" fmla="*/ 60960 h 238125"/>
                <a:gd name="connsiteX2" fmla="*/ 912 w 219075"/>
                <a:gd name="connsiteY2" fmla="*/ 196215 h 238125"/>
                <a:gd name="connsiteX3" fmla="*/ 60919 w 219075"/>
                <a:gd name="connsiteY3" fmla="*/ 228600 h 238125"/>
                <a:gd name="connsiteX4" fmla="*/ 212367 w 219075"/>
                <a:gd name="connsiteY4" fmla="*/ 77152 h 238125"/>
                <a:gd name="connsiteX5" fmla="*/ 219987 w 219075"/>
                <a:gd name="connsiteY5" fmla="*/ 39052 h 238125"/>
                <a:gd name="connsiteX6" fmla="*/ 204747 w 219075"/>
                <a:gd name="connsiteY6" fmla="*/ 0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238125">
                  <a:moveTo>
                    <a:pt x="204747" y="0"/>
                  </a:moveTo>
                  <a:cubicBezTo>
                    <a:pt x="140929" y="33338"/>
                    <a:pt x="79969" y="51435"/>
                    <a:pt x="30439" y="60960"/>
                  </a:cubicBezTo>
                  <a:lnTo>
                    <a:pt x="912" y="196215"/>
                  </a:lnTo>
                  <a:cubicBezTo>
                    <a:pt x="-6708" y="230505"/>
                    <a:pt x="35202" y="254317"/>
                    <a:pt x="60919" y="228600"/>
                  </a:cubicBezTo>
                  <a:lnTo>
                    <a:pt x="212367" y="77152"/>
                  </a:lnTo>
                  <a:cubicBezTo>
                    <a:pt x="221892" y="67627"/>
                    <a:pt x="225702" y="52388"/>
                    <a:pt x="219987" y="39052"/>
                  </a:cubicBezTo>
                  <a:lnTo>
                    <a:pt x="20474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5915025" y="3089910"/>
              <a:ext cx="504825" cy="504825"/>
            </a:xfrm>
            <a:custGeom>
              <a:avLst/>
              <a:gdLst>
                <a:gd name="connsiteX0" fmla="*/ 338138 w 504825"/>
                <a:gd name="connsiteY0" fmla="*/ 0 h 504825"/>
                <a:gd name="connsiteX1" fmla="*/ 156210 w 504825"/>
                <a:gd name="connsiteY1" fmla="*/ 123825 h 504825"/>
                <a:gd name="connsiteX2" fmla="*/ 0 w 504825"/>
                <a:gd name="connsiteY2" fmla="*/ 452438 h 504825"/>
                <a:gd name="connsiteX3" fmla="*/ 59055 w 504825"/>
                <a:gd name="connsiteY3" fmla="*/ 511493 h 504825"/>
                <a:gd name="connsiteX4" fmla="*/ 388620 w 504825"/>
                <a:gd name="connsiteY4" fmla="*/ 356235 h 504825"/>
                <a:gd name="connsiteX5" fmla="*/ 512445 w 504825"/>
                <a:gd name="connsiteY5" fmla="*/ 175260 h 504825"/>
                <a:gd name="connsiteX6" fmla="*/ 440055 w 504825"/>
                <a:gd name="connsiteY6" fmla="*/ 70485 h 504825"/>
                <a:gd name="connsiteX7" fmla="*/ 338138 w 504825"/>
                <a:gd name="connsiteY7" fmla="*/ 0 h 504825"/>
                <a:gd name="connsiteX8" fmla="*/ 386715 w 504825"/>
                <a:gd name="connsiteY8" fmla="*/ 205740 h 504825"/>
                <a:gd name="connsiteX9" fmla="*/ 305753 w 504825"/>
                <a:gd name="connsiteY9" fmla="*/ 205740 h 504825"/>
                <a:gd name="connsiteX10" fmla="*/ 305753 w 504825"/>
                <a:gd name="connsiteY10" fmla="*/ 124778 h 504825"/>
                <a:gd name="connsiteX11" fmla="*/ 386715 w 504825"/>
                <a:gd name="connsiteY11" fmla="*/ 124778 h 504825"/>
                <a:gd name="connsiteX12" fmla="*/ 386715 w 504825"/>
                <a:gd name="connsiteY12" fmla="*/ 20574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4825" h="504825">
                  <a:moveTo>
                    <a:pt x="338138" y="0"/>
                  </a:moveTo>
                  <a:cubicBezTo>
                    <a:pt x="281940" y="22860"/>
                    <a:pt x="218123" y="61913"/>
                    <a:pt x="156210" y="123825"/>
                  </a:cubicBezTo>
                  <a:cubicBezTo>
                    <a:pt x="42863" y="237173"/>
                    <a:pt x="9525" y="374333"/>
                    <a:pt x="0" y="452438"/>
                  </a:cubicBezTo>
                  <a:lnTo>
                    <a:pt x="59055" y="511493"/>
                  </a:lnTo>
                  <a:cubicBezTo>
                    <a:pt x="137160" y="501968"/>
                    <a:pt x="275273" y="469583"/>
                    <a:pt x="388620" y="356235"/>
                  </a:cubicBezTo>
                  <a:cubicBezTo>
                    <a:pt x="450533" y="294323"/>
                    <a:pt x="489585" y="231458"/>
                    <a:pt x="512445" y="175260"/>
                  </a:cubicBezTo>
                  <a:cubicBezTo>
                    <a:pt x="500063" y="143828"/>
                    <a:pt x="475298" y="106680"/>
                    <a:pt x="440055" y="70485"/>
                  </a:cubicBezTo>
                  <a:cubicBezTo>
                    <a:pt x="405765" y="37147"/>
                    <a:pt x="369570" y="12383"/>
                    <a:pt x="338138" y="0"/>
                  </a:cubicBezTo>
                  <a:close/>
                  <a:moveTo>
                    <a:pt x="386715" y="205740"/>
                  </a:moveTo>
                  <a:cubicBezTo>
                    <a:pt x="364808" y="227648"/>
                    <a:pt x="328613" y="227648"/>
                    <a:pt x="305753" y="205740"/>
                  </a:cubicBezTo>
                  <a:cubicBezTo>
                    <a:pt x="283845" y="183833"/>
                    <a:pt x="283845" y="147638"/>
                    <a:pt x="305753" y="124778"/>
                  </a:cubicBezTo>
                  <a:cubicBezTo>
                    <a:pt x="327660" y="102870"/>
                    <a:pt x="363855" y="102870"/>
                    <a:pt x="386715" y="124778"/>
                  </a:cubicBezTo>
                  <a:cubicBezTo>
                    <a:pt x="408623" y="147638"/>
                    <a:pt x="408623" y="183833"/>
                    <a:pt x="386715" y="2057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5802838" y="3577927"/>
              <a:ext cx="133350" cy="133350"/>
            </a:xfrm>
            <a:custGeom>
              <a:avLst/>
              <a:gdLst>
                <a:gd name="connsiteX0" fmla="*/ 111235 w 133350"/>
                <a:gd name="connsiteY0" fmla="*/ 24428 h 133350"/>
                <a:gd name="connsiteX1" fmla="*/ 66467 w 133350"/>
                <a:gd name="connsiteY1" fmla="*/ 14903 h 133350"/>
                <a:gd name="connsiteX2" fmla="*/ 2650 w 133350"/>
                <a:gd name="connsiteY2" fmla="*/ 133013 h 133350"/>
                <a:gd name="connsiteX3" fmla="*/ 120760 w 133350"/>
                <a:gd name="connsiteY3" fmla="*/ 69195 h 133350"/>
                <a:gd name="connsiteX4" fmla="*/ 111235 w 133350"/>
                <a:gd name="connsiteY4" fmla="*/ 2442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133350">
                  <a:moveTo>
                    <a:pt x="111235" y="24428"/>
                  </a:moveTo>
                  <a:cubicBezTo>
                    <a:pt x="95995" y="9188"/>
                    <a:pt x="97900" y="-16530"/>
                    <a:pt x="66467" y="14903"/>
                  </a:cubicBezTo>
                  <a:cubicBezTo>
                    <a:pt x="35035" y="46335"/>
                    <a:pt x="-11638" y="117773"/>
                    <a:pt x="2650" y="133013"/>
                  </a:cubicBezTo>
                  <a:cubicBezTo>
                    <a:pt x="17890" y="148253"/>
                    <a:pt x="89327" y="100628"/>
                    <a:pt x="120760" y="69195"/>
                  </a:cubicBezTo>
                  <a:cubicBezTo>
                    <a:pt x="152192" y="36810"/>
                    <a:pt x="126475" y="38715"/>
                    <a:pt x="111235" y="244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cxnSp>
        <p:nvCxnSpPr>
          <p:cNvPr id="36" name="直接连接符 35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382572" y="3395325"/>
            <a:ext cx="3765623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在评估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Paxos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时超时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DistAI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不支持带有存在量词的不变量</a:t>
            </a:r>
          </a:p>
          <a:p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图片 13" descr="]0HG8@Q0VX1$UB)COIOJNB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15" y="2146300"/>
            <a:ext cx="5189220" cy="2804795"/>
          </a:xfrm>
          <a:prstGeom prst="rect">
            <a:avLst/>
          </a:prstGeom>
        </p:spPr>
      </p:pic>
      <p:sp>
        <p:nvSpPr>
          <p:cNvPr id="2" name="任意多边形: 形状 5"/>
          <p:cNvSpPr/>
          <p:nvPr/>
        </p:nvSpPr>
        <p:spPr>
          <a:xfrm>
            <a:off x="3309402" y="3981092"/>
            <a:ext cx="367810" cy="367810"/>
          </a:xfrm>
          <a:custGeom>
            <a:avLst/>
            <a:gdLst>
              <a:gd name="connsiteX0" fmla="*/ 723900 w 781050"/>
              <a:gd name="connsiteY0" fmla="*/ 371475 h 781050"/>
              <a:gd name="connsiteX1" fmla="*/ 409575 w 781050"/>
              <a:gd name="connsiteY1" fmla="*/ 57150 h 781050"/>
              <a:gd name="connsiteX2" fmla="*/ 409575 w 781050"/>
              <a:gd name="connsiteY2" fmla="*/ 0 h 781050"/>
              <a:gd name="connsiteX3" fmla="*/ 371475 w 781050"/>
              <a:gd name="connsiteY3" fmla="*/ 0 h 781050"/>
              <a:gd name="connsiteX4" fmla="*/ 371475 w 781050"/>
              <a:gd name="connsiteY4" fmla="*/ 57150 h 781050"/>
              <a:gd name="connsiteX5" fmla="*/ 57150 w 781050"/>
              <a:gd name="connsiteY5" fmla="*/ 371475 h 781050"/>
              <a:gd name="connsiteX6" fmla="*/ 0 w 781050"/>
              <a:gd name="connsiteY6" fmla="*/ 371475 h 781050"/>
              <a:gd name="connsiteX7" fmla="*/ 0 w 781050"/>
              <a:gd name="connsiteY7" fmla="*/ 409575 h 781050"/>
              <a:gd name="connsiteX8" fmla="*/ 57150 w 781050"/>
              <a:gd name="connsiteY8" fmla="*/ 409575 h 781050"/>
              <a:gd name="connsiteX9" fmla="*/ 371475 w 781050"/>
              <a:gd name="connsiteY9" fmla="*/ 723900 h 781050"/>
              <a:gd name="connsiteX10" fmla="*/ 371475 w 781050"/>
              <a:gd name="connsiteY10" fmla="*/ 781050 h 781050"/>
              <a:gd name="connsiteX11" fmla="*/ 409575 w 781050"/>
              <a:gd name="connsiteY11" fmla="*/ 781050 h 781050"/>
              <a:gd name="connsiteX12" fmla="*/ 409575 w 781050"/>
              <a:gd name="connsiteY12" fmla="*/ 723900 h 781050"/>
              <a:gd name="connsiteX13" fmla="*/ 723900 w 781050"/>
              <a:gd name="connsiteY13" fmla="*/ 409575 h 781050"/>
              <a:gd name="connsiteX14" fmla="*/ 781050 w 781050"/>
              <a:gd name="connsiteY14" fmla="*/ 409575 h 781050"/>
              <a:gd name="connsiteX15" fmla="*/ 781050 w 781050"/>
              <a:gd name="connsiteY15" fmla="*/ 371475 h 781050"/>
              <a:gd name="connsiteX16" fmla="*/ 582549 w 781050"/>
              <a:gd name="connsiteY16" fmla="*/ 409575 h 781050"/>
              <a:gd name="connsiteX17" fmla="*/ 409575 w 781050"/>
              <a:gd name="connsiteY17" fmla="*/ 582549 h 781050"/>
              <a:gd name="connsiteX18" fmla="*/ 409575 w 781050"/>
              <a:gd name="connsiteY18" fmla="*/ 504825 h 781050"/>
              <a:gd name="connsiteX19" fmla="*/ 371475 w 781050"/>
              <a:gd name="connsiteY19" fmla="*/ 504825 h 781050"/>
              <a:gd name="connsiteX20" fmla="*/ 371475 w 781050"/>
              <a:gd name="connsiteY20" fmla="*/ 582549 h 781050"/>
              <a:gd name="connsiteX21" fmla="*/ 198501 w 781050"/>
              <a:gd name="connsiteY21" fmla="*/ 409575 h 781050"/>
              <a:gd name="connsiteX22" fmla="*/ 276225 w 781050"/>
              <a:gd name="connsiteY22" fmla="*/ 409575 h 781050"/>
              <a:gd name="connsiteX23" fmla="*/ 276225 w 781050"/>
              <a:gd name="connsiteY23" fmla="*/ 371475 h 781050"/>
              <a:gd name="connsiteX24" fmla="*/ 198501 w 781050"/>
              <a:gd name="connsiteY24" fmla="*/ 371475 h 781050"/>
              <a:gd name="connsiteX25" fmla="*/ 371475 w 781050"/>
              <a:gd name="connsiteY25" fmla="*/ 198501 h 781050"/>
              <a:gd name="connsiteX26" fmla="*/ 371475 w 781050"/>
              <a:gd name="connsiteY26" fmla="*/ 276225 h 781050"/>
              <a:gd name="connsiteX27" fmla="*/ 409575 w 781050"/>
              <a:gd name="connsiteY27" fmla="*/ 276225 h 781050"/>
              <a:gd name="connsiteX28" fmla="*/ 409575 w 781050"/>
              <a:gd name="connsiteY28" fmla="*/ 198501 h 781050"/>
              <a:gd name="connsiteX29" fmla="*/ 582549 w 781050"/>
              <a:gd name="connsiteY29" fmla="*/ 371475 h 781050"/>
              <a:gd name="connsiteX30" fmla="*/ 504825 w 781050"/>
              <a:gd name="connsiteY30" fmla="*/ 371475 h 781050"/>
              <a:gd name="connsiteX31" fmla="*/ 504825 w 781050"/>
              <a:gd name="connsiteY31" fmla="*/ 409575 h 781050"/>
              <a:gd name="connsiteX32" fmla="*/ 371475 w 781050"/>
              <a:gd name="connsiteY32" fmla="*/ 114300 h 781050"/>
              <a:gd name="connsiteX33" fmla="*/ 371475 w 781050"/>
              <a:gd name="connsiteY33" fmla="*/ 160306 h 781050"/>
              <a:gd name="connsiteX34" fmla="*/ 160211 w 781050"/>
              <a:gd name="connsiteY34" fmla="*/ 371475 h 781050"/>
              <a:gd name="connsiteX35" fmla="*/ 114300 w 781050"/>
              <a:gd name="connsiteY35" fmla="*/ 371475 h 781050"/>
              <a:gd name="connsiteX36" fmla="*/ 371475 w 781050"/>
              <a:gd name="connsiteY36" fmla="*/ 114300 h 781050"/>
              <a:gd name="connsiteX37" fmla="*/ 114300 w 781050"/>
              <a:gd name="connsiteY37" fmla="*/ 409575 h 781050"/>
              <a:gd name="connsiteX38" fmla="*/ 160306 w 781050"/>
              <a:gd name="connsiteY38" fmla="*/ 409575 h 781050"/>
              <a:gd name="connsiteX39" fmla="*/ 371475 w 781050"/>
              <a:gd name="connsiteY39" fmla="*/ 620840 h 781050"/>
              <a:gd name="connsiteX40" fmla="*/ 371475 w 781050"/>
              <a:gd name="connsiteY40" fmla="*/ 666750 h 781050"/>
              <a:gd name="connsiteX41" fmla="*/ 114300 w 781050"/>
              <a:gd name="connsiteY41" fmla="*/ 409575 h 781050"/>
              <a:gd name="connsiteX42" fmla="*/ 409575 w 781050"/>
              <a:gd name="connsiteY42" fmla="*/ 666750 h 781050"/>
              <a:gd name="connsiteX43" fmla="*/ 409575 w 781050"/>
              <a:gd name="connsiteY43" fmla="*/ 620840 h 781050"/>
              <a:gd name="connsiteX44" fmla="*/ 620840 w 781050"/>
              <a:gd name="connsiteY44" fmla="*/ 409575 h 781050"/>
              <a:gd name="connsiteX45" fmla="*/ 666750 w 781050"/>
              <a:gd name="connsiteY45" fmla="*/ 409575 h 781050"/>
              <a:gd name="connsiteX46" fmla="*/ 409575 w 781050"/>
              <a:gd name="connsiteY46" fmla="*/ 666750 h 781050"/>
              <a:gd name="connsiteX47" fmla="*/ 620840 w 781050"/>
              <a:gd name="connsiteY47" fmla="*/ 371475 h 781050"/>
              <a:gd name="connsiteX48" fmla="*/ 409575 w 781050"/>
              <a:gd name="connsiteY48" fmla="*/ 160211 h 781050"/>
              <a:gd name="connsiteX49" fmla="*/ 409575 w 781050"/>
              <a:gd name="connsiteY49" fmla="*/ 114300 h 781050"/>
              <a:gd name="connsiteX50" fmla="*/ 666750 w 781050"/>
              <a:gd name="connsiteY50" fmla="*/ 371475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781050" h="781050">
                <a:moveTo>
                  <a:pt x="723900" y="371475"/>
                </a:moveTo>
                <a:cubicBezTo>
                  <a:pt x="713912" y="202187"/>
                  <a:pt x="578863" y="67138"/>
                  <a:pt x="409575" y="57150"/>
                </a:cubicBezTo>
                <a:lnTo>
                  <a:pt x="409575" y="0"/>
                </a:lnTo>
                <a:lnTo>
                  <a:pt x="371475" y="0"/>
                </a:lnTo>
                <a:lnTo>
                  <a:pt x="371475" y="57150"/>
                </a:lnTo>
                <a:cubicBezTo>
                  <a:pt x="202187" y="67138"/>
                  <a:pt x="67138" y="202187"/>
                  <a:pt x="57150" y="371475"/>
                </a:cubicBezTo>
                <a:lnTo>
                  <a:pt x="0" y="371475"/>
                </a:lnTo>
                <a:lnTo>
                  <a:pt x="0" y="409575"/>
                </a:lnTo>
                <a:lnTo>
                  <a:pt x="57150" y="409575"/>
                </a:lnTo>
                <a:cubicBezTo>
                  <a:pt x="67138" y="578863"/>
                  <a:pt x="202187" y="713912"/>
                  <a:pt x="371475" y="723900"/>
                </a:cubicBezTo>
                <a:lnTo>
                  <a:pt x="371475" y="781050"/>
                </a:lnTo>
                <a:lnTo>
                  <a:pt x="409575" y="781050"/>
                </a:lnTo>
                <a:lnTo>
                  <a:pt x="409575" y="723900"/>
                </a:lnTo>
                <a:cubicBezTo>
                  <a:pt x="578863" y="713912"/>
                  <a:pt x="713912" y="578863"/>
                  <a:pt x="723900" y="409575"/>
                </a:cubicBezTo>
                <a:lnTo>
                  <a:pt x="781050" y="409575"/>
                </a:lnTo>
                <a:lnTo>
                  <a:pt x="781050" y="371475"/>
                </a:lnTo>
                <a:close/>
                <a:moveTo>
                  <a:pt x="582549" y="409575"/>
                </a:moveTo>
                <a:cubicBezTo>
                  <a:pt x="573396" y="501047"/>
                  <a:pt x="501047" y="573395"/>
                  <a:pt x="409575" y="582549"/>
                </a:cubicBezTo>
                <a:lnTo>
                  <a:pt x="409575" y="504825"/>
                </a:lnTo>
                <a:lnTo>
                  <a:pt x="371475" y="504825"/>
                </a:lnTo>
                <a:lnTo>
                  <a:pt x="371475" y="582549"/>
                </a:lnTo>
                <a:cubicBezTo>
                  <a:pt x="280003" y="573396"/>
                  <a:pt x="207655" y="501047"/>
                  <a:pt x="198501" y="409575"/>
                </a:cubicBezTo>
                <a:lnTo>
                  <a:pt x="276225" y="409575"/>
                </a:lnTo>
                <a:lnTo>
                  <a:pt x="276225" y="371475"/>
                </a:lnTo>
                <a:lnTo>
                  <a:pt x="198501" y="371475"/>
                </a:lnTo>
                <a:cubicBezTo>
                  <a:pt x="207655" y="280003"/>
                  <a:pt x="280003" y="207655"/>
                  <a:pt x="371475" y="198501"/>
                </a:cubicBezTo>
                <a:lnTo>
                  <a:pt x="371475" y="276225"/>
                </a:lnTo>
                <a:lnTo>
                  <a:pt x="409575" y="276225"/>
                </a:lnTo>
                <a:lnTo>
                  <a:pt x="409575" y="198501"/>
                </a:lnTo>
                <a:cubicBezTo>
                  <a:pt x="501047" y="207655"/>
                  <a:pt x="573395" y="280003"/>
                  <a:pt x="582549" y="371475"/>
                </a:cubicBezTo>
                <a:lnTo>
                  <a:pt x="504825" y="371475"/>
                </a:lnTo>
                <a:lnTo>
                  <a:pt x="504825" y="409575"/>
                </a:lnTo>
                <a:close/>
                <a:moveTo>
                  <a:pt x="371475" y="114300"/>
                </a:moveTo>
                <a:lnTo>
                  <a:pt x="371475" y="160306"/>
                </a:lnTo>
                <a:cubicBezTo>
                  <a:pt x="258979" y="169755"/>
                  <a:pt x="169710" y="258983"/>
                  <a:pt x="160211" y="371475"/>
                </a:cubicBezTo>
                <a:lnTo>
                  <a:pt x="114300" y="371475"/>
                </a:lnTo>
                <a:cubicBezTo>
                  <a:pt x="124096" y="233703"/>
                  <a:pt x="233703" y="124096"/>
                  <a:pt x="371475" y="114300"/>
                </a:cubicBezTo>
                <a:close/>
                <a:moveTo>
                  <a:pt x="114300" y="409575"/>
                </a:moveTo>
                <a:lnTo>
                  <a:pt x="160306" y="409575"/>
                </a:lnTo>
                <a:cubicBezTo>
                  <a:pt x="169755" y="522071"/>
                  <a:pt x="258983" y="611340"/>
                  <a:pt x="371475" y="620840"/>
                </a:cubicBezTo>
                <a:lnTo>
                  <a:pt x="371475" y="666750"/>
                </a:lnTo>
                <a:cubicBezTo>
                  <a:pt x="233703" y="656955"/>
                  <a:pt x="124096" y="547348"/>
                  <a:pt x="114300" y="409575"/>
                </a:cubicBezTo>
                <a:close/>
                <a:moveTo>
                  <a:pt x="409575" y="666750"/>
                </a:moveTo>
                <a:lnTo>
                  <a:pt x="409575" y="620840"/>
                </a:lnTo>
                <a:cubicBezTo>
                  <a:pt x="522104" y="611384"/>
                  <a:pt x="611384" y="522104"/>
                  <a:pt x="620840" y="409575"/>
                </a:cubicBezTo>
                <a:lnTo>
                  <a:pt x="666750" y="409575"/>
                </a:lnTo>
                <a:cubicBezTo>
                  <a:pt x="656955" y="547348"/>
                  <a:pt x="547348" y="656955"/>
                  <a:pt x="409575" y="666750"/>
                </a:cubicBezTo>
                <a:close/>
                <a:moveTo>
                  <a:pt x="620840" y="371475"/>
                </a:moveTo>
                <a:cubicBezTo>
                  <a:pt x="611384" y="258946"/>
                  <a:pt x="522104" y="169666"/>
                  <a:pt x="409575" y="160211"/>
                </a:cubicBezTo>
                <a:lnTo>
                  <a:pt x="409575" y="114300"/>
                </a:lnTo>
                <a:cubicBezTo>
                  <a:pt x="547348" y="124096"/>
                  <a:pt x="656955" y="233703"/>
                  <a:pt x="666750" y="371475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55952" y="398084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待优化的点</a:t>
            </a:r>
          </a:p>
        </p:txBody>
      </p:sp>
      <p:sp>
        <p:nvSpPr>
          <p:cNvPr id="13" name="矩形 12"/>
          <p:cNvSpPr/>
          <p:nvPr/>
        </p:nvSpPr>
        <p:spPr>
          <a:xfrm>
            <a:off x="3382645" y="4494530"/>
            <a:ext cx="3035935" cy="1168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枚举是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DistAI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的核心，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DistAI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的瓶颈在于采样与细化，同时采样对细化也有不小的影响。抽样花费大量时间来寻找有效的参数，但是大多数参数都是无效的</a:t>
            </a:r>
          </a:p>
        </p:txBody>
      </p:sp>
    </p:spTree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8983663" y="4132264"/>
            <a:ext cx="879475" cy="3385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总结</a:t>
            </a:r>
          </a:p>
        </p:txBody>
      </p:sp>
      <p:grpSp>
        <p:nvGrpSpPr>
          <p:cNvPr id="8" name="图形 6" descr="左引号"/>
          <p:cNvGrpSpPr/>
          <p:nvPr/>
        </p:nvGrpSpPr>
        <p:grpSpPr>
          <a:xfrm>
            <a:off x="2258336" y="1391847"/>
            <a:ext cx="1534686" cy="1534686"/>
            <a:chOff x="2903030" y="2893383"/>
            <a:chExt cx="914400" cy="914400"/>
          </a:xfrm>
          <a:solidFill>
            <a:schemeClr val="bg1">
              <a:lumMod val="85000"/>
            </a:schemeClr>
          </a:solidFill>
        </p:grpSpPr>
        <p:sp>
          <p:nvSpPr>
            <p:cNvPr id="9" name="任意多边形: 形状 8"/>
            <p:cNvSpPr/>
            <p:nvPr/>
          </p:nvSpPr>
          <p:spPr>
            <a:xfrm>
              <a:off x="3407855" y="3163131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>
              <a:off x="3122105" y="3163131"/>
              <a:ext cx="190500" cy="371475"/>
            </a:xfrm>
            <a:custGeom>
              <a:avLst/>
              <a:gdLst>
                <a:gd name="connsiteX0" fmla="*/ 190500 w 190500"/>
                <a:gd name="connsiteY0" fmla="*/ 377952 h 371475"/>
                <a:gd name="connsiteX1" fmla="*/ 190500 w 190500"/>
                <a:gd name="connsiteY1" fmla="*/ 187452 h 371475"/>
                <a:gd name="connsiteX2" fmla="*/ 81820 w 190500"/>
                <a:gd name="connsiteY2" fmla="*/ 187452 h 371475"/>
                <a:gd name="connsiteX3" fmla="*/ 190500 w 190500"/>
                <a:gd name="connsiteY3" fmla="*/ 81725 h 371475"/>
                <a:gd name="connsiteX4" fmla="*/ 190500 w 190500"/>
                <a:gd name="connsiteY4" fmla="*/ 0 h 371475"/>
                <a:gd name="connsiteX5" fmla="*/ 0 w 190500"/>
                <a:gd name="connsiteY5" fmla="*/ 187452 h 371475"/>
                <a:gd name="connsiteX6" fmla="*/ 0 w 190500"/>
                <a:gd name="connsiteY6" fmla="*/ 187452 h 371475"/>
                <a:gd name="connsiteX7" fmla="*/ 0 w 190500"/>
                <a:gd name="connsiteY7" fmla="*/ 377952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0" h="371475">
                  <a:moveTo>
                    <a:pt x="190500" y="377952"/>
                  </a:moveTo>
                  <a:lnTo>
                    <a:pt x="190500" y="187452"/>
                  </a:lnTo>
                  <a:lnTo>
                    <a:pt x="81820" y="187452"/>
                  </a:lnTo>
                  <a:cubicBezTo>
                    <a:pt x="83469" y="128608"/>
                    <a:pt x="131633" y="81753"/>
                    <a:pt x="190500" y="81725"/>
                  </a:cubicBezTo>
                  <a:lnTo>
                    <a:pt x="190500" y="0"/>
                  </a:lnTo>
                  <a:cubicBezTo>
                    <a:pt x="86469" y="-13"/>
                    <a:pt x="1665" y="83434"/>
                    <a:pt x="0" y="187452"/>
                  </a:cubicBezTo>
                  <a:lnTo>
                    <a:pt x="0" y="187452"/>
                  </a:lnTo>
                  <a:lnTo>
                    <a:pt x="0" y="3779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8" name="矩形 27"/>
          <p:cNvSpPr/>
          <p:nvPr/>
        </p:nvSpPr>
        <p:spPr>
          <a:xfrm>
            <a:off x="3044590" y="2061401"/>
            <a:ext cx="7239870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AI是一种完全自动化的数据驱动的方法，用于探索分布式协议的归纳不变量。DistAI使用来自协议模拟的数据样本来枚举可能最强的候选不变量集，然后将它们提供给SMT求解器，检查将它们添加到安全属性中是否归纳。如果任何不变量失败，DistAI通过单调精化不变量集来改进，并再次尝试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SMT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求解器，直到它成功。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DistAI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避免了大规模和频繁的SMT查询，提高了性能。评估表明，DistAI成功地找到了真实分布式协议的归纳不变量，并优于其他方法，解决了近50%的协议，并达到了一到两个数量级速度的提升。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3230563" y="4470817"/>
            <a:ext cx="551338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 rot="16200000">
            <a:off x="6394882" y="4862258"/>
            <a:ext cx="1503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pc="600" dirty="0">
                <a:solidFill>
                  <a:schemeClr val="tx1">
                    <a:alpha val="10000"/>
                  </a:schemeClr>
                </a:solidFill>
              </a:rPr>
              <a:t>2022</a:t>
            </a:r>
            <a:endParaRPr lang="zh-CN" altLang="en-US" sz="3600" spc="600" dirty="0">
              <a:solidFill>
                <a:schemeClr val="tx1">
                  <a:alpha val="10000"/>
                </a:schemeClr>
              </a:solidFill>
            </a:endParaRPr>
          </a:p>
        </p:txBody>
      </p:sp>
      <p:pic>
        <p:nvPicPr>
          <p:cNvPr id="8" name="图片占位符 7" descr="图片包含 天空, 水, 户外, 船&#10;&#10;描述已自动生成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8" r="30048"/>
          <a:stretch>
            <a:fillRect/>
          </a:stretch>
        </p:blipFill>
        <p:spPr/>
      </p:pic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00816" y="2032114"/>
            <a:ext cx="5315879" cy="107721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8000" dirty="0"/>
              <a:t>Thank you</a:t>
            </a:r>
            <a:endParaRPr lang="zh-CN" altLang="en-US" sz="8000" dirty="0"/>
          </a:p>
        </p:txBody>
      </p:sp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702530" y="4440286"/>
            <a:ext cx="1706880" cy="312420"/>
          </a:xfrm>
        </p:spPr>
        <p:txBody>
          <a:bodyPr/>
          <a:lstStyle/>
          <a:p>
            <a:r>
              <a:rPr lang="zh-CN" altLang="en-US" dirty="0"/>
              <a:t>介绍与概述</a:t>
            </a:r>
          </a:p>
        </p:txBody>
      </p:sp>
      <p:pic>
        <p:nvPicPr>
          <p:cNvPr id="7" name="图片占位符 6" descr="图片包含 天空, 水, 户外, 船&#10;&#10;描述已自动生成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89" b="16589"/>
          <a:stretch>
            <a:fillRect/>
          </a:stretch>
        </p:blipFill>
        <p:spPr/>
      </p:pic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601938" y="4440286"/>
            <a:ext cx="792480" cy="312420"/>
          </a:xfrm>
        </p:spPr>
        <p:txBody>
          <a:bodyPr/>
          <a:lstStyle/>
          <a:p>
            <a:r>
              <a:rPr lang="zh-CN" altLang="en-US" dirty="0"/>
              <a:t>过程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9475685" y="4440286"/>
            <a:ext cx="792480" cy="312420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096302" y="2384548"/>
            <a:ext cx="870751" cy="757130"/>
          </a:xfrm>
        </p:spPr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38509" y="2496095"/>
            <a:ext cx="2468880" cy="53403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dirty="0"/>
              <a:t>介绍与概述</a:t>
            </a:r>
          </a:p>
        </p:txBody>
      </p: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925037" y="2332395"/>
            <a:ext cx="4397374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由于异步通信以及各种非确定性故障的存在，分布式系统的设计与实现是一个复杂的过程。更重要的是，如何验证一个分布式系统正确性。分布式系统的验证包括两个部分：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证明分布式协议本身具有所需的安全属性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证明协议的实现是正确的。</a:t>
            </a:r>
          </a:p>
          <a:p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1118850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4925036" y="3514240"/>
            <a:ext cx="4397375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找到包含安全属性的归纳不变量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所有初始状态满足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(ii)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每一个满足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的状态也满足安全属性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(iii)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在状态转换的过程中，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是闭合的、一致的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IVy提供了一个交互式工具来简化这个过程。开发人员提供一组定义其安全属性的不变量和协议规范，IVy使用SMT求解器自动检查安全属性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IVy检查是否将不变量添加到安全属性中使其成为归纳的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，但是不变量的寻找需要大量的人工操作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75725" y="1871028"/>
            <a:ext cx="1441450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目的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975725" y="3347831"/>
            <a:ext cx="1441450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想法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占位符 3" descr="图片包含 天空, 水, 户外, 船&#10;&#10;描述已自动生成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08" r="30208"/>
          <a:stretch>
            <a:fillRect/>
          </a:stretch>
        </p:blipFill>
        <p:spPr>
          <a:xfrm>
            <a:off x="1779846" y="1737916"/>
            <a:ext cx="2761455" cy="4100918"/>
          </a:xfrm>
        </p:spPr>
      </p:pic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597866" y="495734"/>
            <a:ext cx="2214880" cy="48514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dirty="0">
                <a:sym typeface="+mn-ea"/>
              </a:rPr>
              <a:t>介绍与概述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589240" y="495734"/>
            <a:ext cx="2214880" cy="48514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dirty="0">
                <a:sym typeface="+mn-ea"/>
              </a:rPr>
              <a:t>介绍与概述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666509" y="6417628"/>
            <a:ext cx="4664951" cy="3266"/>
            <a:chOff x="6831724" y="6292750"/>
            <a:chExt cx="4664951" cy="3266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6831724" y="6296016"/>
              <a:ext cx="4664951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831724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/>
          <p:cNvSpPr txBox="1"/>
          <p:nvPr/>
        </p:nvSpPr>
        <p:spPr>
          <a:xfrm>
            <a:off x="1131968" y="1465397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自动不变量生成</a:t>
            </a:r>
          </a:p>
        </p:txBody>
      </p:sp>
      <p:sp>
        <p:nvSpPr>
          <p:cNvPr id="26" name="矩形 25"/>
          <p:cNvSpPr/>
          <p:nvPr/>
        </p:nvSpPr>
        <p:spPr>
          <a:xfrm>
            <a:off x="1269682" y="1926726"/>
            <a:ext cx="369323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I4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、FOL-IC3、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DistAI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87848" y="2509934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观察与思考</a:t>
            </a:r>
          </a:p>
        </p:txBody>
      </p:sp>
      <p:sp>
        <p:nvSpPr>
          <p:cNvPr id="28" name="矩形 27"/>
          <p:cNvSpPr/>
          <p:nvPr/>
        </p:nvSpPr>
        <p:spPr>
          <a:xfrm>
            <a:off x="969011" y="158719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024891" y="2667293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32205" y="2972435"/>
            <a:ext cx="91325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即使分布式协议可以在非常大的系统中使用，但是它的不变量大多是简洁的，因为协议需要被人类设计和理解才能正确。</a:t>
            </a:r>
            <a:r>
              <a:rPr lang="en-US" altLang="zh-CN"/>
              <a:t>-------</a:t>
            </a:r>
            <a:r>
              <a:rPr lang="zh-CN" altLang="en-US"/>
              <a:t>有限的变量、有限的关系、有限的逻辑语句</a:t>
            </a:r>
          </a:p>
          <a:p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7535863" y="1565818"/>
            <a:ext cx="4656137" cy="4239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695325" y="6301542"/>
            <a:ext cx="6109921" cy="3266"/>
            <a:chOff x="695325" y="6292750"/>
            <a:chExt cx="6109921" cy="3266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695325" y="6296016"/>
              <a:ext cx="6109921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588115" y="495734"/>
            <a:ext cx="2214880" cy="48514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dirty="0">
                <a:sym typeface="+mn-ea"/>
              </a:rPr>
              <a:t>介绍与概述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51840" y="2009775"/>
            <a:ext cx="605409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>
                <a:sym typeface="+mn-ea"/>
              </a:rPr>
              <a:t>采样</a:t>
            </a:r>
            <a:r>
              <a:rPr lang="en-US" altLang="zh-CN" sz="2400">
                <a:sym typeface="+mn-ea"/>
              </a:rPr>
              <a:t>----------------&gt;</a:t>
            </a:r>
            <a:r>
              <a:rPr lang="zh-CN" altLang="en-US" sz="2400">
                <a:sym typeface="+mn-ea"/>
              </a:rPr>
              <a:t>枚举</a:t>
            </a:r>
            <a:r>
              <a:rPr lang="en-US" altLang="zh-CN" sz="2400">
                <a:sym typeface="+mn-ea"/>
              </a:rPr>
              <a:t>----------------&gt;</a:t>
            </a:r>
            <a:r>
              <a:rPr lang="zh-CN" altLang="en-US" sz="2400">
                <a:sym typeface="+mn-ea"/>
              </a:rPr>
              <a:t>细化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28645" y="1515747"/>
            <a:ext cx="130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DistAI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流程</a:t>
            </a:r>
          </a:p>
        </p:txBody>
      </p:sp>
      <p:sp>
        <p:nvSpPr>
          <p:cNvPr id="25" name="矩形 24"/>
          <p:cNvSpPr/>
          <p:nvPr/>
        </p:nvSpPr>
        <p:spPr>
          <a:xfrm>
            <a:off x="865688" y="163754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51840" y="2823210"/>
            <a:ext cx="6694170" cy="316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ym typeface="+mn-ea"/>
              </a:rPr>
              <a:t>数据驱动</a:t>
            </a:r>
            <a:r>
              <a:rPr lang="en-US" altLang="zh-CN" sz="2000">
                <a:sym typeface="+mn-ea"/>
              </a:rPr>
              <a:t>--</a:t>
            </a:r>
            <a:r>
              <a:rPr lang="zh-CN" altLang="en-US" sz="2000">
                <a:sym typeface="+mn-ea"/>
              </a:rPr>
              <a:t>DistAI的数据驱动方法从IVy使用的协议规范开始，并自动将其转换为可以用于模拟各种大小系统的协议的形式。生成许多原始数据样本，再投影到子样本中。</a:t>
            </a:r>
            <a:r>
              <a:rPr lang="en-US" altLang="zh-CN" sz="2000">
                <a:sym typeface="+mn-ea"/>
              </a:rPr>
              <a:t>(</a:t>
            </a:r>
            <a:r>
              <a:rPr lang="zh-CN" altLang="en-US" sz="2000">
                <a:sym typeface="+mn-ea"/>
              </a:rPr>
              <a:t>采样</a:t>
            </a:r>
            <a:r>
              <a:rPr lang="en-US" altLang="zh-CN" sz="2000">
                <a:sym typeface="+mn-ea"/>
              </a:rPr>
              <a:t>)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只枚举所有子样本中最强的候选不变量</a:t>
            </a:r>
            <a:r>
              <a:rPr lang="en-US" altLang="zh-CN" sz="2000">
                <a:sym typeface="+mn-ea"/>
              </a:rPr>
              <a:t>(</a:t>
            </a:r>
            <a:r>
              <a:rPr lang="zh-CN" altLang="en-US" sz="2000">
                <a:sym typeface="+mn-ea"/>
              </a:rPr>
              <a:t>枚举</a:t>
            </a:r>
            <a:r>
              <a:rPr lang="en-US" altLang="zh-CN" sz="2000">
                <a:sym typeface="+mn-ea"/>
              </a:rPr>
              <a:t>)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DistAI只枚举通用(∀而不是∃)不变量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DistAI初始生成的候选不变量保证比归纳不变量强，因此不丢弃，通过添加字面量精化</a:t>
            </a:r>
            <a:r>
              <a:rPr lang="en-US" altLang="zh-CN" sz="2000">
                <a:sym typeface="+mn-ea"/>
              </a:rPr>
              <a:t>(</a:t>
            </a:r>
            <a:r>
              <a:rPr lang="zh-CN" altLang="en-US" sz="2000">
                <a:sym typeface="+mn-ea"/>
              </a:rPr>
              <a:t>精化</a:t>
            </a:r>
            <a:r>
              <a:rPr lang="en-US" altLang="zh-CN" sz="2000">
                <a:sym typeface="+mn-ea"/>
              </a:rPr>
              <a:t>)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如果还是找不到，则增加公式大小，并重复采样、枚举和细化的整个过程。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225495" y="245470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详述</a:t>
            </a:r>
          </a:p>
        </p:txBody>
      </p:sp>
      <p:sp>
        <p:nvSpPr>
          <p:cNvPr id="29" name="矩形 28"/>
          <p:cNvSpPr/>
          <p:nvPr/>
        </p:nvSpPr>
        <p:spPr>
          <a:xfrm>
            <a:off x="903788" y="2576504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1868177" y="1174381"/>
            <a:ext cx="253974" cy="7097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@(QMCQ4AE$PBRXKTB)SJ~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80" y="1731010"/>
            <a:ext cx="4331970" cy="390906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2370450" y="4605158"/>
            <a:ext cx="1323975" cy="1200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0" y="1990725"/>
            <a:ext cx="1323975" cy="1714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标题 31"/>
          <p:cNvSpPr>
            <a:spLocks noGrp="1"/>
          </p:cNvSpPr>
          <p:nvPr/>
        </p:nvSpPr>
        <p:spPr>
          <a:xfrm>
            <a:off x="349355" y="436679"/>
            <a:ext cx="2214880" cy="485140"/>
          </a:xfrm>
          <a:prstGeom prst="rect">
            <a:avLst/>
          </a:prstGeom>
        </p:spPr>
        <p:txBody>
          <a:bodyPr wrap="none">
            <a:spAutoFit/>
          </a:bodyPr>
          <a:lstStyle>
            <a:lvl1pPr algn="l" defTabSz="914400" rtl="0" eaLnBrk="1" latinLnBrk="0" hangingPunct="1">
              <a:lnSpc>
                <a:spcPct val="60000"/>
              </a:lnSpc>
              <a:spcBef>
                <a:spcPct val="0"/>
              </a:spcBef>
              <a:buNone/>
              <a:defRPr lang="zh-CN" altLang="en-US"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lnSpc>
                <a:spcPct val="80000"/>
              </a:lnSpc>
            </a:pPr>
            <a:r>
              <a:rPr dirty="0">
                <a:sym typeface="+mn-ea"/>
              </a:rPr>
              <a:t>介绍与概述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49250" y="1016000"/>
            <a:ext cx="5066030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Ricart-Agrawala协议</a:t>
            </a:r>
          </a:p>
          <a:p>
            <a:r>
              <a:rPr lang="en-US" altLang="zh-CN"/>
              <a:t>(1)</a:t>
            </a:r>
            <a:r>
              <a:rPr lang="zh-CN" altLang="en-US"/>
              <a:t>类型，定义了协议的不同域，</a:t>
            </a:r>
            <a:r>
              <a:rPr lang="zh-CN" altLang="en-US">
                <a:sym typeface="+mn-ea"/>
              </a:rPr>
              <a:t>Ricart-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Agrawala协议只有节点类型</a:t>
            </a:r>
            <a:r>
              <a:rPr lang="en-US" altLang="zh-CN">
                <a:sym typeface="+mn-ea"/>
              </a:rPr>
              <a:t>Node</a:t>
            </a:r>
            <a:endParaRPr lang="zh-CN" altLang="en-US"/>
          </a:p>
          <a:p>
            <a:r>
              <a:rPr lang="en-US" altLang="zh-CN">
                <a:sym typeface="+mn-ea"/>
              </a:rPr>
              <a:t>(2)</a:t>
            </a:r>
            <a:r>
              <a:rPr lang="zh-CN" altLang="en-US"/>
              <a:t>关系，定义了协议的状态，</a:t>
            </a:r>
            <a:r>
              <a:rPr lang="zh-CN" altLang="en-US">
                <a:sym typeface="+mn-ea"/>
              </a:rPr>
              <a:t>Ricart-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Agrawala协议有三种关系</a:t>
            </a:r>
            <a:endParaRPr lang="zh-CN" altLang="en-US"/>
          </a:p>
          <a:p>
            <a:r>
              <a:rPr lang="en-US" altLang="zh-CN">
                <a:sym typeface="+mn-ea"/>
              </a:rPr>
              <a:t>(3)</a:t>
            </a:r>
            <a:r>
              <a:rPr lang="zh-CN" altLang="en-US"/>
              <a:t>初始化，定义了协议的初始化状态，对于Ricart-Agrawala协议，所有的关系最初都是</a:t>
            </a:r>
            <a:r>
              <a:rPr lang="en-US" altLang="zh-CN"/>
              <a:t>false</a:t>
            </a:r>
            <a:r>
              <a:rPr lang="zh-CN" altLang="en-US"/>
              <a:t>。</a:t>
            </a:r>
          </a:p>
          <a:p>
            <a:r>
              <a:rPr lang="en-US" altLang="zh-CN">
                <a:sym typeface="+mn-ea"/>
              </a:rPr>
              <a:t>(4)</a:t>
            </a:r>
            <a:r>
              <a:rPr lang="zh-CN" altLang="en-US">
                <a:sym typeface="+mn-ea"/>
              </a:rPr>
              <a:t>动作，定义了一个协议如何从一个状态转换到另一个状态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(5)安全属性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目标不变式，用类型和关系上的逻辑约束</a:t>
            </a:r>
            <a:r>
              <a:rPr lang="zh-CN" altLang="en-US">
                <a:sym typeface="+mn-ea"/>
              </a:rPr>
              <a:t>来进行</a:t>
            </a:r>
            <a:r>
              <a:rPr lang="en-US" altLang="zh-CN">
                <a:sym typeface="+mn-ea"/>
              </a:rPr>
              <a:t>定义</a:t>
            </a:r>
          </a:p>
        </p:txBody>
      </p:sp>
      <p:pic>
        <p:nvPicPr>
          <p:cNvPr id="10" name="图片 9" descr="M{)MFP~[%BWA5HR_R68W}DC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528310" y="46990"/>
            <a:ext cx="5147945" cy="6249035"/>
          </a:xfrm>
          <a:prstGeom prst="rect">
            <a:avLst/>
          </a:prstGeom>
        </p:spPr>
      </p:pic>
      <p:pic>
        <p:nvPicPr>
          <p:cNvPr id="13" name="图片 12" descr="2%H150ROI(FIM}XFE%P7C)J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50" y="4536440"/>
            <a:ext cx="5086350" cy="77152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10172700" y="4590968"/>
            <a:ext cx="1323975" cy="1200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774825" y="1242915"/>
            <a:ext cx="1323975" cy="1714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标题 31"/>
          <p:cNvSpPr>
            <a:spLocks noGrp="1"/>
          </p:cNvSpPr>
          <p:nvPr/>
        </p:nvSpPr>
        <p:spPr>
          <a:xfrm>
            <a:off x="349355" y="436679"/>
            <a:ext cx="2214880" cy="485140"/>
          </a:xfrm>
          <a:prstGeom prst="rect">
            <a:avLst/>
          </a:prstGeom>
        </p:spPr>
        <p:txBody>
          <a:bodyPr wrap="none">
            <a:spAutoFit/>
          </a:bodyPr>
          <a:lstStyle>
            <a:lvl1pPr algn="l" defTabSz="914400" rtl="0" eaLnBrk="1" latinLnBrk="0" hangingPunct="1">
              <a:lnSpc>
                <a:spcPct val="60000"/>
              </a:lnSpc>
              <a:spcBef>
                <a:spcPct val="0"/>
              </a:spcBef>
              <a:buNone/>
              <a:defRPr lang="zh-CN" altLang="en-US"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lnSpc>
                <a:spcPct val="80000"/>
              </a:lnSpc>
            </a:pPr>
            <a:r>
              <a:rPr dirty="0">
                <a:sym typeface="+mn-ea"/>
              </a:rPr>
              <a:t>介绍与概述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94995" y="1287780"/>
            <a:ext cx="10901045" cy="4369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两阶段抽样</a:t>
            </a:r>
          </a:p>
          <a:p>
            <a:r>
              <a:rPr lang="en-US" altLang="zh-CN" sz="1600"/>
              <a:t>	</a:t>
            </a:r>
            <a:r>
              <a:rPr lang="zh-CN" altLang="en-US" sz="1600"/>
              <a:t>以数据样本序列的形式记录系统状态，每个数据样本表示所有关系的值，例如，使用Ricart-Agrawala协议的实例大小为5个节点(即n1, n2, , n5)的数据样本由55个布尔值组成</a:t>
            </a:r>
          </a:p>
          <a:p>
            <a:r>
              <a:rPr lang="en-US" altLang="zh-CN" sz="1600"/>
              <a:t>	</a:t>
            </a:r>
            <a:r>
              <a:rPr lang="zh-CN" altLang="en-US" sz="1600"/>
              <a:t>DistAI为候选不变式选择一个最大公式大小，它定义了每个域可以使用的量化变量的最大数量以及公式中字面值(谓词或其否定)的最大数量。DistAI将数据样本投射到子样本，子样本只包含匹配公式大小的谓词的值。例如，给定一个包含两个变量</a:t>
            </a:r>
            <a:r>
              <a:rPr lang="en-US" altLang="zh-CN" sz="1600"/>
              <a:t>{</a:t>
            </a:r>
            <a:r>
              <a:rPr lang="zh-CN" altLang="en-US" sz="1600"/>
              <a:t>N1</a:t>
            </a:r>
            <a:r>
              <a:rPr lang="en-US" altLang="zh-CN" sz="1600"/>
              <a:t>,</a:t>
            </a:r>
            <a:r>
              <a:rPr lang="zh-CN" altLang="en-US" sz="1600"/>
              <a:t>N2}的公式，表明候选不变量以</a:t>
            </a:r>
            <a:r>
              <a:rPr lang="en-US" altLang="zh-CN" sz="1600"/>
              <a:t>{</a:t>
            </a:r>
            <a:r>
              <a:rPr lang="zh-CN" altLang="en-US" sz="1600"/>
              <a:t>∀N1</a:t>
            </a:r>
            <a:r>
              <a:rPr lang="en-US" altLang="zh-CN" sz="1600"/>
              <a:t>,</a:t>
            </a:r>
            <a:r>
              <a:rPr lang="zh-CN" altLang="en-US" sz="1600"/>
              <a:t>N2</a:t>
            </a:r>
            <a:r>
              <a:rPr lang="en-US" altLang="zh-CN" sz="1600"/>
              <a:t>}</a:t>
            </a:r>
            <a:r>
              <a:rPr lang="zh-CN" altLang="en-US" sz="1600"/>
              <a:t> 开始，每个子样本仅包含与两个指定节点相关的谓词的值。</a:t>
            </a:r>
            <a:endParaRPr lang="zh-CN" altLang="en-US"/>
          </a:p>
          <a:p>
            <a:r>
              <a:rPr lang="zh-CN" altLang="en-US"/>
              <a:t>枚举</a:t>
            </a:r>
          </a:p>
          <a:p>
            <a:r>
              <a:rPr lang="zh-CN" altLang="en-US" sz="1600"/>
              <a:t>列举所有满足子样本的最强候选不变量，直到最大公式大小</a:t>
            </a:r>
          </a:p>
          <a:p>
            <a:endParaRPr lang="zh-CN" altLang="en-US" sz="1600"/>
          </a:p>
          <a:p>
            <a:r>
              <a:rPr lang="zh-CN" altLang="en-US" sz="1600"/>
              <a:t>比如给定最大为两个变量和两个字面值的公式大小</a:t>
            </a:r>
          </a:p>
          <a:p>
            <a:r>
              <a:rPr lang="zh-CN" altLang="en-US" sz="1600"/>
              <a:t>只生成第一个作为候选不变量，因为第一个包含另外两个，所以后两个公式可以跳过。第一个公式是三个公式中最强的候选不变量</a:t>
            </a:r>
          </a:p>
          <a:p>
            <a:r>
              <a:rPr lang="zh-CN" altLang="en-US"/>
              <a:t>单调精化</a:t>
            </a:r>
          </a:p>
          <a:p>
            <a:r>
              <a:rPr lang="en-US" altLang="zh-CN" sz="1600"/>
              <a:t>(4)--</a:t>
            </a:r>
            <a:r>
              <a:rPr lang="zh-CN" altLang="en-US" sz="1600"/>
              <a:t>弱化</a:t>
            </a:r>
            <a:r>
              <a:rPr lang="en-US" altLang="zh-CN" sz="1600"/>
              <a:t>--&gt;(5)--</a:t>
            </a:r>
            <a:r>
              <a:rPr lang="zh-CN" altLang="en-US" sz="1600"/>
              <a:t>弱化</a:t>
            </a:r>
            <a:r>
              <a:rPr lang="en-US" altLang="zh-CN" sz="1600"/>
              <a:t>---&gt;(6)</a:t>
            </a:r>
          </a:p>
          <a:p>
            <a:r>
              <a:rPr lang="zh-CN" altLang="en-US" sz="1600"/>
              <a:t>(6)永远不会被作废，最终将成为归纳不变式的一部分。</a:t>
            </a:r>
          </a:p>
          <a:p>
            <a:r>
              <a:rPr lang="zh-CN" altLang="en-US" sz="1600"/>
              <a:t>如果IVy表示安全属性失败，则表示公式大小不够。</a:t>
            </a:r>
          </a:p>
          <a:p>
            <a:r>
              <a:rPr lang="zh-CN" altLang="en-US" sz="1600"/>
              <a:t>DistAI将通过增加变量的最大数量或字面量的最大数量来增加公式的大小，然后重新运行该过程。</a:t>
            </a:r>
          </a:p>
        </p:txBody>
      </p:sp>
      <p:pic>
        <p:nvPicPr>
          <p:cNvPr id="7" name="图片 6" descr="[}X~VPTF1]F0YQ~WIJ$T0R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436880"/>
            <a:ext cx="4970145" cy="1000125"/>
          </a:xfrm>
          <a:prstGeom prst="rect">
            <a:avLst/>
          </a:prstGeom>
        </p:spPr>
      </p:pic>
      <p:pic>
        <p:nvPicPr>
          <p:cNvPr id="10" name="图片 9" descr="99]MES]AW39Q_~AAY@$CC9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75" y="4192905"/>
            <a:ext cx="5200650" cy="100076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3096302" y="2384548"/>
            <a:ext cx="870751" cy="757130"/>
          </a:xfrm>
        </p:spPr>
        <p:txBody>
          <a:bodyPr/>
          <a:lstStyle/>
          <a:p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75545" y="2496095"/>
            <a:ext cx="1097280" cy="53403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dirty="0"/>
              <a:t>过程</a:t>
            </a:r>
          </a:p>
        </p:txBody>
      </p:sp>
    </p:spTree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800,&quot;width&quot;:8342}"/>
</p:tagLst>
</file>

<file path=ppt/theme/theme1.xml><?xml version="1.0" encoding="utf-8"?>
<a:theme xmlns:a="http://schemas.openxmlformats.org/drawingml/2006/main" name="Office Theme">
  <a:themeElements>
    <a:clrScheme name="自定义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1812</Words>
  <Application>Microsoft Office PowerPoint</Application>
  <PresentationFormat>宽屏</PresentationFormat>
  <Paragraphs>143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微软雅黑</vt:lpstr>
      <vt:lpstr>Arial</vt:lpstr>
      <vt:lpstr>Cambria Math</vt:lpstr>
      <vt:lpstr>Century Gothic</vt:lpstr>
      <vt:lpstr>Segoe UI Light</vt:lpstr>
      <vt:lpstr>Office Theme</vt:lpstr>
      <vt:lpstr>自定义设计方案</vt:lpstr>
      <vt:lpstr>PowerPoint 演示文稿</vt:lpstr>
      <vt:lpstr>PowerPoint 演示文稿</vt:lpstr>
      <vt:lpstr>介绍与概述</vt:lpstr>
      <vt:lpstr>介绍与概述</vt:lpstr>
      <vt:lpstr>介绍与概述</vt:lpstr>
      <vt:lpstr>介绍与概述</vt:lpstr>
      <vt:lpstr>PowerPoint 演示文稿</vt:lpstr>
      <vt:lpstr>PowerPoint 演示文稿</vt:lpstr>
      <vt:lpstr>过程</vt:lpstr>
      <vt:lpstr>过程:两阶段抽样</vt:lpstr>
      <vt:lpstr>候选不变式枚举</vt:lpstr>
      <vt:lpstr>候选不变式枚举</vt:lpstr>
      <vt:lpstr>候选不变式枚举</vt:lpstr>
      <vt:lpstr>不变式单调细化</vt:lpstr>
      <vt:lpstr>不变式单调细化</vt:lpstr>
      <vt:lpstr>总结</vt:lpstr>
      <vt:lpstr>评估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蔡 文俊</cp:lastModifiedBy>
  <cp:revision>67</cp:revision>
  <dcterms:created xsi:type="dcterms:W3CDTF">2019-07-25T02:40:00Z</dcterms:created>
  <dcterms:modified xsi:type="dcterms:W3CDTF">2022-03-16T13:12:39Z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2019-07-25T06:33:15.4457998Z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89c5bf5f-33b9-4fc1-bd99-04ee503b4f85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  <property fmtid="{D5CDD505-2E9C-101B-9397-08002B2CF9AE}" pid="12" name="ICV">
    <vt:lpwstr>3B059A5793604D78B334A51168AEECF8</vt:lpwstr>
  </property>
  <property fmtid="{D5CDD505-2E9C-101B-9397-08002B2CF9AE}" pid="13" name="KSOProductBuildVer">
    <vt:lpwstr>2052-11.1.0.11365</vt:lpwstr>
  </property>
</Properties>
</file>