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5"/>
  </p:notesMasterIdLst>
  <p:sldIdLst>
    <p:sldId id="256" r:id="rId3"/>
    <p:sldId id="388" r:id="rId4"/>
    <p:sldId id="258" r:id="rId6"/>
    <p:sldId id="262" r:id="rId7"/>
    <p:sldId id="402" r:id="rId8"/>
    <p:sldId id="318" r:id="rId9"/>
    <p:sldId id="325" r:id="rId10"/>
    <p:sldId id="406" r:id="rId11"/>
    <p:sldId id="407" r:id="rId12"/>
    <p:sldId id="408" r:id="rId13"/>
    <p:sldId id="419" r:id="rId14"/>
    <p:sldId id="404" r:id="rId15"/>
    <p:sldId id="343" r:id="rId16"/>
    <p:sldId id="26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CE8"/>
    <a:srgbClr val="76BFF5"/>
    <a:srgbClr val="F7931E"/>
    <a:srgbClr val="FF7BAC"/>
    <a:srgbClr val="4F7093"/>
    <a:srgbClr val="90A6C2"/>
    <a:srgbClr val="FCBA40"/>
    <a:srgbClr val="FFDA93"/>
    <a:srgbClr val="FAB534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201" autoAdjust="0"/>
  </p:normalViewPr>
  <p:slideViewPr>
    <p:cSldViewPr snapToGrid="0">
      <p:cViewPr>
        <p:scale>
          <a:sx n="75" d="100"/>
          <a:sy n="75" d="100"/>
        </p:scale>
        <p:origin x="-18" y="9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2.jpe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blipFill>
          <a:blip r:embed="rId2"/>
          <a:stretch>
            <a:fillRect t="-9239" b="-9205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31748" y="899885"/>
            <a:ext cx="10764925" cy="534057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048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>
            <p:custDataLst>
              <p:tags r:id="rId4"/>
            </p:custDataLst>
          </p:nvPr>
        </p:nvSpPr>
        <p:spPr>
          <a:xfrm rot="5400000">
            <a:off x="-247016" y="1878650"/>
            <a:ext cx="5340579" cy="3383052"/>
          </a:xfrm>
          <a:prstGeom prst="triangle">
            <a:avLst/>
          </a:prstGeom>
          <a:blipFill dpi="0" rotWithShape="0">
            <a:blip r:embed="rId5"/>
            <a:srcRect/>
            <a:stretch>
              <a:fillRect l="-104212" t="-5287" r="-102364" b="-39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6"/>
            </p:custDataLst>
          </p:nvPr>
        </p:nvCxnSpPr>
        <p:spPr>
          <a:xfrm>
            <a:off x="876300" y="899885"/>
            <a:ext cx="3810000" cy="288280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flipH="1">
            <a:off x="876300" y="3314700"/>
            <a:ext cx="3810000" cy="292576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副标题 2"/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474869" y="3046003"/>
            <a:ext cx="535706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5474869" y="1705880"/>
            <a:ext cx="5357061" cy="1257932"/>
          </a:xfrm>
        </p:spPr>
        <p:txBody>
          <a:bodyPr lIns="0"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5495416" y="4268500"/>
            <a:ext cx="2030833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5495416" y="4777581"/>
            <a:ext cx="2030833" cy="396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 flipH="1">
            <a:off x="713538" y="788988"/>
            <a:ext cx="10764925" cy="52800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3048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382962" y="2618246"/>
            <a:ext cx="5426076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>
            <p:custDataLst>
              <p:tags r:id="rId2"/>
            </p:custDataLst>
          </p:nvPr>
        </p:nvSpPr>
        <p:spPr>
          <a:xfrm rot="5400000">
            <a:off x="-218494" y="5884291"/>
            <a:ext cx="1192203" cy="7552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>
            <p:custDataLst>
              <p:tags r:id="rId3"/>
            </p:custDataLst>
          </p:nvPr>
        </p:nvSpPr>
        <p:spPr>
          <a:xfrm rot="16200000" flipH="1">
            <a:off x="11218291" y="218494"/>
            <a:ext cx="1192203" cy="75521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328" y="2564472"/>
            <a:ext cx="5419185" cy="895350"/>
          </a:xfrm>
        </p:spPr>
        <p:txBody>
          <a:bodyPr lIns="0" anchor="b"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676328" y="354201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4" name="等腰三角形 3"/>
          <p:cNvSpPr/>
          <p:nvPr>
            <p:custDataLst>
              <p:tags r:id="rId4"/>
            </p:custDataLst>
          </p:nvPr>
        </p:nvSpPr>
        <p:spPr>
          <a:xfrm rot="5400000">
            <a:off x="-978764" y="1737473"/>
            <a:ext cx="5340579" cy="3383052"/>
          </a:xfrm>
          <a:prstGeom prst="triangle">
            <a:avLst/>
          </a:prstGeom>
          <a:blipFill dpi="0" rotWithShape="0">
            <a:blip r:embed="rId5"/>
            <a:srcRect/>
            <a:stretch>
              <a:fillRect l="-104212" t="-5287" r="-102364" b="-395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>
            <p:custDataLst>
              <p:tags r:id="rId6"/>
            </p:custDataLst>
          </p:nvPr>
        </p:nvSpPr>
        <p:spPr>
          <a:xfrm rot="5400000">
            <a:off x="1112260" y="2158827"/>
            <a:ext cx="4010257" cy="254034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9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" Type="http://schemas.openxmlformats.org/officeDocument/2006/relationships/image" Target="../media/image12.png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image" Target="../media/image13.jpeg"/><Relationship Id="rId1" Type="http://schemas.openxmlformats.org/officeDocument/2006/relationships/tags" Target="../tags/tag1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1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0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3" Type="http://schemas.openxmlformats.org/officeDocument/2006/relationships/image" Target="../media/image7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一周进展报告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赵嘉铖、蔡文俊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2022.4.22</a:t>
            </a:r>
            <a:endParaRPr lang="en-US" altLang="zh-CN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6096000" y="1914179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0430" y="584200"/>
            <a:ext cx="6235065" cy="79883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LockServer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第五部分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最终产物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5F78E6F9-F60C-4B19-8FDF-EA35E0326A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913890"/>
            <a:ext cx="5617845" cy="749300"/>
          </a:xfrm>
          <a:prstGeom prst="rect">
            <a:avLst/>
          </a:prstGeom>
        </p:spPr>
      </p:pic>
      <p:pic>
        <p:nvPicPr>
          <p:cNvPr id="3" name="图片 2" descr="32AF6710-C099-4695-A1E0-488F6FBD60D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3062605"/>
            <a:ext cx="5617845" cy="1663700"/>
          </a:xfrm>
          <a:prstGeom prst="rect">
            <a:avLst/>
          </a:prstGeom>
        </p:spPr>
      </p:pic>
      <p:pic>
        <p:nvPicPr>
          <p:cNvPr id="6" name="图片 5" descr="32AF6710-C099-4695-A1E0-488F6FBD60D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205" y="2597150"/>
            <a:ext cx="5800725" cy="1663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4125" y="2663190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 = 1 &amp;&amp; server = 1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54125" y="4463415"/>
            <a:ext cx="2691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 = 2 &amp;&amp; server = 3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24233" y="419835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LockServer: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检验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7A6891E0-4EB5-4240-9231-6CB8EB974D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135" y="1083945"/>
            <a:ext cx="5937250" cy="5499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80213" y="2975317"/>
            <a:ext cx="5419185" cy="895350"/>
          </a:xfrm>
        </p:spPr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263996" y="298132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03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/>
          <p:nvPr>
            <p:custDataLst>
              <p:tags r:id="rId1"/>
            </p:custDataLst>
          </p:nvPr>
        </p:nvSpPr>
        <p:spPr bwMode="auto">
          <a:xfrm>
            <a:off x="8191660" y="1766739"/>
            <a:ext cx="1640990" cy="1882844"/>
          </a:xfrm>
          <a:custGeom>
            <a:avLst/>
            <a:gdLst>
              <a:gd name="T0" fmla="*/ 1146 w 2273"/>
              <a:gd name="T1" fmla="*/ 0 h 2608"/>
              <a:gd name="T2" fmla="*/ 2273 w 2273"/>
              <a:gd name="T3" fmla="*/ 601 h 2608"/>
              <a:gd name="T4" fmla="*/ 2273 w 2273"/>
              <a:gd name="T5" fmla="*/ 2064 h 2608"/>
              <a:gd name="T6" fmla="*/ 1155 w 2273"/>
              <a:gd name="T7" fmla="*/ 2608 h 2608"/>
              <a:gd name="T8" fmla="*/ 0 w 2273"/>
              <a:gd name="T9" fmla="*/ 2036 h 2608"/>
              <a:gd name="T10" fmla="*/ 0 w 2273"/>
              <a:gd name="T11" fmla="*/ 648 h 2608"/>
              <a:gd name="T12" fmla="*/ 1146 w 2273"/>
              <a:gd name="T13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3" h="2608">
                <a:moveTo>
                  <a:pt x="1146" y="0"/>
                </a:moveTo>
                <a:lnTo>
                  <a:pt x="2273" y="601"/>
                </a:lnTo>
                <a:lnTo>
                  <a:pt x="2273" y="2064"/>
                </a:lnTo>
                <a:lnTo>
                  <a:pt x="1155" y="2608"/>
                </a:lnTo>
                <a:lnTo>
                  <a:pt x="0" y="2036"/>
                </a:lnTo>
                <a:lnTo>
                  <a:pt x="0" y="648"/>
                </a:lnTo>
                <a:lnTo>
                  <a:pt x="1146" y="0"/>
                </a:lnTo>
                <a:close/>
              </a:path>
            </a:pathLst>
          </a:custGeom>
          <a:pattFill prst="pct10">
            <a:fgClr>
              <a:srgbClr val="BC9486"/>
            </a:fgClr>
            <a:bgClr>
              <a:sysClr val="window" lastClr="FFFFFF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任意形状 17"/>
          <p:cNvSpPr/>
          <p:nvPr>
            <p:custDataLst>
              <p:tags r:id="rId2"/>
            </p:custDataLst>
          </p:nvPr>
        </p:nvSpPr>
        <p:spPr bwMode="auto">
          <a:xfrm>
            <a:off x="4583273" y="0"/>
            <a:ext cx="3608387" cy="1409700"/>
          </a:xfrm>
          <a:custGeom>
            <a:avLst/>
            <a:gdLst>
              <a:gd name="connsiteX0" fmla="*/ 0 w 3608387"/>
              <a:gd name="connsiteY0" fmla="*/ 0 h 1409700"/>
              <a:gd name="connsiteX1" fmla="*/ 3608387 w 3608387"/>
              <a:gd name="connsiteY1" fmla="*/ 0 h 1409700"/>
              <a:gd name="connsiteX2" fmla="*/ 3608387 w 3608387"/>
              <a:gd name="connsiteY2" fmla="*/ 546100 h 1409700"/>
              <a:gd name="connsiteX3" fmla="*/ 1833562 w 3608387"/>
              <a:gd name="connsiteY3" fmla="*/ 1409700 h 1409700"/>
              <a:gd name="connsiteX4" fmla="*/ 0 w 3608387"/>
              <a:gd name="connsiteY4" fmla="*/ 50165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7" h="1409700">
                <a:moveTo>
                  <a:pt x="0" y="0"/>
                </a:moveTo>
                <a:lnTo>
                  <a:pt x="3608387" y="0"/>
                </a:lnTo>
                <a:lnTo>
                  <a:pt x="3608387" y="546100"/>
                </a:lnTo>
                <a:lnTo>
                  <a:pt x="1833562" y="1409700"/>
                </a:lnTo>
                <a:lnTo>
                  <a:pt x="0" y="501650"/>
                </a:lnTo>
                <a:close/>
              </a:path>
            </a:pathLst>
          </a:custGeom>
          <a:solidFill>
            <a:schemeClr val="accent1">
              <a:lumMod val="50000"/>
              <a:alpha val="7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5595611" y="1577453"/>
            <a:ext cx="3920643" cy="1408902"/>
          </a:xfrm>
          <a:prstGeom prst="rect">
            <a:avLst/>
          </a:prstGeom>
          <a:noFill/>
        </p:spPr>
        <p:txBody>
          <a:bodyPr wrap="square" lIns="90000" tIns="46800" rIns="90000" bIns="46800" rtlCol="0" anchor="b">
            <a:normAutofit/>
          </a:bodyPr>
          <a:lstStyle/>
          <a:p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/>
          <p:nvPr>
            <p:custDataLst>
              <p:tags r:id="rId4"/>
            </p:custDataLst>
          </p:nvPr>
        </p:nvSpPr>
        <p:spPr>
          <a:xfrm>
            <a:off x="5513860" y="3768269"/>
            <a:ext cx="5669229" cy="119493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本周我们学习了一些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TLA+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ivy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相关知识，阅读了一些论文，并用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LockServer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进行了一些实践工作，更好地理解了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ivy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tlas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之间的关联与差异。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Freeform 5"/>
          <p:cNvSpPr/>
          <p:nvPr>
            <p:custDataLst>
              <p:tags r:id="rId5"/>
            </p:custDataLst>
          </p:nvPr>
        </p:nvSpPr>
        <p:spPr bwMode="auto">
          <a:xfrm>
            <a:off x="9660501" y="1409700"/>
            <a:ext cx="629450" cy="722221"/>
          </a:xfrm>
          <a:custGeom>
            <a:avLst/>
            <a:gdLst>
              <a:gd name="T0" fmla="*/ 1146 w 2273"/>
              <a:gd name="T1" fmla="*/ 0 h 2608"/>
              <a:gd name="T2" fmla="*/ 2273 w 2273"/>
              <a:gd name="T3" fmla="*/ 601 h 2608"/>
              <a:gd name="T4" fmla="*/ 2273 w 2273"/>
              <a:gd name="T5" fmla="*/ 2064 h 2608"/>
              <a:gd name="T6" fmla="*/ 1155 w 2273"/>
              <a:gd name="T7" fmla="*/ 2608 h 2608"/>
              <a:gd name="T8" fmla="*/ 0 w 2273"/>
              <a:gd name="T9" fmla="*/ 2036 h 2608"/>
              <a:gd name="T10" fmla="*/ 0 w 2273"/>
              <a:gd name="T11" fmla="*/ 648 h 2608"/>
              <a:gd name="T12" fmla="*/ 1146 w 2273"/>
              <a:gd name="T13" fmla="*/ 0 h 2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3" h="2608">
                <a:moveTo>
                  <a:pt x="1146" y="0"/>
                </a:moveTo>
                <a:lnTo>
                  <a:pt x="2273" y="601"/>
                </a:lnTo>
                <a:lnTo>
                  <a:pt x="2273" y="2064"/>
                </a:lnTo>
                <a:lnTo>
                  <a:pt x="1155" y="2608"/>
                </a:lnTo>
                <a:lnTo>
                  <a:pt x="0" y="2036"/>
                </a:lnTo>
                <a:lnTo>
                  <a:pt x="0" y="648"/>
                </a:lnTo>
                <a:lnTo>
                  <a:pt x="1146" y="0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矩形: 圆角 8"/>
          <p:cNvSpPr/>
          <p:nvPr>
            <p:custDataLst>
              <p:tags r:id="rId6"/>
            </p:custDataLst>
          </p:nvPr>
        </p:nvSpPr>
        <p:spPr>
          <a:xfrm>
            <a:off x="5349444" y="2368287"/>
            <a:ext cx="101144" cy="4581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CAAA9F">
              <a:shade val="50000"/>
            </a:srgbClr>
          </a:lnRef>
          <a:fillRef idx="1">
            <a:srgbClr val="CAAA9F"/>
          </a:fillRef>
          <a:effectRef idx="0">
            <a:srgbClr val="CAAA9F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形状 20"/>
          <p:cNvSpPr/>
          <p:nvPr>
            <p:custDataLst>
              <p:tags r:id="rId7"/>
            </p:custDataLst>
          </p:nvPr>
        </p:nvSpPr>
        <p:spPr bwMode="auto">
          <a:xfrm>
            <a:off x="9334258" y="3232512"/>
            <a:ext cx="2857743" cy="3625489"/>
          </a:xfrm>
          <a:custGeom>
            <a:avLst/>
            <a:gdLst>
              <a:gd name="connsiteX0" fmla="*/ 1864286 w 2857743"/>
              <a:gd name="connsiteY0" fmla="*/ 0 h 3625489"/>
              <a:gd name="connsiteX1" fmla="*/ 2857743 w 2857743"/>
              <a:gd name="connsiteY1" fmla="*/ 529785 h 3625489"/>
              <a:gd name="connsiteX2" fmla="*/ 2857743 w 2857743"/>
              <a:gd name="connsiteY2" fmla="*/ 3625489 h 3625489"/>
              <a:gd name="connsiteX3" fmla="*/ 632769 w 2857743"/>
              <a:gd name="connsiteY3" fmla="*/ 3625489 h 3625489"/>
              <a:gd name="connsiteX4" fmla="*/ 0 w 2857743"/>
              <a:gd name="connsiteY4" fmla="*/ 3312118 h 3625489"/>
              <a:gd name="connsiteX5" fmla="*/ 0 w 2857743"/>
              <a:gd name="connsiteY5" fmla="*/ 1054152 h 3625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7743" h="3625489">
                <a:moveTo>
                  <a:pt x="1864286" y="0"/>
                </a:moveTo>
                <a:lnTo>
                  <a:pt x="2857743" y="529785"/>
                </a:lnTo>
                <a:lnTo>
                  <a:pt x="2857743" y="3625489"/>
                </a:lnTo>
                <a:lnTo>
                  <a:pt x="632769" y="3625489"/>
                </a:lnTo>
                <a:lnTo>
                  <a:pt x="0" y="3312118"/>
                </a:lnTo>
                <a:lnTo>
                  <a:pt x="0" y="1054152"/>
                </a:ln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838800" y="1180800"/>
            <a:ext cx="4053600" cy="4705200"/>
            <a:chOff x="777691" y="6236970"/>
            <a:chExt cx="5783947" cy="6710681"/>
          </a:xfrm>
        </p:grpSpPr>
        <p:sp>
          <p:nvSpPr>
            <p:cNvPr id="4" name="任意多边形 11"/>
            <p:cNvSpPr/>
            <p:nvPr>
              <p:custDataLst>
                <p:tags r:id="rId9"/>
              </p:custDataLst>
            </p:nvPr>
          </p:nvSpPr>
          <p:spPr>
            <a:xfrm>
              <a:off x="1908629" y="7549050"/>
              <a:ext cx="3522407" cy="4086178"/>
            </a:xfrm>
            <a:custGeom>
              <a:avLst/>
              <a:gdLst>
                <a:gd name="connsiteX0" fmla="*/ 1648459 w 3296922"/>
                <a:gd name="connsiteY0" fmla="*/ 548191 h 3824604"/>
                <a:gd name="connsiteX1" fmla="*/ 472555 w 3296922"/>
                <a:gd name="connsiteY1" fmla="*/ 1136170 h 3824604"/>
                <a:gd name="connsiteX2" fmla="*/ 472556 w 3296922"/>
                <a:gd name="connsiteY2" fmla="*/ 2688436 h 3824604"/>
                <a:gd name="connsiteX3" fmla="*/ 1648460 w 3296922"/>
                <a:gd name="connsiteY3" fmla="*/ 3276414 h 3824604"/>
                <a:gd name="connsiteX4" fmla="*/ 2824364 w 3296922"/>
                <a:gd name="connsiteY4" fmla="*/ 2688435 h 3824604"/>
                <a:gd name="connsiteX5" fmla="*/ 2824365 w 3296922"/>
                <a:gd name="connsiteY5" fmla="*/ 1136170 h 3824604"/>
                <a:gd name="connsiteX6" fmla="*/ 1648460 w 3296922"/>
                <a:gd name="connsiteY6" fmla="*/ 0 h 3824604"/>
                <a:gd name="connsiteX7" fmla="*/ 3296920 w 3296922"/>
                <a:gd name="connsiteY7" fmla="*/ 824269 h 3824604"/>
                <a:gd name="connsiteX8" fmla="*/ 3296922 w 3296922"/>
                <a:gd name="connsiteY8" fmla="*/ 3000337 h 3824604"/>
                <a:gd name="connsiteX9" fmla="*/ 1648460 w 3296922"/>
                <a:gd name="connsiteY9" fmla="*/ 3824604 h 3824604"/>
                <a:gd name="connsiteX10" fmla="*/ 0 w 3296922"/>
                <a:gd name="connsiteY10" fmla="*/ 3000337 h 3824604"/>
                <a:gd name="connsiteX11" fmla="*/ 0 w 3296922"/>
                <a:gd name="connsiteY11" fmla="*/ 824267 h 38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6922" h="3824604">
                  <a:moveTo>
                    <a:pt x="1648459" y="548191"/>
                  </a:moveTo>
                  <a:lnTo>
                    <a:pt x="472555" y="1136170"/>
                  </a:lnTo>
                  <a:lnTo>
                    <a:pt x="472556" y="2688436"/>
                  </a:lnTo>
                  <a:lnTo>
                    <a:pt x="1648460" y="3276414"/>
                  </a:lnTo>
                  <a:lnTo>
                    <a:pt x="2824364" y="2688435"/>
                  </a:lnTo>
                  <a:lnTo>
                    <a:pt x="2824365" y="1136170"/>
                  </a:lnTo>
                  <a:close/>
                  <a:moveTo>
                    <a:pt x="1648460" y="0"/>
                  </a:moveTo>
                  <a:lnTo>
                    <a:pt x="3296920" y="824269"/>
                  </a:lnTo>
                  <a:lnTo>
                    <a:pt x="3296922" y="3000337"/>
                  </a:lnTo>
                  <a:lnTo>
                    <a:pt x="1648460" y="3824604"/>
                  </a:lnTo>
                  <a:lnTo>
                    <a:pt x="0" y="3000337"/>
                  </a:lnTo>
                  <a:lnTo>
                    <a:pt x="0" y="824267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43382" sy="43382"/>
            </a:blipFill>
            <a:ln>
              <a:noFill/>
            </a:ln>
          </p:spPr>
          <p:style>
            <a:lnRef idx="2">
              <a:srgbClr val="CAAA9F">
                <a:shade val="50000"/>
              </a:srgbClr>
            </a:lnRef>
            <a:fillRef idx="1">
              <a:srgbClr val="CAAA9F"/>
            </a:fillRef>
            <a:effectRef idx="0">
              <a:srgbClr val="CAAA9F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13"/>
            <p:cNvSpPr/>
            <p:nvPr>
              <p:custDataLst>
                <p:tags r:id="rId11"/>
              </p:custDataLst>
            </p:nvPr>
          </p:nvSpPr>
          <p:spPr>
            <a:xfrm>
              <a:off x="777691" y="6236970"/>
              <a:ext cx="4653204" cy="5679129"/>
            </a:xfrm>
            <a:custGeom>
              <a:avLst/>
              <a:gdLst>
                <a:gd name="connsiteX0" fmla="*/ 2706868 w 4355332"/>
                <a:gd name="connsiteY0" fmla="*/ 0 h 5315582"/>
                <a:gd name="connsiteX1" fmla="*/ 4355332 w 4355332"/>
                <a:gd name="connsiteY1" fmla="*/ 824326 h 5315582"/>
                <a:gd name="connsiteX2" fmla="*/ 4355332 w 4355332"/>
                <a:gd name="connsiteY2" fmla="*/ 1724548 h 5315582"/>
                <a:gd name="connsiteX3" fmla="*/ 2706867 w 4355332"/>
                <a:gd name="connsiteY3" fmla="*/ 900221 h 5315582"/>
                <a:gd name="connsiteX4" fmla="*/ 775966 w 4355332"/>
                <a:gd name="connsiteY4" fmla="*/ 1865782 h 5315582"/>
                <a:gd name="connsiteX5" fmla="*/ 775965 w 4355332"/>
                <a:gd name="connsiteY5" fmla="*/ 4414864 h 5315582"/>
                <a:gd name="connsiteX6" fmla="*/ 776962 w 4355332"/>
                <a:gd name="connsiteY6" fmla="*/ 4415363 h 5315582"/>
                <a:gd name="connsiteX7" fmla="*/ 776962 w 4355332"/>
                <a:gd name="connsiteY7" fmla="*/ 5315582 h 5315582"/>
                <a:gd name="connsiteX8" fmla="*/ 2 w 4355332"/>
                <a:gd name="connsiteY8" fmla="*/ 4927060 h 5315582"/>
                <a:gd name="connsiteX9" fmla="*/ 0 w 4355332"/>
                <a:gd name="connsiteY9" fmla="*/ 1353588 h 531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5332" h="5315582">
                  <a:moveTo>
                    <a:pt x="2706868" y="0"/>
                  </a:moveTo>
                  <a:lnTo>
                    <a:pt x="4355332" y="824326"/>
                  </a:lnTo>
                  <a:lnTo>
                    <a:pt x="4355332" y="1724548"/>
                  </a:lnTo>
                  <a:lnTo>
                    <a:pt x="2706867" y="900221"/>
                  </a:lnTo>
                  <a:lnTo>
                    <a:pt x="775966" y="1865782"/>
                  </a:lnTo>
                  <a:lnTo>
                    <a:pt x="775965" y="4414864"/>
                  </a:lnTo>
                  <a:lnTo>
                    <a:pt x="776962" y="4415363"/>
                  </a:lnTo>
                  <a:lnTo>
                    <a:pt x="776962" y="5315582"/>
                  </a:lnTo>
                  <a:lnTo>
                    <a:pt x="2" y="4927060"/>
                  </a:lnTo>
                  <a:lnTo>
                    <a:pt x="0" y="1353588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43382" sy="43382"/>
            </a:blipFill>
            <a:ln>
              <a:noFill/>
            </a:ln>
          </p:spPr>
          <p:style>
            <a:lnRef idx="2">
              <a:srgbClr val="CAAA9F">
                <a:shade val="50000"/>
              </a:srgbClr>
            </a:lnRef>
            <a:fillRef idx="1">
              <a:srgbClr val="CAAA9F"/>
            </a:fillRef>
            <a:effectRef idx="0">
              <a:srgbClr val="CAAA9F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Hexagon 21"/>
            <p:cNvSpPr/>
            <p:nvPr>
              <p:custDataLst>
                <p:tags r:id="rId12"/>
              </p:custDataLst>
            </p:nvPr>
          </p:nvSpPr>
          <p:spPr>
            <a:xfrm>
              <a:off x="2669486" y="8431340"/>
              <a:ext cx="2000689" cy="2320908"/>
            </a:xfrm>
            <a:custGeom>
              <a:avLst/>
              <a:gdLst>
                <a:gd name="connsiteX0" fmla="*/ 936310 w 1872616"/>
                <a:gd name="connsiteY0" fmla="*/ 0 h 2172336"/>
                <a:gd name="connsiteX1" fmla="*/ 1872616 w 1872616"/>
                <a:gd name="connsiteY1" fmla="*/ 468154 h 2172336"/>
                <a:gd name="connsiteX2" fmla="*/ 1872616 w 1872616"/>
                <a:gd name="connsiteY2" fmla="*/ 1704184 h 2172336"/>
                <a:gd name="connsiteX3" fmla="*/ 936309 w 1872616"/>
                <a:gd name="connsiteY3" fmla="*/ 2172336 h 2172336"/>
                <a:gd name="connsiteX4" fmla="*/ 0 w 1872616"/>
                <a:gd name="connsiteY4" fmla="*/ 1704183 h 2172336"/>
                <a:gd name="connsiteX5" fmla="*/ 0 w 1872616"/>
                <a:gd name="connsiteY5" fmla="*/ 468154 h 217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616" h="2172336">
                  <a:moveTo>
                    <a:pt x="936310" y="0"/>
                  </a:moveTo>
                  <a:lnTo>
                    <a:pt x="1872616" y="468154"/>
                  </a:lnTo>
                  <a:lnTo>
                    <a:pt x="1872616" y="1704184"/>
                  </a:lnTo>
                  <a:lnTo>
                    <a:pt x="936309" y="2172336"/>
                  </a:lnTo>
                  <a:lnTo>
                    <a:pt x="0" y="1704183"/>
                  </a:lnTo>
                  <a:lnTo>
                    <a:pt x="0" y="468154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43382" sy="43382"/>
            </a:blipFill>
            <a:ln>
              <a:noFill/>
            </a:ln>
          </p:spPr>
          <p:style>
            <a:lnRef idx="2">
              <a:srgbClr val="CAAA9F">
                <a:shade val="50000"/>
              </a:srgbClr>
            </a:lnRef>
            <a:fillRef idx="1">
              <a:srgbClr val="CAAA9F"/>
            </a:fillRef>
            <a:effectRef idx="0">
              <a:srgbClr val="CAAA9F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14"/>
            <p:cNvSpPr/>
            <p:nvPr>
              <p:custDataLst>
                <p:tags r:id="rId13"/>
              </p:custDataLst>
            </p:nvPr>
          </p:nvSpPr>
          <p:spPr>
            <a:xfrm>
              <a:off x="1908291" y="7268525"/>
              <a:ext cx="4653347" cy="5679126"/>
            </a:xfrm>
            <a:custGeom>
              <a:avLst/>
              <a:gdLst>
                <a:gd name="connsiteX0" fmla="*/ 3578478 w 4355466"/>
                <a:gd name="connsiteY0" fmla="*/ 0 h 5315580"/>
                <a:gd name="connsiteX1" fmla="*/ 4355466 w 4355466"/>
                <a:gd name="connsiteY1" fmla="*/ 388526 h 5315580"/>
                <a:gd name="connsiteX2" fmla="*/ 4355465 w 4355466"/>
                <a:gd name="connsiteY2" fmla="*/ 3961996 h 5315580"/>
                <a:gd name="connsiteX3" fmla="*/ 1648515 w 4355466"/>
                <a:gd name="connsiteY3" fmla="*/ 5315580 h 5315580"/>
                <a:gd name="connsiteX4" fmla="*/ 2 w 4355466"/>
                <a:gd name="connsiteY4" fmla="*/ 4491253 h 5315580"/>
                <a:gd name="connsiteX5" fmla="*/ 0 w 4355466"/>
                <a:gd name="connsiteY5" fmla="*/ 3591036 h 5315580"/>
                <a:gd name="connsiteX6" fmla="*/ 1648515 w 4355466"/>
                <a:gd name="connsiteY6" fmla="*/ 4415361 h 5315580"/>
                <a:gd name="connsiteX7" fmla="*/ 3579477 w 4355466"/>
                <a:gd name="connsiteY7" fmla="*/ 3449802 h 5315580"/>
                <a:gd name="connsiteX8" fmla="*/ 3579478 w 4355466"/>
                <a:gd name="connsiteY8" fmla="*/ 900720 h 5315580"/>
                <a:gd name="connsiteX9" fmla="*/ 3578477 w 4355466"/>
                <a:gd name="connsiteY9" fmla="*/ 900219 h 531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5466" h="5315580">
                  <a:moveTo>
                    <a:pt x="3578478" y="0"/>
                  </a:moveTo>
                  <a:lnTo>
                    <a:pt x="4355466" y="388526"/>
                  </a:lnTo>
                  <a:lnTo>
                    <a:pt x="4355465" y="3961996"/>
                  </a:lnTo>
                  <a:lnTo>
                    <a:pt x="1648515" y="5315580"/>
                  </a:lnTo>
                  <a:lnTo>
                    <a:pt x="2" y="4491253"/>
                  </a:lnTo>
                  <a:lnTo>
                    <a:pt x="0" y="3591036"/>
                  </a:lnTo>
                  <a:lnTo>
                    <a:pt x="1648515" y="4415361"/>
                  </a:lnTo>
                  <a:lnTo>
                    <a:pt x="3579477" y="3449802"/>
                  </a:lnTo>
                  <a:lnTo>
                    <a:pt x="3579478" y="900720"/>
                  </a:lnTo>
                  <a:lnTo>
                    <a:pt x="3578477" y="900219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43382" sy="43382"/>
            </a:blipFill>
            <a:ln>
              <a:noFill/>
            </a:ln>
          </p:spPr>
          <p:style>
            <a:lnRef idx="2">
              <a:srgbClr val="CAAA9F">
                <a:shade val="50000"/>
              </a:srgbClr>
            </a:lnRef>
            <a:fillRef idx="1">
              <a:srgbClr val="CAAA9F"/>
            </a:fillRef>
            <a:effectRef idx="0">
              <a:srgbClr val="CAAA9F"/>
            </a:effectRef>
            <a:fontRef idx="minor">
              <a:sysClr val="window" lastClr="FFFFFF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custDataLst>
      <p:tags r:id="rId14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>
            <p:custDataLst>
              <p:tags r:id="rId1"/>
            </p:custDataLst>
          </p:nvPr>
        </p:nvSpPr>
        <p:spPr>
          <a:xfrm>
            <a:off x="4438650" y="504825"/>
            <a:ext cx="3314700" cy="85661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汉仪旗黑-85S" panose="00020600040101010101" pitchFamily="18" charset="-122"/>
                <a:cs typeface="Segoe UI Semibold" panose="020B0702040204020203" charset="0"/>
                <a:sym typeface="+mn-ea"/>
              </a:rPr>
              <a:t>CONTENTS</a:t>
            </a:r>
            <a:endParaRPr lang="en-US" altLang="zh-CN" sz="4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汉仪旗黑-85S" panose="00020600040101010101" pitchFamily="18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1908810" y="2227950"/>
            <a:ext cx="738505" cy="7385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panose="020B0503020204020204" charset="-122"/>
              </a:rPr>
              <a:t>01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792095" y="236257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pPr algn="l" fontAlgn="auto"/>
            <a:r>
              <a:rPr kumimoji="0" lang="zh-CN" altLang="en-US" sz="2400" b="1" i="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9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进展概述</a:t>
            </a:r>
            <a:endParaRPr kumimoji="0" lang="zh-CN" altLang="en-US" sz="2400" b="1" i="0" kern="0" dirty="0"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Arial" panose="020B060402020209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4"/>
            </p:custDataLst>
          </p:nvPr>
        </p:nvSpPr>
        <p:spPr>
          <a:xfrm>
            <a:off x="1908810" y="3348090"/>
            <a:ext cx="738505" cy="7385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panose="020B0503020204020204" charset="-122"/>
              </a:rPr>
              <a:t>02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1908810" y="4468681"/>
            <a:ext cx="738505" cy="73850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uFillTx/>
                <a:latin typeface="Arial" panose="020B0604020202090204" pitchFamily="34" charset="0"/>
                <a:ea typeface="微软雅黑" panose="020B0503020204020204" charset="-122"/>
              </a:rPr>
              <a:t>03</a:t>
            </a:r>
            <a:endParaRPr lang="en-US" altLang="zh-CN">
              <a:solidFill>
                <a:schemeClr val="bg1"/>
              </a:solidFill>
              <a:uFillTx/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2792095" y="3482710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en-US" altLang="zh-CN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LockServer</a:t>
            </a:r>
            <a:endParaRPr lang="en-US" altLang="zh-CN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2821940" y="4603301"/>
            <a:ext cx="3121025" cy="46863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/>
          <a:p>
            <a:r>
              <a:rPr lang="zh-CN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Segoe UI Semibold" panose="020B0702040204020203" charset="0"/>
                <a:sym typeface="+mn-ea"/>
              </a:rPr>
              <a:t>总结</a:t>
            </a:r>
            <a:endParaRPr lang="zh-CN" altLang="en-US" sz="2400" b="1" kern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90204" pitchFamily="34" charset="0"/>
              <a:ea typeface="微软雅黑" panose="020B0503020204020204" charset="-122"/>
              <a:cs typeface="Segoe UI Semibold" panose="020B0702040204020203" charset="0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80213" y="2975317"/>
            <a:ext cx="5419185" cy="895350"/>
          </a:xfrm>
        </p:spPr>
        <p:txBody>
          <a:bodyPr/>
          <a:lstStyle/>
          <a:p>
            <a:r>
              <a:rPr lang="zh-CN" altLang="en-US"/>
              <a:t>进展概述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263996" y="298132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01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510544"/>
            <a:ext cx="10852237" cy="441964"/>
          </a:xfrm>
        </p:spPr>
        <p:txBody>
          <a:bodyPr>
            <a:normAutofit fontScale="90000"/>
          </a:bodyPr>
          <a:lstStyle/>
          <a:p>
            <a:r>
              <a:rPr lang="zh-CN" altLang="en-US" sz="3110" dirty="0"/>
              <a:t>进展概述</a:t>
            </a:r>
            <a:endParaRPr lang="zh-CN" altLang="en-US" sz="311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本周我们分为两个部分分别展开。第一部分由赵嘉铖负责，进行</a:t>
            </a:r>
            <a:r>
              <a:rPr lang="en-US" altLang="zh-CN" sz="2400" dirty="0"/>
              <a:t>LockServer</a:t>
            </a:r>
            <a:r>
              <a:rPr sz="2400" dirty="0"/>
              <a:t>部分的工作。第二部分由蔡文俊负责，主要进行对论文的研读工作。</a:t>
            </a:r>
            <a:endParaRPr sz="24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280213" y="2975317"/>
            <a:ext cx="5419185" cy="895350"/>
          </a:xfrm>
        </p:spPr>
        <p:txBody>
          <a:bodyPr/>
          <a:lstStyle/>
          <a:p>
            <a:r>
              <a:rPr lang="en-US" altLang="zh-CN"/>
              <a:t>LockServer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263996" y="2981324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90204" pitchFamily="34" charset="0"/>
              </a:rPr>
              <a:t>02</a:t>
            </a:r>
            <a:endParaRPr lang="en-US" altLang="zh-CN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4"/>
          <p:cNvSpPr txBox="1"/>
          <p:nvPr>
            <p:custDataLst>
              <p:tags r:id="rId1"/>
            </p:custDataLst>
          </p:nvPr>
        </p:nvSpPr>
        <p:spPr>
          <a:xfrm>
            <a:off x="1725568" y="1844676"/>
            <a:ext cx="8740864" cy="2821592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第一部分：相较于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ivy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语法，完成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LockServer TLA+ spec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的编写，进行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Model checker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第二部分：将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DistAI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的配置文件与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TLC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的配置文件统一，分别输出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第三部分：将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DistAI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生成的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csv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文件进行后续操作，得到最终的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ivy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文件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第四部分：将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TLC simulation mode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生成的文件进行转换，转换为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csv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文件并进行后续操作，得到最终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ivy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文件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第五部分：进行比较与观察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1494790" y="1958975"/>
            <a:ext cx="0" cy="2707293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1078" y="56398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</a:rPr>
              <a:t>LockServer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6096000" y="1914179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0430" y="584200"/>
            <a:ext cx="6235065" cy="79883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LockServer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第一部分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:TLA+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文件编写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 descr="4A52B4EC-1D62-438D-86BC-ED4FF00D52A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0" y="1383030"/>
            <a:ext cx="4566285" cy="4869180"/>
          </a:xfrm>
          <a:prstGeom prst="rect">
            <a:avLst/>
          </a:prstGeom>
        </p:spPr>
      </p:pic>
      <p:pic>
        <p:nvPicPr>
          <p:cNvPr id="5" name="图片 4" descr="3619371A-4BF1-4E8C-8C04-5184CAE3B68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255" y="1383030"/>
            <a:ext cx="4566285" cy="4928870"/>
          </a:xfrm>
          <a:prstGeom prst="rect">
            <a:avLst/>
          </a:prstGeom>
        </p:spPr>
      </p:pic>
      <p:pic>
        <p:nvPicPr>
          <p:cNvPr id="6" name="图片 5" descr="C7332E13-C292-49C7-B8A2-B13B36F0654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675" y="234315"/>
            <a:ext cx="4988560" cy="8362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6096000" y="1914179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0430" y="584200"/>
            <a:ext cx="6235065" cy="79883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LockServer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第二部分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配置文件编写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BC5C7289-5752-4587-9547-171A88C5E1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260" y="1383030"/>
            <a:ext cx="4070985" cy="47459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4570" y="3106420"/>
            <a:ext cx="4639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python translate.py </a:t>
            </a:r>
            <a:r>
              <a:rPr lang="en-US" altLang="zh-CN"/>
              <a:t>lock_server</a:t>
            </a:r>
            <a:r>
              <a:rPr lang="zh-CN" altLang="en-US"/>
              <a:t> --min_size="</a:t>
            </a:r>
            <a:r>
              <a:rPr lang="en-US" altLang="zh-CN"/>
              <a:t>client</a:t>
            </a:r>
            <a:r>
              <a:rPr lang="zh-CN" altLang="en-US"/>
              <a:t>=2 </a:t>
            </a:r>
            <a:r>
              <a:rPr lang="en-US" altLang="zh-CN"/>
              <a:t>server</a:t>
            </a:r>
            <a:r>
              <a:rPr lang="zh-CN" altLang="en-US"/>
              <a:t>=</a:t>
            </a:r>
            <a:r>
              <a:rPr lang="en-US" altLang="zh-CN"/>
              <a:t>3</a:t>
            </a:r>
            <a:r>
              <a:rPr lang="zh-CN" altLang="en-US"/>
              <a:t>"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1"/>
            </p:custDataLst>
          </p:nvPr>
        </p:nvCxnSpPr>
        <p:spPr>
          <a:xfrm>
            <a:off x="6096000" y="1914179"/>
            <a:ext cx="0" cy="3353146"/>
          </a:xfrm>
          <a:prstGeom prst="line">
            <a:avLst/>
          </a:prstGeom>
          <a:ln w="19050">
            <a:solidFill>
              <a:schemeClr val="accent1">
                <a:alpha val="2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900430" y="584200"/>
            <a:ext cx="6235065" cy="79883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LockServer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第三、四部分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90204" pitchFamily="34" charset="0"/>
                <a:ea typeface="微软雅黑" panose="020B0503020204020204" charset="-122"/>
                <a:sym typeface="+mn-ea"/>
              </a:rPr>
              <a:t>输出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F47FA649-9E3D-42DD-B487-25CF7F3BAE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" y="2301240"/>
            <a:ext cx="4886960" cy="2254885"/>
          </a:xfrm>
          <a:prstGeom prst="rect">
            <a:avLst/>
          </a:prstGeom>
        </p:spPr>
      </p:pic>
      <p:pic>
        <p:nvPicPr>
          <p:cNvPr id="5" name="图片 4" descr="868A4DF5-49F3-4DFB-8AE9-452960C50C7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217930"/>
            <a:ext cx="4904105" cy="47447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191192_15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2"/>
  <p:tag name="KSO_WM_SPECIAL_SOURCE" val="jmoperation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1192_15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5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191192_15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2"/>
  <p:tag name="KSO_WM_SPECIAL_SOURCE" val="jmoperation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1192_15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5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ID" val="custom20191192_15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2"/>
  <p:tag name="KSO_WM_SPECIAL_SOURCE" val="jmoperation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1192_15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5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custom20191192_15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5"/>
  <p:tag name="KSO_WM_SLIDE_SIZE" val="823*440"/>
  <p:tag name="KSO_WM_SLIDE_POSITION" val="68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2"/>
  <p:tag name="KSO_WM_SPECIAL_SOURCE" val="jmoperation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4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ID" val="custom20191192_14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821*321"/>
  <p:tag name="KSO_WM_SLIDE_POSITION" val="70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1"/>
  <p:tag name="KSO_WM_SPECIAL_SOURCE" val="jmoperation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7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PRESET_TEXT" val="01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192_7*e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ID" val="custom20191192_7"/>
  <p:tag name="KSO_WM_TEMPLATE_SUBCATEGORY" val="0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192"/>
  <p:tag name="KSO_WM_SLIDE_LAYOUT" val="a_b_e"/>
  <p:tag name="KSO_WM_SLIDE_LAYOUT_CNT" val="1_1_1"/>
  <p:tag name="KSO_WM_SPECIAL_SOURCE" val="jmoperation"/>
</p:tagLst>
</file>

<file path=ppt/tags/tag115.xml><?xml version="1.0" encoding="utf-8"?>
<p:tagLst xmlns:p="http://schemas.openxmlformats.org/presentationml/2006/main">
  <p:tag name="KSO_WM_UNIT_FILL_FORE_SCHEMECOLOR_INDEX" val="6"/>
  <p:tag name="KSO_WM_UNIT_FILL_BACK_SCHEMECOLOR_INDEX" val="14"/>
  <p:tag name="KSO_WM_UNIT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2"/>
  <p:tag name="KSO_WM_UNIT_ID" val="custom20191192_16*i*2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3"/>
  <p:tag name="KSO_WM_UNIT_ID" val="custom20191192_16*i*3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TEXT_FILL_FORE_SCHEMECOLOR_INDEX" val="15"/>
  <p:tag name="KSO_WM_UNIT_TEXT_FILL_TYPE" val="1"/>
  <p:tag name="KSO_WM_UNIT_USESOURCEFORMAT_APPLY" val="1"/>
  <p:tag name="KSO_WM_UNIT_ISCONTENTSTITLE" val="0"/>
  <p:tag name="KSO_WM_UNIT_ISNUMDGMTITLE" val="0"/>
  <p:tag name="KSO_WM_UNIT_PRESET_TEXT" val="单击此处&#10;添加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191192_16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TEXT_FILL_FORE_SCHEMECOLOR_INDEX" val="15"/>
  <p:tag name="KSO_WM_UNIT_TEXT_FILL_TYPE" val="1"/>
  <p:tag name="KSO_WM_UNIT_USESOURCEFORMAT_APPLY" val="1"/>
  <p:tag name="KSO_WM_UNIT_SUBTYPE" val="a"/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72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1"/>
  <p:tag name="KSO_WM_UNIT_ID" val="custom20191192_16*f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4"/>
  <p:tag name="KSO_WM_UNIT_ID" val="custom20191192_16*i*4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5"/>
  <p:tag name="KSO_WM_UNIT_ID" val="custom20191192_16*i*5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FILL_FORE_SCHEMECOLOR_INDEX" val="8"/>
  <p:tag name="KSO_WM_UNIT_FILL_TYPE" val="1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6"/>
  <p:tag name="KSO_WM_UNIT_ID" val="custom20191192_16*i*6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i"/>
  <p:tag name="KSO_WM_UNIT_INDEX" val="1"/>
  <p:tag name="KSO_WM_UNIT_ID" val="custom20191192_16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CREATIVE_CROP_ORG_LEFT" val="-107.05"/>
  <p:tag name="KSO_WM_CREATIVE_CROP_ORG_TOP" val="491.1"/>
  <p:tag name="KSO_WM_CREATIVE_CROP_ORG_WIDTH" val="792"/>
  <p:tag name="KSO_WM_CREATIVE_CROP_ORG_HEIGHT" val="528.4"/>
  <p:tag name="KSO_WM_CREATIVE_CROP_SHAPE_LEFT" val="150.286"/>
  <p:tag name="KSO_WM_CREATIVE_CROP_SHAPE_TOP" val="594.413"/>
  <p:tag name="KSO_WM_CREATIVE_CROP_SHAPE_WIDTH" val="277.355"/>
  <p:tag name="KSO_WM_CREATIVE_CROP_SHAPE_HEIGHT" val="321.746"/>
  <p:tag name="KSO_WM_UNIT_TEXT_FILL_FORE_SCHEMECOLOR_INDEX" val="2"/>
  <p:tag name="KSO_WM_UNIT_TEXT_FILL_TYPE" val="1"/>
  <p:tag name="KSO_WM_UNIT_USESOURCEFORMAT_APPLY" val="1"/>
  <p:tag name="KSO_WM_UNIT_DIAGRAM_MODELTYPE" val="creativeCrop"/>
  <p:tag name="KSO_WM_UNIT_VALUE" val="795*68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1"/>
  <p:tag name="KSO_WM_UNIT_ID" val="custom20191192_16*ζ_h_d*1_1_1"/>
  <p:tag name="KSO_WM_TEMPLATE_CATEGORY" val="custom"/>
  <p:tag name="KSO_WM_TEMPLATE_INDEX" val="20191192"/>
  <p:tag name="KSO_WM_UNIT_LAYERLEVEL" val="1_1_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CREATIVE_CROP_ORG_LEFT" val="-107.05"/>
  <p:tag name="KSO_WM_CREATIVE_CROP_ORG_TOP" val="491.1"/>
  <p:tag name="KSO_WM_CREATIVE_CROP_ORG_WIDTH" val="792"/>
  <p:tag name="KSO_WM_CREATIVE_CROP_ORG_HEIGHT" val="528.4"/>
  <p:tag name="KSO_WM_CREATIVE_CROP_SHAPE_LEFT" val="61.2355"/>
  <p:tag name="KSO_WM_CREATIVE_CROP_SHAPE_TOP" val="491.1"/>
  <p:tag name="KSO_WM_CREATIVE_CROP_SHAPE_WIDTH" val="366.394"/>
  <p:tag name="KSO_WM_CREATIVE_CROP_SHAPE_HEIGHT" val="447.176"/>
  <p:tag name="KSO_WM_UNIT_TEXT_FILL_FORE_SCHEMECOLOR_INDEX" val="2"/>
  <p:tag name="KSO_WM_UNIT_TEXT_FILL_TYPE" val="1"/>
  <p:tag name="KSO_WM_UNIT_USESOURCEFORMAT_APPLY" val="1"/>
  <p:tag name="KSO_WM_UNIT_DIAGRAM_MODELTYPE" val="creativeCrop"/>
  <p:tag name="KSO_WM_UNIT_VALUE" val="1105*90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2"/>
  <p:tag name="KSO_WM_UNIT_ID" val="custom20191192_16*ζ_h_d*1_1_2"/>
  <p:tag name="KSO_WM_TEMPLATE_CATEGORY" val="custom"/>
  <p:tag name="KSO_WM_TEMPLATE_INDEX" val="20191192"/>
  <p:tag name="KSO_WM_UNIT_LAYERLEVEL" val="1_1_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CREATIVE_CROP_ORG_LEFT" val="-107.05"/>
  <p:tag name="KSO_WM_CREATIVE_CROP_ORG_TOP" val="491.1"/>
  <p:tag name="KSO_WM_CREATIVE_CROP_ORG_WIDTH" val="792"/>
  <p:tag name="KSO_WM_CREATIVE_CROP_ORG_HEIGHT" val="528.4"/>
  <p:tag name="KSO_WM_CREATIVE_CROP_SHAPE_LEFT" val="210.196"/>
  <p:tag name="KSO_WM_CREATIVE_CROP_SHAPE_TOP" val="663.885"/>
  <p:tag name="KSO_WM_CREATIVE_CROP_SHAPE_WIDTH" val="157.535"/>
  <p:tag name="KSO_WM_CREATIVE_CROP_SHAPE_HEIGHT" val="182.749"/>
  <p:tag name="KSO_WM_UNIT_TEXT_FILL_FORE_SCHEMECOLOR_INDEX" val="2"/>
  <p:tag name="KSO_WM_UNIT_TEXT_FILL_TYPE" val="1"/>
  <p:tag name="KSO_WM_UNIT_USESOURCEFORMAT_APPLY" val="1"/>
  <p:tag name="KSO_WM_UNIT_DIAGRAM_MODELTYPE" val="creativeCrop"/>
  <p:tag name="KSO_WM_UNIT_VALUE" val="452*389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3"/>
  <p:tag name="KSO_WM_UNIT_ID" val="custom20191192_16*ζ_h_d*1_1_3"/>
  <p:tag name="KSO_WM_TEMPLATE_CATEGORY" val="custom"/>
  <p:tag name="KSO_WM_TEMPLATE_INDEX" val="20191192"/>
  <p:tag name="KSO_WM_UNIT_LAYERLEVEL" val="1_1_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CREATIVE_CROP_ORG_LEFT" val="-107.05"/>
  <p:tag name="KSO_WM_CREATIVE_CROP_ORG_TOP" val="491.1"/>
  <p:tag name="KSO_WM_CREATIVE_CROP_ORG_WIDTH" val="792"/>
  <p:tag name="KSO_WM_CREATIVE_CROP_ORG_HEIGHT" val="528.4"/>
  <p:tag name="KSO_WM_CREATIVE_CROP_SHAPE_LEFT" val="150.259"/>
  <p:tag name="KSO_WM_CREATIVE_CROP_SHAPE_TOP" val="572.325"/>
  <p:tag name="KSO_WM_CREATIVE_CROP_SHAPE_WIDTH" val="366.405"/>
  <p:tag name="KSO_WM_CREATIVE_CROP_SHAPE_HEIGHT" val="447.175"/>
  <p:tag name="KSO_WM_UNIT_TEXT_FILL_FORE_SCHEMECOLOR_INDEX" val="2"/>
  <p:tag name="KSO_WM_UNIT_TEXT_FILL_TYPE" val="1"/>
  <p:tag name="KSO_WM_UNIT_USESOURCEFORMAT_APPLY" val="1"/>
  <p:tag name="KSO_WM_UNIT_DIAGRAM_MODELTYPE" val="creativeCrop"/>
  <p:tag name="KSO_WM_UNIT_VALUE" val="1105*905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ζ_h_d"/>
  <p:tag name="KSO_WM_UNIT_INDEX" val="1_1_4"/>
  <p:tag name="KSO_WM_UNIT_ID" val="custom20191192_16*ζ_h_d*1_1_4"/>
  <p:tag name="KSO_WM_TEMPLATE_CATEGORY" val="custom"/>
  <p:tag name="KSO_WM_TEMPLATE_INDEX" val="20191192"/>
  <p:tag name="KSO_WM_UNIT_LAYERLEVEL" val="1_1_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191192_16"/>
  <p:tag name="KSO_WM_TEMPLATE_SUBCATEGORY" val="5"/>
  <p:tag name="KSO_WM_TEMPLATE_MASTER_TYPE" val="0"/>
  <p:tag name="KSO_WM_TEMPLATE_COLOR_TYPE" val="1"/>
  <p:tag name="KSO_WM_SLIDE_TYPE" val="text"/>
  <p:tag name="KSO_WM_SLIDE_SUBTYPE" val="diag"/>
  <p:tag name="KSO_WM_SLIDE_ITEM_CNT" val="1"/>
  <p:tag name="KSO_WM_SLIDE_INDEX" val="16"/>
  <p:tag name="KSO_WM_SLIDE_SIZE" val="893*539"/>
  <p:tag name="KSO_WM_SLIDE_POSITION" val="66*0"/>
  <p:tag name="KSO_WM_DIAGRAM_GROUP_CODE" val="ζ1-1"/>
  <p:tag name="KSO_WM_SLIDE_DIAGTYPE" val="ζ"/>
  <p:tag name="KSO_WM_TAG_VERSION" val="1.0"/>
  <p:tag name="KSO_WM_BEAUTIFY_FLAG" val="#wm#"/>
  <p:tag name="KSO_WM_TEMPLATE_CATEGORY" val="custom"/>
  <p:tag name="KSO_WM_TEMPLATE_INDEX" val="20191192"/>
  <p:tag name="KSO_WM_SLIDE_LAYOUT" val="a_f_ζ"/>
  <p:tag name="KSO_WM_SLIDE_LAYOUT_CNT" val="1_1_1"/>
  <p:tag name="KSO_WM_SPECIAL_SOURCE" val="jmoperation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30*a*1"/>
  <p:tag name="KSO_WM_TEMPLATE_CATEGORY" val="custom"/>
  <p:tag name="KSO_WM_TEMPLATE_INDEX" val="20191192"/>
  <p:tag name="KSO_WM_UNIT_LAYERLEVEL" val="1"/>
  <p:tag name="KSO_WM_TAG_VERSION" val="1.0"/>
  <p:tag name="KSO_WM_BEAUTIFY_FLAG" val="#wm#"/>
  <p:tag name="KSO_WM_UNIT_PRESET_TEXT" val="THANKS"/>
</p:tagLst>
</file>

<file path=ppt/tags/tag129.xml><?xml version="1.0" encoding="utf-8"?>
<p:tagLst xmlns:p="http://schemas.openxmlformats.org/presentationml/2006/main">
  <p:tag name="KSO_WM_SLIDE_ID" val="custom20191192_30"/>
  <p:tag name="KSO_WM_TEMPLATE_SUBCATEGORY" val="0"/>
  <p:tag name="KSO_WM_TEMPLATE_MASTER_TYPE" val="0"/>
  <p:tag name="KSO_WM_TEMPLATE_COLOR_TYPE" val="1"/>
  <p:tag name="KSO_WM_SLIDE_TYPE" val="endPage"/>
  <p:tag name="KSO_WM_SLIDE_SUBTYPE" val="pureTxt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191192"/>
  <p:tag name="KSO_WM_SLIDE_LAYOUT" val="a"/>
  <p:tag name="KSO_WM_SLIDE_LAYOUT_CNT" val="1"/>
  <p:tag name="KSO_WM_SPECIAL_SOURCE" val="jmoperation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9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19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、4、7、11、16、20、21、22、25、28、29、30"/>
  <p:tag name="KSO_WM_TEMPLATE_SUBCATEGORY" val="0"/>
  <p:tag name="KSO_WM_TAG_VERSION" val="1.0"/>
  <p:tag name="KSO_WM_BEAUTIFY_FLAG" val="#wm#"/>
  <p:tag name="KSO_WM_TEMPLATE_CATEGORY" val="custom"/>
  <p:tag name="KSO_WM_TEMPLATE_INDEX" val="20191192"/>
  <p:tag name="KSO_WM_TEMPLATE_MASTER_TYPE" val="0"/>
  <p:tag name="KSO_WM_TEMPLATE_COLOR_TYPE" val="1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介绍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91192_1*b*2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日期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91192_1*b*3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、4、7、11、16、20、21、22、25、28、29、30"/>
  <p:tag name="KSO_WM_SLIDE_ID" val="custom20191192_1"/>
  <p:tag name="KSO_WM_TEMPLATE_SUBCATEGORY" val="0"/>
  <p:tag name="KSO_WM_TEMPLATE_MASTER_TYPE" val="0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1192"/>
  <p:tag name="KSO_WM_SLIDE_LAYOUT" val="a_b"/>
  <p:tag name="KSO_WM_SLIDE_LAYOUT_CNT" val="1_3"/>
  <p:tag name="KSO_WM_SPECIAL_SOURCE" val="jmoperation"/>
</p:tagLst>
</file>

<file path=ppt/tags/tag77.xml><?xml version="1.0" encoding="utf-8"?>
<p:tagLst xmlns:p="http://schemas.openxmlformats.org/presentationml/2006/main">
  <p:tag name="KSO_WM_UNIT_ISCONTENTSTITLE" val="1"/>
  <p:tag name="KSO_WM_UNIT_PRESET_TEXT" val="CONTENTS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191192_4*a*1"/>
  <p:tag name="KSO_WM_TEMPLATE_CATEGORY" val="custom"/>
  <p:tag name="KSO_WM_TEMPLATE_INDEX" val="2019119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191192_4*l_h_i*1_1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191192_4*l_h_a*1_1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191192_4*l_h_i*1_2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191192_4*l_h_i*1_4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191192_4*l_h_a*1_2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191192_4*l_h_a*1_4_1"/>
  <p:tag name="KSO_WM_TEMPLATE_CATEGORY" val="custom"/>
  <p:tag name="KSO_WM_TEMPLATE_INDEX" val="20191192"/>
  <p:tag name="KSO_WM_UNIT_LAYERLEVEL" val="1_1_1"/>
  <p:tag name="KSO_WM_TAG_VERSION" val="1.0"/>
  <p:tag name="KSO_WM_BEAUTIFY_FLAG" val="#wm#"/>
  <p:tag name="KSO_WM_UNIT_PRESET_TEXT" val="单击此处添加标题"/>
  <p:tag name="KSO_WM_UNIT_VALUE" val="1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91192"/>
  <p:tag name="KSO_WM_SLIDE_ID" val="custom20191192_4"/>
  <p:tag name="KSO_WM_TEMPLATE_SUBCATEGORY" val="0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  <p:tag name="KSO_WM_SPECIAL_SOURCE" val="jmoperation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7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PRESET_TEXT" val="01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192_7*e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ID" val="custom20191192_7"/>
  <p:tag name="KSO_WM_TEMPLATE_SUBCATEGORY" val="0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192"/>
  <p:tag name="KSO_WM_SLIDE_LAYOUT" val="a_b_e"/>
  <p:tag name="KSO_WM_SLIDE_LAYOUT_CNT" val="1_1_1"/>
  <p:tag name="KSO_WM_SPECIAL_SOURCE" val="jmoperation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8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  <p:tag name="KSO_WM_UNIT_NOCLEAR" val="0"/>
  <p:tag name="KSO_WM_UNIT_VALUE" val="29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1192_8*f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191192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54*465"/>
  <p:tag name="KSO_WM_SLIDE_POSITION" val="52*34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1"/>
  <p:tag name="KSO_WM_SPECIAL_SOURCE" val="jmoperation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7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PRESET_TEXT" val="01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1192_7*e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ID" val="custom20191192_7"/>
  <p:tag name="KSO_WM_TEMPLATE_SUBCATEGORY" val="0"/>
  <p:tag name="KSO_WM_TEMPLATE_MASTER_TYPE" val="0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191192"/>
  <p:tag name="KSO_WM_SLIDE_LAYOUT" val="a_b_e"/>
  <p:tag name="KSO_WM_SLIDE_LAYOUT_CNT" val="1_1_1"/>
  <p:tag name="KSO_WM_SPECIAL_SOURCE" val="jmoperation"/>
</p:tagLst>
</file>

<file path=ppt/tags/tag94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  <p:tag name="KSO_WM_UNIT_NOCLEAR" val="0"/>
  <p:tag name="KSO_WM_UNIT_VALUE" val="1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91192_14*f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1192_14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4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191192_14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4"/>
  <p:tag name="KSO_WM_SLIDE_SIZE" val="821*321"/>
  <p:tag name="KSO_WM_SLIDE_POSITION" val="70*46"/>
  <p:tag name="KSO_WM_TAG_VERSION" val="1.0"/>
  <p:tag name="KSO_WM_BEAUTIFY_FLAG" val="#wm#"/>
  <p:tag name="KSO_WM_TEMPLATE_CATEGORY" val="custom"/>
  <p:tag name="KSO_WM_TEMPLATE_INDEX" val="20191192"/>
  <p:tag name="KSO_WM_SLIDE_LAYOUT" val="a_f"/>
  <p:tag name="KSO_WM_SLIDE_LAYOUT_CNT" val="1_1"/>
  <p:tag name="KSO_WM_SPECIAL_SOURCE" val="jmoperation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1192_15*i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1192_15*a*1"/>
  <p:tag name="KSO_WM_TEMPLATE_CATEGORY" val="custom"/>
  <p:tag name="KSO_WM_TEMPLATE_INDEX" val="2019119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0191192">
      <a:dk1>
        <a:srgbClr val="000000"/>
      </a:dk1>
      <a:lt1>
        <a:srgbClr val="FFFFFF"/>
      </a:lt1>
      <a:dk2>
        <a:srgbClr val="768394"/>
      </a:dk2>
      <a:lt2>
        <a:srgbClr val="606060"/>
      </a:lt2>
      <a:accent1>
        <a:srgbClr val="3F3F3F"/>
      </a:accent1>
      <a:accent2>
        <a:srgbClr val="808080"/>
      </a:accent2>
      <a:accent3>
        <a:srgbClr val="727272"/>
      </a:accent3>
      <a:accent4>
        <a:srgbClr val="606060"/>
      </a:accent4>
      <a:accent5>
        <a:srgbClr val="6D6D6D"/>
      </a:accent5>
      <a:accent6>
        <a:srgbClr val="525252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89">
    <a:dk1>
      <a:srgbClr val="000000"/>
    </a:dk1>
    <a:lt1>
      <a:srgbClr val="FFFFFF"/>
    </a:lt1>
    <a:dk2>
      <a:srgbClr val="EBEBEB"/>
    </a:dk2>
    <a:lt2>
      <a:srgbClr val="FFFFFF"/>
    </a:lt2>
    <a:accent1>
      <a:srgbClr val="000000"/>
    </a:accent1>
    <a:accent2>
      <a:srgbClr val="1E1E1E"/>
    </a:accent2>
    <a:accent3>
      <a:srgbClr val="343434"/>
    </a:accent3>
    <a:accent4>
      <a:srgbClr val="4E4E4E"/>
    </a:accent4>
    <a:accent5>
      <a:srgbClr val="6A6A6A"/>
    </a:accent5>
    <a:accent6>
      <a:srgbClr val="858585"/>
    </a:accent6>
    <a:hlink>
      <a:srgbClr val="658BD5"/>
    </a:hlink>
    <a:folHlink>
      <a:srgbClr val="9F69A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643</Words>
  <Application>WPS 演示</Application>
  <PresentationFormat>宽屏</PresentationFormat>
  <Paragraphs>70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Segoe UI Semibold</vt:lpstr>
      <vt:lpstr>Impact</vt:lpstr>
      <vt:lpstr>Calibri</vt:lpstr>
      <vt:lpstr>Montserrat</vt:lpstr>
      <vt:lpstr>Helvetica Neue</vt:lpstr>
      <vt:lpstr>宋体</vt:lpstr>
      <vt:lpstr>Arial Unicode MS</vt:lpstr>
      <vt:lpstr>黑体</vt:lpstr>
      <vt:lpstr>汉仪中黑KW</vt:lpstr>
      <vt:lpstr>汉仪书宋二KW</vt:lpstr>
      <vt:lpstr>Arial Black</vt:lpstr>
      <vt:lpstr>Office 主题​​</vt:lpstr>
      <vt:lpstr>一周进展报告</vt:lpstr>
      <vt:lpstr>PowerPoint 演示文稿</vt:lpstr>
      <vt:lpstr>进展概述</vt:lpstr>
      <vt:lpstr>进展概述</vt:lpstr>
      <vt:lpstr>LockServer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fruitfighter</cp:lastModifiedBy>
  <cp:revision>45</cp:revision>
  <dcterms:created xsi:type="dcterms:W3CDTF">2022-04-22T06:04:30Z</dcterms:created>
  <dcterms:modified xsi:type="dcterms:W3CDTF">2022-04-22T06:04:30Z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