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422" r:id="rId2"/>
    <p:sldId id="1280" r:id="rId3"/>
    <p:sldId id="1194" r:id="rId4"/>
    <p:sldId id="1195" r:id="rId5"/>
    <p:sldId id="1281" r:id="rId6"/>
    <p:sldId id="1255" r:id="rId7"/>
    <p:sldId id="1282" r:id="rId8"/>
    <p:sldId id="1283" r:id="rId9"/>
    <p:sldId id="1284" r:id="rId10"/>
    <p:sldId id="74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931D1F-3174-4CB2-9A25-011D91E08AA2}">
          <p14:sldIdLst>
            <p14:sldId id="422"/>
            <p14:sldId id="1280"/>
            <p14:sldId id="1194"/>
            <p14:sldId id="1195"/>
            <p14:sldId id="1281"/>
            <p14:sldId id="1255"/>
            <p14:sldId id="1282"/>
            <p14:sldId id="1283"/>
            <p14:sldId id="1284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 黄" initials="宇" lastIdx="2" clrIdx="0">
    <p:extLst>
      <p:ext uri="{19B8F6BF-5375-455C-9EA6-DF929625EA0E}">
        <p15:presenceInfo xmlns:p15="http://schemas.microsoft.com/office/powerpoint/2012/main" userId="宇 黄" providerId="None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53E2B"/>
    <a:srgbClr val="CC99FF"/>
    <a:srgbClr val="5F1051"/>
    <a:srgbClr val="F76657"/>
    <a:srgbClr val="FF6D6D"/>
    <a:srgbClr val="F200F2"/>
    <a:srgbClr val="BB0553"/>
    <a:srgbClr val="C1EBFF"/>
    <a:srgbClr val="B4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8" autoAdjust="0"/>
    <p:restoredTop sz="81257" autoAdjust="0"/>
  </p:normalViewPr>
  <p:slideViewPr>
    <p:cSldViewPr snapToGrid="0">
      <p:cViewPr>
        <p:scale>
          <a:sx n="105" d="100"/>
          <a:sy n="105" d="100"/>
        </p:scale>
        <p:origin x="2112" y="64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9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仿照</a:t>
            </a:r>
            <a:r>
              <a:rPr kumimoji="1" lang="en-US" altLang="zh-CN" dirty="0" err="1"/>
              <a:t>rml</a:t>
            </a:r>
            <a:r>
              <a:rPr kumimoji="1" lang="zh-CN" altLang="en-US" dirty="0"/>
              <a:t>语言，因为</a:t>
            </a:r>
            <a:r>
              <a:rPr kumimoji="1" lang="en-US" altLang="zh-CN" dirty="0" err="1"/>
              <a:t>rml</a:t>
            </a:r>
            <a:r>
              <a:rPr kumimoji="1" lang="zh-CN" altLang="en-US" dirty="0"/>
              <a:t>语言所有的数据结构是关系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使得这些方法难以在实际中应用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这些方法在失败的时候 不会告诉用户为什么失败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若不是归纳不变式 用户不知道为什么失败，应该如何修改 增强还是减弱</a:t>
            </a:r>
            <a:endParaRPr lang="en-US" altLang="zh-CN" dirty="0"/>
          </a:p>
          <a:p>
            <a:r>
              <a:rPr lang="en-US" altLang="zh-CN" dirty="0"/>
              <a:t>Prover</a:t>
            </a:r>
            <a:r>
              <a:rPr lang="zh-CN" altLang="en-US" dirty="0"/>
              <a:t>无法证明 在这种情况下，用户也不知道该怎么做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保证所有的验证可以由求解器自动验证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使用数学关系 来 表示程序的状态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1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7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C004-D17D-B54B-96C2-C6F2C789EF49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4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5E5-D62E-8C4C-80A7-DC6A20CFF73F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0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AAD8-9F88-BB42-8E19-795696907463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7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2535-92C8-2247-B38D-62A0CA30BC62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271B-DCC8-5349-9886-7069EDED0F48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5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3F82-2905-7747-A16D-B174DEE52523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5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8CC6-7BA7-9944-8987-57EC298C061D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6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6D5-8463-1E46-91DD-3FBC72B92AF1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3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B7B2-6606-254B-A2B7-D0F29E379D18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173-A751-DA48-A069-E717F01103DD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F919-6FBD-C142-8F2C-E6305D9A5890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20D3-40F9-554C-9DEE-C65EEB85D70E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EE09A4-CE3E-480A-AC66-079689428D15}"/>
              </a:ext>
            </a:extLst>
          </p:cNvPr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8D22468-9169-411F-8F93-8ED628A6282D}"/>
              </a:ext>
            </a:extLst>
          </p:cNvPr>
          <p:cNvSpPr/>
          <p:nvPr/>
        </p:nvSpPr>
        <p:spPr>
          <a:xfrm>
            <a:off x="0" y="-42530"/>
            <a:ext cx="12192000" cy="4609214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105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561185" y="4941168"/>
            <a:ext cx="6858000" cy="1437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200" b="1" dirty="0">
                <a:latin typeface="微软雅黑" panose="020B0503020204020204" pitchFamily="34" charset="-122"/>
              </a:rPr>
              <a:t>谷晓松</a:t>
            </a:r>
            <a:endParaRPr lang="en-US" altLang="zh-CN" sz="2200" b="1" dirty="0">
              <a:latin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ea typeface="黑体" panose="02010609060101010101" pitchFamily="49" charset="-122"/>
              </a:rPr>
              <a:t>2022</a:t>
            </a:r>
            <a:r>
              <a:rPr lang="zh-CN" altLang="en-US" sz="1600" dirty="0"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ea typeface="黑体" panose="02010609060101010101" pitchFamily="49" charset="-122"/>
              </a:rPr>
              <a:t>04</a:t>
            </a:r>
            <a:r>
              <a:rPr lang="zh-CN" altLang="en-US" sz="1600" dirty="0"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ea typeface="黑体" panose="02010609060101010101" pitchFamily="49" charset="-122"/>
              </a:rPr>
              <a:t>15</a:t>
            </a:r>
            <a:r>
              <a:rPr lang="zh-CN" altLang="en-US" sz="1600" dirty="0">
                <a:ea typeface="黑体" panose="02010609060101010101" pitchFamily="49" charset="-122"/>
              </a:rPr>
              <a:t>日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15" y="5626601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NJU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6" y="268953"/>
            <a:ext cx="13746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46" y="268953"/>
            <a:ext cx="463798" cy="54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126" y="1275337"/>
            <a:ext cx="9707747" cy="25617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定义不变式的搜索空间</a:t>
            </a:r>
            <a:b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3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83EC2-82FA-4C92-A14A-8D2F0A39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A1FBAE2-511B-48E8-888B-4FB4DAB8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6DAE04F-CB28-45D1-8EC5-E929E301AE62}"/>
              </a:ext>
            </a:extLst>
          </p:cNvPr>
          <p:cNvSpPr txBox="1">
            <a:spLocks/>
          </p:cNvSpPr>
          <p:nvPr/>
        </p:nvSpPr>
        <p:spPr>
          <a:xfrm>
            <a:off x="3528972" y="2000043"/>
            <a:ext cx="5155205" cy="2620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b="1" kern="1200" baseline="0">
                <a:solidFill>
                  <a:schemeClr val="bg1"/>
                </a:solidFill>
                <a:latin typeface="Verdana" panose="020B060403050404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rgbClr val="5F1051"/>
                </a:solidFill>
                <a:latin typeface="Lucida Calligraphy" panose="03010101010101010101" pitchFamily="66" charset="0"/>
                <a:ea typeface="幼圆" panose="02010509060101010101" pitchFamily="49" charset="-122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51FE1-232A-4BDE-845E-A67A4B90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F7A1-0C0D-F743-88CC-95CC7BA40357}" type="datetime1">
              <a:rPr lang="zh-CN" altLang="en-US" smtClean="0"/>
              <a:t>2022/4/22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E7AAF-3437-1DDA-3804-825A5DF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TLA+</a:t>
            </a:r>
            <a:r>
              <a:rPr kumimoji="1" lang="zh-CN" altLang="en-US" dirty="0"/>
              <a:t>不变式的搜索空间大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C2E15E-6AFC-8850-9137-6C0BC2CE1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TLA+</a:t>
                </a:r>
                <a:r>
                  <a:rPr kumimoji="1" lang="zh-CN" altLang="en-US" dirty="0"/>
                  <a:t>支持多种数据结构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𝑟𝑒𝑐𝑜𝑟𝑑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𝑡𝑢𝑝𝑙𝑒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，且这些数据结构间允许任意嵌套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𝑚𝑠𝑔𝑠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𝑡𝑦𝑝𝑒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=“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”,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TLA+</a:t>
                </a:r>
                <a:r>
                  <a:rPr kumimoji="1" lang="zh-CN" altLang="en-US" dirty="0"/>
                  <a:t>允许用户更加“底层”地描述系统，而</a:t>
                </a:r>
                <a:r>
                  <a:rPr kumimoji="1" lang="en-US" altLang="zh-CN" dirty="0"/>
                  <a:t>RML</a:t>
                </a:r>
                <a:r>
                  <a:rPr kumimoji="1" lang="zh-CN" altLang="en-US" dirty="0"/>
                  <a:t>规约往往更加“高层”，</a:t>
                </a:r>
                <a:r>
                  <a:rPr kumimoji="1" lang="en-US" altLang="zh-CN" dirty="0"/>
                  <a:t>TLA+</a:t>
                </a:r>
                <a:r>
                  <a:rPr kumimoji="1" lang="zh-CN" altLang="en-US" dirty="0"/>
                  <a:t>的很长公式才能描述一个</a:t>
                </a:r>
                <a:r>
                  <a:rPr kumimoji="1" lang="en-US" altLang="zh-CN" dirty="0"/>
                  <a:t>RML</a:t>
                </a:r>
                <a:r>
                  <a:rPr kumimoji="1" lang="zh-CN" altLang="en-US" dirty="0"/>
                  <a:t>关系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RML: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𝑣𝑜𝑡𝑒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TLA+: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C2E15E-6AFC-8850-9137-6C0BC2CE1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6" t="-2584" r="-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1184E-8191-83C6-A0D3-EB717544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6C48-7EFD-C64F-B998-8FBE35460975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C8F1D-2C82-99F4-618D-DA92D0AC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44EE0A-1BCB-EE92-349B-9BCE9C13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96" y="4456906"/>
            <a:ext cx="10134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3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ABC8-F5C8-4569-81E9-BCB19D57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定义不变式的搜索空间：基于关系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D5BF11-F759-4649-AAFC-38C08CA89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TLA+</a:t>
                </a:r>
                <a:r>
                  <a:rPr lang="zh-CN" altLang="en-US" dirty="0"/>
                  <a:t>的数据结构全部转化为关系，如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𝑡𝑒𝑟𝑚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转化为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𝑟𝑒𝑙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基于关系定义公式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可以转化为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TLA+</a:t>
                </a:r>
                <a:r>
                  <a:rPr lang="zh-CN" altLang="en-US" dirty="0"/>
                  <a:t>的多种数据结构使得转换后可能包含大量的关系符号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D5BF11-F759-4649-AAFC-38C08CA89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36" t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EC3FA-65CC-4CCC-A51E-F37BA30D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2A5D53-D74D-4F3A-B666-B7C2F862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C81F-BC6D-1543-9C9B-392B0C22EC7D}" type="datetime1">
              <a:rPr lang="zh-CN" altLang="en-US" smtClean="0"/>
              <a:t>2022/4/22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906732-C788-3F3A-9ACF-0F69654B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128" y="2819400"/>
            <a:ext cx="619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CC55A2E-5B70-4F80-9AE6-A2403024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定义不变式的搜索空间：基于</a:t>
            </a:r>
            <a:r>
              <a:rPr lang="en-US" altLang="zh-CN" dirty="0"/>
              <a:t>TLA+</a:t>
            </a:r>
            <a:r>
              <a:rPr lang="zh-CN" altLang="en-US" dirty="0"/>
              <a:t>语法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43B5819-9560-4D8D-A91D-1CB435BA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TLA+</a:t>
            </a:r>
            <a:r>
              <a:rPr lang="zh-CN" altLang="en-US" dirty="0"/>
              <a:t>的语法定义合法的不变式的形式</a:t>
            </a:r>
            <a:endParaRPr lang="en-US" altLang="zh-CN" dirty="0"/>
          </a:p>
          <a:p>
            <a:r>
              <a:rPr lang="en-US" altLang="zh-CN" dirty="0"/>
              <a:t>TLA+</a:t>
            </a:r>
            <a:r>
              <a:rPr lang="zh-CN" altLang="en-US" dirty="0"/>
              <a:t>的类型系统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CFF93-4EAC-4B0A-B8A6-0F1C9A83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ABE82F-8FF6-49E8-807C-EBA26EF7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05A7-3123-2F46-BF5F-045FEB3199CB}" type="datetime1">
              <a:rPr lang="zh-CN" altLang="en-US" smtClean="0"/>
              <a:t>2022/4/22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CA5A16-2ECC-5825-F4B0-C5E40A6E1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20" y="2426207"/>
            <a:ext cx="10088380" cy="4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CC55A2E-5B70-4F80-9AE6-A2403024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定义不变式的搜索空间：基于</a:t>
            </a:r>
            <a:r>
              <a:rPr lang="en-US" altLang="zh-CN" dirty="0"/>
              <a:t>TLA+</a:t>
            </a:r>
            <a:r>
              <a:rPr lang="zh-CN" altLang="en-US" dirty="0"/>
              <a:t>语法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43B5819-9560-4D8D-A91D-1CB435BA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TLA+</a:t>
            </a:r>
            <a:r>
              <a:rPr lang="zh-CN" altLang="en-US" dirty="0"/>
              <a:t>操作符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CFF93-4EAC-4B0A-B8A6-0F1C9A83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ABE82F-8FF6-49E8-807C-EBA26EF7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9296-49C0-844C-A583-0497566D25B8}" type="datetime1">
              <a:rPr lang="zh-CN" altLang="en-US" smtClean="0"/>
              <a:t>2022/4/22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0DB065-7D9A-7541-6706-E37E2880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5" y="1938528"/>
            <a:ext cx="5432913" cy="36410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78E75B-E6DA-2935-AFD2-AE29EBA48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370" y="2358090"/>
            <a:ext cx="4507470" cy="26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2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C475-2729-5144-B909-DAF20980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基本的搜索空间定义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9D38FD-7073-6846-B904-B77E8C905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基于类型和操作符定义所有的原子公式，如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𝑡𝑒𝑟𝑚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∈{1,2,3}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支持</a:t>
                </a:r>
                <a:r>
                  <a:rPr kumimoji="1" lang="en-US" altLang="zh-CN" dirty="0"/>
                  <a:t>TLA+</a:t>
                </a:r>
                <a:r>
                  <a:rPr kumimoji="1" lang="zh-CN" altLang="en-US" dirty="0"/>
                  <a:t>的任意类型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支持所有操作符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基于原子公式，允许符合一阶逻辑的任意公式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允许量词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∀,∃</m:t>
                    </m:r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的任意嵌套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9D38FD-7073-6846-B904-B77E8C905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6" t="-2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E31FF-6D1B-2F43-A212-A3E5CFC7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423E-E6C4-E24E-854B-3D3E41B12484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25F8C-D6E6-1641-90B5-6DC601B9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16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C475-2729-5144-B909-DAF20980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限制搜索空间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9D38FD-7073-6846-B904-B77E8C905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限制原子公式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大多数规约中的数据结构比较简单，不会进行深度嵌套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大多数规约不会使用一些特殊的操作符，如集合的比较，函数的相等。常用的操作符比较简单，如集合的包含，函数的取值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等于号的基本操作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𝐼𝑛𝑡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𝐵𝑜𝑜𝑙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𝑁𝑎𝑚𝑒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函数的基本操作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集合的基本操作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…</a:t>
                </a: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设置多个参数，由用户指定允许的类型与操作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9D38FD-7073-6846-B904-B77E8C905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6" t="-2584" b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E31FF-6D1B-2F43-A212-A3E5CFC7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78E5-1BBC-8540-91AB-3DDC4C6495F4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25F8C-D6E6-1641-90B5-6DC601B9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63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C475-2729-5144-B909-DAF20980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限制搜索空间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D38FD-7073-6846-B904-B77E8C90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限制公式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用户指定模版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限制量词的最大数量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使用一阶逻辑的特殊形式，如前束范式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一些规则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每个合法的不变式不能包含自由变量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必须至少包含一个用户定义的符号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…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E31FF-6D1B-2F43-A212-A3E5CFC7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186B-80E8-1749-B8D0-EAD740D16E7B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25F8C-D6E6-1641-90B5-6DC601B9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24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AC872-E9D7-3B13-0767-97C955C6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4427A-C1CB-AFEE-77F8-A85F0119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如何采样，发现有价值的</a:t>
            </a:r>
            <a:r>
              <a:rPr kumimoji="1" lang="en-US" altLang="zh-CN" dirty="0"/>
              <a:t>trace</a:t>
            </a:r>
            <a:r>
              <a:rPr kumimoji="1" lang="zh-CN" altLang="en-US" dirty="0"/>
              <a:t>，来高效的进行过滤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借鉴</a:t>
            </a:r>
            <a:r>
              <a:rPr kumimoji="1" lang="en-US" altLang="zh-CN" dirty="0"/>
              <a:t>SWISS &amp; </a:t>
            </a:r>
            <a:r>
              <a:rPr kumimoji="1" lang="en-US" altLang="zh-CN" dirty="0" err="1"/>
              <a:t>DistAI</a:t>
            </a:r>
            <a:r>
              <a:rPr kumimoji="1" lang="zh-CN" altLang="en-US" dirty="0"/>
              <a:t>的优化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过滤重复的不变式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编号等方法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并发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8EA65-A7C7-484F-FA89-CC91A28B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69C7-290B-A741-A68C-DE701DDC1E46}" type="datetime1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07F7-8EB7-A6B0-9691-D22C5C89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81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49959</TotalTime>
  <Words>618</Words>
  <Application>Microsoft Macintosh PowerPoint</Application>
  <PresentationFormat>宽屏</PresentationFormat>
  <Paragraphs>98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Arial</vt:lpstr>
      <vt:lpstr>Calibri</vt:lpstr>
      <vt:lpstr>Cambria Math</vt:lpstr>
      <vt:lpstr>Lucida Calligraphy</vt:lpstr>
      <vt:lpstr>Verdana</vt:lpstr>
      <vt:lpstr>Office 主题</vt:lpstr>
      <vt:lpstr>定义不变式的搜索空间 </vt:lpstr>
      <vt:lpstr>TLA+不变式的搜索空间大</vt:lpstr>
      <vt:lpstr>定义不变式的搜索空间：基于关系</vt:lpstr>
      <vt:lpstr>定义不变式的搜索空间：基于TLA+语法</vt:lpstr>
      <vt:lpstr>定义不变式的搜索空间：基于TLA+语法</vt:lpstr>
      <vt:lpstr>基本的搜索空间定义</vt:lpstr>
      <vt:lpstr>限制搜索空间</vt:lpstr>
      <vt:lpstr>限制搜索空间</vt:lpstr>
      <vt:lpstr>其他优化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Microsoft Office User</cp:lastModifiedBy>
  <cp:revision>3493</cp:revision>
  <cp:lastPrinted>2018-05-08T02:54:17Z</cp:lastPrinted>
  <dcterms:created xsi:type="dcterms:W3CDTF">2016-12-20T12:13:37Z</dcterms:created>
  <dcterms:modified xsi:type="dcterms:W3CDTF">2022-04-22T05:56:10Z</dcterms:modified>
</cp:coreProperties>
</file>