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59" r:id="rId4"/>
    <p:sldId id="274" r:id="rId5"/>
    <p:sldId id="269" r:id="rId6"/>
    <p:sldId id="270" r:id="rId7"/>
    <p:sldId id="271" r:id="rId8"/>
    <p:sldId id="272" r:id="rId9"/>
    <p:sldId id="273" r:id="rId10"/>
    <p:sldId id="261" r:id="rId11"/>
    <p:sldId id="265" r:id="rId12"/>
    <p:sldId id="263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方 文海" initials="方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AADB"/>
    <a:srgbClr val="ED6A23"/>
    <a:srgbClr val="467B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801" autoAdjust="0"/>
    <p:restoredTop sz="93126" autoAdjust="0"/>
  </p:normalViewPr>
  <p:slideViewPr>
    <p:cSldViewPr snapToGrid="0">
      <p:cViewPr varScale="1">
        <p:scale>
          <a:sx n="106" d="100"/>
          <a:sy n="106" d="100"/>
        </p:scale>
        <p:origin x="120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46" d="100"/>
          <a:sy n="46" d="100"/>
        </p:scale>
        <p:origin x="2172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FCBB0A-1AC0-4B67-A6B9-D5099E4EDAF3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40C54D-AB68-4A92-B8C0-6D92CDD74B0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40C54D-AB68-4A92-B8C0-6D92CDD74B09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217FE-27D4-4C29-BBA2-705D693E2688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F7A77-181C-47E5-BB5F-A2BFAC46EA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9217FE-27D4-4C29-BBA2-705D693E2688}" type="datetimeFigureOut">
              <a:rPr lang="zh-CN" altLang="en-US" smtClean="0"/>
              <a:t>2022/4/29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F7A77-181C-47E5-BB5F-A2BFAC46EA5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1" Type="http://schemas.openxmlformats.org/officeDocument/2006/relationships/tags" Target="../tags/tag21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63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-1088211" y="-557474"/>
            <a:ext cx="8436077" cy="7742903"/>
            <a:chOff x="-2195721" y="478875"/>
            <a:chExt cx="6584705" cy="7074865"/>
          </a:xfrm>
        </p:grpSpPr>
        <p:sp>
          <p:nvSpPr>
            <p:cNvPr id="22" name="等腰三角形 21"/>
            <p:cNvSpPr/>
            <p:nvPr/>
          </p:nvSpPr>
          <p:spPr>
            <a:xfrm rot="20600883">
              <a:off x="-966731" y="478875"/>
              <a:ext cx="5355715" cy="5900248"/>
            </a:xfrm>
            <a:prstGeom prst="triangle">
              <a:avLst>
                <a:gd name="adj" fmla="val 22787"/>
              </a:avLst>
            </a:prstGeom>
            <a:solidFill>
              <a:srgbClr val="467BB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-2195721" y="1791685"/>
              <a:ext cx="5389345" cy="5762055"/>
              <a:chOff x="1463998" y="420085"/>
              <a:chExt cx="5389345" cy="5762055"/>
            </a:xfrm>
          </p:grpSpPr>
          <p:sp>
            <p:nvSpPr>
              <p:cNvPr id="21" name="等腰三角形 20"/>
              <p:cNvSpPr/>
              <p:nvPr/>
            </p:nvSpPr>
            <p:spPr>
              <a:xfrm rot="14401577">
                <a:off x="1883175" y="1588939"/>
                <a:ext cx="4158933" cy="4624842"/>
              </a:xfrm>
              <a:prstGeom prst="triangle">
                <a:avLst>
                  <a:gd name="adj" fmla="val 50000"/>
                </a:avLst>
              </a:prstGeom>
              <a:solidFill>
                <a:srgbClr val="ED6A23">
                  <a:alpha val="3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" name="组合 1"/>
              <p:cNvGrpSpPr/>
              <p:nvPr/>
            </p:nvGrpSpPr>
            <p:grpSpPr>
              <a:xfrm>
                <a:off x="1463998" y="420085"/>
                <a:ext cx="5389345" cy="5762055"/>
                <a:chOff x="6098353" y="280171"/>
                <a:chExt cx="6632037" cy="7090687"/>
              </a:xfrm>
            </p:grpSpPr>
            <p:sp>
              <p:nvSpPr>
                <p:cNvPr id="24" name="等腰三角形 23"/>
                <p:cNvSpPr/>
                <p:nvPr/>
              </p:nvSpPr>
              <p:spPr>
                <a:xfrm rot="4062616">
                  <a:off x="8595289" y="703674"/>
                  <a:ext cx="2063592" cy="6206610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5" name="等腰三角形 24"/>
                <p:cNvSpPr/>
                <p:nvPr/>
              </p:nvSpPr>
              <p:spPr>
                <a:xfrm rot="1275857">
                  <a:off x="6557982" y="1153457"/>
                  <a:ext cx="3119882" cy="26114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6" name="等腰三角形 25"/>
                <p:cNvSpPr/>
                <p:nvPr/>
              </p:nvSpPr>
              <p:spPr>
                <a:xfrm rot="8725669">
                  <a:off x="7751407" y="2528604"/>
                  <a:ext cx="2344768" cy="3431839"/>
                </a:xfrm>
                <a:prstGeom prst="triangle">
                  <a:avLst>
                    <a:gd name="adj" fmla="val 22787"/>
                  </a:avLst>
                </a:prstGeom>
                <a:solidFill>
                  <a:srgbClr val="467BBD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0" name="等腰三角形 19"/>
                <p:cNvSpPr/>
                <p:nvPr/>
              </p:nvSpPr>
              <p:spPr>
                <a:xfrm rot="9779761">
                  <a:off x="7502632" y="280171"/>
                  <a:ext cx="2976059" cy="7090687"/>
                </a:xfrm>
                <a:prstGeom prst="triangle">
                  <a:avLst>
                    <a:gd name="adj" fmla="val 4898"/>
                  </a:avLst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8" name="等腰三角形 17"/>
                <p:cNvSpPr/>
                <p:nvPr/>
              </p:nvSpPr>
              <p:spPr>
                <a:xfrm rot="10800000">
                  <a:off x="6098353" y="2193700"/>
                  <a:ext cx="2756033" cy="3585606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6" name="等腰三角形 15"/>
                <p:cNvSpPr/>
                <p:nvPr/>
              </p:nvSpPr>
              <p:spPr>
                <a:xfrm rot="1275857">
                  <a:off x="6853788" y="2450847"/>
                  <a:ext cx="3301933" cy="316811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sp>
        <p:nvSpPr>
          <p:cNvPr id="8" name="文本框 7"/>
          <p:cNvSpPr txBox="1"/>
          <p:nvPr/>
        </p:nvSpPr>
        <p:spPr>
          <a:xfrm>
            <a:off x="7280250" y="2454502"/>
            <a:ext cx="29311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进展报告</a:t>
            </a:r>
          </a:p>
        </p:txBody>
      </p:sp>
      <p:grpSp>
        <p:nvGrpSpPr>
          <p:cNvPr id="10" name="组合 9"/>
          <p:cNvGrpSpPr/>
          <p:nvPr/>
        </p:nvGrpSpPr>
        <p:grpSpPr>
          <a:xfrm rot="7030471">
            <a:off x="10358284" y="2294629"/>
            <a:ext cx="1237049" cy="1045145"/>
            <a:chOff x="538243" y="2088010"/>
            <a:chExt cx="1390499" cy="1174790"/>
          </a:xfrm>
        </p:grpSpPr>
        <p:sp>
          <p:nvSpPr>
            <p:cNvPr id="9" name="等腰三角形 8"/>
            <p:cNvSpPr/>
            <p:nvPr/>
          </p:nvSpPr>
          <p:spPr>
            <a:xfrm rot="11623697">
              <a:off x="1466404" y="2262584"/>
              <a:ext cx="462338" cy="895350"/>
            </a:xfrm>
            <a:prstGeom prst="triangle">
              <a:avLst/>
            </a:prstGeom>
            <a:solidFill>
              <a:srgbClr val="ED6A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2" name="等腰三角形 11"/>
            <p:cNvSpPr/>
            <p:nvPr/>
          </p:nvSpPr>
          <p:spPr>
            <a:xfrm rot="7108087">
              <a:off x="840474" y="2498231"/>
              <a:ext cx="462338" cy="1066800"/>
            </a:xfrm>
            <a:prstGeom prst="triangle">
              <a:avLst/>
            </a:prstGeom>
            <a:solidFill>
              <a:srgbClr val="77AA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3" name="等腰三角形 12"/>
            <p:cNvSpPr/>
            <p:nvPr/>
          </p:nvSpPr>
          <p:spPr>
            <a:xfrm rot="9728191">
              <a:off x="1059156" y="2088010"/>
              <a:ext cx="462338" cy="1066800"/>
            </a:xfrm>
            <a:prstGeom prst="triangle">
              <a:avLst/>
            </a:prstGeom>
            <a:solidFill>
              <a:srgbClr val="467BB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30" name="矩形 29"/>
          <p:cNvSpPr/>
          <p:nvPr/>
        </p:nvSpPr>
        <p:spPr>
          <a:xfrm rot="5400000" flipH="1">
            <a:off x="8577098" y="1868446"/>
            <a:ext cx="45719" cy="3223087"/>
          </a:xfrm>
          <a:prstGeom prst="rect">
            <a:avLst/>
          </a:prstGeom>
          <a:solidFill>
            <a:srgbClr val="ED6A23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 rot="5400000">
            <a:off x="9049220" y="3242729"/>
            <a:ext cx="45719" cy="2278843"/>
          </a:xfrm>
          <a:prstGeom prst="rect">
            <a:avLst/>
          </a:prstGeom>
          <a:solidFill>
            <a:srgbClr val="ED6A23">
              <a:alpha val="74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7974991" y="3629813"/>
            <a:ext cx="268224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汇报人：赵嘉铖、蔡文俊    </a:t>
            </a:r>
            <a:endParaRPr lang="en-US" altLang="zh-CN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2022-4-29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88211" y="-557474"/>
            <a:ext cx="8436077" cy="7742903"/>
            <a:chOff x="-2195721" y="478875"/>
            <a:chExt cx="6584705" cy="7074865"/>
          </a:xfrm>
        </p:grpSpPr>
        <p:sp>
          <p:nvSpPr>
            <p:cNvPr id="5" name="等腰三角形 4"/>
            <p:cNvSpPr/>
            <p:nvPr/>
          </p:nvSpPr>
          <p:spPr>
            <a:xfrm rot="20600883">
              <a:off x="-966731" y="478875"/>
              <a:ext cx="5355715" cy="5900248"/>
            </a:xfrm>
            <a:prstGeom prst="triangle">
              <a:avLst>
                <a:gd name="adj" fmla="val 22787"/>
              </a:avLst>
            </a:prstGeom>
            <a:solidFill>
              <a:srgbClr val="467BB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-2195721" y="1791685"/>
              <a:ext cx="5389345" cy="5762055"/>
              <a:chOff x="1463998" y="420085"/>
              <a:chExt cx="5389345" cy="5762055"/>
            </a:xfrm>
          </p:grpSpPr>
          <p:sp>
            <p:nvSpPr>
              <p:cNvPr id="7" name="等腰三角形 6"/>
              <p:cNvSpPr/>
              <p:nvPr/>
            </p:nvSpPr>
            <p:spPr>
              <a:xfrm rot="14401577">
                <a:off x="1883175" y="1588939"/>
                <a:ext cx="4158933" cy="4624842"/>
              </a:xfrm>
              <a:prstGeom prst="triangle">
                <a:avLst>
                  <a:gd name="adj" fmla="val 50000"/>
                </a:avLst>
              </a:prstGeom>
              <a:solidFill>
                <a:srgbClr val="ED6A23">
                  <a:alpha val="3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1463998" y="420085"/>
                <a:ext cx="5389345" cy="5762055"/>
                <a:chOff x="6098353" y="280171"/>
                <a:chExt cx="6632037" cy="7090687"/>
              </a:xfrm>
            </p:grpSpPr>
            <p:sp>
              <p:nvSpPr>
                <p:cNvPr id="9" name="等腰三角形 8"/>
                <p:cNvSpPr/>
                <p:nvPr/>
              </p:nvSpPr>
              <p:spPr>
                <a:xfrm rot="4062616">
                  <a:off x="8595289" y="703674"/>
                  <a:ext cx="2063592" cy="6206610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" name="等腰三角形 9"/>
                <p:cNvSpPr/>
                <p:nvPr/>
              </p:nvSpPr>
              <p:spPr>
                <a:xfrm rot="1275857">
                  <a:off x="6557982" y="1153457"/>
                  <a:ext cx="3119882" cy="26114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1" name="等腰三角形 10"/>
                <p:cNvSpPr/>
                <p:nvPr/>
              </p:nvSpPr>
              <p:spPr>
                <a:xfrm rot="8725669">
                  <a:off x="7751407" y="2528604"/>
                  <a:ext cx="2344768" cy="3431839"/>
                </a:xfrm>
                <a:prstGeom prst="triangle">
                  <a:avLst>
                    <a:gd name="adj" fmla="val 22787"/>
                  </a:avLst>
                </a:prstGeom>
                <a:solidFill>
                  <a:srgbClr val="467BBD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" name="等腰三角形 11"/>
                <p:cNvSpPr/>
                <p:nvPr/>
              </p:nvSpPr>
              <p:spPr>
                <a:xfrm rot="9779761">
                  <a:off x="7502632" y="280171"/>
                  <a:ext cx="2976059" cy="7090687"/>
                </a:xfrm>
                <a:prstGeom prst="triangle">
                  <a:avLst>
                    <a:gd name="adj" fmla="val 4898"/>
                  </a:avLst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" name="等腰三角形 12"/>
                <p:cNvSpPr/>
                <p:nvPr/>
              </p:nvSpPr>
              <p:spPr>
                <a:xfrm rot="10800000">
                  <a:off x="6098353" y="2193700"/>
                  <a:ext cx="2756033" cy="3585606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4" name="等腰三角形 13"/>
                <p:cNvSpPr/>
                <p:nvPr/>
              </p:nvSpPr>
              <p:spPr>
                <a:xfrm rot="1275857">
                  <a:off x="6853788" y="2450847"/>
                  <a:ext cx="3301933" cy="316811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sp>
        <p:nvSpPr>
          <p:cNvPr id="15" name="矩形 14"/>
          <p:cNvSpPr/>
          <p:nvPr/>
        </p:nvSpPr>
        <p:spPr>
          <a:xfrm>
            <a:off x="4207342" y="2497976"/>
            <a:ext cx="200247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3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209866" y="3168144"/>
            <a:ext cx="209931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LockServer</a:t>
            </a:r>
          </a:p>
        </p:txBody>
      </p:sp>
    </p:spTree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271482" y="280803"/>
            <a:ext cx="2653665" cy="6451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LockServer</a:t>
            </a:r>
          </a:p>
        </p:txBody>
      </p:sp>
      <p:sp>
        <p:nvSpPr>
          <p:cNvPr id="10" name="矩形 9"/>
          <p:cNvSpPr/>
          <p:nvPr/>
        </p:nvSpPr>
        <p:spPr>
          <a:xfrm>
            <a:off x="2925742" y="331204"/>
            <a:ext cx="218052" cy="543894"/>
          </a:xfrm>
          <a:prstGeom prst="rect">
            <a:avLst/>
          </a:prstGeom>
          <a:solidFill>
            <a:srgbClr val="77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2" name="图片 1" descr="681A8401-E8FD-421B-8CC0-109BC58855B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" y="1200150"/>
            <a:ext cx="4669155" cy="5093335"/>
          </a:xfrm>
          <a:prstGeom prst="rect">
            <a:avLst/>
          </a:prstGeom>
        </p:spPr>
      </p:pic>
      <p:pic>
        <p:nvPicPr>
          <p:cNvPr id="4" name="图片 3" descr="C6461847-EB2B-41AE-986C-6D0FBBC146A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9105" y="1892935"/>
            <a:ext cx="6144895" cy="307213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388025" y="238257"/>
            <a:ext cx="6580505" cy="70675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基于VARIABLES转化的想法</a:t>
            </a:r>
          </a:p>
        </p:txBody>
      </p:sp>
      <p:sp>
        <p:nvSpPr>
          <p:cNvPr id="24" name="矩形 23"/>
          <p:cNvSpPr/>
          <p:nvPr/>
        </p:nvSpPr>
        <p:spPr>
          <a:xfrm rot="5400000">
            <a:off x="6859731" y="346861"/>
            <a:ext cx="512372" cy="295112"/>
          </a:xfrm>
          <a:prstGeom prst="rect">
            <a:avLst/>
          </a:prstGeom>
          <a:solidFill>
            <a:srgbClr val="77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494665" y="1024255"/>
            <a:ext cx="1032256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一个状态是一组</a:t>
            </a:r>
            <a:r>
              <a:rPr lang="en-US" altLang="zh-CN" dirty="0"/>
              <a:t>variables</a:t>
            </a:r>
            <a:r>
              <a:rPr lang="zh-CN" altLang="en-US" dirty="0"/>
              <a:t>的值</a:t>
            </a:r>
          </a:p>
          <a:p>
            <a:r>
              <a:rPr lang="zh-CN" altLang="en-US" dirty="0"/>
              <a:t>每一个</a:t>
            </a:r>
            <a:r>
              <a:rPr lang="en-US" altLang="zh-CN" dirty="0"/>
              <a:t>variable</a:t>
            </a:r>
            <a:r>
              <a:rPr lang="zh-CN" altLang="en-US" dirty="0"/>
              <a:t>都可以转化成</a:t>
            </a:r>
            <a:r>
              <a:rPr lang="en-US" altLang="zh-CN" dirty="0" err="1"/>
              <a:t>boolean</a:t>
            </a:r>
            <a:r>
              <a:rPr lang="zh-CN" altLang="en-US" dirty="0"/>
              <a:t>的形式，也可以从</a:t>
            </a:r>
            <a:r>
              <a:rPr lang="en-US" altLang="zh-CN" dirty="0" err="1"/>
              <a:t>boolean</a:t>
            </a:r>
            <a:r>
              <a:rPr lang="zh-CN" altLang="en-US" dirty="0"/>
              <a:t>值转化成</a:t>
            </a:r>
            <a:r>
              <a:rPr lang="en-US" altLang="zh-CN" dirty="0"/>
              <a:t>TLA+</a:t>
            </a:r>
            <a:r>
              <a:rPr lang="zh-CN" altLang="en-US" dirty="0"/>
              <a:t>语法的形式</a:t>
            </a:r>
          </a:p>
          <a:p>
            <a:r>
              <a:rPr lang="en-US" altLang="zh-CN" dirty="0" err="1"/>
              <a:t>DistAI</a:t>
            </a:r>
            <a:r>
              <a:rPr lang="zh-CN" altLang="en-US" dirty="0"/>
              <a:t>的提取和精化候选不变式的过程是可用的，</a:t>
            </a:r>
            <a:r>
              <a:rPr lang="en-US" altLang="zh-CN" dirty="0" err="1"/>
              <a:t>DistAI</a:t>
            </a:r>
            <a:r>
              <a:rPr lang="zh-CN" altLang="en-US" dirty="0"/>
              <a:t>是将</a:t>
            </a:r>
            <a:r>
              <a:rPr lang="en-US" altLang="zh-CN" dirty="0"/>
              <a:t>csv</a:t>
            </a:r>
            <a:r>
              <a:rPr lang="zh-CN" altLang="en-US" dirty="0"/>
              <a:t>中间结果集和安全属性作为参数来做提取和精化操作，只是在验证部分利用了</a:t>
            </a:r>
            <a:r>
              <a:rPr lang="en-US" altLang="zh-CN" dirty="0"/>
              <a:t>ivy checker</a:t>
            </a:r>
            <a:r>
              <a:rPr lang="zh-CN" altLang="en-US" dirty="0"/>
              <a:t>，大致推测生成不变式的过程与</a:t>
            </a:r>
            <a:r>
              <a:rPr lang="en-US" altLang="zh-CN" dirty="0"/>
              <a:t>ivy</a:t>
            </a:r>
            <a:r>
              <a:rPr lang="zh-CN" altLang="en-US" dirty="0"/>
              <a:t>语法无关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variables</a:t>
            </a:r>
            <a:r>
              <a:rPr lang="zh-CN" altLang="en-US" dirty="0">
                <a:sym typeface="+mn-ea"/>
              </a:rPr>
              <a:t>不存在量词</a:t>
            </a:r>
            <a:endParaRPr lang="zh-CN" altLang="en-US" dirty="0"/>
          </a:p>
        </p:txBody>
      </p:sp>
      <p:sp>
        <p:nvSpPr>
          <p:cNvPr id="941" name="Кружок"/>
          <p:cNvSpPr/>
          <p:nvPr>
            <p:custDataLst>
              <p:tags r:id="rId1"/>
            </p:custDataLst>
          </p:nvPr>
        </p:nvSpPr>
        <p:spPr>
          <a:xfrm>
            <a:off x="910166" y="3435462"/>
            <a:ext cx="1079856" cy="1079857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Helvetica Neue Medium" panose="02000503000000020004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90000"/>
                  <a:lumOff val="10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42" name="Фигура"/>
          <p:cNvSpPr/>
          <p:nvPr>
            <p:custDataLst>
              <p:tags r:id="rId2"/>
            </p:custDataLst>
          </p:nvPr>
        </p:nvSpPr>
        <p:spPr>
          <a:xfrm>
            <a:off x="786376" y="3312303"/>
            <a:ext cx="1614527" cy="1324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4" h="21560" extrusionOk="0">
                <a:moveTo>
                  <a:pt x="8863" y="0"/>
                </a:moveTo>
                <a:cubicBezTo>
                  <a:pt x="6596" y="0"/>
                  <a:pt x="4331" y="1054"/>
                  <a:pt x="2601" y="3162"/>
                </a:cubicBezTo>
                <a:cubicBezTo>
                  <a:pt x="868" y="5275"/>
                  <a:pt x="3" y="8045"/>
                  <a:pt x="7" y="10814"/>
                </a:cubicBezTo>
                <a:cubicBezTo>
                  <a:pt x="-34" y="11071"/>
                  <a:pt x="108" y="11320"/>
                  <a:pt x="320" y="11364"/>
                </a:cubicBezTo>
                <a:cubicBezTo>
                  <a:pt x="586" y="11418"/>
                  <a:pt x="818" y="11140"/>
                  <a:pt x="780" y="10814"/>
                </a:cubicBezTo>
                <a:cubicBezTo>
                  <a:pt x="776" y="8287"/>
                  <a:pt x="1566" y="5758"/>
                  <a:pt x="3148" y="3829"/>
                </a:cubicBezTo>
                <a:cubicBezTo>
                  <a:pt x="4727" y="1905"/>
                  <a:pt x="6794" y="942"/>
                  <a:pt x="8863" y="942"/>
                </a:cubicBezTo>
                <a:cubicBezTo>
                  <a:pt x="10932" y="942"/>
                  <a:pt x="12999" y="1905"/>
                  <a:pt x="14578" y="3829"/>
                </a:cubicBezTo>
                <a:cubicBezTo>
                  <a:pt x="16160" y="5758"/>
                  <a:pt x="16950" y="8287"/>
                  <a:pt x="16946" y="10814"/>
                </a:cubicBezTo>
                <a:cubicBezTo>
                  <a:pt x="16911" y="11075"/>
                  <a:pt x="17062" y="11320"/>
                  <a:pt x="17277" y="11353"/>
                </a:cubicBezTo>
                <a:cubicBezTo>
                  <a:pt x="17290" y="11355"/>
                  <a:pt x="17301" y="11349"/>
                  <a:pt x="17313" y="11349"/>
                </a:cubicBezTo>
                <a:lnTo>
                  <a:pt x="17313" y="11356"/>
                </a:lnTo>
                <a:lnTo>
                  <a:pt x="20220" y="11356"/>
                </a:lnTo>
                <a:lnTo>
                  <a:pt x="19252" y="12536"/>
                </a:lnTo>
                <a:cubicBezTo>
                  <a:pt x="19099" y="12723"/>
                  <a:pt x="19099" y="13028"/>
                  <a:pt x="19252" y="13214"/>
                </a:cubicBezTo>
                <a:cubicBezTo>
                  <a:pt x="19405" y="13401"/>
                  <a:pt x="19655" y="13401"/>
                  <a:pt x="19808" y="13214"/>
                </a:cubicBezTo>
                <a:lnTo>
                  <a:pt x="21449" y="11210"/>
                </a:lnTo>
                <a:cubicBezTo>
                  <a:pt x="21527" y="11115"/>
                  <a:pt x="21565" y="10990"/>
                  <a:pt x="21564" y="10865"/>
                </a:cubicBezTo>
                <a:cubicBezTo>
                  <a:pt x="21566" y="10740"/>
                  <a:pt x="21528" y="10610"/>
                  <a:pt x="21449" y="10514"/>
                </a:cubicBezTo>
                <a:lnTo>
                  <a:pt x="19808" y="8513"/>
                </a:lnTo>
                <a:cubicBezTo>
                  <a:pt x="19732" y="8419"/>
                  <a:pt x="19632" y="8373"/>
                  <a:pt x="19532" y="8373"/>
                </a:cubicBezTo>
                <a:cubicBezTo>
                  <a:pt x="19431" y="8373"/>
                  <a:pt x="19329" y="8419"/>
                  <a:pt x="19252" y="8513"/>
                </a:cubicBezTo>
                <a:cubicBezTo>
                  <a:pt x="19099" y="8699"/>
                  <a:pt x="19099" y="9001"/>
                  <a:pt x="19252" y="9187"/>
                </a:cubicBezTo>
                <a:lnTo>
                  <a:pt x="20244" y="10396"/>
                </a:lnTo>
                <a:lnTo>
                  <a:pt x="17704" y="10396"/>
                </a:lnTo>
                <a:cubicBezTo>
                  <a:pt x="17624" y="7769"/>
                  <a:pt x="16771" y="5169"/>
                  <a:pt x="15125" y="3162"/>
                </a:cubicBezTo>
                <a:cubicBezTo>
                  <a:pt x="13395" y="1054"/>
                  <a:pt x="11130" y="0"/>
                  <a:pt x="8863" y="0"/>
                </a:cubicBezTo>
                <a:close/>
                <a:moveTo>
                  <a:pt x="590" y="12199"/>
                </a:moveTo>
                <a:cubicBezTo>
                  <a:pt x="532" y="12191"/>
                  <a:pt x="470" y="12198"/>
                  <a:pt x="410" y="12225"/>
                </a:cubicBezTo>
                <a:cubicBezTo>
                  <a:pt x="220" y="12309"/>
                  <a:pt x="117" y="12561"/>
                  <a:pt x="178" y="12797"/>
                </a:cubicBezTo>
                <a:cubicBezTo>
                  <a:pt x="234" y="13160"/>
                  <a:pt x="306" y="13519"/>
                  <a:pt x="392" y="13874"/>
                </a:cubicBezTo>
                <a:cubicBezTo>
                  <a:pt x="478" y="14229"/>
                  <a:pt x="576" y="14580"/>
                  <a:pt x="693" y="14926"/>
                </a:cubicBezTo>
                <a:cubicBezTo>
                  <a:pt x="753" y="15129"/>
                  <a:pt x="923" y="15251"/>
                  <a:pt x="1098" y="15219"/>
                </a:cubicBezTo>
                <a:cubicBezTo>
                  <a:pt x="1348" y="15173"/>
                  <a:pt x="1499" y="14858"/>
                  <a:pt x="1408" y="14570"/>
                </a:cubicBezTo>
                <a:cubicBezTo>
                  <a:pt x="1301" y="14255"/>
                  <a:pt x="1210" y="13934"/>
                  <a:pt x="1131" y="13610"/>
                </a:cubicBezTo>
                <a:cubicBezTo>
                  <a:pt x="1053" y="13287"/>
                  <a:pt x="987" y="12960"/>
                  <a:pt x="936" y="12628"/>
                </a:cubicBezTo>
                <a:cubicBezTo>
                  <a:pt x="917" y="12394"/>
                  <a:pt x="767" y="12225"/>
                  <a:pt x="590" y="12199"/>
                </a:cubicBezTo>
                <a:close/>
                <a:moveTo>
                  <a:pt x="17121" y="12269"/>
                </a:moveTo>
                <a:cubicBezTo>
                  <a:pt x="16967" y="12292"/>
                  <a:pt x="16833" y="12424"/>
                  <a:pt x="16790" y="12617"/>
                </a:cubicBezTo>
                <a:cubicBezTo>
                  <a:pt x="16740" y="12945"/>
                  <a:pt x="16678" y="13271"/>
                  <a:pt x="16601" y="13592"/>
                </a:cubicBezTo>
                <a:cubicBezTo>
                  <a:pt x="16523" y="13914"/>
                  <a:pt x="16431" y="14230"/>
                  <a:pt x="16327" y="14541"/>
                </a:cubicBezTo>
                <a:cubicBezTo>
                  <a:pt x="16288" y="14720"/>
                  <a:pt x="16342" y="14911"/>
                  <a:pt x="16462" y="15025"/>
                </a:cubicBezTo>
                <a:cubicBezTo>
                  <a:pt x="16649" y="15201"/>
                  <a:pt x="16919" y="15143"/>
                  <a:pt x="17046" y="14900"/>
                </a:cubicBezTo>
                <a:cubicBezTo>
                  <a:pt x="17160" y="14557"/>
                  <a:pt x="17259" y="14210"/>
                  <a:pt x="17343" y="13856"/>
                </a:cubicBezTo>
                <a:cubicBezTo>
                  <a:pt x="17427" y="13503"/>
                  <a:pt x="17496" y="13146"/>
                  <a:pt x="17551" y="12786"/>
                </a:cubicBezTo>
                <a:cubicBezTo>
                  <a:pt x="17572" y="12559"/>
                  <a:pt x="17457" y="12347"/>
                  <a:pt x="17277" y="12284"/>
                </a:cubicBezTo>
                <a:cubicBezTo>
                  <a:pt x="17224" y="12265"/>
                  <a:pt x="17172" y="12261"/>
                  <a:pt x="17121" y="12269"/>
                </a:cubicBezTo>
                <a:close/>
                <a:moveTo>
                  <a:pt x="16213" y="15501"/>
                </a:moveTo>
                <a:cubicBezTo>
                  <a:pt x="16054" y="15485"/>
                  <a:pt x="15895" y="15590"/>
                  <a:pt x="15825" y="15779"/>
                </a:cubicBezTo>
                <a:cubicBezTo>
                  <a:pt x="15703" y="16033"/>
                  <a:pt x="15571" y="16281"/>
                  <a:pt x="15428" y="16523"/>
                </a:cubicBezTo>
                <a:cubicBezTo>
                  <a:pt x="15286" y="16765"/>
                  <a:pt x="15134" y="17001"/>
                  <a:pt x="14971" y="17231"/>
                </a:cubicBezTo>
                <a:cubicBezTo>
                  <a:pt x="14798" y="17435"/>
                  <a:pt x="14815" y="17780"/>
                  <a:pt x="15007" y="17956"/>
                </a:cubicBezTo>
                <a:cubicBezTo>
                  <a:pt x="15183" y="18117"/>
                  <a:pt x="15433" y="18067"/>
                  <a:pt x="15558" y="17846"/>
                </a:cubicBezTo>
                <a:cubicBezTo>
                  <a:pt x="15736" y="17595"/>
                  <a:pt x="15903" y="17338"/>
                  <a:pt x="16060" y="17073"/>
                </a:cubicBezTo>
                <a:cubicBezTo>
                  <a:pt x="16216" y="16808"/>
                  <a:pt x="16362" y="16534"/>
                  <a:pt x="16495" y="16256"/>
                </a:cubicBezTo>
                <a:cubicBezTo>
                  <a:pt x="16634" y="16023"/>
                  <a:pt x="16576" y="15698"/>
                  <a:pt x="16369" y="15560"/>
                </a:cubicBezTo>
                <a:cubicBezTo>
                  <a:pt x="16319" y="15526"/>
                  <a:pt x="16266" y="15506"/>
                  <a:pt x="16213" y="15501"/>
                </a:cubicBezTo>
                <a:close/>
                <a:moveTo>
                  <a:pt x="1474" y="15541"/>
                </a:moveTo>
                <a:cubicBezTo>
                  <a:pt x="1416" y="15556"/>
                  <a:pt x="1359" y="15588"/>
                  <a:pt x="1309" y="15637"/>
                </a:cubicBezTo>
                <a:cubicBezTo>
                  <a:pt x="1143" y="15797"/>
                  <a:pt x="1116" y="16091"/>
                  <a:pt x="1249" y="16293"/>
                </a:cubicBezTo>
                <a:cubicBezTo>
                  <a:pt x="1380" y="16563"/>
                  <a:pt x="1521" y="16827"/>
                  <a:pt x="1672" y="17084"/>
                </a:cubicBezTo>
                <a:cubicBezTo>
                  <a:pt x="1824" y="17341"/>
                  <a:pt x="1987" y="17591"/>
                  <a:pt x="2159" y="17835"/>
                </a:cubicBezTo>
                <a:cubicBezTo>
                  <a:pt x="2320" y="18038"/>
                  <a:pt x="2589" y="18031"/>
                  <a:pt x="2740" y="17817"/>
                </a:cubicBezTo>
                <a:cubicBezTo>
                  <a:pt x="2860" y="17646"/>
                  <a:pt x="2861" y="17393"/>
                  <a:pt x="2743" y="17220"/>
                </a:cubicBezTo>
                <a:cubicBezTo>
                  <a:pt x="2585" y="16997"/>
                  <a:pt x="2438" y="16769"/>
                  <a:pt x="2301" y="16534"/>
                </a:cubicBezTo>
                <a:cubicBezTo>
                  <a:pt x="2163" y="16300"/>
                  <a:pt x="2035" y="16058"/>
                  <a:pt x="1916" y="15812"/>
                </a:cubicBezTo>
                <a:cubicBezTo>
                  <a:pt x="1835" y="15599"/>
                  <a:pt x="1648" y="15497"/>
                  <a:pt x="1474" y="15541"/>
                </a:cubicBezTo>
                <a:close/>
                <a:moveTo>
                  <a:pt x="3296" y="18191"/>
                </a:moveTo>
                <a:cubicBezTo>
                  <a:pt x="3169" y="18222"/>
                  <a:pt x="3054" y="18325"/>
                  <a:pt x="3001" y="18491"/>
                </a:cubicBezTo>
                <a:cubicBezTo>
                  <a:pt x="2934" y="18701"/>
                  <a:pt x="3004" y="18940"/>
                  <a:pt x="3167" y="19048"/>
                </a:cubicBezTo>
                <a:cubicBezTo>
                  <a:pt x="3429" y="19318"/>
                  <a:pt x="3701" y="19568"/>
                  <a:pt x="3981" y="19796"/>
                </a:cubicBezTo>
                <a:cubicBezTo>
                  <a:pt x="4261" y="20023"/>
                  <a:pt x="4548" y="20228"/>
                  <a:pt x="4844" y="20411"/>
                </a:cubicBezTo>
                <a:cubicBezTo>
                  <a:pt x="5045" y="20564"/>
                  <a:pt x="5313" y="20464"/>
                  <a:pt x="5409" y="20199"/>
                </a:cubicBezTo>
                <a:cubicBezTo>
                  <a:pt x="5498" y="19954"/>
                  <a:pt x="5398" y="19668"/>
                  <a:pt x="5193" y="19572"/>
                </a:cubicBezTo>
                <a:cubicBezTo>
                  <a:pt x="4923" y="19405"/>
                  <a:pt x="4660" y="19219"/>
                  <a:pt x="4405" y="19012"/>
                </a:cubicBezTo>
                <a:cubicBezTo>
                  <a:pt x="4150" y="18804"/>
                  <a:pt x="3902" y="18576"/>
                  <a:pt x="3663" y="18330"/>
                </a:cubicBezTo>
                <a:cubicBezTo>
                  <a:pt x="3561" y="18201"/>
                  <a:pt x="3423" y="18160"/>
                  <a:pt x="3296" y="18191"/>
                </a:cubicBezTo>
                <a:close/>
                <a:moveTo>
                  <a:pt x="14373" y="18253"/>
                </a:moveTo>
                <a:cubicBezTo>
                  <a:pt x="14265" y="18225"/>
                  <a:pt x="14147" y="18254"/>
                  <a:pt x="14051" y="18345"/>
                </a:cubicBezTo>
                <a:cubicBezTo>
                  <a:pt x="13803" y="18599"/>
                  <a:pt x="13546" y="18833"/>
                  <a:pt x="13279" y="19045"/>
                </a:cubicBezTo>
                <a:cubicBezTo>
                  <a:pt x="13012" y="19256"/>
                  <a:pt x="12736" y="19446"/>
                  <a:pt x="12455" y="19616"/>
                </a:cubicBezTo>
                <a:cubicBezTo>
                  <a:pt x="12254" y="19709"/>
                  <a:pt x="12155" y="19985"/>
                  <a:pt x="12236" y="20228"/>
                </a:cubicBezTo>
                <a:cubicBezTo>
                  <a:pt x="12327" y="20504"/>
                  <a:pt x="12600" y="20612"/>
                  <a:pt x="12807" y="20455"/>
                </a:cubicBezTo>
                <a:cubicBezTo>
                  <a:pt x="13114" y="20269"/>
                  <a:pt x="13415" y="20061"/>
                  <a:pt x="13706" y="19829"/>
                </a:cubicBezTo>
                <a:cubicBezTo>
                  <a:pt x="13996" y="19597"/>
                  <a:pt x="14276" y="19341"/>
                  <a:pt x="14547" y="19063"/>
                </a:cubicBezTo>
                <a:cubicBezTo>
                  <a:pt x="14685" y="18924"/>
                  <a:pt x="14723" y="18686"/>
                  <a:pt x="14638" y="18495"/>
                </a:cubicBezTo>
                <a:cubicBezTo>
                  <a:pt x="14580" y="18365"/>
                  <a:pt x="14481" y="18281"/>
                  <a:pt x="14373" y="18253"/>
                </a:cubicBezTo>
                <a:close/>
                <a:moveTo>
                  <a:pt x="6272" y="20166"/>
                </a:moveTo>
                <a:cubicBezTo>
                  <a:pt x="6117" y="20186"/>
                  <a:pt x="5979" y="20316"/>
                  <a:pt x="5935" y="20510"/>
                </a:cubicBezTo>
                <a:cubicBezTo>
                  <a:pt x="5880" y="20756"/>
                  <a:pt x="5996" y="21012"/>
                  <a:pt x="6197" y="21086"/>
                </a:cubicBezTo>
                <a:cubicBezTo>
                  <a:pt x="6522" y="21210"/>
                  <a:pt x="6854" y="21312"/>
                  <a:pt x="7189" y="21390"/>
                </a:cubicBezTo>
                <a:cubicBezTo>
                  <a:pt x="7522" y="21467"/>
                  <a:pt x="7857" y="21521"/>
                  <a:pt x="8196" y="21551"/>
                </a:cubicBezTo>
                <a:cubicBezTo>
                  <a:pt x="8371" y="21550"/>
                  <a:pt x="8523" y="21400"/>
                  <a:pt x="8562" y="21192"/>
                </a:cubicBezTo>
                <a:cubicBezTo>
                  <a:pt x="8613" y="20926"/>
                  <a:pt x="8473" y="20664"/>
                  <a:pt x="8253" y="20613"/>
                </a:cubicBezTo>
                <a:cubicBezTo>
                  <a:pt x="7944" y="20585"/>
                  <a:pt x="7637" y="20534"/>
                  <a:pt x="7333" y="20463"/>
                </a:cubicBezTo>
                <a:cubicBezTo>
                  <a:pt x="7029" y="20391"/>
                  <a:pt x="6726" y="20299"/>
                  <a:pt x="6428" y="20184"/>
                </a:cubicBezTo>
                <a:cubicBezTo>
                  <a:pt x="6375" y="20164"/>
                  <a:pt x="6323" y="20159"/>
                  <a:pt x="6272" y="20166"/>
                </a:cubicBezTo>
                <a:close/>
                <a:moveTo>
                  <a:pt x="11388" y="20195"/>
                </a:moveTo>
                <a:cubicBezTo>
                  <a:pt x="11330" y="20188"/>
                  <a:pt x="11270" y="20194"/>
                  <a:pt x="11211" y="20221"/>
                </a:cubicBezTo>
                <a:cubicBezTo>
                  <a:pt x="10921" y="20328"/>
                  <a:pt x="10629" y="20412"/>
                  <a:pt x="10333" y="20477"/>
                </a:cubicBezTo>
                <a:cubicBezTo>
                  <a:pt x="10038" y="20543"/>
                  <a:pt x="9740" y="20588"/>
                  <a:pt x="9440" y="20613"/>
                </a:cubicBezTo>
                <a:cubicBezTo>
                  <a:pt x="9241" y="20600"/>
                  <a:pt x="9067" y="20779"/>
                  <a:pt x="9043" y="21020"/>
                </a:cubicBezTo>
                <a:cubicBezTo>
                  <a:pt x="9012" y="21336"/>
                  <a:pt x="9236" y="21600"/>
                  <a:pt x="9494" y="21555"/>
                </a:cubicBezTo>
                <a:cubicBezTo>
                  <a:pt x="9824" y="21527"/>
                  <a:pt x="10152" y="21477"/>
                  <a:pt x="10477" y="21405"/>
                </a:cubicBezTo>
                <a:cubicBezTo>
                  <a:pt x="10803" y="21332"/>
                  <a:pt x="11124" y="21240"/>
                  <a:pt x="11442" y="21122"/>
                </a:cubicBezTo>
                <a:cubicBezTo>
                  <a:pt x="11637" y="21071"/>
                  <a:pt x="11768" y="20846"/>
                  <a:pt x="11740" y="20606"/>
                </a:cubicBezTo>
                <a:cubicBezTo>
                  <a:pt x="11713" y="20378"/>
                  <a:pt x="11561" y="20217"/>
                  <a:pt x="11388" y="20195"/>
                </a:cubicBezTo>
                <a:close/>
              </a:path>
            </a:pathLst>
          </a:custGeom>
          <a:solidFill>
            <a:srgbClr val="2196F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Helvetica Neue Medium" panose="02000503000000020004"/>
              </a:defRPr>
            </a:pPr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>
                  <a:lumMod val="90000"/>
                  <a:lumOff val="10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53" name="Text Box 3"/>
          <p:cNvSpPr txBox="1"/>
          <p:nvPr>
            <p:custDataLst>
              <p:tags r:id="rId3"/>
            </p:custDataLst>
          </p:nvPr>
        </p:nvSpPr>
        <p:spPr>
          <a:xfrm>
            <a:off x="989206" y="3569259"/>
            <a:ext cx="921777" cy="812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90000" tIns="46800" rIns="90000" bIns="46800" numCol="1" anchor="ctr">
            <a:normAutofit/>
          </a:bodyPr>
          <a:lstStyle>
            <a:lvl1pPr>
              <a:lnSpc>
                <a:spcPct val="90000"/>
              </a:lnSpc>
              <a:defRPr sz="3500" b="0">
                <a:solidFill>
                  <a:srgbClr val="252D30"/>
                </a:solidFill>
                <a:latin typeface="Impact" panose="020B0806030902050204"/>
                <a:ea typeface="Impact" panose="020B0806030902050204"/>
                <a:cs typeface="Impact" panose="020B0806030902050204"/>
                <a:sym typeface="Impact" panose="020B0806030902050204"/>
              </a:defRPr>
            </a:lvl1pPr>
          </a:lstStyle>
          <a:p>
            <a:pPr lvl="0" algn="ctr" defTabSz="457200">
              <a:lnSpc>
                <a:spcPct val="120000"/>
              </a:lnSpc>
              <a:defRPr/>
            </a:pPr>
            <a:r>
              <a:rPr lang="zh-CN" altLang="en-US" sz="2000" spc="300">
                <a:solidFill>
                  <a:sysClr val="windowText" lastClr="000000">
                    <a:lumMod val="90000"/>
                    <a:lumOff val="1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转化</a:t>
            </a:r>
          </a:p>
        </p:txBody>
      </p:sp>
      <p:sp>
        <p:nvSpPr>
          <p:cNvPr id="925" name="Линия"/>
          <p:cNvSpPr/>
          <p:nvPr>
            <p:custDataLst>
              <p:tags r:id="rId4"/>
            </p:custDataLst>
          </p:nvPr>
        </p:nvSpPr>
        <p:spPr>
          <a:xfrm>
            <a:off x="1450093" y="4464501"/>
            <a:ext cx="1" cy="487871"/>
          </a:xfrm>
          <a:prstGeom prst="line">
            <a:avLst/>
          </a:prstGeom>
          <a:noFill/>
          <a:ln w="25400" cap="flat">
            <a:solidFill>
              <a:sysClr val="window" lastClr="FFFFFF">
                <a:lumMod val="85000"/>
              </a:sysClr>
            </a:solidFill>
            <a:prstDash val="solid"/>
            <a:miter lim="400000"/>
            <a:tailEnd type="oval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Helvetica Neue Medium" panose="02000503000000020004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90000"/>
                  <a:lumOff val="10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43" name="Кружок"/>
          <p:cNvSpPr/>
          <p:nvPr>
            <p:custDataLst>
              <p:tags r:id="rId5"/>
            </p:custDataLst>
          </p:nvPr>
        </p:nvSpPr>
        <p:spPr>
          <a:xfrm>
            <a:off x="2943989" y="3435462"/>
            <a:ext cx="1079856" cy="1079857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Helvetica Neue Medium" panose="02000503000000020004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90000"/>
                  <a:lumOff val="10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44" name="Фигура"/>
          <p:cNvSpPr/>
          <p:nvPr>
            <p:custDataLst>
              <p:tags r:id="rId6"/>
            </p:custDataLst>
          </p:nvPr>
        </p:nvSpPr>
        <p:spPr>
          <a:xfrm flipV="1">
            <a:off x="2824115" y="3312303"/>
            <a:ext cx="1614527" cy="1324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4" h="21560" extrusionOk="0">
                <a:moveTo>
                  <a:pt x="8863" y="0"/>
                </a:moveTo>
                <a:cubicBezTo>
                  <a:pt x="6596" y="0"/>
                  <a:pt x="4331" y="1054"/>
                  <a:pt x="2601" y="3162"/>
                </a:cubicBezTo>
                <a:cubicBezTo>
                  <a:pt x="868" y="5275"/>
                  <a:pt x="3" y="8045"/>
                  <a:pt x="7" y="10814"/>
                </a:cubicBezTo>
                <a:cubicBezTo>
                  <a:pt x="-34" y="11071"/>
                  <a:pt x="108" y="11320"/>
                  <a:pt x="320" y="11364"/>
                </a:cubicBezTo>
                <a:cubicBezTo>
                  <a:pt x="586" y="11418"/>
                  <a:pt x="818" y="11140"/>
                  <a:pt x="780" y="10814"/>
                </a:cubicBezTo>
                <a:cubicBezTo>
                  <a:pt x="776" y="8287"/>
                  <a:pt x="1566" y="5758"/>
                  <a:pt x="3148" y="3829"/>
                </a:cubicBezTo>
                <a:cubicBezTo>
                  <a:pt x="4727" y="1905"/>
                  <a:pt x="6794" y="942"/>
                  <a:pt x="8863" y="942"/>
                </a:cubicBezTo>
                <a:cubicBezTo>
                  <a:pt x="10932" y="942"/>
                  <a:pt x="12999" y="1905"/>
                  <a:pt x="14578" y="3829"/>
                </a:cubicBezTo>
                <a:cubicBezTo>
                  <a:pt x="16160" y="5758"/>
                  <a:pt x="16950" y="8287"/>
                  <a:pt x="16946" y="10814"/>
                </a:cubicBezTo>
                <a:cubicBezTo>
                  <a:pt x="16911" y="11075"/>
                  <a:pt x="17062" y="11320"/>
                  <a:pt x="17277" y="11353"/>
                </a:cubicBezTo>
                <a:cubicBezTo>
                  <a:pt x="17290" y="11355"/>
                  <a:pt x="17301" y="11349"/>
                  <a:pt x="17313" y="11349"/>
                </a:cubicBezTo>
                <a:lnTo>
                  <a:pt x="17313" y="11356"/>
                </a:lnTo>
                <a:lnTo>
                  <a:pt x="20220" y="11356"/>
                </a:lnTo>
                <a:lnTo>
                  <a:pt x="19252" y="12536"/>
                </a:lnTo>
                <a:cubicBezTo>
                  <a:pt x="19099" y="12723"/>
                  <a:pt x="19099" y="13028"/>
                  <a:pt x="19252" y="13214"/>
                </a:cubicBezTo>
                <a:cubicBezTo>
                  <a:pt x="19405" y="13401"/>
                  <a:pt x="19655" y="13401"/>
                  <a:pt x="19808" y="13214"/>
                </a:cubicBezTo>
                <a:lnTo>
                  <a:pt x="21449" y="11210"/>
                </a:lnTo>
                <a:cubicBezTo>
                  <a:pt x="21527" y="11115"/>
                  <a:pt x="21565" y="10990"/>
                  <a:pt x="21564" y="10865"/>
                </a:cubicBezTo>
                <a:cubicBezTo>
                  <a:pt x="21566" y="10740"/>
                  <a:pt x="21528" y="10610"/>
                  <a:pt x="21449" y="10514"/>
                </a:cubicBezTo>
                <a:lnTo>
                  <a:pt x="19808" y="8513"/>
                </a:lnTo>
                <a:cubicBezTo>
                  <a:pt x="19732" y="8419"/>
                  <a:pt x="19632" y="8373"/>
                  <a:pt x="19532" y="8373"/>
                </a:cubicBezTo>
                <a:cubicBezTo>
                  <a:pt x="19431" y="8373"/>
                  <a:pt x="19329" y="8419"/>
                  <a:pt x="19252" y="8513"/>
                </a:cubicBezTo>
                <a:cubicBezTo>
                  <a:pt x="19099" y="8699"/>
                  <a:pt x="19099" y="9001"/>
                  <a:pt x="19252" y="9187"/>
                </a:cubicBezTo>
                <a:lnTo>
                  <a:pt x="20244" y="10396"/>
                </a:lnTo>
                <a:lnTo>
                  <a:pt x="17704" y="10396"/>
                </a:lnTo>
                <a:cubicBezTo>
                  <a:pt x="17624" y="7769"/>
                  <a:pt x="16771" y="5169"/>
                  <a:pt x="15125" y="3162"/>
                </a:cubicBezTo>
                <a:cubicBezTo>
                  <a:pt x="13395" y="1054"/>
                  <a:pt x="11130" y="0"/>
                  <a:pt x="8863" y="0"/>
                </a:cubicBezTo>
                <a:close/>
                <a:moveTo>
                  <a:pt x="590" y="12199"/>
                </a:moveTo>
                <a:cubicBezTo>
                  <a:pt x="532" y="12191"/>
                  <a:pt x="470" y="12198"/>
                  <a:pt x="410" y="12225"/>
                </a:cubicBezTo>
                <a:cubicBezTo>
                  <a:pt x="220" y="12309"/>
                  <a:pt x="117" y="12561"/>
                  <a:pt x="178" y="12797"/>
                </a:cubicBezTo>
                <a:cubicBezTo>
                  <a:pt x="234" y="13160"/>
                  <a:pt x="306" y="13519"/>
                  <a:pt x="392" y="13874"/>
                </a:cubicBezTo>
                <a:cubicBezTo>
                  <a:pt x="478" y="14229"/>
                  <a:pt x="576" y="14580"/>
                  <a:pt x="693" y="14926"/>
                </a:cubicBezTo>
                <a:cubicBezTo>
                  <a:pt x="753" y="15129"/>
                  <a:pt x="923" y="15251"/>
                  <a:pt x="1098" y="15219"/>
                </a:cubicBezTo>
                <a:cubicBezTo>
                  <a:pt x="1348" y="15173"/>
                  <a:pt x="1499" y="14858"/>
                  <a:pt x="1408" y="14570"/>
                </a:cubicBezTo>
                <a:cubicBezTo>
                  <a:pt x="1301" y="14255"/>
                  <a:pt x="1210" y="13934"/>
                  <a:pt x="1131" y="13610"/>
                </a:cubicBezTo>
                <a:cubicBezTo>
                  <a:pt x="1053" y="13287"/>
                  <a:pt x="987" y="12960"/>
                  <a:pt x="936" y="12628"/>
                </a:cubicBezTo>
                <a:cubicBezTo>
                  <a:pt x="917" y="12394"/>
                  <a:pt x="767" y="12225"/>
                  <a:pt x="590" y="12199"/>
                </a:cubicBezTo>
                <a:close/>
                <a:moveTo>
                  <a:pt x="17121" y="12269"/>
                </a:moveTo>
                <a:cubicBezTo>
                  <a:pt x="16967" y="12292"/>
                  <a:pt x="16833" y="12424"/>
                  <a:pt x="16790" y="12617"/>
                </a:cubicBezTo>
                <a:cubicBezTo>
                  <a:pt x="16740" y="12945"/>
                  <a:pt x="16678" y="13271"/>
                  <a:pt x="16601" y="13592"/>
                </a:cubicBezTo>
                <a:cubicBezTo>
                  <a:pt x="16523" y="13914"/>
                  <a:pt x="16431" y="14230"/>
                  <a:pt x="16327" y="14541"/>
                </a:cubicBezTo>
                <a:cubicBezTo>
                  <a:pt x="16288" y="14720"/>
                  <a:pt x="16342" y="14911"/>
                  <a:pt x="16462" y="15025"/>
                </a:cubicBezTo>
                <a:cubicBezTo>
                  <a:pt x="16649" y="15201"/>
                  <a:pt x="16919" y="15143"/>
                  <a:pt x="17046" y="14900"/>
                </a:cubicBezTo>
                <a:cubicBezTo>
                  <a:pt x="17160" y="14557"/>
                  <a:pt x="17259" y="14210"/>
                  <a:pt x="17343" y="13856"/>
                </a:cubicBezTo>
                <a:cubicBezTo>
                  <a:pt x="17427" y="13503"/>
                  <a:pt x="17496" y="13146"/>
                  <a:pt x="17551" y="12786"/>
                </a:cubicBezTo>
                <a:cubicBezTo>
                  <a:pt x="17572" y="12559"/>
                  <a:pt x="17457" y="12347"/>
                  <a:pt x="17277" y="12284"/>
                </a:cubicBezTo>
                <a:cubicBezTo>
                  <a:pt x="17224" y="12265"/>
                  <a:pt x="17172" y="12261"/>
                  <a:pt x="17121" y="12269"/>
                </a:cubicBezTo>
                <a:close/>
                <a:moveTo>
                  <a:pt x="16213" y="15501"/>
                </a:moveTo>
                <a:cubicBezTo>
                  <a:pt x="16054" y="15485"/>
                  <a:pt x="15895" y="15590"/>
                  <a:pt x="15825" y="15779"/>
                </a:cubicBezTo>
                <a:cubicBezTo>
                  <a:pt x="15703" y="16033"/>
                  <a:pt x="15571" y="16281"/>
                  <a:pt x="15428" y="16523"/>
                </a:cubicBezTo>
                <a:cubicBezTo>
                  <a:pt x="15286" y="16765"/>
                  <a:pt x="15134" y="17001"/>
                  <a:pt x="14971" y="17231"/>
                </a:cubicBezTo>
                <a:cubicBezTo>
                  <a:pt x="14798" y="17435"/>
                  <a:pt x="14815" y="17780"/>
                  <a:pt x="15007" y="17956"/>
                </a:cubicBezTo>
                <a:cubicBezTo>
                  <a:pt x="15183" y="18117"/>
                  <a:pt x="15433" y="18067"/>
                  <a:pt x="15558" y="17846"/>
                </a:cubicBezTo>
                <a:cubicBezTo>
                  <a:pt x="15736" y="17595"/>
                  <a:pt x="15903" y="17338"/>
                  <a:pt x="16060" y="17073"/>
                </a:cubicBezTo>
                <a:cubicBezTo>
                  <a:pt x="16216" y="16808"/>
                  <a:pt x="16362" y="16534"/>
                  <a:pt x="16495" y="16256"/>
                </a:cubicBezTo>
                <a:cubicBezTo>
                  <a:pt x="16634" y="16023"/>
                  <a:pt x="16576" y="15698"/>
                  <a:pt x="16369" y="15560"/>
                </a:cubicBezTo>
                <a:cubicBezTo>
                  <a:pt x="16319" y="15526"/>
                  <a:pt x="16266" y="15506"/>
                  <a:pt x="16213" y="15501"/>
                </a:cubicBezTo>
                <a:close/>
                <a:moveTo>
                  <a:pt x="1474" y="15541"/>
                </a:moveTo>
                <a:cubicBezTo>
                  <a:pt x="1416" y="15556"/>
                  <a:pt x="1359" y="15588"/>
                  <a:pt x="1309" y="15637"/>
                </a:cubicBezTo>
                <a:cubicBezTo>
                  <a:pt x="1143" y="15797"/>
                  <a:pt x="1116" y="16091"/>
                  <a:pt x="1249" y="16293"/>
                </a:cubicBezTo>
                <a:cubicBezTo>
                  <a:pt x="1380" y="16563"/>
                  <a:pt x="1521" y="16827"/>
                  <a:pt x="1672" y="17084"/>
                </a:cubicBezTo>
                <a:cubicBezTo>
                  <a:pt x="1824" y="17341"/>
                  <a:pt x="1987" y="17591"/>
                  <a:pt x="2159" y="17835"/>
                </a:cubicBezTo>
                <a:cubicBezTo>
                  <a:pt x="2320" y="18038"/>
                  <a:pt x="2589" y="18031"/>
                  <a:pt x="2740" y="17817"/>
                </a:cubicBezTo>
                <a:cubicBezTo>
                  <a:pt x="2860" y="17646"/>
                  <a:pt x="2861" y="17393"/>
                  <a:pt x="2743" y="17220"/>
                </a:cubicBezTo>
                <a:cubicBezTo>
                  <a:pt x="2585" y="16997"/>
                  <a:pt x="2438" y="16769"/>
                  <a:pt x="2301" y="16534"/>
                </a:cubicBezTo>
                <a:cubicBezTo>
                  <a:pt x="2163" y="16300"/>
                  <a:pt x="2035" y="16058"/>
                  <a:pt x="1916" y="15812"/>
                </a:cubicBezTo>
                <a:cubicBezTo>
                  <a:pt x="1835" y="15599"/>
                  <a:pt x="1648" y="15497"/>
                  <a:pt x="1474" y="15541"/>
                </a:cubicBezTo>
                <a:close/>
                <a:moveTo>
                  <a:pt x="3296" y="18191"/>
                </a:moveTo>
                <a:cubicBezTo>
                  <a:pt x="3169" y="18222"/>
                  <a:pt x="3054" y="18325"/>
                  <a:pt x="3001" y="18491"/>
                </a:cubicBezTo>
                <a:cubicBezTo>
                  <a:pt x="2934" y="18701"/>
                  <a:pt x="3004" y="18940"/>
                  <a:pt x="3167" y="19048"/>
                </a:cubicBezTo>
                <a:cubicBezTo>
                  <a:pt x="3429" y="19318"/>
                  <a:pt x="3701" y="19568"/>
                  <a:pt x="3981" y="19796"/>
                </a:cubicBezTo>
                <a:cubicBezTo>
                  <a:pt x="4261" y="20023"/>
                  <a:pt x="4548" y="20228"/>
                  <a:pt x="4844" y="20411"/>
                </a:cubicBezTo>
                <a:cubicBezTo>
                  <a:pt x="5045" y="20564"/>
                  <a:pt x="5313" y="20464"/>
                  <a:pt x="5409" y="20199"/>
                </a:cubicBezTo>
                <a:cubicBezTo>
                  <a:pt x="5498" y="19954"/>
                  <a:pt x="5398" y="19668"/>
                  <a:pt x="5193" y="19572"/>
                </a:cubicBezTo>
                <a:cubicBezTo>
                  <a:pt x="4923" y="19405"/>
                  <a:pt x="4660" y="19219"/>
                  <a:pt x="4405" y="19012"/>
                </a:cubicBezTo>
                <a:cubicBezTo>
                  <a:pt x="4150" y="18804"/>
                  <a:pt x="3902" y="18576"/>
                  <a:pt x="3663" y="18330"/>
                </a:cubicBezTo>
                <a:cubicBezTo>
                  <a:pt x="3561" y="18201"/>
                  <a:pt x="3423" y="18160"/>
                  <a:pt x="3296" y="18191"/>
                </a:cubicBezTo>
                <a:close/>
                <a:moveTo>
                  <a:pt x="14373" y="18253"/>
                </a:moveTo>
                <a:cubicBezTo>
                  <a:pt x="14265" y="18225"/>
                  <a:pt x="14147" y="18254"/>
                  <a:pt x="14051" y="18345"/>
                </a:cubicBezTo>
                <a:cubicBezTo>
                  <a:pt x="13803" y="18599"/>
                  <a:pt x="13546" y="18833"/>
                  <a:pt x="13279" y="19045"/>
                </a:cubicBezTo>
                <a:cubicBezTo>
                  <a:pt x="13012" y="19256"/>
                  <a:pt x="12736" y="19446"/>
                  <a:pt x="12455" y="19616"/>
                </a:cubicBezTo>
                <a:cubicBezTo>
                  <a:pt x="12254" y="19709"/>
                  <a:pt x="12155" y="19985"/>
                  <a:pt x="12236" y="20228"/>
                </a:cubicBezTo>
                <a:cubicBezTo>
                  <a:pt x="12327" y="20504"/>
                  <a:pt x="12600" y="20612"/>
                  <a:pt x="12807" y="20455"/>
                </a:cubicBezTo>
                <a:cubicBezTo>
                  <a:pt x="13114" y="20269"/>
                  <a:pt x="13415" y="20061"/>
                  <a:pt x="13706" y="19829"/>
                </a:cubicBezTo>
                <a:cubicBezTo>
                  <a:pt x="13996" y="19597"/>
                  <a:pt x="14276" y="19341"/>
                  <a:pt x="14547" y="19063"/>
                </a:cubicBezTo>
                <a:cubicBezTo>
                  <a:pt x="14685" y="18924"/>
                  <a:pt x="14723" y="18686"/>
                  <a:pt x="14638" y="18495"/>
                </a:cubicBezTo>
                <a:cubicBezTo>
                  <a:pt x="14580" y="18365"/>
                  <a:pt x="14481" y="18281"/>
                  <a:pt x="14373" y="18253"/>
                </a:cubicBezTo>
                <a:close/>
                <a:moveTo>
                  <a:pt x="6272" y="20166"/>
                </a:moveTo>
                <a:cubicBezTo>
                  <a:pt x="6117" y="20186"/>
                  <a:pt x="5979" y="20316"/>
                  <a:pt x="5935" y="20510"/>
                </a:cubicBezTo>
                <a:cubicBezTo>
                  <a:pt x="5880" y="20756"/>
                  <a:pt x="5996" y="21012"/>
                  <a:pt x="6197" y="21086"/>
                </a:cubicBezTo>
                <a:cubicBezTo>
                  <a:pt x="6522" y="21210"/>
                  <a:pt x="6854" y="21312"/>
                  <a:pt x="7189" y="21390"/>
                </a:cubicBezTo>
                <a:cubicBezTo>
                  <a:pt x="7522" y="21467"/>
                  <a:pt x="7857" y="21521"/>
                  <a:pt x="8196" y="21551"/>
                </a:cubicBezTo>
                <a:cubicBezTo>
                  <a:pt x="8371" y="21550"/>
                  <a:pt x="8523" y="21400"/>
                  <a:pt x="8562" y="21192"/>
                </a:cubicBezTo>
                <a:cubicBezTo>
                  <a:pt x="8613" y="20926"/>
                  <a:pt x="8473" y="20664"/>
                  <a:pt x="8253" y="20613"/>
                </a:cubicBezTo>
                <a:cubicBezTo>
                  <a:pt x="7944" y="20585"/>
                  <a:pt x="7637" y="20534"/>
                  <a:pt x="7333" y="20463"/>
                </a:cubicBezTo>
                <a:cubicBezTo>
                  <a:pt x="7029" y="20391"/>
                  <a:pt x="6726" y="20299"/>
                  <a:pt x="6428" y="20184"/>
                </a:cubicBezTo>
                <a:cubicBezTo>
                  <a:pt x="6375" y="20164"/>
                  <a:pt x="6323" y="20159"/>
                  <a:pt x="6272" y="20166"/>
                </a:cubicBezTo>
                <a:close/>
                <a:moveTo>
                  <a:pt x="11388" y="20195"/>
                </a:moveTo>
                <a:cubicBezTo>
                  <a:pt x="11330" y="20188"/>
                  <a:pt x="11270" y="20194"/>
                  <a:pt x="11211" y="20221"/>
                </a:cubicBezTo>
                <a:cubicBezTo>
                  <a:pt x="10921" y="20328"/>
                  <a:pt x="10629" y="20412"/>
                  <a:pt x="10333" y="20477"/>
                </a:cubicBezTo>
                <a:cubicBezTo>
                  <a:pt x="10038" y="20543"/>
                  <a:pt x="9740" y="20588"/>
                  <a:pt x="9440" y="20613"/>
                </a:cubicBezTo>
                <a:cubicBezTo>
                  <a:pt x="9241" y="20600"/>
                  <a:pt x="9067" y="20779"/>
                  <a:pt x="9043" y="21020"/>
                </a:cubicBezTo>
                <a:cubicBezTo>
                  <a:pt x="9012" y="21336"/>
                  <a:pt x="9236" y="21600"/>
                  <a:pt x="9494" y="21555"/>
                </a:cubicBezTo>
                <a:cubicBezTo>
                  <a:pt x="9824" y="21527"/>
                  <a:pt x="10152" y="21477"/>
                  <a:pt x="10477" y="21405"/>
                </a:cubicBezTo>
                <a:cubicBezTo>
                  <a:pt x="10803" y="21332"/>
                  <a:pt x="11124" y="21240"/>
                  <a:pt x="11442" y="21122"/>
                </a:cubicBezTo>
                <a:cubicBezTo>
                  <a:pt x="11637" y="21071"/>
                  <a:pt x="11768" y="20846"/>
                  <a:pt x="11740" y="20606"/>
                </a:cubicBezTo>
                <a:cubicBezTo>
                  <a:pt x="11713" y="20378"/>
                  <a:pt x="11561" y="20217"/>
                  <a:pt x="11388" y="20195"/>
                </a:cubicBezTo>
                <a:close/>
              </a:path>
            </a:pathLst>
          </a:custGeom>
          <a:solidFill>
            <a:srgbClr val="38A9C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Helvetica Neue Medium" panose="02000503000000020004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90000"/>
                  <a:lumOff val="10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54" name="Text Box 3"/>
          <p:cNvSpPr txBox="1"/>
          <p:nvPr>
            <p:custDataLst>
              <p:tags r:id="rId7"/>
            </p:custDataLst>
          </p:nvPr>
        </p:nvSpPr>
        <p:spPr>
          <a:xfrm>
            <a:off x="3023029" y="3567989"/>
            <a:ext cx="921777" cy="812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90000" tIns="46800" rIns="90000" bIns="46800" numCol="1" anchor="ctr">
            <a:norm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1600" b="0">
                <a:cs typeface="Impact" panose="020B0806030902050204"/>
              </a:defRPr>
            </a:lvl1pPr>
          </a:lstStyle>
          <a:p>
            <a:pPr lvl="0" defTabSz="457200">
              <a:lnSpc>
                <a:spcPct val="120000"/>
              </a:lnSpc>
              <a:defRPr/>
            </a:pPr>
            <a:r>
              <a:rPr lang="zh-CN" altLang="en-US" sz="2000" spc="300">
                <a:solidFill>
                  <a:sysClr val="windowText" lastClr="000000">
                    <a:lumMod val="90000"/>
                    <a:lumOff val="1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采样</a:t>
            </a:r>
          </a:p>
        </p:txBody>
      </p:sp>
      <p:sp>
        <p:nvSpPr>
          <p:cNvPr id="69" name="Линия"/>
          <p:cNvSpPr/>
          <p:nvPr>
            <p:custDataLst>
              <p:tags r:id="rId8"/>
            </p:custDataLst>
          </p:nvPr>
        </p:nvSpPr>
        <p:spPr>
          <a:xfrm>
            <a:off x="3483918" y="2998410"/>
            <a:ext cx="1" cy="487871"/>
          </a:xfrm>
          <a:prstGeom prst="line">
            <a:avLst/>
          </a:prstGeom>
          <a:noFill/>
          <a:ln w="25400" cap="flat">
            <a:solidFill>
              <a:sysClr val="window" lastClr="FFFFFF">
                <a:lumMod val="85000"/>
              </a:sysClr>
            </a:solidFill>
            <a:prstDash val="solid"/>
            <a:miter lim="400000"/>
            <a:headEnd type="oval"/>
            <a:tailEnd w="med" len="med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Helvetica Neue Medium" panose="02000503000000020004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90000"/>
                  <a:lumOff val="10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45" name="Кружок"/>
          <p:cNvSpPr/>
          <p:nvPr>
            <p:custDataLst>
              <p:tags r:id="rId9"/>
            </p:custDataLst>
          </p:nvPr>
        </p:nvSpPr>
        <p:spPr>
          <a:xfrm>
            <a:off x="4981730" y="3435462"/>
            <a:ext cx="1079856" cy="1079857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Helvetica Neue Medium" panose="02000503000000020004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90000"/>
                  <a:lumOff val="10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46" name="Фигура"/>
          <p:cNvSpPr/>
          <p:nvPr>
            <p:custDataLst>
              <p:tags r:id="rId10"/>
            </p:custDataLst>
          </p:nvPr>
        </p:nvSpPr>
        <p:spPr>
          <a:xfrm>
            <a:off x="4857942" y="3312303"/>
            <a:ext cx="1614527" cy="1324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4" h="21560" extrusionOk="0">
                <a:moveTo>
                  <a:pt x="8863" y="0"/>
                </a:moveTo>
                <a:cubicBezTo>
                  <a:pt x="6596" y="0"/>
                  <a:pt x="4331" y="1054"/>
                  <a:pt x="2601" y="3162"/>
                </a:cubicBezTo>
                <a:cubicBezTo>
                  <a:pt x="868" y="5275"/>
                  <a:pt x="3" y="8045"/>
                  <a:pt x="7" y="10814"/>
                </a:cubicBezTo>
                <a:cubicBezTo>
                  <a:pt x="-34" y="11071"/>
                  <a:pt x="108" y="11320"/>
                  <a:pt x="320" y="11364"/>
                </a:cubicBezTo>
                <a:cubicBezTo>
                  <a:pt x="586" y="11418"/>
                  <a:pt x="818" y="11140"/>
                  <a:pt x="780" y="10814"/>
                </a:cubicBezTo>
                <a:cubicBezTo>
                  <a:pt x="776" y="8287"/>
                  <a:pt x="1566" y="5758"/>
                  <a:pt x="3148" y="3829"/>
                </a:cubicBezTo>
                <a:cubicBezTo>
                  <a:pt x="4727" y="1905"/>
                  <a:pt x="6794" y="942"/>
                  <a:pt x="8863" y="942"/>
                </a:cubicBezTo>
                <a:cubicBezTo>
                  <a:pt x="10932" y="942"/>
                  <a:pt x="12999" y="1905"/>
                  <a:pt x="14578" y="3829"/>
                </a:cubicBezTo>
                <a:cubicBezTo>
                  <a:pt x="16160" y="5758"/>
                  <a:pt x="16950" y="8287"/>
                  <a:pt x="16946" y="10814"/>
                </a:cubicBezTo>
                <a:cubicBezTo>
                  <a:pt x="16911" y="11075"/>
                  <a:pt x="17062" y="11320"/>
                  <a:pt x="17277" y="11353"/>
                </a:cubicBezTo>
                <a:cubicBezTo>
                  <a:pt x="17290" y="11355"/>
                  <a:pt x="17301" y="11349"/>
                  <a:pt x="17313" y="11349"/>
                </a:cubicBezTo>
                <a:lnTo>
                  <a:pt x="17313" y="11356"/>
                </a:lnTo>
                <a:lnTo>
                  <a:pt x="20220" y="11356"/>
                </a:lnTo>
                <a:lnTo>
                  <a:pt x="19252" y="12536"/>
                </a:lnTo>
                <a:cubicBezTo>
                  <a:pt x="19099" y="12723"/>
                  <a:pt x="19099" y="13028"/>
                  <a:pt x="19252" y="13214"/>
                </a:cubicBezTo>
                <a:cubicBezTo>
                  <a:pt x="19405" y="13401"/>
                  <a:pt x="19655" y="13401"/>
                  <a:pt x="19808" y="13214"/>
                </a:cubicBezTo>
                <a:lnTo>
                  <a:pt x="21449" y="11210"/>
                </a:lnTo>
                <a:cubicBezTo>
                  <a:pt x="21527" y="11115"/>
                  <a:pt x="21565" y="10990"/>
                  <a:pt x="21564" y="10865"/>
                </a:cubicBezTo>
                <a:cubicBezTo>
                  <a:pt x="21566" y="10740"/>
                  <a:pt x="21528" y="10610"/>
                  <a:pt x="21449" y="10514"/>
                </a:cubicBezTo>
                <a:lnTo>
                  <a:pt x="19808" y="8513"/>
                </a:lnTo>
                <a:cubicBezTo>
                  <a:pt x="19732" y="8419"/>
                  <a:pt x="19632" y="8373"/>
                  <a:pt x="19532" y="8373"/>
                </a:cubicBezTo>
                <a:cubicBezTo>
                  <a:pt x="19431" y="8373"/>
                  <a:pt x="19329" y="8419"/>
                  <a:pt x="19252" y="8513"/>
                </a:cubicBezTo>
                <a:cubicBezTo>
                  <a:pt x="19099" y="8699"/>
                  <a:pt x="19099" y="9001"/>
                  <a:pt x="19252" y="9187"/>
                </a:cubicBezTo>
                <a:lnTo>
                  <a:pt x="20244" y="10396"/>
                </a:lnTo>
                <a:lnTo>
                  <a:pt x="17704" y="10396"/>
                </a:lnTo>
                <a:cubicBezTo>
                  <a:pt x="17624" y="7769"/>
                  <a:pt x="16771" y="5169"/>
                  <a:pt x="15125" y="3162"/>
                </a:cubicBezTo>
                <a:cubicBezTo>
                  <a:pt x="13395" y="1054"/>
                  <a:pt x="11130" y="0"/>
                  <a:pt x="8863" y="0"/>
                </a:cubicBezTo>
                <a:close/>
                <a:moveTo>
                  <a:pt x="590" y="12199"/>
                </a:moveTo>
                <a:cubicBezTo>
                  <a:pt x="532" y="12191"/>
                  <a:pt x="470" y="12198"/>
                  <a:pt x="410" y="12225"/>
                </a:cubicBezTo>
                <a:cubicBezTo>
                  <a:pt x="220" y="12309"/>
                  <a:pt x="117" y="12561"/>
                  <a:pt x="178" y="12797"/>
                </a:cubicBezTo>
                <a:cubicBezTo>
                  <a:pt x="234" y="13160"/>
                  <a:pt x="306" y="13519"/>
                  <a:pt x="392" y="13874"/>
                </a:cubicBezTo>
                <a:cubicBezTo>
                  <a:pt x="478" y="14229"/>
                  <a:pt x="576" y="14580"/>
                  <a:pt x="693" y="14926"/>
                </a:cubicBezTo>
                <a:cubicBezTo>
                  <a:pt x="753" y="15129"/>
                  <a:pt x="923" y="15251"/>
                  <a:pt x="1098" y="15219"/>
                </a:cubicBezTo>
                <a:cubicBezTo>
                  <a:pt x="1348" y="15173"/>
                  <a:pt x="1499" y="14858"/>
                  <a:pt x="1408" y="14570"/>
                </a:cubicBezTo>
                <a:cubicBezTo>
                  <a:pt x="1301" y="14255"/>
                  <a:pt x="1210" y="13934"/>
                  <a:pt x="1131" y="13610"/>
                </a:cubicBezTo>
                <a:cubicBezTo>
                  <a:pt x="1053" y="13287"/>
                  <a:pt x="987" y="12960"/>
                  <a:pt x="936" y="12628"/>
                </a:cubicBezTo>
                <a:cubicBezTo>
                  <a:pt x="917" y="12394"/>
                  <a:pt x="767" y="12225"/>
                  <a:pt x="590" y="12199"/>
                </a:cubicBezTo>
                <a:close/>
                <a:moveTo>
                  <a:pt x="17121" y="12269"/>
                </a:moveTo>
                <a:cubicBezTo>
                  <a:pt x="16967" y="12292"/>
                  <a:pt x="16833" y="12424"/>
                  <a:pt x="16790" y="12617"/>
                </a:cubicBezTo>
                <a:cubicBezTo>
                  <a:pt x="16740" y="12945"/>
                  <a:pt x="16678" y="13271"/>
                  <a:pt x="16601" y="13592"/>
                </a:cubicBezTo>
                <a:cubicBezTo>
                  <a:pt x="16523" y="13914"/>
                  <a:pt x="16431" y="14230"/>
                  <a:pt x="16327" y="14541"/>
                </a:cubicBezTo>
                <a:cubicBezTo>
                  <a:pt x="16288" y="14720"/>
                  <a:pt x="16342" y="14911"/>
                  <a:pt x="16462" y="15025"/>
                </a:cubicBezTo>
                <a:cubicBezTo>
                  <a:pt x="16649" y="15201"/>
                  <a:pt x="16919" y="15143"/>
                  <a:pt x="17046" y="14900"/>
                </a:cubicBezTo>
                <a:cubicBezTo>
                  <a:pt x="17160" y="14557"/>
                  <a:pt x="17259" y="14210"/>
                  <a:pt x="17343" y="13856"/>
                </a:cubicBezTo>
                <a:cubicBezTo>
                  <a:pt x="17427" y="13503"/>
                  <a:pt x="17496" y="13146"/>
                  <a:pt x="17551" y="12786"/>
                </a:cubicBezTo>
                <a:cubicBezTo>
                  <a:pt x="17572" y="12559"/>
                  <a:pt x="17457" y="12347"/>
                  <a:pt x="17277" y="12284"/>
                </a:cubicBezTo>
                <a:cubicBezTo>
                  <a:pt x="17224" y="12265"/>
                  <a:pt x="17172" y="12261"/>
                  <a:pt x="17121" y="12269"/>
                </a:cubicBezTo>
                <a:close/>
                <a:moveTo>
                  <a:pt x="16213" y="15501"/>
                </a:moveTo>
                <a:cubicBezTo>
                  <a:pt x="16054" y="15485"/>
                  <a:pt x="15895" y="15590"/>
                  <a:pt x="15825" y="15779"/>
                </a:cubicBezTo>
                <a:cubicBezTo>
                  <a:pt x="15703" y="16033"/>
                  <a:pt x="15571" y="16281"/>
                  <a:pt x="15428" y="16523"/>
                </a:cubicBezTo>
                <a:cubicBezTo>
                  <a:pt x="15286" y="16765"/>
                  <a:pt x="15134" y="17001"/>
                  <a:pt x="14971" y="17231"/>
                </a:cubicBezTo>
                <a:cubicBezTo>
                  <a:pt x="14798" y="17435"/>
                  <a:pt x="14815" y="17780"/>
                  <a:pt x="15007" y="17956"/>
                </a:cubicBezTo>
                <a:cubicBezTo>
                  <a:pt x="15183" y="18117"/>
                  <a:pt x="15433" y="18067"/>
                  <a:pt x="15558" y="17846"/>
                </a:cubicBezTo>
                <a:cubicBezTo>
                  <a:pt x="15736" y="17595"/>
                  <a:pt x="15903" y="17338"/>
                  <a:pt x="16060" y="17073"/>
                </a:cubicBezTo>
                <a:cubicBezTo>
                  <a:pt x="16216" y="16808"/>
                  <a:pt x="16362" y="16534"/>
                  <a:pt x="16495" y="16256"/>
                </a:cubicBezTo>
                <a:cubicBezTo>
                  <a:pt x="16634" y="16023"/>
                  <a:pt x="16576" y="15698"/>
                  <a:pt x="16369" y="15560"/>
                </a:cubicBezTo>
                <a:cubicBezTo>
                  <a:pt x="16319" y="15526"/>
                  <a:pt x="16266" y="15506"/>
                  <a:pt x="16213" y="15501"/>
                </a:cubicBezTo>
                <a:close/>
                <a:moveTo>
                  <a:pt x="1474" y="15541"/>
                </a:moveTo>
                <a:cubicBezTo>
                  <a:pt x="1416" y="15556"/>
                  <a:pt x="1359" y="15588"/>
                  <a:pt x="1309" y="15637"/>
                </a:cubicBezTo>
                <a:cubicBezTo>
                  <a:pt x="1143" y="15797"/>
                  <a:pt x="1116" y="16091"/>
                  <a:pt x="1249" y="16293"/>
                </a:cubicBezTo>
                <a:cubicBezTo>
                  <a:pt x="1380" y="16563"/>
                  <a:pt x="1521" y="16827"/>
                  <a:pt x="1672" y="17084"/>
                </a:cubicBezTo>
                <a:cubicBezTo>
                  <a:pt x="1824" y="17341"/>
                  <a:pt x="1987" y="17591"/>
                  <a:pt x="2159" y="17835"/>
                </a:cubicBezTo>
                <a:cubicBezTo>
                  <a:pt x="2320" y="18038"/>
                  <a:pt x="2589" y="18031"/>
                  <a:pt x="2740" y="17817"/>
                </a:cubicBezTo>
                <a:cubicBezTo>
                  <a:pt x="2860" y="17646"/>
                  <a:pt x="2861" y="17393"/>
                  <a:pt x="2743" y="17220"/>
                </a:cubicBezTo>
                <a:cubicBezTo>
                  <a:pt x="2585" y="16997"/>
                  <a:pt x="2438" y="16769"/>
                  <a:pt x="2301" y="16534"/>
                </a:cubicBezTo>
                <a:cubicBezTo>
                  <a:pt x="2163" y="16300"/>
                  <a:pt x="2035" y="16058"/>
                  <a:pt x="1916" y="15812"/>
                </a:cubicBezTo>
                <a:cubicBezTo>
                  <a:pt x="1835" y="15599"/>
                  <a:pt x="1648" y="15497"/>
                  <a:pt x="1474" y="15541"/>
                </a:cubicBezTo>
                <a:close/>
                <a:moveTo>
                  <a:pt x="3296" y="18191"/>
                </a:moveTo>
                <a:cubicBezTo>
                  <a:pt x="3169" y="18222"/>
                  <a:pt x="3054" y="18325"/>
                  <a:pt x="3001" y="18491"/>
                </a:cubicBezTo>
                <a:cubicBezTo>
                  <a:pt x="2934" y="18701"/>
                  <a:pt x="3004" y="18940"/>
                  <a:pt x="3167" y="19048"/>
                </a:cubicBezTo>
                <a:cubicBezTo>
                  <a:pt x="3429" y="19318"/>
                  <a:pt x="3701" y="19568"/>
                  <a:pt x="3981" y="19796"/>
                </a:cubicBezTo>
                <a:cubicBezTo>
                  <a:pt x="4261" y="20023"/>
                  <a:pt x="4548" y="20228"/>
                  <a:pt x="4844" y="20411"/>
                </a:cubicBezTo>
                <a:cubicBezTo>
                  <a:pt x="5045" y="20564"/>
                  <a:pt x="5313" y="20464"/>
                  <a:pt x="5409" y="20199"/>
                </a:cubicBezTo>
                <a:cubicBezTo>
                  <a:pt x="5498" y="19954"/>
                  <a:pt x="5398" y="19668"/>
                  <a:pt x="5193" y="19572"/>
                </a:cubicBezTo>
                <a:cubicBezTo>
                  <a:pt x="4923" y="19405"/>
                  <a:pt x="4660" y="19219"/>
                  <a:pt x="4405" y="19012"/>
                </a:cubicBezTo>
                <a:cubicBezTo>
                  <a:pt x="4150" y="18804"/>
                  <a:pt x="3902" y="18576"/>
                  <a:pt x="3663" y="18330"/>
                </a:cubicBezTo>
                <a:cubicBezTo>
                  <a:pt x="3561" y="18201"/>
                  <a:pt x="3423" y="18160"/>
                  <a:pt x="3296" y="18191"/>
                </a:cubicBezTo>
                <a:close/>
                <a:moveTo>
                  <a:pt x="14373" y="18253"/>
                </a:moveTo>
                <a:cubicBezTo>
                  <a:pt x="14265" y="18225"/>
                  <a:pt x="14147" y="18254"/>
                  <a:pt x="14051" y="18345"/>
                </a:cubicBezTo>
                <a:cubicBezTo>
                  <a:pt x="13803" y="18599"/>
                  <a:pt x="13546" y="18833"/>
                  <a:pt x="13279" y="19045"/>
                </a:cubicBezTo>
                <a:cubicBezTo>
                  <a:pt x="13012" y="19256"/>
                  <a:pt x="12736" y="19446"/>
                  <a:pt x="12455" y="19616"/>
                </a:cubicBezTo>
                <a:cubicBezTo>
                  <a:pt x="12254" y="19709"/>
                  <a:pt x="12155" y="19985"/>
                  <a:pt x="12236" y="20228"/>
                </a:cubicBezTo>
                <a:cubicBezTo>
                  <a:pt x="12327" y="20504"/>
                  <a:pt x="12600" y="20612"/>
                  <a:pt x="12807" y="20455"/>
                </a:cubicBezTo>
                <a:cubicBezTo>
                  <a:pt x="13114" y="20269"/>
                  <a:pt x="13415" y="20061"/>
                  <a:pt x="13706" y="19829"/>
                </a:cubicBezTo>
                <a:cubicBezTo>
                  <a:pt x="13996" y="19597"/>
                  <a:pt x="14276" y="19341"/>
                  <a:pt x="14547" y="19063"/>
                </a:cubicBezTo>
                <a:cubicBezTo>
                  <a:pt x="14685" y="18924"/>
                  <a:pt x="14723" y="18686"/>
                  <a:pt x="14638" y="18495"/>
                </a:cubicBezTo>
                <a:cubicBezTo>
                  <a:pt x="14580" y="18365"/>
                  <a:pt x="14481" y="18281"/>
                  <a:pt x="14373" y="18253"/>
                </a:cubicBezTo>
                <a:close/>
                <a:moveTo>
                  <a:pt x="6272" y="20166"/>
                </a:moveTo>
                <a:cubicBezTo>
                  <a:pt x="6117" y="20186"/>
                  <a:pt x="5979" y="20316"/>
                  <a:pt x="5935" y="20510"/>
                </a:cubicBezTo>
                <a:cubicBezTo>
                  <a:pt x="5880" y="20756"/>
                  <a:pt x="5996" y="21012"/>
                  <a:pt x="6197" y="21086"/>
                </a:cubicBezTo>
                <a:cubicBezTo>
                  <a:pt x="6522" y="21210"/>
                  <a:pt x="6854" y="21312"/>
                  <a:pt x="7189" y="21390"/>
                </a:cubicBezTo>
                <a:cubicBezTo>
                  <a:pt x="7522" y="21467"/>
                  <a:pt x="7857" y="21521"/>
                  <a:pt x="8196" y="21551"/>
                </a:cubicBezTo>
                <a:cubicBezTo>
                  <a:pt x="8371" y="21550"/>
                  <a:pt x="8523" y="21400"/>
                  <a:pt x="8562" y="21192"/>
                </a:cubicBezTo>
                <a:cubicBezTo>
                  <a:pt x="8613" y="20926"/>
                  <a:pt x="8473" y="20664"/>
                  <a:pt x="8253" y="20613"/>
                </a:cubicBezTo>
                <a:cubicBezTo>
                  <a:pt x="7944" y="20585"/>
                  <a:pt x="7637" y="20534"/>
                  <a:pt x="7333" y="20463"/>
                </a:cubicBezTo>
                <a:cubicBezTo>
                  <a:pt x="7029" y="20391"/>
                  <a:pt x="6726" y="20299"/>
                  <a:pt x="6428" y="20184"/>
                </a:cubicBezTo>
                <a:cubicBezTo>
                  <a:pt x="6375" y="20164"/>
                  <a:pt x="6323" y="20159"/>
                  <a:pt x="6272" y="20166"/>
                </a:cubicBezTo>
                <a:close/>
                <a:moveTo>
                  <a:pt x="11388" y="20195"/>
                </a:moveTo>
                <a:cubicBezTo>
                  <a:pt x="11330" y="20188"/>
                  <a:pt x="11270" y="20194"/>
                  <a:pt x="11211" y="20221"/>
                </a:cubicBezTo>
                <a:cubicBezTo>
                  <a:pt x="10921" y="20328"/>
                  <a:pt x="10629" y="20412"/>
                  <a:pt x="10333" y="20477"/>
                </a:cubicBezTo>
                <a:cubicBezTo>
                  <a:pt x="10038" y="20543"/>
                  <a:pt x="9740" y="20588"/>
                  <a:pt x="9440" y="20613"/>
                </a:cubicBezTo>
                <a:cubicBezTo>
                  <a:pt x="9241" y="20600"/>
                  <a:pt x="9067" y="20779"/>
                  <a:pt x="9043" y="21020"/>
                </a:cubicBezTo>
                <a:cubicBezTo>
                  <a:pt x="9012" y="21336"/>
                  <a:pt x="9236" y="21600"/>
                  <a:pt x="9494" y="21555"/>
                </a:cubicBezTo>
                <a:cubicBezTo>
                  <a:pt x="9824" y="21527"/>
                  <a:pt x="10152" y="21477"/>
                  <a:pt x="10477" y="21405"/>
                </a:cubicBezTo>
                <a:cubicBezTo>
                  <a:pt x="10803" y="21332"/>
                  <a:pt x="11124" y="21240"/>
                  <a:pt x="11442" y="21122"/>
                </a:cubicBezTo>
                <a:cubicBezTo>
                  <a:pt x="11637" y="21071"/>
                  <a:pt x="11768" y="20846"/>
                  <a:pt x="11740" y="20606"/>
                </a:cubicBezTo>
                <a:cubicBezTo>
                  <a:pt x="11713" y="20378"/>
                  <a:pt x="11561" y="20217"/>
                  <a:pt x="11388" y="20195"/>
                </a:cubicBezTo>
                <a:close/>
              </a:path>
            </a:pathLst>
          </a:custGeom>
          <a:solidFill>
            <a:srgbClr val="2196F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Helvetica Neue Medium" panose="02000503000000020004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90000"/>
                  <a:lumOff val="10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955" name="Text Box 3"/>
          <p:cNvSpPr txBox="1"/>
          <p:nvPr>
            <p:custDataLst>
              <p:tags r:id="rId11"/>
            </p:custDataLst>
          </p:nvPr>
        </p:nvSpPr>
        <p:spPr>
          <a:xfrm>
            <a:off x="5060770" y="3569259"/>
            <a:ext cx="921777" cy="812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90000" tIns="46800" rIns="90000" bIns="46800" numCol="1" anchor="ctr">
            <a:norm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1600" b="0">
                <a:cs typeface="Impact" panose="020B0806030902050204"/>
              </a:defRPr>
            </a:lvl1pPr>
          </a:lstStyle>
          <a:p>
            <a:pPr lvl="0" defTabSz="457200">
              <a:lnSpc>
                <a:spcPct val="120000"/>
              </a:lnSpc>
              <a:defRPr/>
            </a:pPr>
            <a:r>
              <a:rPr lang="zh-CN" altLang="en-US" sz="2000" spc="300">
                <a:solidFill>
                  <a:sysClr val="windowText" lastClr="000000">
                    <a:lumMod val="90000"/>
                    <a:lumOff val="1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生成</a:t>
            </a:r>
          </a:p>
        </p:txBody>
      </p:sp>
      <p:sp>
        <p:nvSpPr>
          <p:cNvPr id="931" name="Линия"/>
          <p:cNvSpPr/>
          <p:nvPr>
            <p:custDataLst>
              <p:tags r:id="rId12"/>
            </p:custDataLst>
          </p:nvPr>
        </p:nvSpPr>
        <p:spPr>
          <a:xfrm>
            <a:off x="5536064" y="4464501"/>
            <a:ext cx="1" cy="487871"/>
          </a:xfrm>
          <a:prstGeom prst="line">
            <a:avLst/>
          </a:prstGeom>
          <a:noFill/>
          <a:ln w="25400" cap="flat">
            <a:solidFill>
              <a:sysClr val="window" lastClr="FFFFFF">
                <a:lumMod val="85000"/>
              </a:sysClr>
            </a:solidFill>
            <a:prstDash val="solid"/>
            <a:miter lim="400000"/>
            <a:tailEnd type="oval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Helvetica Neue Medium" panose="02000503000000020004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90000"/>
                  <a:lumOff val="10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4" name="矩形 53"/>
          <p:cNvSpPr/>
          <p:nvPr>
            <p:custDataLst>
              <p:tags r:id="rId13"/>
            </p:custDataLst>
          </p:nvPr>
        </p:nvSpPr>
        <p:spPr>
          <a:xfrm>
            <a:off x="4592205" y="5250265"/>
            <a:ext cx="1858905" cy="624786"/>
          </a:xfrm>
          <a:prstGeom prst="rect">
            <a:avLst/>
          </a:prstGeom>
        </p:spPr>
        <p:txBody>
          <a:bodyPr wrap="square" tIns="0">
            <a:normAutofit fontScale="87500" lnSpcReduction="20000"/>
          </a:bodyPr>
          <a:lstStyle/>
          <a:p>
            <a:pPr lvl="0" algn="ctr" defTabSz="457200">
              <a:lnSpc>
                <a:spcPct val="120000"/>
              </a:lnSpc>
              <a:defRPr/>
            </a:pPr>
            <a:r>
              <a:rPr lang="zh-CN" altLang="en-US" sz="1500" kern="1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采用</a:t>
            </a:r>
            <a:r>
              <a:rPr lang="en-US" altLang="zh-CN" sz="1500" kern="1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DistAI</a:t>
            </a:r>
            <a:r>
              <a:rPr lang="zh-CN" altLang="en-US" sz="1500" kern="1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的</a:t>
            </a:r>
            <a:r>
              <a:rPr lang="en-US" altLang="zh-CN" sz="1500" kern="1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C++</a:t>
            </a:r>
            <a:r>
              <a:rPr lang="zh-CN" altLang="en-US" sz="1500" kern="1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部分算法来生成不变式</a:t>
            </a:r>
          </a:p>
        </p:txBody>
      </p:sp>
      <p:sp>
        <p:nvSpPr>
          <p:cNvPr id="42" name="Кружок"/>
          <p:cNvSpPr/>
          <p:nvPr>
            <p:custDataLst>
              <p:tags r:id="rId14"/>
            </p:custDataLst>
          </p:nvPr>
        </p:nvSpPr>
        <p:spPr>
          <a:xfrm>
            <a:off x="9038891" y="3435462"/>
            <a:ext cx="1079856" cy="1079857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Helvetica Neue Medium" panose="02000503000000020004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90000"/>
                  <a:lumOff val="10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3" name="Фигура"/>
          <p:cNvSpPr/>
          <p:nvPr>
            <p:custDataLst>
              <p:tags r:id="rId15"/>
            </p:custDataLst>
          </p:nvPr>
        </p:nvSpPr>
        <p:spPr>
          <a:xfrm>
            <a:off x="8915103" y="3312303"/>
            <a:ext cx="1614527" cy="1324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4" h="21560" extrusionOk="0">
                <a:moveTo>
                  <a:pt x="8863" y="0"/>
                </a:moveTo>
                <a:cubicBezTo>
                  <a:pt x="6596" y="0"/>
                  <a:pt x="4331" y="1054"/>
                  <a:pt x="2601" y="3162"/>
                </a:cubicBezTo>
                <a:cubicBezTo>
                  <a:pt x="868" y="5275"/>
                  <a:pt x="3" y="8045"/>
                  <a:pt x="7" y="10814"/>
                </a:cubicBezTo>
                <a:cubicBezTo>
                  <a:pt x="-34" y="11071"/>
                  <a:pt x="108" y="11320"/>
                  <a:pt x="320" y="11364"/>
                </a:cubicBezTo>
                <a:cubicBezTo>
                  <a:pt x="586" y="11418"/>
                  <a:pt x="818" y="11140"/>
                  <a:pt x="780" y="10814"/>
                </a:cubicBezTo>
                <a:cubicBezTo>
                  <a:pt x="776" y="8287"/>
                  <a:pt x="1566" y="5758"/>
                  <a:pt x="3148" y="3829"/>
                </a:cubicBezTo>
                <a:cubicBezTo>
                  <a:pt x="4727" y="1905"/>
                  <a:pt x="6794" y="942"/>
                  <a:pt x="8863" y="942"/>
                </a:cubicBezTo>
                <a:cubicBezTo>
                  <a:pt x="10932" y="942"/>
                  <a:pt x="12999" y="1905"/>
                  <a:pt x="14578" y="3829"/>
                </a:cubicBezTo>
                <a:cubicBezTo>
                  <a:pt x="16160" y="5758"/>
                  <a:pt x="16950" y="8287"/>
                  <a:pt x="16946" y="10814"/>
                </a:cubicBezTo>
                <a:cubicBezTo>
                  <a:pt x="16911" y="11075"/>
                  <a:pt x="17062" y="11320"/>
                  <a:pt x="17277" y="11353"/>
                </a:cubicBezTo>
                <a:cubicBezTo>
                  <a:pt x="17290" y="11355"/>
                  <a:pt x="17301" y="11349"/>
                  <a:pt x="17313" y="11349"/>
                </a:cubicBezTo>
                <a:lnTo>
                  <a:pt x="17313" y="11356"/>
                </a:lnTo>
                <a:lnTo>
                  <a:pt x="20220" y="11356"/>
                </a:lnTo>
                <a:lnTo>
                  <a:pt x="19252" y="12536"/>
                </a:lnTo>
                <a:cubicBezTo>
                  <a:pt x="19099" y="12723"/>
                  <a:pt x="19099" y="13028"/>
                  <a:pt x="19252" y="13214"/>
                </a:cubicBezTo>
                <a:cubicBezTo>
                  <a:pt x="19405" y="13401"/>
                  <a:pt x="19655" y="13401"/>
                  <a:pt x="19808" y="13214"/>
                </a:cubicBezTo>
                <a:lnTo>
                  <a:pt x="21449" y="11210"/>
                </a:lnTo>
                <a:cubicBezTo>
                  <a:pt x="21527" y="11115"/>
                  <a:pt x="21565" y="10990"/>
                  <a:pt x="21564" y="10865"/>
                </a:cubicBezTo>
                <a:cubicBezTo>
                  <a:pt x="21566" y="10740"/>
                  <a:pt x="21528" y="10610"/>
                  <a:pt x="21449" y="10514"/>
                </a:cubicBezTo>
                <a:lnTo>
                  <a:pt x="19808" y="8513"/>
                </a:lnTo>
                <a:cubicBezTo>
                  <a:pt x="19732" y="8419"/>
                  <a:pt x="19632" y="8373"/>
                  <a:pt x="19532" y="8373"/>
                </a:cubicBezTo>
                <a:cubicBezTo>
                  <a:pt x="19431" y="8373"/>
                  <a:pt x="19329" y="8419"/>
                  <a:pt x="19252" y="8513"/>
                </a:cubicBezTo>
                <a:cubicBezTo>
                  <a:pt x="19099" y="8699"/>
                  <a:pt x="19099" y="9001"/>
                  <a:pt x="19252" y="9187"/>
                </a:cubicBezTo>
                <a:lnTo>
                  <a:pt x="20244" y="10396"/>
                </a:lnTo>
                <a:lnTo>
                  <a:pt x="17704" y="10396"/>
                </a:lnTo>
                <a:cubicBezTo>
                  <a:pt x="17624" y="7769"/>
                  <a:pt x="16771" y="5169"/>
                  <a:pt x="15125" y="3162"/>
                </a:cubicBezTo>
                <a:cubicBezTo>
                  <a:pt x="13395" y="1054"/>
                  <a:pt x="11130" y="0"/>
                  <a:pt x="8863" y="0"/>
                </a:cubicBezTo>
                <a:close/>
                <a:moveTo>
                  <a:pt x="590" y="12199"/>
                </a:moveTo>
                <a:cubicBezTo>
                  <a:pt x="532" y="12191"/>
                  <a:pt x="470" y="12198"/>
                  <a:pt x="410" y="12225"/>
                </a:cubicBezTo>
                <a:cubicBezTo>
                  <a:pt x="220" y="12309"/>
                  <a:pt x="117" y="12561"/>
                  <a:pt x="178" y="12797"/>
                </a:cubicBezTo>
                <a:cubicBezTo>
                  <a:pt x="234" y="13160"/>
                  <a:pt x="306" y="13519"/>
                  <a:pt x="392" y="13874"/>
                </a:cubicBezTo>
                <a:cubicBezTo>
                  <a:pt x="478" y="14229"/>
                  <a:pt x="576" y="14580"/>
                  <a:pt x="693" y="14926"/>
                </a:cubicBezTo>
                <a:cubicBezTo>
                  <a:pt x="753" y="15129"/>
                  <a:pt x="923" y="15251"/>
                  <a:pt x="1098" y="15219"/>
                </a:cubicBezTo>
                <a:cubicBezTo>
                  <a:pt x="1348" y="15173"/>
                  <a:pt x="1499" y="14858"/>
                  <a:pt x="1408" y="14570"/>
                </a:cubicBezTo>
                <a:cubicBezTo>
                  <a:pt x="1301" y="14255"/>
                  <a:pt x="1210" y="13934"/>
                  <a:pt x="1131" y="13610"/>
                </a:cubicBezTo>
                <a:cubicBezTo>
                  <a:pt x="1053" y="13287"/>
                  <a:pt x="987" y="12960"/>
                  <a:pt x="936" y="12628"/>
                </a:cubicBezTo>
                <a:cubicBezTo>
                  <a:pt x="917" y="12394"/>
                  <a:pt x="767" y="12225"/>
                  <a:pt x="590" y="12199"/>
                </a:cubicBezTo>
                <a:close/>
                <a:moveTo>
                  <a:pt x="17121" y="12269"/>
                </a:moveTo>
                <a:cubicBezTo>
                  <a:pt x="16967" y="12292"/>
                  <a:pt x="16833" y="12424"/>
                  <a:pt x="16790" y="12617"/>
                </a:cubicBezTo>
                <a:cubicBezTo>
                  <a:pt x="16740" y="12945"/>
                  <a:pt x="16678" y="13271"/>
                  <a:pt x="16601" y="13592"/>
                </a:cubicBezTo>
                <a:cubicBezTo>
                  <a:pt x="16523" y="13914"/>
                  <a:pt x="16431" y="14230"/>
                  <a:pt x="16327" y="14541"/>
                </a:cubicBezTo>
                <a:cubicBezTo>
                  <a:pt x="16288" y="14720"/>
                  <a:pt x="16342" y="14911"/>
                  <a:pt x="16462" y="15025"/>
                </a:cubicBezTo>
                <a:cubicBezTo>
                  <a:pt x="16649" y="15201"/>
                  <a:pt x="16919" y="15143"/>
                  <a:pt x="17046" y="14900"/>
                </a:cubicBezTo>
                <a:cubicBezTo>
                  <a:pt x="17160" y="14557"/>
                  <a:pt x="17259" y="14210"/>
                  <a:pt x="17343" y="13856"/>
                </a:cubicBezTo>
                <a:cubicBezTo>
                  <a:pt x="17427" y="13503"/>
                  <a:pt x="17496" y="13146"/>
                  <a:pt x="17551" y="12786"/>
                </a:cubicBezTo>
                <a:cubicBezTo>
                  <a:pt x="17572" y="12559"/>
                  <a:pt x="17457" y="12347"/>
                  <a:pt x="17277" y="12284"/>
                </a:cubicBezTo>
                <a:cubicBezTo>
                  <a:pt x="17224" y="12265"/>
                  <a:pt x="17172" y="12261"/>
                  <a:pt x="17121" y="12269"/>
                </a:cubicBezTo>
                <a:close/>
                <a:moveTo>
                  <a:pt x="16213" y="15501"/>
                </a:moveTo>
                <a:cubicBezTo>
                  <a:pt x="16054" y="15485"/>
                  <a:pt x="15895" y="15590"/>
                  <a:pt x="15825" y="15779"/>
                </a:cubicBezTo>
                <a:cubicBezTo>
                  <a:pt x="15703" y="16033"/>
                  <a:pt x="15571" y="16281"/>
                  <a:pt x="15428" y="16523"/>
                </a:cubicBezTo>
                <a:cubicBezTo>
                  <a:pt x="15286" y="16765"/>
                  <a:pt x="15134" y="17001"/>
                  <a:pt x="14971" y="17231"/>
                </a:cubicBezTo>
                <a:cubicBezTo>
                  <a:pt x="14798" y="17435"/>
                  <a:pt x="14815" y="17780"/>
                  <a:pt x="15007" y="17956"/>
                </a:cubicBezTo>
                <a:cubicBezTo>
                  <a:pt x="15183" y="18117"/>
                  <a:pt x="15433" y="18067"/>
                  <a:pt x="15558" y="17846"/>
                </a:cubicBezTo>
                <a:cubicBezTo>
                  <a:pt x="15736" y="17595"/>
                  <a:pt x="15903" y="17338"/>
                  <a:pt x="16060" y="17073"/>
                </a:cubicBezTo>
                <a:cubicBezTo>
                  <a:pt x="16216" y="16808"/>
                  <a:pt x="16362" y="16534"/>
                  <a:pt x="16495" y="16256"/>
                </a:cubicBezTo>
                <a:cubicBezTo>
                  <a:pt x="16634" y="16023"/>
                  <a:pt x="16576" y="15698"/>
                  <a:pt x="16369" y="15560"/>
                </a:cubicBezTo>
                <a:cubicBezTo>
                  <a:pt x="16319" y="15526"/>
                  <a:pt x="16266" y="15506"/>
                  <a:pt x="16213" y="15501"/>
                </a:cubicBezTo>
                <a:close/>
                <a:moveTo>
                  <a:pt x="1474" y="15541"/>
                </a:moveTo>
                <a:cubicBezTo>
                  <a:pt x="1416" y="15556"/>
                  <a:pt x="1359" y="15588"/>
                  <a:pt x="1309" y="15637"/>
                </a:cubicBezTo>
                <a:cubicBezTo>
                  <a:pt x="1143" y="15797"/>
                  <a:pt x="1116" y="16091"/>
                  <a:pt x="1249" y="16293"/>
                </a:cubicBezTo>
                <a:cubicBezTo>
                  <a:pt x="1380" y="16563"/>
                  <a:pt x="1521" y="16827"/>
                  <a:pt x="1672" y="17084"/>
                </a:cubicBezTo>
                <a:cubicBezTo>
                  <a:pt x="1824" y="17341"/>
                  <a:pt x="1987" y="17591"/>
                  <a:pt x="2159" y="17835"/>
                </a:cubicBezTo>
                <a:cubicBezTo>
                  <a:pt x="2320" y="18038"/>
                  <a:pt x="2589" y="18031"/>
                  <a:pt x="2740" y="17817"/>
                </a:cubicBezTo>
                <a:cubicBezTo>
                  <a:pt x="2860" y="17646"/>
                  <a:pt x="2861" y="17393"/>
                  <a:pt x="2743" y="17220"/>
                </a:cubicBezTo>
                <a:cubicBezTo>
                  <a:pt x="2585" y="16997"/>
                  <a:pt x="2438" y="16769"/>
                  <a:pt x="2301" y="16534"/>
                </a:cubicBezTo>
                <a:cubicBezTo>
                  <a:pt x="2163" y="16300"/>
                  <a:pt x="2035" y="16058"/>
                  <a:pt x="1916" y="15812"/>
                </a:cubicBezTo>
                <a:cubicBezTo>
                  <a:pt x="1835" y="15599"/>
                  <a:pt x="1648" y="15497"/>
                  <a:pt x="1474" y="15541"/>
                </a:cubicBezTo>
                <a:close/>
                <a:moveTo>
                  <a:pt x="3296" y="18191"/>
                </a:moveTo>
                <a:cubicBezTo>
                  <a:pt x="3169" y="18222"/>
                  <a:pt x="3054" y="18325"/>
                  <a:pt x="3001" y="18491"/>
                </a:cubicBezTo>
                <a:cubicBezTo>
                  <a:pt x="2934" y="18701"/>
                  <a:pt x="3004" y="18940"/>
                  <a:pt x="3167" y="19048"/>
                </a:cubicBezTo>
                <a:cubicBezTo>
                  <a:pt x="3429" y="19318"/>
                  <a:pt x="3701" y="19568"/>
                  <a:pt x="3981" y="19796"/>
                </a:cubicBezTo>
                <a:cubicBezTo>
                  <a:pt x="4261" y="20023"/>
                  <a:pt x="4548" y="20228"/>
                  <a:pt x="4844" y="20411"/>
                </a:cubicBezTo>
                <a:cubicBezTo>
                  <a:pt x="5045" y="20564"/>
                  <a:pt x="5313" y="20464"/>
                  <a:pt x="5409" y="20199"/>
                </a:cubicBezTo>
                <a:cubicBezTo>
                  <a:pt x="5498" y="19954"/>
                  <a:pt x="5398" y="19668"/>
                  <a:pt x="5193" y="19572"/>
                </a:cubicBezTo>
                <a:cubicBezTo>
                  <a:pt x="4923" y="19405"/>
                  <a:pt x="4660" y="19219"/>
                  <a:pt x="4405" y="19012"/>
                </a:cubicBezTo>
                <a:cubicBezTo>
                  <a:pt x="4150" y="18804"/>
                  <a:pt x="3902" y="18576"/>
                  <a:pt x="3663" y="18330"/>
                </a:cubicBezTo>
                <a:cubicBezTo>
                  <a:pt x="3561" y="18201"/>
                  <a:pt x="3423" y="18160"/>
                  <a:pt x="3296" y="18191"/>
                </a:cubicBezTo>
                <a:close/>
                <a:moveTo>
                  <a:pt x="14373" y="18253"/>
                </a:moveTo>
                <a:cubicBezTo>
                  <a:pt x="14265" y="18225"/>
                  <a:pt x="14147" y="18254"/>
                  <a:pt x="14051" y="18345"/>
                </a:cubicBezTo>
                <a:cubicBezTo>
                  <a:pt x="13803" y="18599"/>
                  <a:pt x="13546" y="18833"/>
                  <a:pt x="13279" y="19045"/>
                </a:cubicBezTo>
                <a:cubicBezTo>
                  <a:pt x="13012" y="19256"/>
                  <a:pt x="12736" y="19446"/>
                  <a:pt x="12455" y="19616"/>
                </a:cubicBezTo>
                <a:cubicBezTo>
                  <a:pt x="12254" y="19709"/>
                  <a:pt x="12155" y="19985"/>
                  <a:pt x="12236" y="20228"/>
                </a:cubicBezTo>
                <a:cubicBezTo>
                  <a:pt x="12327" y="20504"/>
                  <a:pt x="12600" y="20612"/>
                  <a:pt x="12807" y="20455"/>
                </a:cubicBezTo>
                <a:cubicBezTo>
                  <a:pt x="13114" y="20269"/>
                  <a:pt x="13415" y="20061"/>
                  <a:pt x="13706" y="19829"/>
                </a:cubicBezTo>
                <a:cubicBezTo>
                  <a:pt x="13996" y="19597"/>
                  <a:pt x="14276" y="19341"/>
                  <a:pt x="14547" y="19063"/>
                </a:cubicBezTo>
                <a:cubicBezTo>
                  <a:pt x="14685" y="18924"/>
                  <a:pt x="14723" y="18686"/>
                  <a:pt x="14638" y="18495"/>
                </a:cubicBezTo>
                <a:cubicBezTo>
                  <a:pt x="14580" y="18365"/>
                  <a:pt x="14481" y="18281"/>
                  <a:pt x="14373" y="18253"/>
                </a:cubicBezTo>
                <a:close/>
                <a:moveTo>
                  <a:pt x="6272" y="20166"/>
                </a:moveTo>
                <a:cubicBezTo>
                  <a:pt x="6117" y="20186"/>
                  <a:pt x="5979" y="20316"/>
                  <a:pt x="5935" y="20510"/>
                </a:cubicBezTo>
                <a:cubicBezTo>
                  <a:pt x="5880" y="20756"/>
                  <a:pt x="5996" y="21012"/>
                  <a:pt x="6197" y="21086"/>
                </a:cubicBezTo>
                <a:cubicBezTo>
                  <a:pt x="6522" y="21210"/>
                  <a:pt x="6854" y="21312"/>
                  <a:pt x="7189" y="21390"/>
                </a:cubicBezTo>
                <a:cubicBezTo>
                  <a:pt x="7522" y="21467"/>
                  <a:pt x="7857" y="21521"/>
                  <a:pt x="8196" y="21551"/>
                </a:cubicBezTo>
                <a:cubicBezTo>
                  <a:pt x="8371" y="21550"/>
                  <a:pt x="8523" y="21400"/>
                  <a:pt x="8562" y="21192"/>
                </a:cubicBezTo>
                <a:cubicBezTo>
                  <a:pt x="8613" y="20926"/>
                  <a:pt x="8473" y="20664"/>
                  <a:pt x="8253" y="20613"/>
                </a:cubicBezTo>
                <a:cubicBezTo>
                  <a:pt x="7944" y="20585"/>
                  <a:pt x="7637" y="20534"/>
                  <a:pt x="7333" y="20463"/>
                </a:cubicBezTo>
                <a:cubicBezTo>
                  <a:pt x="7029" y="20391"/>
                  <a:pt x="6726" y="20299"/>
                  <a:pt x="6428" y="20184"/>
                </a:cubicBezTo>
                <a:cubicBezTo>
                  <a:pt x="6375" y="20164"/>
                  <a:pt x="6323" y="20159"/>
                  <a:pt x="6272" y="20166"/>
                </a:cubicBezTo>
                <a:close/>
                <a:moveTo>
                  <a:pt x="11388" y="20195"/>
                </a:moveTo>
                <a:cubicBezTo>
                  <a:pt x="11330" y="20188"/>
                  <a:pt x="11270" y="20194"/>
                  <a:pt x="11211" y="20221"/>
                </a:cubicBezTo>
                <a:cubicBezTo>
                  <a:pt x="10921" y="20328"/>
                  <a:pt x="10629" y="20412"/>
                  <a:pt x="10333" y="20477"/>
                </a:cubicBezTo>
                <a:cubicBezTo>
                  <a:pt x="10038" y="20543"/>
                  <a:pt x="9740" y="20588"/>
                  <a:pt x="9440" y="20613"/>
                </a:cubicBezTo>
                <a:cubicBezTo>
                  <a:pt x="9241" y="20600"/>
                  <a:pt x="9067" y="20779"/>
                  <a:pt x="9043" y="21020"/>
                </a:cubicBezTo>
                <a:cubicBezTo>
                  <a:pt x="9012" y="21336"/>
                  <a:pt x="9236" y="21600"/>
                  <a:pt x="9494" y="21555"/>
                </a:cubicBezTo>
                <a:cubicBezTo>
                  <a:pt x="9824" y="21527"/>
                  <a:pt x="10152" y="21477"/>
                  <a:pt x="10477" y="21405"/>
                </a:cubicBezTo>
                <a:cubicBezTo>
                  <a:pt x="10803" y="21332"/>
                  <a:pt x="11124" y="21240"/>
                  <a:pt x="11442" y="21122"/>
                </a:cubicBezTo>
                <a:cubicBezTo>
                  <a:pt x="11637" y="21071"/>
                  <a:pt x="11768" y="20846"/>
                  <a:pt x="11740" y="20606"/>
                </a:cubicBezTo>
                <a:cubicBezTo>
                  <a:pt x="11713" y="20378"/>
                  <a:pt x="11561" y="20217"/>
                  <a:pt x="11388" y="20195"/>
                </a:cubicBezTo>
                <a:close/>
              </a:path>
            </a:pathLst>
          </a:custGeom>
          <a:solidFill>
            <a:srgbClr val="2196F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Helvetica Neue Medium" panose="02000503000000020004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90000"/>
                  <a:lumOff val="10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44" name="Text Box 3"/>
          <p:cNvSpPr txBox="1"/>
          <p:nvPr>
            <p:custDataLst>
              <p:tags r:id="rId16"/>
            </p:custDataLst>
          </p:nvPr>
        </p:nvSpPr>
        <p:spPr>
          <a:xfrm>
            <a:off x="9117931" y="3569259"/>
            <a:ext cx="921777" cy="812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90000" tIns="46800" rIns="90000" bIns="46800" numCol="1" anchor="ctr">
            <a:norm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1600" b="0">
                <a:cs typeface="Impact" panose="020B0806030902050204"/>
              </a:defRPr>
            </a:lvl1pPr>
          </a:lstStyle>
          <a:p>
            <a:pPr lvl="0" defTabSz="457200">
              <a:lnSpc>
                <a:spcPct val="120000"/>
              </a:lnSpc>
              <a:defRPr/>
            </a:pPr>
            <a:r>
              <a:rPr lang="zh-CN" altLang="en-US" sz="2000" spc="300">
                <a:solidFill>
                  <a:sysClr val="windowText" lastClr="000000">
                    <a:lumMod val="90000"/>
                    <a:lumOff val="1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验证</a:t>
            </a:r>
          </a:p>
        </p:txBody>
      </p:sp>
      <p:sp>
        <p:nvSpPr>
          <p:cNvPr id="45" name="Линия"/>
          <p:cNvSpPr/>
          <p:nvPr>
            <p:custDataLst>
              <p:tags r:id="rId17"/>
            </p:custDataLst>
          </p:nvPr>
        </p:nvSpPr>
        <p:spPr>
          <a:xfrm>
            <a:off x="9593225" y="4464501"/>
            <a:ext cx="1" cy="487871"/>
          </a:xfrm>
          <a:prstGeom prst="line">
            <a:avLst/>
          </a:prstGeom>
          <a:noFill/>
          <a:ln w="25400" cap="flat">
            <a:solidFill>
              <a:sysClr val="window" lastClr="FFFFFF">
                <a:lumMod val="85000"/>
              </a:sysClr>
            </a:solidFill>
            <a:prstDash val="solid"/>
            <a:miter lim="400000"/>
            <a:tailEnd type="oval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Helvetica Neue Medium" panose="02000503000000020004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90000"/>
                  <a:lumOff val="10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57" name="矩形 56"/>
          <p:cNvSpPr/>
          <p:nvPr>
            <p:custDataLst>
              <p:tags r:id="rId18"/>
            </p:custDataLst>
          </p:nvPr>
        </p:nvSpPr>
        <p:spPr>
          <a:xfrm>
            <a:off x="8663771" y="5119455"/>
            <a:ext cx="1858905" cy="624786"/>
          </a:xfrm>
          <a:prstGeom prst="rect">
            <a:avLst/>
          </a:prstGeom>
        </p:spPr>
        <p:txBody>
          <a:bodyPr wrap="square" tIns="0">
            <a:normAutofit/>
          </a:bodyPr>
          <a:lstStyle/>
          <a:p>
            <a:pPr lvl="0" algn="ctr" defTabSz="457200">
              <a:lnSpc>
                <a:spcPct val="120000"/>
              </a:lnSpc>
              <a:defRPr/>
            </a:pPr>
            <a:r>
              <a:rPr lang="zh-CN" altLang="en-US" sz="1400" kern="1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采用</a:t>
            </a:r>
            <a:r>
              <a:rPr lang="en-US" altLang="zh-CN" sz="1400" kern="1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Apalache</a:t>
            </a:r>
            <a:r>
              <a:rPr lang="zh-CN" altLang="en-US" sz="1400" kern="1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验证归纳不变式</a:t>
            </a:r>
          </a:p>
        </p:txBody>
      </p:sp>
      <p:sp>
        <p:nvSpPr>
          <p:cNvPr id="34" name="Кружок"/>
          <p:cNvSpPr/>
          <p:nvPr>
            <p:custDataLst>
              <p:tags r:id="rId19"/>
            </p:custDataLst>
          </p:nvPr>
        </p:nvSpPr>
        <p:spPr>
          <a:xfrm>
            <a:off x="7019470" y="3435462"/>
            <a:ext cx="1079856" cy="1079857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Helvetica Neue Medium" panose="02000503000000020004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90000"/>
                  <a:lumOff val="10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5" name="Фигура"/>
          <p:cNvSpPr/>
          <p:nvPr>
            <p:custDataLst>
              <p:tags r:id="rId20"/>
            </p:custDataLst>
          </p:nvPr>
        </p:nvSpPr>
        <p:spPr>
          <a:xfrm flipV="1">
            <a:off x="6895682" y="3312303"/>
            <a:ext cx="1614527" cy="13241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64" h="21560" extrusionOk="0">
                <a:moveTo>
                  <a:pt x="8863" y="0"/>
                </a:moveTo>
                <a:cubicBezTo>
                  <a:pt x="6596" y="0"/>
                  <a:pt x="4331" y="1054"/>
                  <a:pt x="2601" y="3162"/>
                </a:cubicBezTo>
                <a:cubicBezTo>
                  <a:pt x="868" y="5275"/>
                  <a:pt x="3" y="8045"/>
                  <a:pt x="7" y="10814"/>
                </a:cubicBezTo>
                <a:cubicBezTo>
                  <a:pt x="-34" y="11071"/>
                  <a:pt x="108" y="11320"/>
                  <a:pt x="320" y="11364"/>
                </a:cubicBezTo>
                <a:cubicBezTo>
                  <a:pt x="586" y="11418"/>
                  <a:pt x="818" y="11140"/>
                  <a:pt x="780" y="10814"/>
                </a:cubicBezTo>
                <a:cubicBezTo>
                  <a:pt x="776" y="8287"/>
                  <a:pt x="1566" y="5758"/>
                  <a:pt x="3148" y="3829"/>
                </a:cubicBezTo>
                <a:cubicBezTo>
                  <a:pt x="4727" y="1905"/>
                  <a:pt x="6794" y="942"/>
                  <a:pt x="8863" y="942"/>
                </a:cubicBezTo>
                <a:cubicBezTo>
                  <a:pt x="10932" y="942"/>
                  <a:pt x="12999" y="1905"/>
                  <a:pt x="14578" y="3829"/>
                </a:cubicBezTo>
                <a:cubicBezTo>
                  <a:pt x="16160" y="5758"/>
                  <a:pt x="16950" y="8287"/>
                  <a:pt x="16946" y="10814"/>
                </a:cubicBezTo>
                <a:cubicBezTo>
                  <a:pt x="16911" y="11075"/>
                  <a:pt x="17062" y="11320"/>
                  <a:pt x="17277" y="11353"/>
                </a:cubicBezTo>
                <a:cubicBezTo>
                  <a:pt x="17290" y="11355"/>
                  <a:pt x="17301" y="11349"/>
                  <a:pt x="17313" y="11349"/>
                </a:cubicBezTo>
                <a:lnTo>
                  <a:pt x="17313" y="11356"/>
                </a:lnTo>
                <a:lnTo>
                  <a:pt x="20220" y="11356"/>
                </a:lnTo>
                <a:lnTo>
                  <a:pt x="19252" y="12536"/>
                </a:lnTo>
                <a:cubicBezTo>
                  <a:pt x="19099" y="12723"/>
                  <a:pt x="19099" y="13028"/>
                  <a:pt x="19252" y="13214"/>
                </a:cubicBezTo>
                <a:cubicBezTo>
                  <a:pt x="19405" y="13401"/>
                  <a:pt x="19655" y="13401"/>
                  <a:pt x="19808" y="13214"/>
                </a:cubicBezTo>
                <a:lnTo>
                  <a:pt x="21449" y="11210"/>
                </a:lnTo>
                <a:cubicBezTo>
                  <a:pt x="21527" y="11115"/>
                  <a:pt x="21565" y="10990"/>
                  <a:pt x="21564" y="10865"/>
                </a:cubicBezTo>
                <a:cubicBezTo>
                  <a:pt x="21566" y="10740"/>
                  <a:pt x="21528" y="10610"/>
                  <a:pt x="21449" y="10514"/>
                </a:cubicBezTo>
                <a:lnTo>
                  <a:pt x="19808" y="8513"/>
                </a:lnTo>
                <a:cubicBezTo>
                  <a:pt x="19732" y="8419"/>
                  <a:pt x="19632" y="8373"/>
                  <a:pt x="19532" y="8373"/>
                </a:cubicBezTo>
                <a:cubicBezTo>
                  <a:pt x="19431" y="8373"/>
                  <a:pt x="19329" y="8419"/>
                  <a:pt x="19252" y="8513"/>
                </a:cubicBezTo>
                <a:cubicBezTo>
                  <a:pt x="19099" y="8699"/>
                  <a:pt x="19099" y="9001"/>
                  <a:pt x="19252" y="9187"/>
                </a:cubicBezTo>
                <a:lnTo>
                  <a:pt x="20244" y="10396"/>
                </a:lnTo>
                <a:lnTo>
                  <a:pt x="17704" y="10396"/>
                </a:lnTo>
                <a:cubicBezTo>
                  <a:pt x="17624" y="7769"/>
                  <a:pt x="16771" y="5169"/>
                  <a:pt x="15125" y="3162"/>
                </a:cubicBezTo>
                <a:cubicBezTo>
                  <a:pt x="13395" y="1054"/>
                  <a:pt x="11130" y="0"/>
                  <a:pt x="8863" y="0"/>
                </a:cubicBezTo>
                <a:close/>
                <a:moveTo>
                  <a:pt x="590" y="12199"/>
                </a:moveTo>
                <a:cubicBezTo>
                  <a:pt x="532" y="12191"/>
                  <a:pt x="470" y="12198"/>
                  <a:pt x="410" y="12225"/>
                </a:cubicBezTo>
                <a:cubicBezTo>
                  <a:pt x="220" y="12309"/>
                  <a:pt x="117" y="12561"/>
                  <a:pt x="178" y="12797"/>
                </a:cubicBezTo>
                <a:cubicBezTo>
                  <a:pt x="234" y="13160"/>
                  <a:pt x="306" y="13519"/>
                  <a:pt x="392" y="13874"/>
                </a:cubicBezTo>
                <a:cubicBezTo>
                  <a:pt x="478" y="14229"/>
                  <a:pt x="576" y="14580"/>
                  <a:pt x="693" y="14926"/>
                </a:cubicBezTo>
                <a:cubicBezTo>
                  <a:pt x="753" y="15129"/>
                  <a:pt x="923" y="15251"/>
                  <a:pt x="1098" y="15219"/>
                </a:cubicBezTo>
                <a:cubicBezTo>
                  <a:pt x="1348" y="15173"/>
                  <a:pt x="1499" y="14858"/>
                  <a:pt x="1408" y="14570"/>
                </a:cubicBezTo>
                <a:cubicBezTo>
                  <a:pt x="1301" y="14255"/>
                  <a:pt x="1210" y="13934"/>
                  <a:pt x="1131" y="13610"/>
                </a:cubicBezTo>
                <a:cubicBezTo>
                  <a:pt x="1053" y="13287"/>
                  <a:pt x="987" y="12960"/>
                  <a:pt x="936" y="12628"/>
                </a:cubicBezTo>
                <a:cubicBezTo>
                  <a:pt x="917" y="12394"/>
                  <a:pt x="767" y="12225"/>
                  <a:pt x="590" y="12199"/>
                </a:cubicBezTo>
                <a:close/>
                <a:moveTo>
                  <a:pt x="17121" y="12269"/>
                </a:moveTo>
                <a:cubicBezTo>
                  <a:pt x="16967" y="12292"/>
                  <a:pt x="16833" y="12424"/>
                  <a:pt x="16790" y="12617"/>
                </a:cubicBezTo>
                <a:cubicBezTo>
                  <a:pt x="16740" y="12945"/>
                  <a:pt x="16678" y="13271"/>
                  <a:pt x="16601" y="13592"/>
                </a:cubicBezTo>
                <a:cubicBezTo>
                  <a:pt x="16523" y="13914"/>
                  <a:pt x="16431" y="14230"/>
                  <a:pt x="16327" y="14541"/>
                </a:cubicBezTo>
                <a:cubicBezTo>
                  <a:pt x="16288" y="14720"/>
                  <a:pt x="16342" y="14911"/>
                  <a:pt x="16462" y="15025"/>
                </a:cubicBezTo>
                <a:cubicBezTo>
                  <a:pt x="16649" y="15201"/>
                  <a:pt x="16919" y="15143"/>
                  <a:pt x="17046" y="14900"/>
                </a:cubicBezTo>
                <a:cubicBezTo>
                  <a:pt x="17160" y="14557"/>
                  <a:pt x="17259" y="14210"/>
                  <a:pt x="17343" y="13856"/>
                </a:cubicBezTo>
                <a:cubicBezTo>
                  <a:pt x="17427" y="13503"/>
                  <a:pt x="17496" y="13146"/>
                  <a:pt x="17551" y="12786"/>
                </a:cubicBezTo>
                <a:cubicBezTo>
                  <a:pt x="17572" y="12559"/>
                  <a:pt x="17457" y="12347"/>
                  <a:pt x="17277" y="12284"/>
                </a:cubicBezTo>
                <a:cubicBezTo>
                  <a:pt x="17224" y="12265"/>
                  <a:pt x="17172" y="12261"/>
                  <a:pt x="17121" y="12269"/>
                </a:cubicBezTo>
                <a:close/>
                <a:moveTo>
                  <a:pt x="16213" y="15501"/>
                </a:moveTo>
                <a:cubicBezTo>
                  <a:pt x="16054" y="15485"/>
                  <a:pt x="15895" y="15590"/>
                  <a:pt x="15825" y="15779"/>
                </a:cubicBezTo>
                <a:cubicBezTo>
                  <a:pt x="15703" y="16033"/>
                  <a:pt x="15571" y="16281"/>
                  <a:pt x="15428" y="16523"/>
                </a:cubicBezTo>
                <a:cubicBezTo>
                  <a:pt x="15286" y="16765"/>
                  <a:pt x="15134" y="17001"/>
                  <a:pt x="14971" y="17231"/>
                </a:cubicBezTo>
                <a:cubicBezTo>
                  <a:pt x="14798" y="17435"/>
                  <a:pt x="14815" y="17780"/>
                  <a:pt x="15007" y="17956"/>
                </a:cubicBezTo>
                <a:cubicBezTo>
                  <a:pt x="15183" y="18117"/>
                  <a:pt x="15433" y="18067"/>
                  <a:pt x="15558" y="17846"/>
                </a:cubicBezTo>
                <a:cubicBezTo>
                  <a:pt x="15736" y="17595"/>
                  <a:pt x="15903" y="17338"/>
                  <a:pt x="16060" y="17073"/>
                </a:cubicBezTo>
                <a:cubicBezTo>
                  <a:pt x="16216" y="16808"/>
                  <a:pt x="16362" y="16534"/>
                  <a:pt x="16495" y="16256"/>
                </a:cubicBezTo>
                <a:cubicBezTo>
                  <a:pt x="16634" y="16023"/>
                  <a:pt x="16576" y="15698"/>
                  <a:pt x="16369" y="15560"/>
                </a:cubicBezTo>
                <a:cubicBezTo>
                  <a:pt x="16319" y="15526"/>
                  <a:pt x="16266" y="15506"/>
                  <a:pt x="16213" y="15501"/>
                </a:cubicBezTo>
                <a:close/>
                <a:moveTo>
                  <a:pt x="1474" y="15541"/>
                </a:moveTo>
                <a:cubicBezTo>
                  <a:pt x="1416" y="15556"/>
                  <a:pt x="1359" y="15588"/>
                  <a:pt x="1309" y="15637"/>
                </a:cubicBezTo>
                <a:cubicBezTo>
                  <a:pt x="1143" y="15797"/>
                  <a:pt x="1116" y="16091"/>
                  <a:pt x="1249" y="16293"/>
                </a:cubicBezTo>
                <a:cubicBezTo>
                  <a:pt x="1380" y="16563"/>
                  <a:pt x="1521" y="16827"/>
                  <a:pt x="1672" y="17084"/>
                </a:cubicBezTo>
                <a:cubicBezTo>
                  <a:pt x="1824" y="17341"/>
                  <a:pt x="1987" y="17591"/>
                  <a:pt x="2159" y="17835"/>
                </a:cubicBezTo>
                <a:cubicBezTo>
                  <a:pt x="2320" y="18038"/>
                  <a:pt x="2589" y="18031"/>
                  <a:pt x="2740" y="17817"/>
                </a:cubicBezTo>
                <a:cubicBezTo>
                  <a:pt x="2860" y="17646"/>
                  <a:pt x="2861" y="17393"/>
                  <a:pt x="2743" y="17220"/>
                </a:cubicBezTo>
                <a:cubicBezTo>
                  <a:pt x="2585" y="16997"/>
                  <a:pt x="2438" y="16769"/>
                  <a:pt x="2301" y="16534"/>
                </a:cubicBezTo>
                <a:cubicBezTo>
                  <a:pt x="2163" y="16300"/>
                  <a:pt x="2035" y="16058"/>
                  <a:pt x="1916" y="15812"/>
                </a:cubicBezTo>
                <a:cubicBezTo>
                  <a:pt x="1835" y="15599"/>
                  <a:pt x="1648" y="15497"/>
                  <a:pt x="1474" y="15541"/>
                </a:cubicBezTo>
                <a:close/>
                <a:moveTo>
                  <a:pt x="3296" y="18191"/>
                </a:moveTo>
                <a:cubicBezTo>
                  <a:pt x="3169" y="18222"/>
                  <a:pt x="3054" y="18325"/>
                  <a:pt x="3001" y="18491"/>
                </a:cubicBezTo>
                <a:cubicBezTo>
                  <a:pt x="2934" y="18701"/>
                  <a:pt x="3004" y="18940"/>
                  <a:pt x="3167" y="19048"/>
                </a:cubicBezTo>
                <a:cubicBezTo>
                  <a:pt x="3429" y="19318"/>
                  <a:pt x="3701" y="19568"/>
                  <a:pt x="3981" y="19796"/>
                </a:cubicBezTo>
                <a:cubicBezTo>
                  <a:pt x="4261" y="20023"/>
                  <a:pt x="4548" y="20228"/>
                  <a:pt x="4844" y="20411"/>
                </a:cubicBezTo>
                <a:cubicBezTo>
                  <a:pt x="5045" y="20564"/>
                  <a:pt x="5313" y="20464"/>
                  <a:pt x="5409" y="20199"/>
                </a:cubicBezTo>
                <a:cubicBezTo>
                  <a:pt x="5498" y="19954"/>
                  <a:pt x="5398" y="19668"/>
                  <a:pt x="5193" y="19572"/>
                </a:cubicBezTo>
                <a:cubicBezTo>
                  <a:pt x="4923" y="19405"/>
                  <a:pt x="4660" y="19219"/>
                  <a:pt x="4405" y="19012"/>
                </a:cubicBezTo>
                <a:cubicBezTo>
                  <a:pt x="4150" y="18804"/>
                  <a:pt x="3902" y="18576"/>
                  <a:pt x="3663" y="18330"/>
                </a:cubicBezTo>
                <a:cubicBezTo>
                  <a:pt x="3561" y="18201"/>
                  <a:pt x="3423" y="18160"/>
                  <a:pt x="3296" y="18191"/>
                </a:cubicBezTo>
                <a:close/>
                <a:moveTo>
                  <a:pt x="14373" y="18253"/>
                </a:moveTo>
                <a:cubicBezTo>
                  <a:pt x="14265" y="18225"/>
                  <a:pt x="14147" y="18254"/>
                  <a:pt x="14051" y="18345"/>
                </a:cubicBezTo>
                <a:cubicBezTo>
                  <a:pt x="13803" y="18599"/>
                  <a:pt x="13546" y="18833"/>
                  <a:pt x="13279" y="19045"/>
                </a:cubicBezTo>
                <a:cubicBezTo>
                  <a:pt x="13012" y="19256"/>
                  <a:pt x="12736" y="19446"/>
                  <a:pt x="12455" y="19616"/>
                </a:cubicBezTo>
                <a:cubicBezTo>
                  <a:pt x="12254" y="19709"/>
                  <a:pt x="12155" y="19985"/>
                  <a:pt x="12236" y="20228"/>
                </a:cubicBezTo>
                <a:cubicBezTo>
                  <a:pt x="12327" y="20504"/>
                  <a:pt x="12600" y="20612"/>
                  <a:pt x="12807" y="20455"/>
                </a:cubicBezTo>
                <a:cubicBezTo>
                  <a:pt x="13114" y="20269"/>
                  <a:pt x="13415" y="20061"/>
                  <a:pt x="13706" y="19829"/>
                </a:cubicBezTo>
                <a:cubicBezTo>
                  <a:pt x="13996" y="19597"/>
                  <a:pt x="14276" y="19341"/>
                  <a:pt x="14547" y="19063"/>
                </a:cubicBezTo>
                <a:cubicBezTo>
                  <a:pt x="14685" y="18924"/>
                  <a:pt x="14723" y="18686"/>
                  <a:pt x="14638" y="18495"/>
                </a:cubicBezTo>
                <a:cubicBezTo>
                  <a:pt x="14580" y="18365"/>
                  <a:pt x="14481" y="18281"/>
                  <a:pt x="14373" y="18253"/>
                </a:cubicBezTo>
                <a:close/>
                <a:moveTo>
                  <a:pt x="6272" y="20166"/>
                </a:moveTo>
                <a:cubicBezTo>
                  <a:pt x="6117" y="20186"/>
                  <a:pt x="5979" y="20316"/>
                  <a:pt x="5935" y="20510"/>
                </a:cubicBezTo>
                <a:cubicBezTo>
                  <a:pt x="5880" y="20756"/>
                  <a:pt x="5996" y="21012"/>
                  <a:pt x="6197" y="21086"/>
                </a:cubicBezTo>
                <a:cubicBezTo>
                  <a:pt x="6522" y="21210"/>
                  <a:pt x="6854" y="21312"/>
                  <a:pt x="7189" y="21390"/>
                </a:cubicBezTo>
                <a:cubicBezTo>
                  <a:pt x="7522" y="21467"/>
                  <a:pt x="7857" y="21521"/>
                  <a:pt x="8196" y="21551"/>
                </a:cubicBezTo>
                <a:cubicBezTo>
                  <a:pt x="8371" y="21550"/>
                  <a:pt x="8523" y="21400"/>
                  <a:pt x="8562" y="21192"/>
                </a:cubicBezTo>
                <a:cubicBezTo>
                  <a:pt x="8613" y="20926"/>
                  <a:pt x="8473" y="20664"/>
                  <a:pt x="8253" y="20613"/>
                </a:cubicBezTo>
                <a:cubicBezTo>
                  <a:pt x="7944" y="20585"/>
                  <a:pt x="7637" y="20534"/>
                  <a:pt x="7333" y="20463"/>
                </a:cubicBezTo>
                <a:cubicBezTo>
                  <a:pt x="7029" y="20391"/>
                  <a:pt x="6726" y="20299"/>
                  <a:pt x="6428" y="20184"/>
                </a:cubicBezTo>
                <a:cubicBezTo>
                  <a:pt x="6375" y="20164"/>
                  <a:pt x="6323" y="20159"/>
                  <a:pt x="6272" y="20166"/>
                </a:cubicBezTo>
                <a:close/>
                <a:moveTo>
                  <a:pt x="11388" y="20195"/>
                </a:moveTo>
                <a:cubicBezTo>
                  <a:pt x="11330" y="20188"/>
                  <a:pt x="11270" y="20194"/>
                  <a:pt x="11211" y="20221"/>
                </a:cubicBezTo>
                <a:cubicBezTo>
                  <a:pt x="10921" y="20328"/>
                  <a:pt x="10629" y="20412"/>
                  <a:pt x="10333" y="20477"/>
                </a:cubicBezTo>
                <a:cubicBezTo>
                  <a:pt x="10038" y="20543"/>
                  <a:pt x="9740" y="20588"/>
                  <a:pt x="9440" y="20613"/>
                </a:cubicBezTo>
                <a:cubicBezTo>
                  <a:pt x="9241" y="20600"/>
                  <a:pt x="9067" y="20779"/>
                  <a:pt x="9043" y="21020"/>
                </a:cubicBezTo>
                <a:cubicBezTo>
                  <a:pt x="9012" y="21336"/>
                  <a:pt x="9236" y="21600"/>
                  <a:pt x="9494" y="21555"/>
                </a:cubicBezTo>
                <a:cubicBezTo>
                  <a:pt x="9824" y="21527"/>
                  <a:pt x="10152" y="21477"/>
                  <a:pt x="10477" y="21405"/>
                </a:cubicBezTo>
                <a:cubicBezTo>
                  <a:pt x="10803" y="21332"/>
                  <a:pt x="11124" y="21240"/>
                  <a:pt x="11442" y="21122"/>
                </a:cubicBezTo>
                <a:cubicBezTo>
                  <a:pt x="11637" y="21071"/>
                  <a:pt x="11768" y="20846"/>
                  <a:pt x="11740" y="20606"/>
                </a:cubicBezTo>
                <a:cubicBezTo>
                  <a:pt x="11713" y="20378"/>
                  <a:pt x="11561" y="20217"/>
                  <a:pt x="11388" y="20195"/>
                </a:cubicBezTo>
                <a:close/>
              </a:path>
            </a:pathLst>
          </a:custGeom>
          <a:solidFill>
            <a:srgbClr val="38A9C9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Helvetica Neue Medium" panose="02000503000000020004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90000"/>
                  <a:lumOff val="10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6" name="Text Box 3"/>
          <p:cNvSpPr txBox="1"/>
          <p:nvPr>
            <p:custDataLst>
              <p:tags r:id="rId21"/>
            </p:custDataLst>
          </p:nvPr>
        </p:nvSpPr>
        <p:spPr>
          <a:xfrm>
            <a:off x="7098510" y="3569259"/>
            <a:ext cx="921777" cy="8122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txBody>
          <a:bodyPr wrap="square" lIns="90000" tIns="46800" rIns="90000" bIns="46800" numCol="1" anchor="ctr">
            <a:norm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1600" b="0">
                <a:cs typeface="Impact" panose="020B0806030902050204"/>
              </a:defRPr>
            </a:lvl1pPr>
          </a:lstStyle>
          <a:p>
            <a:pPr lvl="0" defTabSz="457200">
              <a:lnSpc>
                <a:spcPct val="120000"/>
              </a:lnSpc>
              <a:defRPr/>
            </a:pPr>
            <a:r>
              <a:rPr lang="zh-CN" altLang="en-US" sz="2000" spc="300">
                <a:solidFill>
                  <a:sysClr val="windowText" lastClr="000000">
                    <a:lumMod val="90000"/>
                    <a:lumOff val="10000"/>
                  </a:sys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转化</a:t>
            </a:r>
          </a:p>
        </p:txBody>
      </p:sp>
      <p:sp>
        <p:nvSpPr>
          <p:cNvPr id="37" name="Линия"/>
          <p:cNvSpPr/>
          <p:nvPr>
            <p:custDataLst>
              <p:tags r:id="rId22"/>
            </p:custDataLst>
          </p:nvPr>
        </p:nvSpPr>
        <p:spPr>
          <a:xfrm>
            <a:off x="7555485" y="2998410"/>
            <a:ext cx="1" cy="487871"/>
          </a:xfrm>
          <a:prstGeom prst="line">
            <a:avLst/>
          </a:prstGeom>
          <a:noFill/>
          <a:ln w="25400" cap="flat">
            <a:solidFill>
              <a:sysClr val="window" lastClr="FFFFFF">
                <a:lumMod val="85000"/>
              </a:sysClr>
            </a:solidFill>
            <a:prstDash val="solid"/>
            <a:miter lim="400000"/>
            <a:headEnd type="oval"/>
            <a:tailEnd w="med" len="med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3200" b="0">
                <a:solidFill>
                  <a:srgbClr val="FFFFFF"/>
                </a:solidFill>
                <a:latin typeface="Arial" panose="020B0604020202090204" pitchFamily="34" charset="0"/>
                <a:ea typeface="微软雅黑" panose="020B0503020204020204" pitchFamily="34" charset="-122"/>
                <a:cs typeface="+mn-ea"/>
                <a:sym typeface="Helvetica Neue Medium" panose="02000503000000020004"/>
              </a:defRPr>
            </a:pPr>
            <a:endParaRPr kumimoji="0" sz="1600" b="0" i="0" u="none" strike="noStrike" kern="1200" cap="none" spc="0" normalizeH="0" baseline="0" noProof="0">
              <a:ln>
                <a:noFill/>
              </a:ln>
              <a:solidFill>
                <a:sysClr val="windowText" lastClr="000000">
                  <a:lumMod val="90000"/>
                  <a:lumOff val="10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Arial" panose="020B0604020202090204" pitchFamily="34" charset="0"/>
            </a:endParaRPr>
          </a:p>
        </p:txBody>
      </p:sp>
      <p:sp>
        <p:nvSpPr>
          <p:cNvPr id="38" name="矩形 37"/>
          <p:cNvSpPr/>
          <p:nvPr>
            <p:custDataLst>
              <p:tags r:id="rId23"/>
            </p:custDataLst>
          </p:nvPr>
        </p:nvSpPr>
        <p:spPr>
          <a:xfrm>
            <a:off x="542175" y="5035635"/>
            <a:ext cx="1858905" cy="624786"/>
          </a:xfrm>
          <a:prstGeom prst="rect">
            <a:avLst/>
          </a:prstGeom>
        </p:spPr>
        <p:txBody>
          <a:bodyPr wrap="square" tIns="0">
            <a:noAutofit/>
          </a:bodyPr>
          <a:lstStyle/>
          <a:p>
            <a:pPr lvl="0" algn="ctr" defTabSz="457200">
              <a:lnSpc>
                <a:spcPct val="120000"/>
              </a:lnSpc>
              <a:defRPr/>
            </a:pPr>
            <a:r>
              <a:rPr lang="zh-CN" altLang="en-US" sz="1200" kern="1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将</a:t>
            </a:r>
            <a:r>
              <a:rPr lang="en-US" altLang="zh-CN" sz="1200" kern="1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state</a:t>
            </a:r>
            <a:r>
              <a:rPr lang="zh-CN" altLang="en-US" sz="1200" kern="1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中的</a:t>
            </a:r>
            <a:r>
              <a:rPr lang="en-US" altLang="zh-CN" sz="1200" kern="1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variables</a:t>
            </a:r>
            <a:r>
              <a:rPr lang="zh-CN" altLang="en-US" sz="1200" kern="1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直接转化成布尔值形式的一组值，形成</a:t>
            </a:r>
            <a:r>
              <a:rPr lang="en-US" altLang="zh-CN" sz="1200" kern="1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csv</a:t>
            </a:r>
            <a:r>
              <a:rPr lang="zh-CN" altLang="en-US" sz="1200" kern="1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文件</a:t>
            </a:r>
          </a:p>
        </p:txBody>
      </p:sp>
      <p:sp>
        <p:nvSpPr>
          <p:cNvPr id="41" name="矩形 40"/>
          <p:cNvSpPr/>
          <p:nvPr>
            <p:custDataLst>
              <p:tags r:id="rId24"/>
            </p:custDataLst>
          </p:nvPr>
        </p:nvSpPr>
        <p:spPr>
          <a:xfrm>
            <a:off x="2579890" y="2667085"/>
            <a:ext cx="1858905" cy="624786"/>
          </a:xfrm>
          <a:prstGeom prst="rect">
            <a:avLst/>
          </a:prstGeom>
        </p:spPr>
        <p:txBody>
          <a:bodyPr wrap="square" tIns="0">
            <a:normAutofit/>
          </a:bodyPr>
          <a:lstStyle/>
          <a:p>
            <a:pPr lvl="0" algn="ctr" defTabSz="457200">
              <a:lnSpc>
                <a:spcPct val="120000"/>
              </a:lnSpc>
              <a:defRPr/>
            </a:pPr>
            <a:r>
              <a:rPr lang="zh-CN" altLang="en-US" sz="1500" kern="1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采样优化方案</a:t>
            </a:r>
          </a:p>
        </p:txBody>
      </p:sp>
      <p:sp>
        <p:nvSpPr>
          <p:cNvPr id="46" name="矩形 45"/>
          <p:cNvSpPr/>
          <p:nvPr>
            <p:custDataLst>
              <p:tags r:id="rId25"/>
            </p:custDataLst>
          </p:nvPr>
        </p:nvSpPr>
        <p:spPr>
          <a:xfrm>
            <a:off x="6651510" y="2527385"/>
            <a:ext cx="1858905" cy="624786"/>
          </a:xfrm>
          <a:prstGeom prst="rect">
            <a:avLst/>
          </a:prstGeom>
        </p:spPr>
        <p:txBody>
          <a:bodyPr wrap="square" tIns="0">
            <a:noAutofit/>
          </a:bodyPr>
          <a:lstStyle/>
          <a:p>
            <a:pPr lvl="0" algn="ctr" defTabSz="457200">
              <a:lnSpc>
                <a:spcPct val="120000"/>
              </a:lnSpc>
              <a:defRPr/>
            </a:pPr>
            <a:r>
              <a:rPr lang="zh-CN" altLang="en-US" sz="1200" kern="1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将生成的归纳不变式转化成</a:t>
            </a:r>
            <a:r>
              <a:rPr lang="en-US" altLang="zh-CN" sz="1200" kern="1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TLA+</a:t>
            </a:r>
            <a:r>
              <a:rPr lang="zh-CN" altLang="en-US" sz="1200" kern="100" spc="15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90204" pitchFamily="34" charset="0"/>
              </a:rPr>
              <a:t>语法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888343" y="1625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-1088211" y="-557474"/>
            <a:ext cx="8436077" cy="7742903"/>
            <a:chOff x="-2195721" y="478875"/>
            <a:chExt cx="6584705" cy="7074865"/>
          </a:xfrm>
        </p:grpSpPr>
        <p:sp>
          <p:nvSpPr>
            <p:cNvPr id="19" name="等腰三角形 18"/>
            <p:cNvSpPr/>
            <p:nvPr/>
          </p:nvSpPr>
          <p:spPr>
            <a:xfrm rot="20600883">
              <a:off x="-966731" y="478875"/>
              <a:ext cx="5355715" cy="5900248"/>
            </a:xfrm>
            <a:prstGeom prst="triangle">
              <a:avLst>
                <a:gd name="adj" fmla="val 22787"/>
              </a:avLst>
            </a:prstGeom>
            <a:solidFill>
              <a:srgbClr val="467BB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-2195721" y="1791685"/>
              <a:ext cx="5389345" cy="5762055"/>
              <a:chOff x="1463998" y="420085"/>
              <a:chExt cx="5389345" cy="5762055"/>
            </a:xfrm>
          </p:grpSpPr>
          <p:sp>
            <p:nvSpPr>
              <p:cNvPr id="21" name="等腰三角形 20"/>
              <p:cNvSpPr/>
              <p:nvPr/>
            </p:nvSpPr>
            <p:spPr>
              <a:xfrm rot="14401577">
                <a:off x="1883175" y="1588939"/>
                <a:ext cx="4158933" cy="4624842"/>
              </a:xfrm>
              <a:prstGeom prst="triangle">
                <a:avLst>
                  <a:gd name="adj" fmla="val 50000"/>
                </a:avLst>
              </a:prstGeom>
              <a:solidFill>
                <a:srgbClr val="ED6A23">
                  <a:alpha val="3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22" name="组合 21"/>
              <p:cNvGrpSpPr/>
              <p:nvPr/>
            </p:nvGrpSpPr>
            <p:grpSpPr>
              <a:xfrm>
                <a:off x="1463998" y="420085"/>
                <a:ext cx="5389345" cy="5762055"/>
                <a:chOff x="6098353" y="280171"/>
                <a:chExt cx="6632037" cy="7090687"/>
              </a:xfrm>
            </p:grpSpPr>
            <p:sp>
              <p:nvSpPr>
                <p:cNvPr id="23" name="等腰三角形 22"/>
                <p:cNvSpPr/>
                <p:nvPr/>
              </p:nvSpPr>
              <p:spPr>
                <a:xfrm rot="4062616">
                  <a:off x="8595289" y="703674"/>
                  <a:ext cx="2063592" cy="6206610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4" name="等腰三角形 23"/>
                <p:cNvSpPr/>
                <p:nvPr/>
              </p:nvSpPr>
              <p:spPr>
                <a:xfrm rot="1275857">
                  <a:off x="6557982" y="1153457"/>
                  <a:ext cx="3119882" cy="26114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5" name="等腰三角形 24"/>
                <p:cNvSpPr/>
                <p:nvPr/>
              </p:nvSpPr>
              <p:spPr>
                <a:xfrm rot="8725669">
                  <a:off x="7751407" y="2528604"/>
                  <a:ext cx="2344768" cy="3431839"/>
                </a:xfrm>
                <a:prstGeom prst="triangle">
                  <a:avLst>
                    <a:gd name="adj" fmla="val 22787"/>
                  </a:avLst>
                </a:prstGeom>
                <a:solidFill>
                  <a:srgbClr val="467BBD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6" name="等腰三角形 25"/>
                <p:cNvSpPr/>
                <p:nvPr/>
              </p:nvSpPr>
              <p:spPr>
                <a:xfrm rot="9779761">
                  <a:off x="7502632" y="280171"/>
                  <a:ext cx="2976059" cy="7090687"/>
                </a:xfrm>
                <a:prstGeom prst="triangle">
                  <a:avLst>
                    <a:gd name="adj" fmla="val 4898"/>
                  </a:avLst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7" name="等腰三角形 26"/>
                <p:cNvSpPr/>
                <p:nvPr/>
              </p:nvSpPr>
              <p:spPr>
                <a:xfrm rot="10800000">
                  <a:off x="6098353" y="2193700"/>
                  <a:ext cx="2756033" cy="3585606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8" name="等腰三角形 27"/>
                <p:cNvSpPr/>
                <p:nvPr/>
              </p:nvSpPr>
              <p:spPr>
                <a:xfrm rot="1275857">
                  <a:off x="6853788" y="2450847"/>
                  <a:ext cx="3301933" cy="316811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sp>
        <p:nvSpPr>
          <p:cNvPr id="29" name="文本框 28"/>
          <p:cNvSpPr txBox="1"/>
          <p:nvPr/>
        </p:nvSpPr>
        <p:spPr>
          <a:xfrm>
            <a:off x="2675874" y="2062409"/>
            <a:ext cx="69620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8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谢谢聆听</a:t>
            </a:r>
          </a:p>
        </p:txBody>
      </p:sp>
      <p:sp>
        <p:nvSpPr>
          <p:cNvPr id="30" name="矩形 29"/>
          <p:cNvSpPr/>
          <p:nvPr/>
        </p:nvSpPr>
        <p:spPr>
          <a:xfrm>
            <a:off x="4200469" y="3385848"/>
            <a:ext cx="39128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2000" dirty="0">
                <a:latin typeface="Arial" panose="020B0604020202090204" pitchFamily="34" charset="0"/>
                <a:cs typeface="Arial" panose="020B0604020202090204" pitchFamily="34" charset="0"/>
              </a:rPr>
              <a:t>Thank you for listening</a:t>
            </a:r>
          </a:p>
        </p:txBody>
      </p:sp>
    </p:spTree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 rot="18671564">
            <a:off x="-479139" y="61731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262191" y="324604"/>
            <a:ext cx="6022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目录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1176552" y="1889852"/>
            <a:ext cx="10008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927595" y="3075057"/>
            <a:ext cx="816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957360" y="4260263"/>
            <a:ext cx="816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03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402701" y="4968149"/>
            <a:ext cx="816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04</a:t>
            </a:r>
            <a:endParaRPr lang="zh-CN" altLang="en-US" sz="4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 rot="18671564">
            <a:off x="-628828" y="492458"/>
            <a:ext cx="2124965" cy="114691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 rot="5400000">
            <a:off x="9752959" y="854996"/>
            <a:ext cx="1018462" cy="45719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0" name="矩形 29"/>
          <p:cNvSpPr/>
          <p:nvPr/>
        </p:nvSpPr>
        <p:spPr>
          <a:xfrm rot="5400000">
            <a:off x="10401528" y="1115953"/>
            <a:ext cx="1018462" cy="45719"/>
          </a:xfrm>
          <a:prstGeom prst="rect">
            <a:avLst/>
          </a:prstGeom>
          <a:solidFill>
            <a:srgbClr val="ED6A23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1" name="矩形 30"/>
          <p:cNvSpPr/>
          <p:nvPr/>
        </p:nvSpPr>
        <p:spPr>
          <a:xfrm>
            <a:off x="1176551" y="2597737"/>
            <a:ext cx="4919449" cy="45719"/>
          </a:xfrm>
          <a:prstGeom prst="rect">
            <a:avLst/>
          </a:prstGeom>
          <a:solidFill>
            <a:srgbClr val="467BBD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2" name="矩形 31"/>
          <p:cNvSpPr/>
          <p:nvPr/>
        </p:nvSpPr>
        <p:spPr>
          <a:xfrm>
            <a:off x="1975079" y="4888160"/>
            <a:ext cx="3768765" cy="45719"/>
          </a:xfrm>
          <a:prstGeom prst="rect">
            <a:avLst/>
          </a:prstGeom>
          <a:solidFill>
            <a:srgbClr val="467BBD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矩形 32"/>
          <p:cNvSpPr/>
          <p:nvPr/>
        </p:nvSpPr>
        <p:spPr>
          <a:xfrm>
            <a:off x="6420420" y="5596046"/>
            <a:ext cx="3652494" cy="45719"/>
          </a:xfrm>
          <a:prstGeom prst="rect">
            <a:avLst/>
          </a:prstGeom>
          <a:solidFill>
            <a:srgbClr val="467BBD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4" name="矩形 33"/>
          <p:cNvSpPr/>
          <p:nvPr/>
        </p:nvSpPr>
        <p:spPr>
          <a:xfrm>
            <a:off x="4945314" y="3782943"/>
            <a:ext cx="4735715" cy="45719"/>
          </a:xfrm>
          <a:prstGeom prst="rect">
            <a:avLst/>
          </a:prstGeom>
          <a:solidFill>
            <a:srgbClr val="467BBD">
              <a:alpha val="6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文本框 34"/>
          <p:cNvSpPr txBox="1"/>
          <p:nvPr/>
        </p:nvSpPr>
        <p:spPr>
          <a:xfrm>
            <a:off x="1975079" y="2059193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5743844" y="3244987"/>
            <a:ext cx="13125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TPCommit</a:t>
            </a:r>
          </a:p>
        </p:txBody>
      </p:sp>
      <p:sp>
        <p:nvSpPr>
          <p:cNvPr id="37" name="文本框 36"/>
          <p:cNvSpPr txBox="1"/>
          <p:nvPr/>
        </p:nvSpPr>
        <p:spPr>
          <a:xfrm>
            <a:off x="2773609" y="4430157"/>
            <a:ext cx="1414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LockServer</a:t>
            </a:r>
          </a:p>
        </p:txBody>
      </p:sp>
      <p:sp>
        <p:nvSpPr>
          <p:cNvPr id="38" name="文本框 37"/>
          <p:cNvSpPr txBox="1"/>
          <p:nvPr/>
        </p:nvSpPr>
        <p:spPr>
          <a:xfrm>
            <a:off x="7218950" y="513828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88211" y="-557474"/>
            <a:ext cx="8436077" cy="7742903"/>
            <a:chOff x="-2195721" y="478875"/>
            <a:chExt cx="6584705" cy="7074865"/>
          </a:xfrm>
        </p:grpSpPr>
        <p:sp>
          <p:nvSpPr>
            <p:cNvPr id="5" name="等腰三角形 4"/>
            <p:cNvSpPr/>
            <p:nvPr/>
          </p:nvSpPr>
          <p:spPr>
            <a:xfrm rot="20600883">
              <a:off x="-966731" y="478875"/>
              <a:ext cx="5355715" cy="5900248"/>
            </a:xfrm>
            <a:prstGeom prst="triangle">
              <a:avLst>
                <a:gd name="adj" fmla="val 22787"/>
              </a:avLst>
            </a:prstGeom>
            <a:solidFill>
              <a:srgbClr val="467BB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-2195721" y="1791685"/>
              <a:ext cx="5389345" cy="5762055"/>
              <a:chOff x="1463998" y="420085"/>
              <a:chExt cx="5389345" cy="5762055"/>
            </a:xfrm>
          </p:grpSpPr>
          <p:sp>
            <p:nvSpPr>
              <p:cNvPr id="7" name="等腰三角形 6"/>
              <p:cNvSpPr/>
              <p:nvPr/>
            </p:nvSpPr>
            <p:spPr>
              <a:xfrm rot="14401577">
                <a:off x="1883175" y="1588939"/>
                <a:ext cx="4158933" cy="4624842"/>
              </a:xfrm>
              <a:prstGeom prst="triangle">
                <a:avLst>
                  <a:gd name="adj" fmla="val 50000"/>
                </a:avLst>
              </a:prstGeom>
              <a:solidFill>
                <a:srgbClr val="ED6A23">
                  <a:alpha val="3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1463998" y="420085"/>
                <a:ext cx="5389345" cy="5762055"/>
                <a:chOff x="6098353" y="280171"/>
                <a:chExt cx="6632037" cy="7090687"/>
              </a:xfrm>
            </p:grpSpPr>
            <p:sp>
              <p:nvSpPr>
                <p:cNvPr id="9" name="等腰三角形 8"/>
                <p:cNvSpPr/>
                <p:nvPr/>
              </p:nvSpPr>
              <p:spPr>
                <a:xfrm rot="4062616">
                  <a:off x="8595289" y="703674"/>
                  <a:ext cx="2063592" cy="6206610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" name="等腰三角形 9"/>
                <p:cNvSpPr/>
                <p:nvPr/>
              </p:nvSpPr>
              <p:spPr>
                <a:xfrm rot="1275857">
                  <a:off x="6557982" y="1153457"/>
                  <a:ext cx="3119882" cy="26114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1" name="等腰三角形 10"/>
                <p:cNvSpPr/>
                <p:nvPr/>
              </p:nvSpPr>
              <p:spPr>
                <a:xfrm rot="8725669">
                  <a:off x="7751407" y="2528604"/>
                  <a:ext cx="2344768" cy="3431839"/>
                </a:xfrm>
                <a:prstGeom prst="triangle">
                  <a:avLst>
                    <a:gd name="adj" fmla="val 22787"/>
                  </a:avLst>
                </a:prstGeom>
                <a:solidFill>
                  <a:srgbClr val="467BBD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" name="等腰三角形 11"/>
                <p:cNvSpPr/>
                <p:nvPr/>
              </p:nvSpPr>
              <p:spPr>
                <a:xfrm rot="9779761">
                  <a:off x="7502632" y="280171"/>
                  <a:ext cx="2976059" cy="7090687"/>
                </a:xfrm>
                <a:prstGeom prst="triangle">
                  <a:avLst>
                    <a:gd name="adj" fmla="val 4898"/>
                  </a:avLst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" name="等腰三角形 12"/>
                <p:cNvSpPr/>
                <p:nvPr/>
              </p:nvSpPr>
              <p:spPr>
                <a:xfrm rot="10800000">
                  <a:off x="6098353" y="2193700"/>
                  <a:ext cx="2756033" cy="3585606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4" name="等腰三角形 13"/>
                <p:cNvSpPr/>
                <p:nvPr/>
              </p:nvSpPr>
              <p:spPr>
                <a:xfrm rot="1275857">
                  <a:off x="6853788" y="2450847"/>
                  <a:ext cx="3301933" cy="316811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sp>
        <p:nvSpPr>
          <p:cNvPr id="15" name="矩形 14"/>
          <p:cNvSpPr/>
          <p:nvPr/>
        </p:nvSpPr>
        <p:spPr>
          <a:xfrm>
            <a:off x="4380751" y="2483888"/>
            <a:ext cx="200247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3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190293" y="2827405"/>
            <a:ext cx="8940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</a:p>
        </p:txBody>
      </p:sp>
      <p:sp>
        <p:nvSpPr>
          <p:cNvPr id="17" name="矩形 16"/>
          <p:cNvSpPr/>
          <p:nvPr/>
        </p:nvSpPr>
        <p:spPr>
          <a:xfrm>
            <a:off x="6190293" y="3479200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6901" y="1564798"/>
            <a:ext cx="540790" cy="54079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6901" y="3564946"/>
            <a:ext cx="540790" cy="54079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171393" y="1537514"/>
            <a:ext cx="29097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生成状态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csv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</a:p>
        </p:txBody>
      </p:sp>
      <p:sp>
        <p:nvSpPr>
          <p:cNvPr id="18" name="矩形 17"/>
          <p:cNvSpPr/>
          <p:nvPr/>
        </p:nvSpPr>
        <p:spPr>
          <a:xfrm flipH="1">
            <a:off x="1981271" y="2273729"/>
            <a:ext cx="457199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我们利用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TLC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生成了</a:t>
            </a:r>
            <a:r>
              <a:rPr lang="en-US" altLang="zh-CN" sz="16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LockServer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6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TPCommit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的状态样本，并利用</a:t>
            </a:r>
            <a:r>
              <a:rPr lang="en-US" altLang="zh-CN" sz="16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DistAI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检测了协议的正确性。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71393" y="358251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阅读论文</a:t>
            </a:r>
            <a:endParaRPr lang="zh-CN" altLang="en-US" sz="2800" b="1" dirty="0"/>
          </a:p>
        </p:txBody>
      </p:sp>
      <p:sp>
        <p:nvSpPr>
          <p:cNvPr id="24" name="矩形 23"/>
          <p:cNvSpPr/>
          <p:nvPr/>
        </p:nvSpPr>
        <p:spPr>
          <a:xfrm>
            <a:off x="1981271" y="4212492"/>
            <a:ext cx="457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我们继续阅读了</a:t>
            </a:r>
            <a:r>
              <a:rPr lang="en-US" altLang="zh-CN" sz="16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Apalache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的论文，提出了一些想法。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 rot="16200000" flipV="1">
            <a:off x="3677156" y="519980"/>
            <a:ext cx="45719" cy="3294741"/>
          </a:xfrm>
          <a:prstGeom prst="rect">
            <a:avLst/>
          </a:prstGeom>
          <a:solidFill>
            <a:srgbClr val="77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16200000" flipV="1">
            <a:off x="3677156" y="2481203"/>
            <a:ext cx="45719" cy="3294741"/>
          </a:xfrm>
          <a:prstGeom prst="rect">
            <a:avLst/>
          </a:prstGeom>
          <a:solidFill>
            <a:srgbClr val="77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171393" y="31064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本周工作概述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 rot="16200000" flipV="1">
            <a:off x="881565" y="208135"/>
            <a:ext cx="523218" cy="728243"/>
          </a:xfrm>
          <a:prstGeom prst="rect">
            <a:avLst/>
          </a:prstGeom>
          <a:solidFill>
            <a:srgbClr val="77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10924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-1088211" y="-557474"/>
            <a:ext cx="8436077" cy="7742903"/>
            <a:chOff x="-2195721" y="478875"/>
            <a:chExt cx="6584705" cy="7074865"/>
          </a:xfrm>
        </p:grpSpPr>
        <p:sp>
          <p:nvSpPr>
            <p:cNvPr id="5" name="等腰三角形 4"/>
            <p:cNvSpPr/>
            <p:nvPr/>
          </p:nvSpPr>
          <p:spPr>
            <a:xfrm rot="20600883">
              <a:off x="-966731" y="478875"/>
              <a:ext cx="5355715" cy="5900248"/>
            </a:xfrm>
            <a:prstGeom prst="triangle">
              <a:avLst>
                <a:gd name="adj" fmla="val 22787"/>
              </a:avLst>
            </a:prstGeom>
            <a:solidFill>
              <a:srgbClr val="467BBD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-2195721" y="1791685"/>
              <a:ext cx="5389345" cy="5762055"/>
              <a:chOff x="1463998" y="420085"/>
              <a:chExt cx="5389345" cy="5762055"/>
            </a:xfrm>
          </p:grpSpPr>
          <p:sp>
            <p:nvSpPr>
              <p:cNvPr id="7" name="等腰三角形 6"/>
              <p:cNvSpPr/>
              <p:nvPr/>
            </p:nvSpPr>
            <p:spPr>
              <a:xfrm rot="14401577">
                <a:off x="1883175" y="1588939"/>
                <a:ext cx="4158933" cy="4624842"/>
              </a:xfrm>
              <a:prstGeom prst="triangle">
                <a:avLst>
                  <a:gd name="adj" fmla="val 50000"/>
                </a:avLst>
              </a:prstGeom>
              <a:solidFill>
                <a:srgbClr val="ED6A23">
                  <a:alpha val="36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/>
              </a:p>
            </p:txBody>
          </p:sp>
          <p:grpSp>
            <p:nvGrpSpPr>
              <p:cNvPr id="8" name="组合 7"/>
              <p:cNvGrpSpPr/>
              <p:nvPr/>
            </p:nvGrpSpPr>
            <p:grpSpPr>
              <a:xfrm>
                <a:off x="1463998" y="420085"/>
                <a:ext cx="5389345" cy="5762055"/>
                <a:chOff x="6098353" y="280171"/>
                <a:chExt cx="6632037" cy="7090687"/>
              </a:xfrm>
            </p:grpSpPr>
            <p:sp>
              <p:nvSpPr>
                <p:cNvPr id="9" name="等腰三角形 8"/>
                <p:cNvSpPr/>
                <p:nvPr/>
              </p:nvSpPr>
              <p:spPr>
                <a:xfrm rot="4062616">
                  <a:off x="8595289" y="703674"/>
                  <a:ext cx="2063592" cy="6206610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" name="等腰三角形 9"/>
                <p:cNvSpPr/>
                <p:nvPr/>
              </p:nvSpPr>
              <p:spPr>
                <a:xfrm rot="1275857">
                  <a:off x="6557982" y="1153457"/>
                  <a:ext cx="3119882" cy="2611433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1" name="等腰三角形 10"/>
                <p:cNvSpPr/>
                <p:nvPr/>
              </p:nvSpPr>
              <p:spPr>
                <a:xfrm rot="8725669">
                  <a:off x="7751407" y="2528604"/>
                  <a:ext cx="2344768" cy="3431839"/>
                </a:xfrm>
                <a:prstGeom prst="triangle">
                  <a:avLst>
                    <a:gd name="adj" fmla="val 22787"/>
                  </a:avLst>
                </a:prstGeom>
                <a:solidFill>
                  <a:srgbClr val="467BBD">
                    <a:alpha val="30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2" name="等腰三角形 11"/>
                <p:cNvSpPr/>
                <p:nvPr/>
              </p:nvSpPr>
              <p:spPr>
                <a:xfrm rot="9779761">
                  <a:off x="7502632" y="280171"/>
                  <a:ext cx="2976059" cy="7090687"/>
                </a:xfrm>
                <a:prstGeom prst="triangle">
                  <a:avLst>
                    <a:gd name="adj" fmla="val 4898"/>
                  </a:avLst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" name="等腰三角形 12"/>
                <p:cNvSpPr/>
                <p:nvPr/>
              </p:nvSpPr>
              <p:spPr>
                <a:xfrm rot="10800000">
                  <a:off x="6098353" y="2193700"/>
                  <a:ext cx="2756033" cy="3585606"/>
                </a:xfrm>
                <a:prstGeom prst="triangle">
                  <a:avLst/>
                </a:prstGeom>
                <a:solidFill>
                  <a:srgbClr val="467BBD">
                    <a:alpha val="1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4" name="等腰三角形 13"/>
                <p:cNvSpPr/>
                <p:nvPr/>
              </p:nvSpPr>
              <p:spPr>
                <a:xfrm rot="1275857">
                  <a:off x="6853788" y="2450847"/>
                  <a:ext cx="3301933" cy="3168115"/>
                </a:xfrm>
                <a:prstGeom prst="triangle">
                  <a:avLst>
                    <a:gd name="adj" fmla="val 50000"/>
                  </a:avLst>
                </a:prstGeom>
                <a:solidFill>
                  <a:srgbClr val="ED6A23">
                    <a:alpha val="36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  <p:sp>
        <p:nvSpPr>
          <p:cNvPr id="15" name="矩形 14"/>
          <p:cNvSpPr/>
          <p:nvPr/>
        </p:nvSpPr>
        <p:spPr>
          <a:xfrm>
            <a:off x="4222048" y="2497976"/>
            <a:ext cx="2002471" cy="186204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02</a:t>
            </a:r>
            <a:endParaRPr lang="zh-CN" altLang="en-US" sz="3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6314020" y="3167390"/>
            <a:ext cx="3470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Two Phase Commit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6901" y="1564798"/>
            <a:ext cx="540790" cy="540790"/>
          </a:xfrm>
          <a:prstGeom prst="rect">
            <a:avLst/>
          </a:prstGeom>
        </p:spPr>
      </p:pic>
      <p:pic>
        <p:nvPicPr>
          <p:cNvPr id="10" name="图形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6901" y="3564946"/>
            <a:ext cx="540790" cy="54079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2171393" y="1537514"/>
            <a:ext cx="5283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TLA+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Ivy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描述的协议内容不同</a:t>
            </a:r>
          </a:p>
        </p:txBody>
      </p:sp>
      <p:sp>
        <p:nvSpPr>
          <p:cNvPr id="18" name="矩形 17"/>
          <p:cNvSpPr/>
          <p:nvPr/>
        </p:nvSpPr>
        <p:spPr>
          <a:xfrm flipH="1">
            <a:off x="1981271" y="2273729"/>
            <a:ext cx="457199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Ivy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脚本中的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Resource Manager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可能随时失效，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TLA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脚本则没有这样的假设。另外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Ivy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需要验证的安全属性多一些。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2171393" y="358251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提取状态</a:t>
            </a:r>
            <a:endParaRPr lang="zh-CN" altLang="en-US" sz="2800" b="1" dirty="0"/>
          </a:p>
        </p:txBody>
      </p:sp>
      <p:sp>
        <p:nvSpPr>
          <p:cNvPr id="24" name="矩形 23"/>
          <p:cNvSpPr/>
          <p:nvPr/>
        </p:nvSpPr>
        <p:spPr>
          <a:xfrm>
            <a:off x="1981271" y="4212492"/>
            <a:ext cx="45719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TLA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的状态转化为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Ivy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能识别的关系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 rot="16200000" flipV="1">
            <a:off x="3677156" y="519980"/>
            <a:ext cx="45719" cy="3294741"/>
          </a:xfrm>
          <a:prstGeom prst="rect">
            <a:avLst/>
          </a:prstGeom>
          <a:solidFill>
            <a:srgbClr val="77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 rot="16200000" flipV="1">
            <a:off x="3677156" y="2481203"/>
            <a:ext cx="45719" cy="3294741"/>
          </a:xfrm>
          <a:prstGeom prst="rect">
            <a:avLst/>
          </a:prstGeom>
          <a:solidFill>
            <a:srgbClr val="77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171393" y="310647"/>
            <a:ext cx="30572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需要解决的问题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 rot="16200000" flipV="1">
            <a:off x="881565" y="208135"/>
            <a:ext cx="523218" cy="728243"/>
          </a:xfrm>
          <a:prstGeom prst="rect">
            <a:avLst/>
          </a:prstGeom>
          <a:solidFill>
            <a:srgbClr val="77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形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3035" y="1258334"/>
            <a:ext cx="540790" cy="540790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1058458" y="1229867"/>
            <a:ext cx="5283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TLA+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Ivy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描述的协议内容不同</a:t>
            </a:r>
          </a:p>
        </p:txBody>
      </p:sp>
      <p:sp>
        <p:nvSpPr>
          <p:cNvPr id="18" name="矩形 17"/>
          <p:cNvSpPr/>
          <p:nvPr/>
        </p:nvSpPr>
        <p:spPr>
          <a:xfrm flipH="1">
            <a:off x="953825" y="1931204"/>
            <a:ext cx="540635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修改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TLA+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脚本，加入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Resource Manager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可能宕机的设定，使用 </a:t>
            </a:r>
            <a:r>
              <a:rPr lang="en-US" altLang="zh-CN" sz="1600" kern="1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rmAlive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来记录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Resource Manager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的存活情况。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矩形 10"/>
          <p:cNvSpPr/>
          <p:nvPr/>
        </p:nvSpPr>
        <p:spPr>
          <a:xfrm rot="16200000" flipV="1">
            <a:off x="2682969" y="174613"/>
            <a:ext cx="45719" cy="3294741"/>
          </a:xfrm>
          <a:prstGeom prst="rect">
            <a:avLst/>
          </a:prstGeom>
          <a:solidFill>
            <a:srgbClr val="77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171393" y="31064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 rot="16200000" flipV="1">
            <a:off x="881565" y="208135"/>
            <a:ext cx="523218" cy="728243"/>
          </a:xfrm>
          <a:prstGeom prst="rect">
            <a:avLst/>
          </a:prstGeom>
          <a:solidFill>
            <a:srgbClr val="77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9337A8B-928A-4527-8651-B7BFC4CA4D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458" y="2586900"/>
            <a:ext cx="4861257" cy="401988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24C1860-8992-42F7-87EE-638FABC0B8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3812" y="0"/>
            <a:ext cx="53521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03072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858" y="1292526"/>
            <a:ext cx="540790" cy="54079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507296" y="131009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提取状态</a:t>
            </a:r>
            <a:endParaRPr lang="zh-CN" altLang="en-US" sz="2800" b="1" dirty="0"/>
          </a:p>
        </p:txBody>
      </p:sp>
      <p:sp>
        <p:nvSpPr>
          <p:cNvPr id="24" name="矩形 23"/>
          <p:cNvSpPr/>
          <p:nvPr/>
        </p:nvSpPr>
        <p:spPr>
          <a:xfrm>
            <a:off x="5949430" y="1774005"/>
            <a:ext cx="45719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根据预先设定的规则，将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TLA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的状态转化为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Ivy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中的关系。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/>
          <p:nvPr/>
        </p:nvSpPr>
        <p:spPr>
          <a:xfrm rot="16200000" flipV="1">
            <a:off x="3131807" y="163086"/>
            <a:ext cx="45719" cy="3294741"/>
          </a:xfrm>
          <a:prstGeom prst="rect">
            <a:avLst/>
          </a:prstGeom>
          <a:solidFill>
            <a:srgbClr val="77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171393" y="31064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 rot="16200000" flipV="1">
            <a:off x="881565" y="208135"/>
            <a:ext cx="523218" cy="728243"/>
          </a:xfrm>
          <a:prstGeom prst="rect">
            <a:avLst/>
          </a:prstGeom>
          <a:solidFill>
            <a:srgbClr val="77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54EF612-CF92-40A4-AAF2-B05761F44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61253"/>
            <a:ext cx="3820058" cy="1000265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D4EB523-5FA5-4C85-8348-440B757646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6783" y="2633262"/>
            <a:ext cx="3423819" cy="3775641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D8C45C29-2EF6-444A-958E-0BC09B6F3420}"/>
              </a:ext>
            </a:extLst>
          </p:cNvPr>
          <p:cNvSpPr/>
          <p:nvPr/>
        </p:nvSpPr>
        <p:spPr>
          <a:xfrm>
            <a:off x="1026783" y="2122699"/>
            <a:ext cx="457199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TLC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提取出所有独一无二的状态。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E352267-18D9-44A6-8696-FFD4AA25C9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9611" y="4109034"/>
            <a:ext cx="5754763" cy="1311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21867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形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788" y="2767383"/>
            <a:ext cx="540790" cy="540790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1275500" y="2776168"/>
            <a:ext cx="28729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使用</a:t>
            </a:r>
            <a:r>
              <a:rPr lang="en-US" altLang="zh-CN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Ivy</a:t>
            </a:r>
            <a:r>
              <a:rPr lang="zh-CN" altLang="en-US" sz="2800" b="1" kern="100" dirty="0"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进行验证</a:t>
            </a:r>
            <a:endParaRPr lang="zh-CN" altLang="en-US" sz="2800" b="1" dirty="0"/>
          </a:p>
        </p:txBody>
      </p:sp>
      <p:sp>
        <p:nvSpPr>
          <p:cNvPr id="25" name="矩形 24"/>
          <p:cNvSpPr/>
          <p:nvPr/>
        </p:nvSpPr>
        <p:spPr>
          <a:xfrm rot="16200000" flipV="1">
            <a:off x="2920887" y="1781629"/>
            <a:ext cx="45719" cy="3294741"/>
          </a:xfrm>
          <a:prstGeom prst="rect">
            <a:avLst/>
          </a:prstGeom>
          <a:solidFill>
            <a:srgbClr val="77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171393" y="310647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/>
          <p:cNvSpPr/>
          <p:nvPr/>
        </p:nvSpPr>
        <p:spPr>
          <a:xfrm rot="16200000" flipV="1">
            <a:off x="881565" y="208135"/>
            <a:ext cx="523218" cy="728243"/>
          </a:xfrm>
          <a:prstGeom prst="rect">
            <a:avLst/>
          </a:prstGeom>
          <a:solidFill>
            <a:srgbClr val="77AA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AC7BD2F-3582-4699-9FBB-B4A18CB5C0B3}"/>
              </a:ext>
            </a:extLst>
          </p:cNvPr>
          <p:cNvSpPr/>
          <p:nvPr/>
        </p:nvSpPr>
        <p:spPr>
          <a:xfrm>
            <a:off x="623791" y="3788537"/>
            <a:ext cx="49213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Ivy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命令，利用刚刚的</a:t>
            </a:r>
            <a:r>
              <a:rPr lang="en-US" altLang="zh-CN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csv</a:t>
            </a:r>
            <a:r>
              <a:rPr lang="zh-CN" altLang="en-US" sz="1600" kern="1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文件验证协议。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F9DE254-A6B7-4CBD-8A54-317D24AD86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5135" y="1208408"/>
            <a:ext cx="5963482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86194"/>
      </p:ext>
    </p:extLst>
  </p:cSld>
  <p:clrMapOvr>
    <a:masterClrMapping/>
  </p:clrMapOvr>
  <p:transition spd="slow">
    <p:push dir="u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1"/>
  <p:tag name="KSO_WM_UNIT_ID" val="diagram20201497_3*m_h_i*1_1_1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2"/>
  <p:tag name="KSO_WM_UNIT_ID" val="diagram20201497_3*m_h_i*1_3_2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3_1"/>
  <p:tag name="KSO_WM_UNIT_ID" val="diagram20201497_3*m_h_a*1_3_1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3"/>
  <p:tag name="KSO_WM_UNIT_ID" val="diagram20201497_3*m_h_i*1_3_3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3_1_1"/>
  <p:tag name="KSO_WM_UNIT_ID" val="diagram20201497_3*m_h_h_f*1_3_1_1"/>
  <p:tag name="KSO_WM_TEMPLATE_CATEGORY" val="diagram"/>
  <p:tag name="KSO_WM_TEMPLATE_INDEX" val="20201497"/>
  <p:tag name="KSO_WM_UNIT_LAYERLEVEL" val="1_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1"/>
  <p:tag name="KSO_WM_UNIT_ID" val="diagram20201497_3*m_h_i*1_5_1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2"/>
  <p:tag name="KSO_WM_UNIT_ID" val="diagram20201497_3*m_h_i*1_5_2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5_1"/>
  <p:tag name="KSO_WM_UNIT_ID" val="diagram20201497_3*m_h_a*1_5_1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5_3"/>
  <p:tag name="KSO_WM_UNIT_ID" val="diagram20201497_3*m_h_i*1_5_3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5_1_1"/>
  <p:tag name="KSO_WM_UNIT_ID" val="diagram20201497_3*m_h_h_f*1_5_1_1"/>
  <p:tag name="KSO_WM_TEMPLATE_CATEGORY" val="diagram"/>
  <p:tag name="KSO_WM_TEMPLATE_INDEX" val="20201497"/>
  <p:tag name="KSO_WM_UNIT_LAYERLEVEL" val="1_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1"/>
  <p:tag name="KSO_WM_UNIT_ID" val="diagram20201497_3*m_h_i*1_4_1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2"/>
  <p:tag name="KSO_WM_UNIT_ID" val="diagram20201497_3*m_h_i*1_1_2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2"/>
  <p:tag name="KSO_WM_UNIT_ID" val="diagram20201497_3*m_h_i*1_4_2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4_1"/>
  <p:tag name="KSO_WM_UNIT_ID" val="diagram20201497_3*m_h_a*1_4_1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4_3"/>
  <p:tag name="KSO_WM_UNIT_ID" val="diagram20201497_3*m_h_i*1_4_3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3_1_1"/>
  <p:tag name="KSO_WM_UNIT_ID" val="diagram20201497_3*m_h_h_f*1_3_1_1"/>
  <p:tag name="KSO_WM_TEMPLATE_CATEGORY" val="diagram"/>
  <p:tag name="KSO_WM_TEMPLATE_INDEX" val="20201497"/>
  <p:tag name="KSO_WM_UNIT_LAYERLEVEL" val="1_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3_1_1"/>
  <p:tag name="KSO_WM_UNIT_ID" val="diagram20201497_3*m_h_h_f*1_3_1_1"/>
  <p:tag name="KSO_WM_TEMPLATE_CATEGORY" val="diagram"/>
  <p:tag name="KSO_WM_TEMPLATE_INDEX" val="20201497"/>
  <p:tag name="KSO_WM_UNIT_LAYERLEVEL" val="1_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h_f"/>
  <p:tag name="KSO_WM_UNIT_INDEX" val="1_3_1_1"/>
  <p:tag name="KSO_WM_UNIT_ID" val="diagram20201497_3*m_h_h_f*1_3_1_1"/>
  <p:tag name="KSO_WM_TEMPLATE_CATEGORY" val="diagram"/>
  <p:tag name="KSO_WM_TEMPLATE_INDEX" val="20201497"/>
  <p:tag name="KSO_WM_UNIT_LAYERLEVEL" val="1_1_1_1"/>
  <p:tag name="KSO_WM_TAG_VERSION" val="1.0"/>
  <p:tag name="KSO_WM_BEAUTIFY_FLAG" val="#wm#"/>
  <p:tag name="KSO_WM_UNIT_PRESET_TEXT" val="单击此处添加文本具体内容"/>
  <p:tag name="KSO_WM_UNIT_TEXT_FILL_FORE_SCHEMECOLOR_INDEX" val="13"/>
  <p:tag name="KSO_WM_UNIT_TEXT_FILL_TYPE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1_1"/>
  <p:tag name="KSO_WM_UNIT_ID" val="diagram20201497_3*m_h_a*1_1_1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1_3"/>
  <p:tag name="KSO_WM_UNIT_ID" val="diagram20201497_3*m_h_i*1_1_3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1"/>
  <p:tag name="KSO_WM_UNIT_ID" val="diagram20201497_3*m_h_i*1_2_1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2"/>
  <p:tag name="KSO_WM_UNIT_ID" val="diagram20201497_3*m_h_i*1_2_2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FILL_FORE_SCHEMECOLOR_INDEX" val="6"/>
  <p:tag name="KSO_WM_UNIT_FILL_TYPE" val="1"/>
  <p:tag name="KSO_WM_UNIT_TEXT_FILL_FORE_SCHEMECOLOR_INDEX" val="13"/>
  <p:tag name="KSO_WM_UNIT_TEXT_FILL_TYPE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a"/>
  <p:tag name="KSO_WM_UNIT_INDEX" val="1_2_1"/>
  <p:tag name="KSO_WM_UNIT_ID" val="diagram20201497_3*m_h_a*1_2_1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PRESET_TEXT" val="添加标题"/>
  <p:tag name="KSO_WM_UNIT_TEXT_FILL_FORE_SCHEMECOLOR_INDEX" val="13"/>
  <p:tag name="KSO_WM_UNIT_TEXT_FILL_TYPE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2_3"/>
  <p:tag name="KSO_WM_UNIT_ID" val="diagram20201497_3*m_h_i*1_2_3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LINE_FORE_SCHEMECOLOR_INDEX" val="14"/>
  <p:tag name="KSO_WM_UNIT_LINE_FILL_TYPE" val="2"/>
  <p:tag name="KSO_WM_UNIT_TEXT_FILL_FORE_SCHEMECOLOR_INDEX" val="13"/>
  <p:tag name="KSO_WM_UNIT_TEXT_FILL_TYPE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m1-1"/>
  <p:tag name="KSO_WM_UNIT_TYPE" val="m_h_i"/>
  <p:tag name="KSO_WM_UNIT_INDEX" val="1_3_1"/>
  <p:tag name="KSO_WM_UNIT_ID" val="diagram20201497_3*m_h_i*1_3_1"/>
  <p:tag name="KSO_WM_TEMPLATE_CATEGORY" val="diagram"/>
  <p:tag name="KSO_WM_TEMPLATE_INDEX" val="20201497"/>
  <p:tag name="KSO_WM_UNIT_LAYERLEVEL" val="1_1_1"/>
  <p:tag name="KSO_WM_TAG_VERSION" val="1.0"/>
  <p:tag name="KSO_WM_BEAUTIFY_FLAG" val="#wm#"/>
  <p:tag name="KSO_WM_UNIT_FILL_FORE_SCHEMECOLOR_INDEX" val="14"/>
  <p:tag name="KSO_WM_UNIT_FILL_TYPE" val="1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77AADB"/>
        </a:solidFill>
        <a:ln>
          <a:noFill/>
        </a:ln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362</Words>
  <Application>Microsoft Office PowerPoint</Application>
  <PresentationFormat>宽屏</PresentationFormat>
  <Paragraphs>57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方 文海</dc:creator>
  <cp:lastModifiedBy>蔡 文俊</cp:lastModifiedBy>
  <cp:revision>47</cp:revision>
  <dcterms:created xsi:type="dcterms:W3CDTF">2022-04-29T05:56:02Z</dcterms:created>
  <dcterms:modified xsi:type="dcterms:W3CDTF">2022-04-29T07:18:58Z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2052-4.1.2.6545</vt:lpwstr>
  </property>
</Properties>
</file>