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9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39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9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1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4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5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4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3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1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FC69-88AA-4819-9658-6B6EDB5C2B58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q.inria.f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 overview of Coq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Xinyu Feng</a:t>
            </a:r>
          </a:p>
          <a:p>
            <a:r>
              <a:rPr lang="en-US" altLang="zh-CN" dirty="0" smtClean="0"/>
              <a:t>USTC </a:t>
            </a:r>
          </a:p>
        </p:txBody>
      </p:sp>
    </p:spTree>
    <p:extLst>
      <p:ext uri="{BB962C8B-B14F-4D97-AF65-F5344CB8AC3E}">
        <p14:creationId xmlns:p14="http://schemas.microsoft.com/office/powerpoint/2010/main" val="41694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Demo: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Small examples</a:t>
            </a:r>
          </a:p>
          <a:p>
            <a:endParaRPr lang="en-US" altLang="zh-CN" dirty="0"/>
          </a:p>
          <a:p>
            <a:r>
              <a:rPr lang="en-US" altLang="zh-CN" dirty="0" smtClean="0"/>
              <a:t>Imp in Coq (syntax and operational semantics)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5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Coq?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proof assistant developed by INRIA</a:t>
            </a:r>
          </a:p>
          <a:p>
            <a:pPr lvl="1"/>
            <a:r>
              <a:rPr lang="en-US" altLang="zh-CN" dirty="0">
                <a:hlinkClick r:id="rId2"/>
              </a:rPr>
              <a:t>https://coq.inria.fr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Coq is a formal proof management system. It provides a formal language to </a:t>
            </a:r>
            <a:r>
              <a:rPr lang="en-US" altLang="zh-CN" dirty="0">
                <a:solidFill>
                  <a:srgbClr val="FF0000"/>
                </a:solidFill>
              </a:rPr>
              <a:t>write mathematical definitions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executable algorithms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theorems</a:t>
            </a:r>
            <a:r>
              <a:rPr lang="en-US" altLang="zh-CN" dirty="0"/>
              <a:t> together with an environment for semi-interactive development of </a:t>
            </a:r>
            <a:r>
              <a:rPr lang="en-US" altLang="zh-CN" dirty="0">
                <a:solidFill>
                  <a:srgbClr val="FF0000"/>
                </a:solidFill>
              </a:rPr>
              <a:t>machine-checked </a:t>
            </a:r>
            <a:r>
              <a:rPr lang="en-US" altLang="zh-CN" dirty="0" smtClean="0">
                <a:solidFill>
                  <a:srgbClr val="FF0000"/>
                </a:solidFill>
              </a:rPr>
              <a:t>proofs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07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Coq?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138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 functional programming language with rich type sys.</a:t>
            </a:r>
          </a:p>
          <a:p>
            <a:pPr lvl="1"/>
            <a:r>
              <a:rPr lang="en-US" altLang="zh-CN" dirty="0" smtClean="0"/>
              <a:t>Define inductive data types and write algorithms manipulating them.</a:t>
            </a:r>
          </a:p>
          <a:p>
            <a:pPr lvl="1"/>
            <a:r>
              <a:rPr lang="en-US" altLang="zh-CN" dirty="0" smtClean="0"/>
              <a:t>All programs must terminate.</a:t>
            </a:r>
          </a:p>
          <a:p>
            <a:pPr lvl="3"/>
            <a:endParaRPr lang="en-US" altLang="zh-CN" dirty="0"/>
          </a:p>
          <a:p>
            <a:r>
              <a:rPr lang="en-US" altLang="zh-CN" dirty="0" smtClean="0"/>
              <a:t>A higher-order logic with interactive theorem </a:t>
            </a:r>
            <a:r>
              <a:rPr lang="en-US" altLang="zh-CN" dirty="0" err="1" smtClean="0"/>
              <a:t>prover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Allows you to reason about mathematical structures and your programs</a:t>
            </a:r>
          </a:p>
          <a:p>
            <a:pPr lvl="1"/>
            <a:r>
              <a:rPr lang="en-US" altLang="zh-CN" dirty="0" smtClean="0"/>
              <a:t>Generates machine-checkable proofs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A meta-language/logic</a:t>
            </a:r>
          </a:p>
          <a:p>
            <a:pPr lvl="1"/>
            <a:r>
              <a:rPr lang="en-US" altLang="zh-CN" dirty="0" smtClean="0"/>
              <a:t>Allows you to encode another language/logic and prove the properties of that language/logic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1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Coq?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have more rigorous formal reasoning</a:t>
            </a:r>
          </a:p>
          <a:p>
            <a:pPr lvl="1"/>
            <a:r>
              <a:rPr lang="en-US" altLang="zh-CN" dirty="0" smtClean="0"/>
              <a:t>For mathematics and program verification</a:t>
            </a:r>
          </a:p>
          <a:p>
            <a:pPr lvl="1"/>
            <a:r>
              <a:rPr lang="en-US" altLang="zh-CN" dirty="0" smtClean="0"/>
              <a:t>Tools like Coq boost program verification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33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verification under attack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0" y="1406950"/>
            <a:ext cx="8749920" cy="24760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7040" y="3993865"/>
            <a:ext cx="325449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FF0000"/>
                </a:solidFill>
              </a:rPr>
              <a:t>Program verification would never work …</a:t>
            </a:r>
            <a:endParaRPr lang="zh-CN" altLang="en-US" sz="2800" i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9417" y="3118883"/>
            <a:ext cx="351593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Mathematical proofs can often be wrong!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999417" y="3973131"/>
            <a:ext cx="3515933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Mathematics is trustworthy because of the social process to check/validate proofs.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97040" y="5200465"/>
            <a:ext cx="8318311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But nobody would care or check proofs for programs: “</a:t>
            </a:r>
            <a:r>
              <a:rPr lang="en-US" altLang="zh-CN" sz="2000" i="1" dirty="0"/>
              <a:t>The verification of even a puny program can run into dozens of pages, and there's not alight moment or a spark of wit on any of those pages. Nobody is going to run into a friend's office with a program </a:t>
            </a:r>
            <a:r>
              <a:rPr lang="en-US" altLang="zh-CN" sz="2000" i="1" dirty="0" smtClean="0"/>
              <a:t>verification … Nobody </a:t>
            </a:r>
            <a:r>
              <a:rPr lang="en-US" altLang="zh-CN" sz="2000" i="1" dirty="0"/>
              <a:t>is ever going to read it.</a:t>
            </a:r>
            <a:r>
              <a:rPr lang="en-US" altLang="zh-CN" sz="2000" b="1" dirty="0" smtClean="0"/>
              <a:t>”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224539" y="2217876"/>
            <a:ext cx="351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[CACM 1979]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9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013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Problem addressed by tools like Coq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Proofs are mechanized and machine-checkable</a:t>
            </a:r>
          </a:p>
          <a:p>
            <a:pPr lvl="1"/>
            <a:r>
              <a:rPr lang="en-US" altLang="zh-CN" dirty="0" smtClean="0"/>
              <a:t>through </a:t>
            </a:r>
            <a:r>
              <a:rPr lang="en-US" altLang="zh-CN" dirty="0"/>
              <a:t>Curry-Howard isomorphism [first published paper in 1980]</a:t>
            </a:r>
          </a:p>
          <a:p>
            <a:pPr lvl="1"/>
            <a:r>
              <a:rPr lang="en-US" altLang="zh-CN" dirty="0" smtClean="0"/>
              <a:t>Proof checking is as simple as type checking</a:t>
            </a:r>
          </a:p>
          <a:p>
            <a:pPr lvl="2"/>
            <a:r>
              <a:rPr lang="en-US" altLang="zh-CN" dirty="0" smtClean="0"/>
              <a:t>Fully automatic</a:t>
            </a:r>
          </a:p>
          <a:p>
            <a:pPr lvl="2"/>
            <a:r>
              <a:rPr lang="en-US" altLang="zh-CN" dirty="0" smtClean="0"/>
              <a:t>Very simple algorithm</a:t>
            </a:r>
          </a:p>
          <a:p>
            <a:pPr lvl="1"/>
            <a:r>
              <a:rPr lang="en-US" altLang="zh-CN" dirty="0" smtClean="0"/>
              <a:t>No longer need to trust the proofs</a:t>
            </a:r>
          </a:p>
          <a:p>
            <a:pPr lvl="2"/>
            <a:r>
              <a:rPr lang="en-US" altLang="zh-CN" dirty="0" smtClean="0"/>
              <a:t>Check them!</a:t>
            </a:r>
          </a:p>
          <a:p>
            <a:pPr lvl="2"/>
            <a:r>
              <a:rPr lang="en-US" altLang="zh-CN" dirty="0" smtClean="0"/>
              <a:t>Only need to trust the proof checker</a:t>
            </a:r>
          </a:p>
          <a:p>
            <a:pPr lvl="3"/>
            <a:r>
              <a:rPr lang="en-US" altLang="zh-CN" dirty="0" smtClean="0"/>
              <a:t>Simple, can be reviewed by human experts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44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16105" cy="1325563"/>
          </a:xfrm>
        </p:spPr>
        <p:txBody>
          <a:bodyPr/>
          <a:lstStyle/>
          <a:p>
            <a:r>
              <a:rPr lang="en-US" altLang="zh-CN" dirty="0" smtClean="0"/>
              <a:t>A framework for certified software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3850783"/>
            <a:ext cx="7886700" cy="23261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/>
              <a:t>certified code (code + proof)</a:t>
            </a:r>
          </a:p>
          <a:p>
            <a:pPr>
              <a:lnSpc>
                <a:spcPct val="80000"/>
              </a:lnSpc>
            </a:pPr>
            <a:endParaRPr lang="en-US" altLang="zh-CN" sz="1000" dirty="0"/>
          </a:p>
          <a:p>
            <a:pPr>
              <a:lnSpc>
                <a:spcPct val="80000"/>
              </a:lnSpc>
            </a:pPr>
            <a:r>
              <a:rPr lang="en-US" altLang="zh-CN" sz="3200" dirty="0"/>
              <a:t>specifications: </a:t>
            </a:r>
            <a:br>
              <a:rPr lang="en-US" altLang="zh-CN" sz="3200" dirty="0"/>
            </a:br>
            <a:r>
              <a:rPr lang="en-US" altLang="zh-CN" sz="3200" dirty="0"/>
              <a:t>    </a:t>
            </a:r>
            <a:r>
              <a:rPr lang="en-US" altLang="zh-CN" dirty="0"/>
              <a:t>lang. semantics + program safety/security/correctness …</a:t>
            </a:r>
          </a:p>
          <a:p>
            <a:pPr>
              <a:lnSpc>
                <a:spcPct val="80000"/>
              </a:lnSpc>
            </a:pPr>
            <a:endParaRPr lang="en-US" altLang="zh-CN" sz="1000" dirty="0"/>
          </a:p>
          <a:p>
            <a:pPr>
              <a:lnSpc>
                <a:spcPct val="80000"/>
              </a:lnSpc>
            </a:pPr>
            <a:r>
              <a:rPr lang="en-US" altLang="zh-CN" sz="3200" dirty="0"/>
              <a:t>automated proof checker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      need not trust the correctness of proofs</a:t>
            </a:r>
            <a:r>
              <a:rPr lang="en-US" altLang="zh-CN" sz="3200" b="1" dirty="0"/>
              <a:t> </a:t>
            </a:r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828800" y="1524000"/>
            <a:ext cx="6096000" cy="2209800"/>
            <a:chOff x="1828800" y="1524000"/>
            <a:chExt cx="6096000" cy="220980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733800" y="2301875"/>
              <a:ext cx="1600200" cy="7429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altLang="zh-CN" sz="100" b="1">
                <a:latin typeface="Georgia" panose="0204050205040502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Proof Checker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altLang="zh-CN" sz="100" b="1">
                <a:latin typeface="Georgia" panose="0204050205040502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867400" y="2743200"/>
              <a:ext cx="0" cy="381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334000" y="2711450"/>
              <a:ext cx="609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9900"/>
                  </a:solidFill>
                  <a:latin typeface="Georgia" panose="02040502050405020303" pitchFamily="18" charset="0"/>
                </a:rPr>
                <a:t>Yes</a:t>
              </a:r>
            </a:p>
          </p:txBody>
        </p: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5334000" y="2438400"/>
              <a:ext cx="1066800" cy="381000"/>
              <a:chOff x="3408" y="1392"/>
              <a:chExt cx="816" cy="240"/>
            </a:xfrm>
          </p:grpSpPr>
          <p:sp>
            <p:nvSpPr>
              <p:cNvPr id="35" name="Line 8"/>
              <p:cNvSpPr>
                <a:spLocks noChangeShapeType="1"/>
              </p:cNvSpPr>
              <p:nvPr/>
            </p:nvSpPr>
            <p:spPr bwMode="auto">
              <a:xfrm>
                <a:off x="3408" y="139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9"/>
              <p:cNvSpPr>
                <a:spLocks noChangeShapeType="1"/>
              </p:cNvSpPr>
              <p:nvPr/>
            </p:nvSpPr>
            <p:spPr bwMode="auto">
              <a:xfrm>
                <a:off x="4128" y="139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0"/>
              <p:cNvSpPr>
                <a:spLocks noChangeShapeType="1"/>
              </p:cNvSpPr>
              <p:nvPr/>
            </p:nvSpPr>
            <p:spPr bwMode="auto">
              <a:xfrm flipH="1">
                <a:off x="4032" y="1536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1"/>
              <p:cNvSpPr>
                <a:spLocks noChangeShapeType="1"/>
              </p:cNvSpPr>
              <p:nvPr/>
            </p:nvSpPr>
            <p:spPr bwMode="auto">
              <a:xfrm flipH="1">
                <a:off x="4080" y="158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 flipH="1">
                <a:off x="4080" y="163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6934200" y="3048000"/>
              <a:ext cx="990600" cy="685800"/>
              <a:chOff x="4944" y="912"/>
              <a:chExt cx="624" cy="432"/>
            </a:xfrm>
          </p:grpSpPr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>
                <a:off x="5568" y="91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" name="Group 15"/>
              <p:cNvGrpSpPr>
                <a:grpSpLocks/>
              </p:cNvGrpSpPr>
              <p:nvPr/>
            </p:nvGrpSpPr>
            <p:grpSpPr bwMode="auto">
              <a:xfrm>
                <a:off x="4944" y="912"/>
                <a:ext cx="624" cy="288"/>
                <a:chOff x="4944" y="912"/>
                <a:chExt cx="624" cy="288"/>
              </a:xfrm>
            </p:grpSpPr>
            <p:sp>
              <p:nvSpPr>
                <p:cNvPr id="33" name="AutoShape 16"/>
                <p:cNvSpPr>
                  <a:spLocks noChangeArrowheads="1"/>
                </p:cNvSpPr>
                <p:nvPr/>
              </p:nvSpPr>
              <p:spPr bwMode="auto">
                <a:xfrm>
                  <a:off x="4944" y="912"/>
                  <a:ext cx="624" cy="288"/>
                </a:xfrm>
                <a:prstGeom prst="parallelogram">
                  <a:avLst>
                    <a:gd name="adj" fmla="val 54167"/>
                  </a:avLst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088" y="960"/>
                  <a:ext cx="384" cy="192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400" b="1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CPU</a:t>
                  </a:r>
                </a:p>
              </p:txBody>
            </p:sp>
          </p:grp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5520" y="100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>
                <a:off x="5472" y="11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5424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>
                <a:off x="4944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5040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3"/>
              <p:cNvSpPr>
                <a:spLocks noChangeShapeType="1"/>
              </p:cNvSpPr>
              <p:nvPr/>
            </p:nvSpPr>
            <p:spPr bwMode="auto">
              <a:xfrm>
                <a:off x="5136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>
                <a:off x="5232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25"/>
              <p:cNvSpPr>
                <a:spLocks noChangeShapeType="1"/>
              </p:cNvSpPr>
              <p:nvPr/>
            </p:nvSpPr>
            <p:spPr bwMode="auto">
              <a:xfrm>
                <a:off x="5328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3673475" y="1524000"/>
              <a:ext cx="1676400" cy="517525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</a:rPr>
                <a:t>Specifications</a:t>
              </a:r>
              <a:endParaRPr lang="en-US" altLang="zh-CN" sz="900" b="1">
                <a:latin typeface="Georgia" panose="02040502050405020303" pitchFamily="18" charset="0"/>
              </a:endParaRPr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4495800" y="2057400"/>
              <a:ext cx="0" cy="228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828800" y="1828800"/>
              <a:ext cx="1295400" cy="167640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1981200" y="2300288"/>
              <a:ext cx="1066800" cy="336550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</a:rPr>
                <a:t>Proof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1905000" y="2732088"/>
              <a:ext cx="1143000" cy="76835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</a:rPr>
                <a:t>Machine code</a:t>
              </a:r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3048000" y="3276600"/>
              <a:ext cx="26670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5334000" y="2743200"/>
              <a:ext cx="5334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5334000" y="2133600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solidFill>
                    <a:srgbClr val="CC0000"/>
                  </a:solidFill>
                  <a:latin typeface="Georgia" panose="02040502050405020303" pitchFamily="18" charset="0"/>
                </a:rPr>
                <a:t>No</a:t>
              </a:r>
            </a:p>
          </p:txBody>
        </p:sp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5715000" y="31242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rgbClr val="000066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>
              <a:off x="6019800" y="3276600"/>
              <a:ext cx="1066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>
              <a:off x="3048000" y="2514600"/>
              <a:ext cx="685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auto">
            <a:xfrm>
              <a:off x="3048000" y="2895600"/>
              <a:ext cx="685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0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 of Coq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4"/>
            <a:ext cx="8090347" cy="475547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Formal proofs of mathematical theorems</a:t>
            </a:r>
          </a:p>
          <a:p>
            <a:pPr lvl="1"/>
            <a:r>
              <a:rPr lang="en-US" altLang="zh-CN" dirty="0" smtClean="0"/>
              <a:t>Formal proof of 4-color theorem</a:t>
            </a:r>
          </a:p>
          <a:p>
            <a:pPr lvl="2"/>
            <a:r>
              <a:rPr lang="en-US" altLang="zh-CN" dirty="0"/>
              <a:t>By Georges </a:t>
            </a:r>
            <a:r>
              <a:rPr lang="en-US" altLang="zh-CN" dirty="0" err="1" smtClean="0"/>
              <a:t>Gonthier</a:t>
            </a:r>
            <a:r>
              <a:rPr lang="en-US" altLang="zh-CN" dirty="0"/>
              <a:t> and Benjamin </a:t>
            </a:r>
            <a:r>
              <a:rPr lang="en-US" altLang="zh-CN" dirty="0" smtClean="0"/>
              <a:t>Werner, 2004</a:t>
            </a:r>
          </a:p>
          <a:p>
            <a:pPr lvl="1"/>
            <a:r>
              <a:rPr lang="en-US" altLang="zh-CN" dirty="0" smtClean="0"/>
              <a:t>Other</a:t>
            </a:r>
            <a:r>
              <a:rPr lang="en-US" altLang="zh-CN" dirty="0"/>
              <a:t>: </a:t>
            </a:r>
            <a:r>
              <a:rPr lang="en-US" altLang="zh-CN" dirty="0" err="1"/>
              <a:t>Feit</a:t>
            </a:r>
            <a:r>
              <a:rPr lang="en-US" altLang="zh-CN" dirty="0"/>
              <a:t>–Thompson </a:t>
            </a:r>
            <a:r>
              <a:rPr lang="en-US" altLang="zh-CN" dirty="0" smtClean="0"/>
              <a:t>theorem proved in Coq in 2012</a:t>
            </a:r>
          </a:p>
          <a:p>
            <a:r>
              <a:rPr lang="en-US" altLang="zh-CN" dirty="0" smtClean="0"/>
              <a:t>Formal verification</a:t>
            </a:r>
          </a:p>
          <a:p>
            <a:pPr lvl="1"/>
            <a:r>
              <a:rPr lang="en-US" altLang="zh-CN" dirty="0" smtClean="0"/>
              <a:t>OS kernels and hypervisors </a:t>
            </a:r>
          </a:p>
          <a:p>
            <a:pPr lvl="2"/>
            <a:r>
              <a:rPr lang="en-US" altLang="zh-CN" dirty="0" err="1" smtClean="0"/>
              <a:t>CertiKOS</a:t>
            </a:r>
            <a:r>
              <a:rPr lang="en-US" altLang="zh-CN" dirty="0" smtClean="0"/>
              <a:t> project at Yale</a:t>
            </a:r>
          </a:p>
          <a:p>
            <a:pPr lvl="2"/>
            <a:r>
              <a:rPr lang="en-US" altLang="zh-CN" dirty="0" smtClean="0"/>
              <a:t>seL4 in Isabelle at NICTA</a:t>
            </a:r>
          </a:p>
          <a:p>
            <a:pPr lvl="1"/>
            <a:r>
              <a:rPr lang="en-US" altLang="zh-CN" dirty="0" smtClean="0"/>
              <a:t>Compilers</a:t>
            </a:r>
          </a:p>
          <a:p>
            <a:pPr lvl="2"/>
            <a:r>
              <a:rPr lang="en-US" altLang="zh-CN" dirty="0" err="1" smtClean="0"/>
              <a:t>CompCert</a:t>
            </a:r>
            <a:r>
              <a:rPr lang="en-US" altLang="zh-CN" dirty="0" smtClean="0"/>
              <a:t> at INRIA and following projects</a:t>
            </a:r>
          </a:p>
          <a:p>
            <a:pPr lvl="2"/>
            <a:r>
              <a:rPr lang="en-US" altLang="zh-CN" dirty="0" smtClean="0"/>
              <a:t>LLVM verification and </a:t>
            </a:r>
            <a:r>
              <a:rPr lang="en-US" altLang="zh-CN" dirty="0" err="1" smtClean="0"/>
              <a:t>Upenn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Others</a:t>
            </a:r>
          </a:p>
          <a:p>
            <a:pPr lvl="2"/>
            <a:r>
              <a:rPr lang="en-US" altLang="zh-CN" dirty="0" smtClean="0"/>
              <a:t>Web servers (bedrock projects @ MIT)</a:t>
            </a:r>
          </a:p>
          <a:p>
            <a:pPr lvl="2"/>
            <a:r>
              <a:rPr lang="en-US" altLang="zh-CN" dirty="0" smtClean="0"/>
              <a:t>Certified software tool chains (e.g., analysis algorithms) @ Princeton</a:t>
            </a:r>
          </a:p>
          <a:p>
            <a:r>
              <a:rPr lang="en-US" altLang="zh-CN" dirty="0" smtClean="0"/>
              <a:t>Teaching: logic, programming languages, …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5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Gains lots of popularity</a:t>
            </a:r>
            <a:endParaRPr lang="zh-CN" altLang="en-US" dirty="0"/>
          </a:p>
        </p:txBody>
      </p:sp>
      <p:pic>
        <p:nvPicPr>
          <p:cNvPr id="4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453115"/>
            <a:ext cx="4176464" cy="15459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64550"/>
            <a:ext cx="7248525" cy="2752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2379" y="552861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Other recipients of the award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Unix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TCP/IP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World-Wide Web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Java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Make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VMWare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Eclipse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LLVM 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36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1144</TotalTime>
  <Words>395</Words>
  <Application>Microsoft Office PowerPoint</Application>
  <PresentationFormat>全屏显示(4:3)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 Unicode MS</vt:lpstr>
      <vt:lpstr>宋体</vt:lpstr>
      <vt:lpstr>Arial</vt:lpstr>
      <vt:lpstr>Calibri</vt:lpstr>
      <vt:lpstr>Calibri Light</vt:lpstr>
      <vt:lpstr>Comic Sans MS</vt:lpstr>
      <vt:lpstr>Georgia</vt:lpstr>
      <vt:lpstr>Office 主题</vt:lpstr>
      <vt:lpstr>An overview of Coq</vt:lpstr>
      <vt:lpstr>What is Coq?</vt:lpstr>
      <vt:lpstr>What is Coq?</vt:lpstr>
      <vt:lpstr>Why Coq?</vt:lpstr>
      <vt:lpstr>Program verification under attack</vt:lpstr>
      <vt:lpstr>Problem addressed by tools like Coq</vt:lpstr>
      <vt:lpstr>A framework for certified software</vt:lpstr>
      <vt:lpstr>Applications of Coq</vt:lpstr>
      <vt:lpstr>Gains lots of popularity</vt:lpstr>
      <vt:lpstr>Demo:</vt:lpstr>
    </vt:vector>
  </TitlesOfParts>
  <Company>HiCS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Coq</dc:title>
  <dc:creator>Xinyu Feng</dc:creator>
  <cp:lastModifiedBy>xinyu</cp:lastModifiedBy>
  <cp:revision>30</cp:revision>
  <dcterms:created xsi:type="dcterms:W3CDTF">2015-01-12T14:40:06Z</dcterms:created>
  <dcterms:modified xsi:type="dcterms:W3CDTF">2017-02-11T04:35:39Z</dcterms:modified>
</cp:coreProperties>
</file>