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4"/>
  </p:notesMasterIdLst>
  <p:sldIdLst>
    <p:sldId id="256" r:id="rId2"/>
    <p:sldId id="258" r:id="rId3"/>
    <p:sldId id="284" r:id="rId4"/>
    <p:sldId id="285" r:id="rId5"/>
    <p:sldId id="286" r:id="rId6"/>
    <p:sldId id="294" r:id="rId7"/>
    <p:sldId id="287" r:id="rId8"/>
    <p:sldId id="288" r:id="rId9"/>
    <p:sldId id="260" r:id="rId10"/>
    <p:sldId id="328" r:id="rId11"/>
    <p:sldId id="290" r:id="rId12"/>
    <p:sldId id="289" r:id="rId13"/>
    <p:sldId id="291" r:id="rId14"/>
    <p:sldId id="295" r:id="rId15"/>
    <p:sldId id="329" r:id="rId16"/>
    <p:sldId id="296" r:id="rId17"/>
    <p:sldId id="298" r:id="rId18"/>
    <p:sldId id="297" r:id="rId19"/>
    <p:sldId id="301" r:id="rId20"/>
    <p:sldId id="335" r:id="rId21"/>
    <p:sldId id="293" r:id="rId22"/>
    <p:sldId id="300" r:id="rId23"/>
    <p:sldId id="331" r:id="rId24"/>
    <p:sldId id="302" r:id="rId25"/>
    <p:sldId id="306" r:id="rId26"/>
    <p:sldId id="333" r:id="rId27"/>
    <p:sldId id="337" r:id="rId28"/>
    <p:sldId id="303" r:id="rId29"/>
    <p:sldId id="304" r:id="rId30"/>
    <p:sldId id="275" r:id="rId31"/>
    <p:sldId id="310" r:id="rId32"/>
    <p:sldId id="349" r:id="rId33"/>
    <p:sldId id="312" r:id="rId34"/>
    <p:sldId id="320" r:id="rId35"/>
    <p:sldId id="325" r:id="rId36"/>
    <p:sldId id="326" r:id="rId37"/>
    <p:sldId id="323" r:id="rId38"/>
    <p:sldId id="340" r:id="rId39"/>
    <p:sldId id="342" r:id="rId40"/>
    <p:sldId id="341" r:id="rId41"/>
    <p:sldId id="343" r:id="rId42"/>
    <p:sldId id="344" r:id="rId43"/>
    <p:sldId id="346" r:id="rId44"/>
    <p:sldId id="345" r:id="rId45"/>
    <p:sldId id="347" r:id="rId46"/>
    <p:sldId id="307" r:id="rId47"/>
    <p:sldId id="350" r:id="rId48"/>
    <p:sldId id="364" r:id="rId49"/>
    <p:sldId id="314" r:id="rId50"/>
    <p:sldId id="365" r:id="rId51"/>
    <p:sldId id="283" r:id="rId52"/>
    <p:sldId id="366" r:id="rId53"/>
    <p:sldId id="313" r:id="rId54"/>
    <p:sldId id="367" r:id="rId55"/>
    <p:sldId id="315" r:id="rId56"/>
    <p:sldId id="338" r:id="rId57"/>
    <p:sldId id="351" r:id="rId58"/>
    <p:sldId id="316" r:id="rId59"/>
    <p:sldId id="318" r:id="rId60"/>
    <p:sldId id="319" r:id="rId61"/>
    <p:sldId id="332" r:id="rId62"/>
    <p:sldId id="352" r:id="rId63"/>
    <p:sldId id="353" r:id="rId64"/>
    <p:sldId id="355" r:id="rId65"/>
    <p:sldId id="356" r:id="rId66"/>
    <p:sldId id="354" r:id="rId67"/>
    <p:sldId id="362" r:id="rId68"/>
    <p:sldId id="358" r:id="rId69"/>
    <p:sldId id="359" r:id="rId70"/>
    <p:sldId id="363" r:id="rId71"/>
    <p:sldId id="339" r:id="rId72"/>
    <p:sldId id="266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00000"/>
    <a:srgbClr val="C6DCF0"/>
    <a:srgbClr val="78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4" autoAdjust="0"/>
    <p:restoredTop sz="92415" autoAdjust="0"/>
  </p:normalViewPr>
  <p:slideViewPr>
    <p:cSldViewPr snapToGrid="0">
      <p:cViewPr varScale="1">
        <p:scale>
          <a:sx n="84" d="100"/>
          <a:sy n="84" d="100"/>
        </p:scale>
        <p:origin x="102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53C-A5FB-4FDE-A708-76FC0F8C47D7}" type="datetimeFigureOut">
              <a:rPr lang="zh-CN" altLang="en-US" smtClean="0"/>
              <a:t>2018-9-27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BF18-3133-4A5D-8652-4659B144C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8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3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0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8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leftmost:</a:t>
            </a:r>
            <a:r>
              <a:rPr lang="en-US" altLang="zh-CN" baseline="0" dirty="0" smtClean="0"/>
              <a:t> whose lambda is left to any other</a:t>
            </a:r>
          </a:p>
          <a:p>
            <a:r>
              <a:rPr lang="en-US" altLang="zh-CN" baseline="0" dirty="0" smtClean="0"/>
              <a:t>outermost: not contained in any other</a:t>
            </a:r>
          </a:p>
          <a:p>
            <a:r>
              <a:rPr lang="en-US" altLang="zh-CN" baseline="0" dirty="0" smtClean="0"/>
              <a:t>innermost: not contain </a:t>
            </a:r>
            <a:r>
              <a:rPr lang="en-US" altLang="zh-CN" baseline="0" smtClean="0"/>
              <a:t>any other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7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 procedure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3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7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3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6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9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2018-9-27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416A-26F7-4D36-8ACC-1F8188085B70}" type="datetimeFigureOut">
              <a:rPr lang="zh-CN" altLang="en-US" smtClean="0"/>
              <a:t>2018-9-27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0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ym typeface="Symbol" panose="05050102010706020507" pitchFamily="18" charset="2"/>
              </a:rPr>
              <a:t>Lambda </a:t>
            </a:r>
            <a:r>
              <a:rPr lang="en-US" altLang="zh-CN" dirty="0" smtClean="0"/>
              <a:t>Calculus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Curried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46575"/>
          </a:xfrm>
        </p:spPr>
        <p:txBody>
          <a:bodyPr/>
          <a:lstStyle/>
          <a:p>
            <a:r>
              <a:rPr lang="en-US" altLang="zh-CN" dirty="0" smtClean="0"/>
              <a:t>Note difference between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 abstraction is a function of 1 parameter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/>
              <a:t>But computationally they are the same (can be transformed into each other)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Curry</a:t>
            </a:r>
            <a:r>
              <a:rPr lang="en-US" altLang="zh-CN" dirty="0" smtClean="0"/>
              <a:t>:  transform  </a:t>
            </a:r>
            <a:r>
              <a:rPr lang="en-US" altLang="zh-CN" dirty="0" smtClean="0">
                <a:sym typeface="Symbol" panose="05050102010706020507" pitchFamily="18" charset="2"/>
              </a:rPr>
              <a:t>(x, y). x-y  </a:t>
            </a:r>
            <a:r>
              <a:rPr lang="en-US" altLang="zh-CN" dirty="0" smtClean="0"/>
              <a:t>to  </a:t>
            </a:r>
            <a:r>
              <a:rPr lang="en-US" altLang="zh-CN" dirty="0">
                <a:sym typeface="Symbol" panose="05050102010706020507" pitchFamily="18" charset="2"/>
              </a:rPr>
              <a:t>x. y. x - </a:t>
            </a:r>
            <a:r>
              <a:rPr lang="en-US" altLang="zh-CN" dirty="0" smtClean="0">
                <a:sym typeface="Symbol" panose="05050102010706020507" pitchFamily="18" charset="2"/>
              </a:rPr>
              <a:t>y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Uncurry</a:t>
            </a:r>
            <a:r>
              <a:rPr lang="en-US" altLang="zh-CN" dirty="0" smtClean="0"/>
              <a:t>:  the reverse of Curry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78777" y="2402921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78777" y="3068302"/>
            <a:ext cx="451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ym typeface="Symbol" panose="05050102010706020507" pitchFamily="18" charset="2"/>
              </a:rPr>
              <a:t>int</a:t>
            </a:r>
            <a:r>
              <a:rPr lang="en-US" altLang="zh-CN" sz="2800" dirty="0" smtClean="0">
                <a:sym typeface="Symbol" panose="05050102010706020507" pitchFamily="18" charset="2"/>
              </a:rPr>
              <a:t> f (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x,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int</a:t>
            </a:r>
            <a:r>
              <a:rPr lang="en-US" altLang="zh-CN" sz="2800" dirty="0" smtClean="0">
                <a:sym typeface="Symbol" panose="05050102010706020507" pitchFamily="18" charset="2"/>
              </a:rPr>
              <a:t> y) { return x - y;}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7387" y="3068302"/>
            <a:ext cx="73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ym typeface="Symbol" panose="05050102010706020507" pitchFamily="18" charset="2"/>
              </a:rPr>
              <a:t>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 lvl="1"/>
            <a:r>
              <a:rPr lang="en-US" altLang="zh-CN" dirty="0" smtClean="0"/>
              <a:t>x: bound variable</a:t>
            </a:r>
          </a:p>
          <a:p>
            <a:pPr lvl="1"/>
            <a:r>
              <a:rPr lang="en-US" altLang="zh-CN" dirty="0" smtClean="0"/>
              <a:t>y: free variable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41633" y="2218347"/>
            <a:ext cx="1817076" cy="23237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y</a:t>
            </a:r>
            <a:r>
              <a:rPr lang="en-US" altLang="zh-CN" sz="2000" dirty="0" smtClean="0"/>
              <a:t>;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add(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return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 + </a:t>
            </a:r>
            <a:r>
              <a:rPr lang="en-US" altLang="zh-CN" sz="2000" dirty="0" smtClean="0">
                <a:solidFill>
                  <a:srgbClr val="0000FF"/>
                </a:solidFill>
              </a:rPr>
              <a:t>y</a:t>
            </a:r>
            <a:r>
              <a:rPr lang="en-US" altLang="zh-CN" sz="2000" dirty="0" smtClean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841631" y="3387969"/>
            <a:ext cx="1817077" cy="113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6147289" y="2124443"/>
            <a:ext cx="1992923" cy="853099"/>
          </a:xfrm>
          <a:prstGeom prst="wedgeRoundRectCallout">
            <a:avLst>
              <a:gd name="adj1" fmla="val -79811"/>
              <a:gd name="adj2" fmla="val -15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Could be a global variable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3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635125" y="4175031"/>
            <a:ext cx="181707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add(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return 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0021" y="4175029"/>
            <a:ext cx="230944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add(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z</a:t>
            </a:r>
            <a:r>
              <a:rPr lang="en-US" altLang="zh-CN" sz="2000" dirty="0" smtClean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return </a:t>
            </a:r>
            <a:r>
              <a:rPr lang="en-US" altLang="zh-CN" sz="2000" dirty="0" smtClean="0">
                <a:solidFill>
                  <a:srgbClr val="FF0000"/>
                </a:solidFill>
              </a:rPr>
              <a:t>z</a:t>
            </a:r>
            <a:r>
              <a:rPr lang="en-US" altLang="zh-CN" sz="2000" dirty="0" smtClean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}</a:t>
            </a:r>
          </a:p>
        </p:txBody>
      </p:sp>
      <p:sp>
        <p:nvSpPr>
          <p:cNvPr id="18" name="左右箭头 17"/>
          <p:cNvSpPr/>
          <p:nvPr/>
        </p:nvSpPr>
        <p:spPr>
          <a:xfrm>
            <a:off x="4036158" y="4484313"/>
            <a:ext cx="1019907" cy="550985"/>
          </a:xfrm>
          <a:prstGeom prst="leftRightArrow">
            <a:avLst>
              <a:gd name="adj1" fmla="val 414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35125" y="5323132"/>
            <a:ext cx="2425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x = 0; </a:t>
            </a:r>
            <a:r>
              <a:rPr lang="en-US" altLang="zh-CN" sz="2000" dirty="0">
                <a:solidFill>
                  <a:srgbClr val="FF0000"/>
                </a:solidFill>
              </a:rPr>
              <a:t>// </a:t>
            </a:r>
            <a:r>
              <a:rPr lang="en-US" altLang="zh-CN" sz="2000" dirty="0" smtClean="0">
                <a:solidFill>
                  <a:srgbClr val="FF0000"/>
                </a:solidFill>
              </a:rPr>
              <a:t>out </a:t>
            </a:r>
            <a:r>
              <a:rPr lang="en-US" altLang="zh-CN" sz="2000" dirty="0">
                <a:solidFill>
                  <a:srgbClr val="FF0000"/>
                </a:solidFill>
              </a:rPr>
              <a:t>of </a:t>
            </a:r>
            <a:r>
              <a:rPr lang="en-US" altLang="zh-CN" sz="2000" dirty="0" smtClean="0">
                <a:solidFill>
                  <a:srgbClr val="FF0000"/>
                </a:solidFill>
              </a:rPr>
              <a:t>scope!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9290" y="2819426"/>
            <a:ext cx="2266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 smtClean="0">
                <a:solidFill>
                  <a:srgbClr val="780000"/>
                </a:solidFill>
                <a:sym typeface="Symbol" panose="05050102010706020507" pitchFamily="18" charset="2"/>
              </a:rPr>
              <a:t>)       </a:t>
            </a:r>
            <a:r>
              <a:rPr lang="en-US" altLang="zh-CN" dirty="0" smtClean="0"/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</a:t>
            </a:r>
            <a:r>
              <a:rPr lang="en-US" altLang="zh-CN" dirty="0" smtClean="0"/>
              <a:t>variable </a:t>
            </a:r>
            <a:r>
              <a:rPr lang="en-US" altLang="zh-CN" dirty="0"/>
              <a:t>does </a:t>
            </a:r>
            <a:r>
              <a:rPr lang="en-US" altLang="zh-CN" dirty="0" smtClean="0"/>
              <a:t>matter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</a:t>
            </a:r>
            <a:r>
              <a:rPr lang="en-US" altLang="zh-CN" dirty="0" smtClean="0"/>
              <a:t>the same </a:t>
            </a:r>
            <a:r>
              <a:rPr lang="en-US" altLang="zh-CN" dirty="0"/>
              <a:t>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2650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add(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x) {  return x + </a:t>
            </a:r>
            <a:r>
              <a:rPr lang="en-US" altLang="zh-CN" sz="2000" dirty="0" smtClean="0">
                <a:solidFill>
                  <a:srgbClr val="FF0000"/>
                </a:solidFill>
              </a:rPr>
              <a:t>y</a:t>
            </a:r>
            <a:r>
              <a:rPr lang="en-US" altLang="zh-CN" sz="2000" dirty="0" smtClean="0"/>
              <a:t>;  }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423232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add(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x) {  return x + </a:t>
            </a:r>
            <a:r>
              <a:rPr lang="en-US" altLang="zh-CN" sz="2000" dirty="0" smtClean="0">
                <a:solidFill>
                  <a:srgbClr val="FF0000"/>
                </a:solidFill>
              </a:rPr>
              <a:t>z</a:t>
            </a:r>
            <a:r>
              <a:rPr lang="en-US" altLang="zh-CN" sz="2000" dirty="0" smtClean="0"/>
              <a:t>;  }</a:t>
            </a:r>
            <a:endParaRPr lang="zh-CN" altLang="en-US" sz="2000" dirty="0"/>
          </a:p>
        </p:txBody>
      </p:sp>
      <p:sp>
        <p:nvSpPr>
          <p:cNvPr id="5" name="右箭头 4"/>
          <p:cNvSpPr/>
          <p:nvPr/>
        </p:nvSpPr>
        <p:spPr>
          <a:xfrm>
            <a:off x="4077492" y="5263940"/>
            <a:ext cx="1275342" cy="398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4165063" y="4994031"/>
            <a:ext cx="994752" cy="9088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</a:t>
            </a:r>
            <a:r>
              <a:rPr lang="en-US" altLang="zh-CN" dirty="0" smtClean="0"/>
              <a:t>variable </a:t>
            </a:r>
            <a:r>
              <a:rPr lang="en-US" altLang="zh-CN" dirty="0"/>
              <a:t>does </a:t>
            </a:r>
            <a:r>
              <a:rPr lang="en-US" altLang="zh-CN" dirty="0" smtClean="0"/>
              <a:t>matter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</a:t>
            </a:r>
            <a:r>
              <a:rPr lang="en-US" altLang="zh-CN" dirty="0" smtClean="0"/>
              <a:t>the same </a:t>
            </a:r>
            <a:r>
              <a:rPr lang="en-US" altLang="zh-CN" dirty="0"/>
              <a:t>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 </a:t>
            </a:r>
            <a:r>
              <a:rPr lang="en-US" altLang="zh-CN" dirty="0"/>
              <a:t>Occurrences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+y</a:t>
            </a:r>
            <a:r>
              <a:rPr lang="en-US" altLang="zh-CN" dirty="0">
                <a:sym typeface="Symbol" panose="05050102010706020507" pitchFamily="18" charset="2"/>
              </a:rPr>
              <a:t>) (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+1) </a:t>
            </a:r>
            <a:r>
              <a:rPr lang="en-US" altLang="zh-CN" dirty="0" smtClean="0">
                <a:sym typeface="Symbol" panose="05050102010706020507" pitchFamily="18" charset="2"/>
              </a:rPr>
              <a:t>:  x has both 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free </a:t>
            </a:r>
            <a:r>
              <a:rPr lang="en-US" altLang="zh-CN" dirty="0" smtClean="0">
                <a:sym typeface="Symbol" panose="05050102010706020507" pitchFamily="18" charset="2"/>
              </a:rPr>
              <a:t>and a 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bound</a:t>
            </a:r>
            <a:r>
              <a:rPr lang="en-US" altLang="zh-CN" dirty="0" smtClean="0">
                <a:sym typeface="Symbol" panose="05050102010706020507" pitchFamily="18" charset="2"/>
              </a:rPr>
              <a:t> occurrence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07892" y="4890181"/>
            <a:ext cx="306802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x </a:t>
            </a:r>
            <a:r>
              <a:rPr lang="en-US" altLang="zh-CN" sz="2000" dirty="0" smtClean="0"/>
              <a:t>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add(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x</a:t>
            </a:r>
            <a:r>
              <a:rPr lang="en-US" altLang="zh-CN" sz="2000" dirty="0" smtClean="0"/>
              <a:t>) {   return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x</a:t>
            </a:r>
            <a:r>
              <a:rPr lang="en-US" altLang="zh-CN" sz="2000" dirty="0" err="1" smtClean="0"/>
              <a:t>+y</a:t>
            </a:r>
            <a:r>
              <a:rPr lang="en-US" altLang="zh-CN" sz="2000" dirty="0" smtClean="0"/>
              <a:t>;}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add(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+1);</a:t>
            </a:r>
          </a:p>
        </p:txBody>
      </p:sp>
    </p:spTree>
    <p:extLst>
      <p:ext uri="{BB962C8B-B14F-4D97-AF65-F5344CB8AC3E}">
        <p14:creationId xmlns:p14="http://schemas.microsoft.com/office/powerpoint/2010/main" val="2844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Formal definitions about free and bound variables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4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 smtClean="0"/>
          </a:p>
          <a:p>
            <a:r>
              <a:rPr lang="en-US" altLang="zh-CN" dirty="0" err="1" smtClean="0"/>
              <a:t>fv</a:t>
            </a:r>
            <a:r>
              <a:rPr lang="en-US" altLang="zh-CN" dirty="0" smtClean="0"/>
              <a:t>(M): the set of free variables in M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sz="2400" dirty="0" err="1" smtClean="0"/>
              <a:t>fv</a:t>
            </a:r>
            <a:r>
              <a:rPr lang="en-US" altLang="zh-CN" sz="2400" dirty="0" smtClean="0"/>
              <a:t>(x)         </a:t>
            </a:r>
            <a:r>
              <a:rPr lang="en-US" altLang="zh-CN" sz="2400" dirty="0" smtClean="0">
                <a:sym typeface="Symbol" panose="05050102010706020507" pitchFamily="18" charset="2"/>
              </a:rPr>
              <a:t></a:t>
            </a:r>
            <a:r>
              <a:rPr lang="en-US" altLang="zh-CN" sz="2400" dirty="0" smtClean="0"/>
              <a:t>  {x}</a:t>
            </a:r>
          </a:p>
          <a:p>
            <a:pPr marL="0" indent="0">
              <a:buNone/>
            </a:pPr>
            <a:r>
              <a:rPr lang="en-US" altLang="zh-CN" sz="2400" dirty="0" smtClean="0"/>
              <a:t>              </a:t>
            </a:r>
            <a:r>
              <a:rPr lang="en-US" altLang="zh-CN" sz="2400" dirty="0" err="1" smtClean="0"/>
              <a:t>fv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ym typeface="Symbol" panose="05050102010706020507" pitchFamily="18" charset="2"/>
              </a:rPr>
              <a:t>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x.M</a:t>
            </a:r>
            <a:r>
              <a:rPr lang="en-US" altLang="zh-CN" sz="2400" dirty="0" smtClean="0">
                <a:sym typeface="Symbol" panose="05050102010706020507" pitchFamily="18" charset="2"/>
              </a:rPr>
              <a:t>)   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fv</a:t>
            </a:r>
            <a:r>
              <a:rPr lang="en-US" altLang="zh-CN" sz="2400" dirty="0" smtClean="0">
                <a:sym typeface="Symbol" panose="05050102010706020507" pitchFamily="18" charset="2"/>
              </a:rPr>
              <a:t>(M) \ {x}</a:t>
            </a:r>
          </a:p>
          <a:p>
            <a:pPr marL="0" indent="0"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      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fv</a:t>
            </a:r>
            <a:r>
              <a:rPr lang="en-US" altLang="zh-CN" sz="2400" dirty="0" smtClean="0">
                <a:sym typeface="Symbol" panose="05050102010706020507" pitchFamily="18" charset="2"/>
              </a:rPr>
              <a:t>(M N)     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fv</a:t>
            </a:r>
            <a:r>
              <a:rPr lang="en-US" altLang="zh-CN" sz="2400" dirty="0" smtClean="0">
                <a:sym typeface="Symbol" panose="05050102010706020507" pitchFamily="18" charset="2"/>
              </a:rPr>
              <a:t>(M) 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fv</a:t>
            </a:r>
            <a:r>
              <a:rPr lang="en-US" altLang="zh-CN" sz="2400" dirty="0" smtClean="0">
                <a:sym typeface="Symbol" panose="05050102010706020507" pitchFamily="18" charset="2"/>
              </a:rPr>
              <a:t>(N)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Example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    </a:t>
            </a:r>
            <a:r>
              <a:rPr lang="en-US" altLang="zh-CN" dirty="0" err="1" smtClean="0"/>
              <a:t>fv</a:t>
            </a:r>
            <a:r>
              <a:rPr lang="en-US" altLang="zh-CN" dirty="0" smtClean="0"/>
              <a:t>((</a:t>
            </a:r>
            <a:r>
              <a:rPr lang="en-US" altLang="zh-CN" dirty="0" smtClean="0">
                <a:sym typeface="Symbol" panose="05050102010706020507" pitchFamily="18" charset="2"/>
              </a:rPr>
              <a:t>x. x) </a:t>
            </a:r>
            <a:r>
              <a:rPr lang="en-US" altLang="zh-CN" dirty="0" smtClean="0"/>
              <a:t>x)  =  {x}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/>
              <a:t>fv</a:t>
            </a:r>
            <a:r>
              <a:rPr lang="en-US" altLang="zh-CN" dirty="0"/>
              <a:t>((</a:t>
            </a:r>
            <a:r>
              <a:rPr lang="en-US" altLang="zh-CN" dirty="0">
                <a:sym typeface="Symbol" panose="05050102010706020507" pitchFamily="18" charset="2"/>
              </a:rPr>
              <a:t>x</a:t>
            </a:r>
            <a:r>
              <a:rPr lang="en-US" altLang="zh-CN" dirty="0" smtClean="0">
                <a:sym typeface="Symbol" panose="05050102010706020507" pitchFamily="18" charset="2"/>
              </a:rPr>
              <a:t>. x + y) </a:t>
            </a:r>
            <a:r>
              <a:rPr lang="en-US" altLang="zh-CN" dirty="0" smtClean="0"/>
              <a:t>x)  </a:t>
            </a:r>
            <a:r>
              <a:rPr lang="en-US" altLang="zh-CN" dirty="0"/>
              <a:t>= </a:t>
            </a:r>
            <a:r>
              <a:rPr lang="en-US" altLang="zh-CN" dirty="0" smtClean="0"/>
              <a:t> {x, y}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spcBef>
                <a:spcPts val="1800"/>
              </a:spcBef>
              <a:buNone/>
            </a:pPr>
            <a:endParaRPr lang="en-US" altLang="zh-CN" dirty="0" smtClean="0">
              <a:sym typeface="Symbol" panose="05050102010706020507" pitchFamily="18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72722" y="3179521"/>
            <a:ext cx="2555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Defined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by induction on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terms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985726" y="2977662"/>
            <a:ext cx="355356" cy="1147461"/>
          </a:xfrm>
          <a:prstGeom prst="rightBrace">
            <a:avLst>
              <a:gd name="adj1" fmla="val 46568"/>
              <a:gd name="adj2" fmla="val 4900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Formal definitions about free and bound variables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187104" cy="47744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Recall 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 smtClean="0"/>
          </a:p>
          <a:p>
            <a:r>
              <a:rPr lang="en-US" altLang="zh-CN" dirty="0" err="1" smtClean="0"/>
              <a:t>fv</a:t>
            </a:r>
            <a:r>
              <a:rPr lang="en-US" altLang="zh-CN" dirty="0" smtClean="0"/>
              <a:t>(M): the set of free variables in M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“x is a free variable in M”:   x  </a:t>
            </a:r>
            <a:r>
              <a:rPr lang="en-US" altLang="zh-CN" dirty="0" err="1" smtClean="0">
                <a:sym typeface="Symbol" panose="05050102010706020507" pitchFamily="18" charset="2"/>
              </a:rPr>
              <a:t>fv</a:t>
            </a:r>
            <a:r>
              <a:rPr lang="en-US" altLang="zh-CN" dirty="0" smtClean="0">
                <a:sym typeface="Symbol" panose="05050102010706020507" pitchFamily="18" charset="2"/>
              </a:rPr>
              <a:t>(M)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“x is a bound variable in M”:   ?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smtClean="0">
                <a:sym typeface="Symbol" panose="05050102010706020507" pitchFamily="18" charset="2"/>
              </a:rPr>
              <a:t>equivalence:      </a:t>
            </a:r>
            <a:r>
              <a:rPr lang="en-US" altLang="zh-CN" dirty="0">
                <a:sym typeface="Symbol" panose="05050102010706020507" pitchFamily="18" charset="2"/>
              </a:rPr>
              <a:t>x. M = 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. M[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/x</a:t>
            </a:r>
            <a:r>
              <a:rPr lang="en-US" altLang="zh-CN" dirty="0" smtClean="0">
                <a:sym typeface="Symbol" panose="05050102010706020507" pitchFamily="18" charset="2"/>
              </a:rPr>
              <a:t>],  where y fresh</a:t>
            </a:r>
          </a:p>
        </p:txBody>
      </p:sp>
      <p:sp>
        <p:nvSpPr>
          <p:cNvPr id="9" name="椭圆 8"/>
          <p:cNvSpPr/>
          <p:nvPr/>
        </p:nvSpPr>
        <p:spPr>
          <a:xfrm>
            <a:off x="5193323" y="4102844"/>
            <a:ext cx="1113692" cy="6213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8628" y="4638644"/>
            <a:ext cx="366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Substitution </a:t>
            </a:r>
            <a:r>
              <a:rPr lang="en-US" altLang="zh-CN" sz="2400" dirty="0" smtClean="0">
                <a:solidFill>
                  <a:srgbClr val="FF0000"/>
                </a:solidFill>
              </a:rPr>
              <a:t>(defined later)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points till now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Syntax: notation for defining functions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Next: semantics (reduction rules)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44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of 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623301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altLang="zh-CN" dirty="0">
                <a:solidFill>
                  <a:prstClr val="black"/>
                </a:solidFill>
              </a:rPr>
              <a:t>Basic rule is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 -reduction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ym typeface="Symbol" panose="05050102010706020507" pitchFamily="18" charset="2"/>
              </a:rPr>
              <a:t>(x. M) N        M[N/x]        </a:t>
            </a:r>
            <a:r>
              <a:rPr lang="en-US" altLang="zh-CN" b="1" i="1" dirty="0">
                <a:solidFill>
                  <a:srgbClr val="FF0000"/>
                </a:solidFill>
              </a:rPr>
              <a:t>(Substitution)</a:t>
            </a:r>
          </a:p>
          <a:p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Repeatedly 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apply 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reduction rule 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to 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any sub-term</a:t>
            </a:r>
            <a:endParaRPr lang="en-US" altLang="zh-CN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spcBef>
                <a:spcPts val="1800"/>
              </a:spcBef>
              <a:buNone/>
            </a:pPr>
            <a:r>
              <a:rPr lang="en-US" altLang="zh-CN" sz="2400" dirty="0" smtClean="0"/>
              <a:t>Example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CN" sz="2400" dirty="0" smtClean="0"/>
              <a:t>          (</a:t>
            </a:r>
            <a:r>
              <a:rPr lang="en-US" altLang="zh-CN" sz="2400" dirty="0">
                <a:sym typeface="Symbol" panose="05050102010706020507" pitchFamily="18" charset="2"/>
              </a:rPr>
              <a:t>f.  x. f (f x)) (y. y+1)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</a:t>
            </a:r>
            <a:r>
              <a:rPr lang="en-US" altLang="zh-CN" sz="2400" dirty="0" smtClean="0">
                <a:sym typeface="Symbol" panose="05050102010706020507" pitchFamily="18" charset="2"/>
              </a:rPr>
              <a:t>  </a:t>
            </a:r>
            <a:r>
              <a:rPr lang="en-US" altLang="zh-CN" sz="2400" dirty="0">
                <a:sym typeface="Symbol" panose="05050102010706020507" pitchFamily="18" charset="2"/>
              </a:rPr>
              <a:t>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x))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     </a:t>
            </a:r>
            <a:r>
              <a:rPr lang="en-US" altLang="zh-CN" sz="2400" dirty="0">
                <a:sym typeface="Symbol" panose="05050102010706020507" pitchFamily="18" charset="2"/>
              </a:rPr>
              <a:t>(x. (y. y+1)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+1))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</a:t>
            </a:r>
            <a:r>
              <a:rPr lang="en-US" altLang="zh-CN" sz="2400" dirty="0" smtClean="0">
                <a:sym typeface="Symbol" panose="05050102010706020507" pitchFamily="18" charset="2"/>
              </a:rPr>
              <a:t>  </a:t>
            </a:r>
            <a:r>
              <a:rPr lang="en-US" altLang="zh-CN" sz="2400" dirty="0">
                <a:sym typeface="Symbol" panose="05050102010706020507" pitchFamily="18" charset="2"/>
              </a:rPr>
              <a:t>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(x+1)</a:t>
            </a:r>
            <a:r>
              <a:rPr lang="en-US" altLang="zh-CN" sz="2400" dirty="0">
                <a:sym typeface="Symbol" panose="05050102010706020507" pitchFamily="18" charset="2"/>
              </a:rPr>
              <a:t>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</a:t>
            </a:r>
            <a:r>
              <a:rPr lang="en-US" altLang="zh-CN" sz="2400" dirty="0" smtClean="0">
                <a:sym typeface="Symbol" panose="05050102010706020507" pitchFamily="18" charset="2"/>
              </a:rPr>
              <a:t>  </a:t>
            </a:r>
            <a:r>
              <a:rPr lang="en-US" altLang="zh-CN" sz="2400" dirty="0">
                <a:sym typeface="Symbol" panose="05050102010706020507" pitchFamily="18" charset="2"/>
              </a:rPr>
              <a:t>5+1+1 </a:t>
            </a:r>
            <a:r>
              <a:rPr lang="en-US" altLang="zh-CN" sz="2400" dirty="0" smtClean="0">
                <a:sym typeface="Symbol" panose="05050102010706020507" pitchFamily="18" charset="2"/>
              </a:rPr>
              <a:t> 7</a:t>
            </a:r>
            <a:endParaRPr lang="en-US" altLang="zh-CN" sz="2400" dirty="0"/>
          </a:p>
        </p:txBody>
      </p:sp>
      <p:sp>
        <p:nvSpPr>
          <p:cNvPr id="4" name="椭圆 3"/>
          <p:cNvSpPr/>
          <p:nvPr/>
        </p:nvSpPr>
        <p:spPr>
          <a:xfrm>
            <a:off x="3224876" y="3859611"/>
            <a:ext cx="1003556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曲线连接符 4"/>
          <p:cNvCxnSpPr>
            <a:stCxn id="4" idx="1"/>
          </p:cNvCxnSpPr>
          <p:nvPr/>
        </p:nvCxnSpPr>
        <p:spPr>
          <a:xfrm rot="16200000" flipH="1" flipV="1">
            <a:off x="2528551" y="3103065"/>
            <a:ext cx="23225" cy="1663359"/>
          </a:xfrm>
          <a:prstGeom prst="curvedConnector4">
            <a:avLst>
              <a:gd name="adj1" fmla="val -984284"/>
              <a:gd name="adj2" fmla="val 99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228432" y="4317216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6" idx="1"/>
          </p:cNvCxnSpPr>
          <p:nvPr/>
        </p:nvCxnSpPr>
        <p:spPr>
          <a:xfrm rot="16200000" flipH="1" flipV="1">
            <a:off x="3815719" y="4062525"/>
            <a:ext cx="137420" cy="773846"/>
          </a:xfrm>
          <a:prstGeom prst="curvedConnector4">
            <a:avLst>
              <a:gd name="adj1" fmla="val -96308"/>
              <a:gd name="adj2" fmla="val 99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080084" y="4791128"/>
            <a:ext cx="571468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8" idx="1"/>
          </p:cNvCxnSpPr>
          <p:nvPr/>
        </p:nvCxnSpPr>
        <p:spPr>
          <a:xfrm rot="16200000" flipH="1" flipV="1">
            <a:off x="2691754" y="4460927"/>
            <a:ext cx="78297" cy="865742"/>
          </a:xfrm>
          <a:prstGeom prst="curvedConnector4">
            <a:avLst>
              <a:gd name="adj1" fmla="val -184399"/>
              <a:gd name="adj2" fmla="val 100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026449" y="5224882"/>
            <a:ext cx="222903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曲线连接符 32"/>
          <p:cNvCxnSpPr>
            <a:stCxn id="32" idx="1"/>
          </p:cNvCxnSpPr>
          <p:nvPr/>
        </p:nvCxnSpPr>
        <p:spPr>
          <a:xfrm rot="16200000" flipH="1" flipV="1">
            <a:off x="2356877" y="4664486"/>
            <a:ext cx="78297" cy="1326132"/>
          </a:xfrm>
          <a:prstGeom prst="curvedConnector4">
            <a:avLst>
              <a:gd name="adj1" fmla="val -122932"/>
              <a:gd name="adj2" fmla="val 99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Substitution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070507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sym typeface="Symbol" panose="05050102010706020507" pitchFamily="18" charset="2"/>
              </a:rPr>
              <a:t>M[N/x]:  replace x by N in M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Defined by induction on </a:t>
            </a:r>
            <a:r>
              <a:rPr lang="en-US" altLang="zh-CN" sz="2400" dirty="0" smtClean="0">
                <a:sym typeface="Symbol" panose="05050102010706020507" pitchFamily="18" charset="2"/>
              </a:rPr>
              <a:t>terms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lvl="1" indent="0">
              <a:spcBef>
                <a:spcPts val="2400"/>
              </a:spcBef>
              <a:buNone/>
            </a:pPr>
            <a:r>
              <a:rPr lang="en-US" altLang="zh-CN" dirty="0" smtClean="0"/>
              <a:t>x[N/x]  </a:t>
            </a:r>
            <a:r>
              <a:rPr lang="en-US" altLang="zh-CN" dirty="0" smtClean="0">
                <a:sym typeface="Symbol" panose="05050102010706020507" pitchFamily="18" charset="2"/>
              </a:rPr>
              <a:t>  N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/>
              <a:t>y[N/x]  </a:t>
            </a:r>
            <a:r>
              <a:rPr lang="en-US" altLang="zh-CN" dirty="0" smtClean="0">
                <a:sym typeface="Symbol" panose="05050102010706020507" pitchFamily="18" charset="2"/>
              </a:rPr>
              <a:t>  y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(M P)[N/x]    (M[N/x]) (P[N/x])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(</a:t>
            </a:r>
            <a:r>
              <a:rPr lang="en-US" altLang="zh-CN" dirty="0" err="1" smtClean="0">
                <a:sym typeface="Symbol" panose="05050102010706020507" pitchFamily="18" charset="2"/>
              </a:rPr>
              <a:t>x.M</a:t>
            </a:r>
            <a:r>
              <a:rPr lang="en-US" altLang="zh-CN" dirty="0" smtClean="0">
                <a:sym typeface="Symbol" panose="05050102010706020507" pitchFamily="18" charset="2"/>
              </a:rPr>
              <a:t>)[N/x]    </a:t>
            </a:r>
            <a:r>
              <a:rPr lang="en-US" altLang="zh-CN" dirty="0" err="1" smtClean="0">
                <a:sym typeface="Symbol" panose="05050102010706020507" pitchFamily="18" charset="2"/>
              </a:rPr>
              <a:t>x.M</a:t>
            </a:r>
            <a:r>
              <a:rPr lang="en-US" altLang="zh-CN" dirty="0" smtClean="0">
                <a:sym typeface="Symbol" panose="05050102010706020507" pitchFamily="18" charset="2"/>
              </a:rPr>
              <a:t>    </a:t>
            </a:r>
            <a:r>
              <a:rPr lang="en-US" altLang="zh-CN" b="1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Only replace free variables</a:t>
            </a:r>
            <a:r>
              <a:rPr lang="en-US" altLang="zh-CN" b="1" i="1" dirty="0" smtClean="0">
                <a:solidFill>
                  <a:srgbClr val="FF0000"/>
                </a:solidFill>
              </a:rPr>
              <a:t>!)</a:t>
            </a:r>
            <a:endParaRPr lang="en-US" altLang="zh-CN" b="1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(</a:t>
            </a:r>
            <a:r>
              <a:rPr lang="en-US" altLang="zh-CN" dirty="0" err="1" smtClean="0">
                <a:sym typeface="Symbol" panose="05050102010706020507" pitchFamily="18" charset="2"/>
              </a:rPr>
              <a:t>y.M</a:t>
            </a:r>
            <a:r>
              <a:rPr lang="en-US" altLang="zh-CN" dirty="0">
                <a:sym typeface="Symbol" panose="05050102010706020507" pitchFamily="18" charset="2"/>
              </a:rPr>
              <a:t>)[N/x]  </a:t>
            </a:r>
            <a:r>
              <a:rPr lang="en-US" altLang="zh-CN" dirty="0" smtClean="0">
                <a:sym typeface="Symbol" panose="05050102010706020507" pitchFamily="18" charset="2"/>
              </a:rPr>
              <a:t>  ?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4824662" y="5041232"/>
            <a:ext cx="3573379" cy="962526"/>
          </a:xfrm>
          <a:prstGeom prst="wedgeRoundRectCallout">
            <a:avLst>
              <a:gd name="adj1" fmla="val -49039"/>
              <a:gd name="adj2" fmla="val -77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Because names of bound variables do </a:t>
            </a:r>
            <a:r>
              <a:rPr lang="en-US" altLang="zh-CN" sz="2400" b="1" i="1" dirty="0" smtClean="0"/>
              <a:t>not </a:t>
            </a:r>
            <a:r>
              <a:rPr lang="en-US" altLang="zh-CN" sz="2400" dirty="0" smtClean="0"/>
              <a:t>matter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5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 is</a:t>
            </a:r>
            <a:r>
              <a:rPr lang="en-US" altLang="zh-CN" smtClean="0">
                <a:sym typeface="Symbol" panose="05050102010706020507" pitchFamily="18" charset="2"/>
              </a:rPr>
              <a:t> -calculus</a:t>
            </a:r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Programming language</a:t>
            </a:r>
          </a:p>
          <a:p>
            <a:pPr lvl="1"/>
            <a:r>
              <a:rPr lang="en-US" altLang="zh-CN" dirty="0" smtClean="0"/>
              <a:t>Invented in 1930s, by </a:t>
            </a:r>
            <a:r>
              <a:rPr lang="en-US" altLang="zh-CN" u="sng" dirty="0" smtClean="0"/>
              <a:t>Alonzo Church </a:t>
            </a:r>
            <a:r>
              <a:rPr lang="en-US" altLang="zh-CN" dirty="0" smtClean="0"/>
              <a:t>and </a:t>
            </a:r>
            <a:r>
              <a:rPr lang="en-US" altLang="zh-CN" u="sng" dirty="0" smtClean="0"/>
              <a:t>Stephen Cole Kleene</a:t>
            </a:r>
          </a:p>
          <a:p>
            <a:pPr>
              <a:spcBef>
                <a:spcPts val="2400"/>
              </a:spcBef>
            </a:pPr>
            <a:r>
              <a:rPr lang="en-US" altLang="zh-CN" dirty="0" smtClean="0"/>
              <a:t>Model for computation</a:t>
            </a:r>
          </a:p>
          <a:p>
            <a:pPr lvl="1"/>
            <a:r>
              <a:rPr lang="en-US" altLang="zh-CN" u="sng" dirty="0" smtClean="0"/>
              <a:t>Alan Turing</a:t>
            </a:r>
            <a:r>
              <a:rPr lang="en-US" altLang="zh-CN" dirty="0" smtClean="0"/>
              <a:t>, 1937: Turing machines equal </a:t>
            </a:r>
            <a:r>
              <a:rPr lang="en-US" altLang="zh-CN" dirty="0" smtClean="0">
                <a:sym typeface="Symbol" panose="05050102010706020507" pitchFamily="18" charset="2"/>
              </a:rPr>
              <a:t>-calculus</a:t>
            </a:r>
            <a:r>
              <a:rPr lang="en-US" altLang="zh-CN" dirty="0" smtClean="0"/>
              <a:t> in expressiveness</a:t>
            </a:r>
          </a:p>
        </p:txBody>
      </p:sp>
    </p:spTree>
    <p:extLst>
      <p:ext uri="{BB962C8B-B14F-4D97-AF65-F5344CB8AC3E}">
        <p14:creationId xmlns:p14="http://schemas.microsoft.com/office/powerpoint/2010/main" val="24461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 :   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x. 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x - y)[</a:t>
            </a:r>
            <a:r>
              <a:rPr lang="en-US" altLang="zh-CN" sz="2800" dirty="0" smtClean="0">
                <a:sym typeface="Symbol" panose="05050102010706020507" pitchFamily="18" charset="2"/>
              </a:rPr>
              <a:t>x/y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</a:t>
            </a:r>
            <a:r>
              <a:rPr lang="en-US" altLang="zh-CN" dirty="0" smtClean="0"/>
              <a:t>”:</a:t>
            </a:r>
            <a:r>
              <a:rPr lang="en-US" altLang="zh-CN" sz="2800" dirty="0" smtClean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</a:t>
            </a:r>
            <a:r>
              <a:rPr lang="en-US" altLang="zh-CN" sz="2800" dirty="0" smtClean="0">
                <a:sym typeface="Symbol" panose="05050102010706020507" pitchFamily="18" charset="2"/>
              </a:rPr>
              <a:t>. x - </a:t>
            </a:r>
            <a:r>
              <a:rPr lang="en-US" altLang="zh-CN" sz="2800" dirty="0" smtClean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Problem: 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 smtClean="0"/>
              <a:t>Solution: </a:t>
            </a:r>
            <a:r>
              <a:rPr lang="en-US" altLang="zh-CN" dirty="0" smtClean="0">
                <a:solidFill>
                  <a:srgbClr val="FF0000"/>
                </a:solidFill>
              </a:rPr>
              <a:t>rename </a:t>
            </a:r>
            <a:r>
              <a:rPr lang="en-US" altLang="zh-CN" dirty="0">
                <a:solidFill>
                  <a:srgbClr val="FF0000"/>
                </a:solidFill>
              </a:rPr>
              <a:t>bound </a:t>
            </a:r>
            <a:r>
              <a:rPr lang="en-US" altLang="zh-CN" dirty="0" smtClean="0">
                <a:solidFill>
                  <a:srgbClr val="FF0000"/>
                </a:solidFill>
              </a:rPr>
              <a:t>variables before substitution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x - y)[</a:t>
            </a:r>
            <a:r>
              <a:rPr lang="en-US" altLang="zh-CN" dirty="0" smtClean="0">
                <a:sym typeface="Symbol" panose="05050102010706020507" pitchFamily="18" charset="2"/>
              </a:rPr>
              <a:t>x/y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 - y)[</a:t>
            </a:r>
            <a:r>
              <a:rPr lang="en-US" altLang="zh-CN" dirty="0" smtClean="0">
                <a:sym typeface="Symbol" panose="05050102010706020507" pitchFamily="18" charset="2"/>
              </a:rPr>
              <a:t>x/y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ym typeface="Symbol" panose="05050102010706020507" pitchFamily="18" charset="2"/>
              </a:rPr>
              <a:t>.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ym typeface="Symbol" panose="05050102010706020507" pitchFamily="18" charset="2"/>
              </a:rPr>
              <a:t> -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49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Example :   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x. 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f (f 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))[</a:t>
            </a:r>
            <a:r>
              <a:rPr lang="en-US" altLang="zh-CN" sz="2800" dirty="0"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ym typeface="Symbol" panose="05050102010706020507" pitchFamily="18" charset="2"/>
              </a:rPr>
              <a:t>y+x</a:t>
            </a:r>
            <a:r>
              <a:rPr lang="en-US" altLang="zh-CN" sz="2800" dirty="0" smtClean="0">
                <a:sym typeface="Symbol" panose="05050102010706020507" pitchFamily="18" charset="2"/>
              </a:rPr>
              <a:t>)/f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</a:t>
            </a:r>
            <a:r>
              <a:rPr lang="en-US" altLang="zh-CN" dirty="0" smtClean="0"/>
              <a:t>”:</a:t>
            </a:r>
            <a:r>
              <a:rPr lang="en-US" altLang="zh-CN" sz="2800" dirty="0" smtClean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</a:t>
            </a:r>
            <a:r>
              <a:rPr lang="en-US" altLang="zh-CN" sz="2800" dirty="0" smtClean="0">
                <a:sym typeface="Symbol" panose="05050102010706020507" pitchFamily="18" charset="2"/>
              </a:rPr>
              <a:t>.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x)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Problem: x in (</a:t>
            </a:r>
            <a:r>
              <a:rPr lang="en-US" altLang="zh-CN" sz="2800" dirty="0">
                <a:sym typeface="Symbol" panose="05050102010706020507" pitchFamily="18" charset="2"/>
              </a:rPr>
              <a:t>y.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y+x</a:t>
            </a:r>
            <a:r>
              <a:rPr lang="en-US" altLang="zh-CN" sz="2800" dirty="0" smtClean="0">
                <a:sym typeface="Symbol" panose="05050102010706020507" pitchFamily="18" charset="2"/>
              </a:rPr>
              <a:t>) got bound – 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 smtClean="0"/>
              <a:t>Solution: </a:t>
            </a:r>
            <a:r>
              <a:rPr lang="en-US" altLang="zh-CN" dirty="0" smtClean="0">
                <a:solidFill>
                  <a:srgbClr val="FF0000"/>
                </a:solidFill>
              </a:rPr>
              <a:t>rename </a:t>
            </a:r>
            <a:r>
              <a:rPr lang="en-US" altLang="zh-CN" dirty="0">
                <a:solidFill>
                  <a:srgbClr val="FF0000"/>
                </a:solidFill>
              </a:rPr>
              <a:t>bound </a:t>
            </a:r>
            <a:r>
              <a:rPr lang="en-US" altLang="zh-CN" dirty="0" smtClean="0">
                <a:solidFill>
                  <a:srgbClr val="FF0000"/>
                </a:solidFill>
              </a:rPr>
              <a:t>variables before substitution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f (f x))[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f (f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))[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ym typeface="Symbol" panose="05050102010706020507" pitchFamily="18" charset="2"/>
              </a:rPr>
              <a:t>. 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((y.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6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Substitution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070507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sym typeface="Symbol" panose="05050102010706020507" pitchFamily="18" charset="2"/>
              </a:rPr>
              <a:t>M[N/x]:  replace x by N in M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lvl="1" indent="0">
              <a:spcBef>
                <a:spcPts val="2400"/>
              </a:spcBef>
              <a:buNone/>
            </a:pPr>
            <a:r>
              <a:rPr lang="en-US" altLang="zh-CN" dirty="0" smtClean="0"/>
              <a:t>x[N/x]  </a:t>
            </a:r>
            <a:r>
              <a:rPr lang="en-US" altLang="zh-CN" dirty="0" smtClean="0">
                <a:sym typeface="Symbol" panose="05050102010706020507" pitchFamily="18" charset="2"/>
              </a:rPr>
              <a:t>  N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/>
              <a:t>y[N/x]  </a:t>
            </a:r>
            <a:r>
              <a:rPr lang="en-US" altLang="zh-CN" dirty="0" smtClean="0">
                <a:sym typeface="Symbol" panose="05050102010706020507" pitchFamily="18" charset="2"/>
              </a:rPr>
              <a:t>  y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(M P)[N/x]    (M[N/x]) (P[N/x])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(</a:t>
            </a:r>
            <a:r>
              <a:rPr lang="en-US" altLang="zh-CN" dirty="0" err="1" smtClean="0">
                <a:sym typeface="Symbol" panose="05050102010706020507" pitchFamily="18" charset="2"/>
              </a:rPr>
              <a:t>x.M</a:t>
            </a:r>
            <a:r>
              <a:rPr lang="en-US" altLang="zh-CN" dirty="0" smtClean="0">
                <a:sym typeface="Symbol" panose="05050102010706020507" pitchFamily="18" charset="2"/>
              </a:rPr>
              <a:t>)[N/x]    </a:t>
            </a:r>
            <a:r>
              <a:rPr lang="en-US" altLang="zh-CN" dirty="0" err="1" smtClean="0">
                <a:sym typeface="Symbol" panose="05050102010706020507" pitchFamily="18" charset="2"/>
              </a:rPr>
              <a:t>x.M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(</a:t>
            </a:r>
            <a:r>
              <a:rPr lang="en-US" altLang="zh-CN" dirty="0" err="1" smtClean="0">
                <a:sym typeface="Symbol" panose="05050102010706020507" pitchFamily="18" charset="2"/>
              </a:rPr>
              <a:t>y.M</a:t>
            </a:r>
            <a:r>
              <a:rPr lang="en-US" altLang="zh-CN" dirty="0">
                <a:sym typeface="Symbol" panose="05050102010706020507" pitchFamily="18" charset="2"/>
              </a:rPr>
              <a:t>)[N/x]  </a:t>
            </a:r>
            <a:r>
              <a:rPr lang="en-US" altLang="zh-CN" dirty="0" smtClean="0">
                <a:sym typeface="Symbol" panose="05050102010706020507" pitchFamily="18" charset="2"/>
              </a:rPr>
              <a:t>  y.(M[N/x]),    if y  </a:t>
            </a:r>
            <a:r>
              <a:rPr lang="en-US" altLang="zh-CN" dirty="0" err="1" smtClean="0">
                <a:sym typeface="Symbol" panose="05050102010706020507" pitchFamily="18" charset="2"/>
              </a:rPr>
              <a:t>fv</a:t>
            </a:r>
            <a:r>
              <a:rPr lang="en-US" altLang="zh-CN" dirty="0" smtClean="0">
                <a:sym typeface="Symbol" panose="05050102010706020507" pitchFamily="18" charset="2"/>
              </a:rPr>
              <a:t>(N)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err="1">
                <a:sym typeface="Symbol" panose="05050102010706020507" pitchFamily="18" charset="2"/>
              </a:rPr>
              <a:t>y.M</a:t>
            </a:r>
            <a:r>
              <a:rPr lang="en-US" altLang="zh-CN" dirty="0">
                <a:sym typeface="Symbol" panose="05050102010706020507" pitchFamily="18" charset="2"/>
              </a:rPr>
              <a:t>)[N/x]    </a:t>
            </a:r>
            <a:r>
              <a:rPr lang="en-US" altLang="zh-CN" dirty="0" smtClean="0">
                <a:sym typeface="Symbol" panose="05050102010706020507" pitchFamily="18" charset="2"/>
              </a:rPr>
              <a:t>z.(M[z/y][</a:t>
            </a:r>
            <a:r>
              <a:rPr lang="en-US" altLang="zh-CN" dirty="0">
                <a:sym typeface="Symbol" panose="05050102010706020507" pitchFamily="18" charset="2"/>
              </a:rPr>
              <a:t>N/x]),   </a:t>
            </a:r>
            <a:r>
              <a:rPr lang="en-US" altLang="zh-CN" dirty="0" smtClean="0">
                <a:sym typeface="Symbol" panose="05050102010706020507" pitchFamily="18" charset="2"/>
              </a:rPr>
              <a:t> if y  </a:t>
            </a:r>
            <a:r>
              <a:rPr lang="en-US" altLang="zh-CN" dirty="0" err="1">
                <a:sym typeface="Symbol" panose="05050102010706020507" pitchFamily="18" charset="2"/>
              </a:rPr>
              <a:t>fv</a:t>
            </a:r>
            <a:r>
              <a:rPr lang="en-US" altLang="zh-CN" dirty="0">
                <a:sym typeface="Symbol" panose="05050102010706020507" pitchFamily="18" charset="2"/>
              </a:rPr>
              <a:t>(N</a:t>
            </a:r>
            <a:r>
              <a:rPr lang="en-US" altLang="zh-CN" dirty="0" smtClean="0">
                <a:sym typeface="Symbol" panose="05050102010706020507" pitchFamily="18" charset="2"/>
              </a:rPr>
              <a:t>) and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z fresh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5503194"/>
            <a:ext cx="738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Easy rule: always rename variables to be distinct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185860" y="4001294"/>
            <a:ext cx="1660358" cy="709863"/>
          </a:xfrm>
          <a:prstGeom prst="wedgeRoundRectCallout">
            <a:avLst>
              <a:gd name="adj1" fmla="val -40399"/>
              <a:gd name="adj2" fmla="val 93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 smtClean="0"/>
              <a:t>z is unused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6102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of substitution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2055269"/>
            <a:ext cx="7886700" cy="5286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(</a:t>
            </a:r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x. (</a:t>
            </a:r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y. y z) (</a:t>
            </a:r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w. w) z x)[y/z]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4587" y="3477125"/>
            <a:ext cx="6641431" cy="52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mtClean="0">
                <a:sym typeface="Symbol" panose="05050102010706020507" pitchFamily="18" charset="2"/>
              </a:rPr>
              <a:t>   (</a:t>
            </a:r>
            <a:r>
              <a:rPr lang="zh-CN" altLang="en-US" smtClean="0">
                <a:sym typeface="Symbol" panose="05050102010706020507" pitchFamily="18" charset="2"/>
              </a:rPr>
              <a:t></a:t>
            </a:r>
            <a:r>
              <a:rPr lang="en-US" altLang="zh-CN" smtClean="0">
                <a:sym typeface="Symbol" panose="05050102010706020507" pitchFamily="18" charset="2"/>
              </a:rPr>
              <a:t>x. (</a:t>
            </a:r>
            <a:r>
              <a:rPr lang="zh-CN" altLang="en-US" smtClean="0">
                <a:sym typeface="Symbol" panose="05050102010706020507" pitchFamily="18" charset="2"/>
              </a:rPr>
              <a:t></a:t>
            </a:r>
            <a:r>
              <a:rPr lang="en-US" altLang="zh-CN" smtClean="0">
                <a:sym typeface="Symbol" panose="05050102010706020507" pitchFamily="18" charset="2"/>
              </a:rPr>
              <a:t>y. y y) z x)[(f x)/z]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35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rules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5450305" y="2743200"/>
            <a:ext cx="457200" cy="2965342"/>
          </a:xfrm>
          <a:prstGeom prst="rightBrace">
            <a:avLst>
              <a:gd name="adj1" fmla="val 42544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51884" y="3748404"/>
            <a:ext cx="261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Repeatedly apply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() to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any sub-term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607583" y="1643978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zh-CN" altLang="en-US" sz="2800" dirty="0" smtClean="0">
                <a:sym typeface="Symbol" panose="05050102010706020507" pitchFamily="18" charset="2"/>
              </a:rPr>
              <a:t></a:t>
            </a:r>
            <a:r>
              <a:rPr lang="en-US" altLang="zh-CN" sz="2800" dirty="0" smtClean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31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24125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(</a:t>
            </a:r>
            <a:r>
              <a:rPr lang="en-US" altLang="zh-CN" dirty="0">
                <a:sym typeface="Symbol" panose="05050102010706020507" pitchFamily="18" charset="2"/>
              </a:rPr>
              <a:t>f. f x</a:t>
            </a:r>
            <a:r>
              <a:rPr lang="en-US" altLang="zh-CN" dirty="0" smtClean="0">
                <a:sym typeface="Symbol" panose="05050102010706020507" pitchFamily="18" charset="2"/>
              </a:rPr>
              <a:t>) (</a:t>
            </a:r>
            <a:r>
              <a:rPr lang="en-US" altLang="zh-CN" dirty="0">
                <a:sym typeface="Symbol" panose="05050102010706020507" pitchFamily="18" charset="2"/>
              </a:rPr>
              <a:t>y. y</a:t>
            </a:r>
            <a:r>
              <a:rPr lang="en-US" altLang="zh-CN" dirty="0" smtClean="0">
                <a:sym typeface="Symbol" panose="05050102010706020507" pitchFamily="18" charset="2"/>
              </a:rPr>
              <a:t>)   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// apply ()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 (</a:t>
            </a:r>
            <a:r>
              <a:rPr lang="en-US" altLang="zh-CN" dirty="0">
                <a:sym typeface="Symbol" panose="05050102010706020507" pitchFamily="18" charset="2"/>
              </a:rPr>
              <a:t>f x</a:t>
            </a:r>
            <a:r>
              <a:rPr lang="en-US" altLang="zh-CN" dirty="0" smtClean="0">
                <a:sym typeface="Symbol" panose="05050102010706020507" pitchFamily="18" charset="2"/>
              </a:rPr>
              <a:t>)[</a:t>
            </a:r>
            <a:r>
              <a:rPr lang="en-US" altLang="zh-CN" dirty="0">
                <a:sym typeface="Symbol" panose="05050102010706020507" pitchFamily="18" charset="2"/>
              </a:rPr>
              <a:t>(y. y</a:t>
            </a:r>
            <a:r>
              <a:rPr lang="en-US" altLang="zh-CN" dirty="0" smtClean="0">
                <a:sym typeface="Symbol" panose="05050102010706020507" pitchFamily="18" charset="2"/>
              </a:rPr>
              <a:t>)/f]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(</a:t>
            </a:r>
            <a:r>
              <a:rPr lang="en-US" altLang="zh-CN" dirty="0">
                <a:sym typeface="Symbol" panose="05050102010706020507" pitchFamily="18" charset="2"/>
              </a:rPr>
              <a:t>y. y</a:t>
            </a:r>
            <a:r>
              <a:rPr lang="en-US" altLang="zh-CN" dirty="0" smtClean="0">
                <a:sym typeface="Symbol" panose="05050102010706020507" pitchFamily="18" charset="2"/>
              </a:rPr>
              <a:t>) x              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// apply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()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 y[x/y]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x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7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04587" y="2611895"/>
            <a:ext cx="7886700" cy="370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(</a:t>
            </a:r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y. </a:t>
            </a:r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x. x - y) x     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//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apply (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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x - y</a:t>
            </a:r>
            <a:r>
              <a:rPr lang="en-US" altLang="zh-CN" dirty="0" smtClean="0">
                <a:sym typeface="Symbol" panose="05050102010706020507" pitchFamily="18" charset="2"/>
              </a:rPr>
              <a:t>)[x/y]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</a:t>
            </a:r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z. ((x </a:t>
            </a:r>
            <a:r>
              <a:rPr lang="en-US" altLang="zh-CN" dirty="0">
                <a:sym typeface="Symbol" panose="05050102010706020507" pitchFamily="18" charset="2"/>
              </a:rPr>
              <a:t>- y</a:t>
            </a:r>
            <a:r>
              <a:rPr lang="en-US" altLang="zh-CN" dirty="0" smtClean="0">
                <a:sym typeface="Symbol" panose="05050102010706020507" pitchFamily="18" charset="2"/>
              </a:rPr>
              <a:t>)[z/x][x/y])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</a:t>
            </a:r>
            <a:r>
              <a:rPr lang="en-US" altLang="zh-CN" dirty="0" smtClean="0">
                <a:sym typeface="Symbol" panose="05050102010706020507" pitchFamily="18" charset="2"/>
              </a:rPr>
              <a:t>((z - y)[x/y])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</a:t>
            </a:r>
            <a:r>
              <a:rPr lang="en-US" altLang="zh-CN" dirty="0" smtClean="0">
                <a:sym typeface="Symbol" panose="05050102010706020507" pitchFamily="18" charset="2"/>
              </a:rPr>
              <a:t>z -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3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74743" y="3621505"/>
            <a:ext cx="4398045" cy="185286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</a:t>
            </a:r>
            <a:r>
              <a:rPr lang="zh-CN" alt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x. 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// 4</a:t>
            </a:r>
            <a:r>
              <a:rPr lang="en-US" altLang="zh-CN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dirty="0" smtClean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 smtClean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zh-CN" altLang="en-US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x. x+1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内容占位符 3"/>
          <p:cNvSpPr txBox="1">
            <a:spLocks/>
          </p:cNvSpPr>
          <p:nvPr/>
        </p:nvSpPr>
        <p:spPr>
          <a:xfrm>
            <a:off x="5080890" y="3797323"/>
            <a:ext cx="3350239" cy="150122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// () rule</a:t>
            </a:r>
            <a:endParaRPr lang="en-US" altLang="zh-CN" sz="2400" dirty="0" smtClean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(y+1)[x/y]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= x+1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4678828" y="4409164"/>
            <a:ext cx="387920" cy="27754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3392585"/>
            <a:ext cx="8178466" cy="244717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</a:t>
            </a:r>
            <a:r>
              <a:rPr lang="en-US" altLang="zh-CN" sz="2400" dirty="0" smtClean="0"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f. z. </a:t>
            </a:r>
            <a:r>
              <a:rPr lang="en-US" altLang="zh-CN" sz="2400" dirty="0" smtClean="0">
                <a:sym typeface="Symbol" panose="05050102010706020507" pitchFamily="18" charset="2"/>
              </a:rPr>
              <a:t>f (f z)) </a:t>
            </a:r>
            <a:r>
              <a:rPr lang="en-US" altLang="zh-CN" sz="2400" dirty="0">
                <a:sym typeface="Symbol" panose="05050102010706020507" pitchFamily="18" charset="2"/>
              </a:rPr>
              <a:t>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 smtClean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//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apply ()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</a:t>
            </a:r>
            <a:r>
              <a:rPr lang="en-US" altLang="zh-CN" sz="2400" dirty="0" smtClean="0">
                <a:sym typeface="Symbol" panose="05050102010706020507" pitchFamily="18" charset="2"/>
              </a:rPr>
              <a:t>(y.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y+x</a:t>
            </a:r>
            <a:r>
              <a:rPr lang="en-US" altLang="zh-CN" sz="2400" dirty="0" smtClean="0">
                <a:sym typeface="Symbol" panose="05050102010706020507" pitchFamily="18" charset="2"/>
              </a:rPr>
              <a:t>) ((</a:t>
            </a:r>
            <a:r>
              <a:rPr lang="en-US" altLang="zh-CN" sz="2400" dirty="0">
                <a:sym typeface="Symbol" panose="05050102010706020507" pitchFamily="18" charset="2"/>
              </a:rPr>
              <a:t>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r>
              <a:rPr lang="en-US" altLang="zh-CN" sz="2400" dirty="0" smtClean="0">
                <a:sym typeface="Symbol" panose="05050102010706020507" pitchFamily="18" charset="2"/>
              </a:rPr>
              <a:t>z)   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// apply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(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 and the 3</a:t>
            </a:r>
            <a:r>
              <a:rPr lang="en-US" altLang="zh-CN" sz="24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rd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 &amp;4</a:t>
            </a:r>
            <a:r>
              <a:rPr lang="en-US" altLang="zh-CN" sz="24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 rules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 </a:t>
            </a:r>
            <a:r>
              <a:rPr lang="en-US" altLang="zh-CN" sz="2400" dirty="0">
                <a:sym typeface="Symbol" panose="05050102010706020507" pitchFamily="18" charset="2"/>
              </a:rPr>
              <a:t>z.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(</a:t>
            </a:r>
            <a:r>
              <a:rPr lang="en-US" altLang="zh-CN" sz="2400" dirty="0" err="1">
                <a:sym typeface="Symbol" panose="05050102010706020507" pitchFamily="18" charset="2"/>
              </a:rPr>
              <a:t>z+x</a:t>
            </a:r>
            <a:r>
              <a:rPr lang="en-US" altLang="zh-CN" sz="2400" dirty="0" smtClean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//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apply (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 and the 4</a:t>
            </a:r>
            <a:r>
              <a:rPr lang="en-US" altLang="zh-CN" sz="24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z+x+x</a:t>
            </a:r>
            <a:endParaRPr lang="en-US" altLang="zh-CN" sz="2400" dirty="0" smtClean="0">
              <a:sym typeface="Symbol" panose="05050102010706020507" pitchFamily="18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 form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r>
              <a:rPr lang="en-US" altLang="zh-CN" dirty="0">
                <a:sym typeface="Symbol" panose="05050102010706020507" pitchFamily="18" charset="2"/>
              </a:rPr>
              <a:t>: a term of the form 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N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sym typeface="Symbol" panose="05050102010706020507" pitchFamily="18" charset="2"/>
              </a:rPr>
              <a:t>-normal form: a term containing no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 smtClean="0">
                <a:sym typeface="Symbol" panose="05050102010706020507" pitchFamily="18" charset="2"/>
              </a:rPr>
              <a:t>redex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>
              <a:spcAft>
                <a:spcPts val="1200"/>
              </a:spcAft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Stopping point: cannot further apply </a:t>
            </a:r>
            <a:r>
              <a:rPr lang="zh-CN" altLang="en-US" dirty="0" smtClean="0">
                <a:sym typeface="Symbol" panose="05050102010706020507" pitchFamily="18" charset="2"/>
              </a:rPr>
              <a:t></a:t>
            </a:r>
            <a:r>
              <a:rPr lang="en-US" altLang="zh-CN" dirty="0" smtClean="0">
                <a:sym typeface="Symbol" panose="05050102010706020507" pitchFamily="18" charset="2"/>
              </a:rPr>
              <a:t>-</a:t>
            </a:r>
            <a:r>
              <a:rPr lang="en-US" altLang="zh-CN" dirty="0" smtClean="0">
                <a:solidFill>
                  <a:prstClr val="black"/>
                </a:solidFill>
                <a:sym typeface="Symbol" panose="05050102010706020507" pitchFamily="18" charset="2"/>
              </a:rPr>
              <a:t>reduction 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rules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ym typeface="Symbol" panose="05050102010706020507" pitchFamily="18" charset="2"/>
              </a:rPr>
              <a:t>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ym typeface="Symbol" panose="05050102010706020507" pitchFamily="18" charset="2"/>
              </a:rPr>
              <a:t> )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2+1+1                  </a:t>
            </a:r>
            <a:r>
              <a:rPr lang="en-US" altLang="zh-CN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(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-n</a:t>
            </a:r>
            <a:r>
              <a:rPr lang="en-US" altLang="zh-CN" sz="2400" b="1" dirty="0">
                <a:solidFill>
                  <a:srgbClr val="FF0000"/>
                </a:solidFill>
              </a:rPr>
              <a:t>ormal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form)</a:t>
            </a:r>
            <a:endParaRPr lang="zh-CN" altLang="en-US" sz="2400" b="1" dirty="0"/>
          </a:p>
          <a:p>
            <a:pPr lvl="1"/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1059178" y="5858423"/>
            <a:ext cx="6833539" cy="453476"/>
          </a:xfrm>
          <a:prstGeom prst="wedgeRoundRectCallout">
            <a:avLst>
              <a:gd name="adj1" fmla="val -40878"/>
              <a:gd name="adj2" fmla="val -84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Can further reduce to 4 if </a:t>
            </a:r>
            <a:r>
              <a:rPr lang="en-US" altLang="zh-CN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having </a:t>
            </a:r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reduction </a:t>
            </a:r>
            <a:r>
              <a:rPr lang="en-US" altLang="zh-CN" sz="2400" dirty="0" smtClean="0">
                <a:solidFill>
                  <a:schemeClr val="bg1"/>
                </a:solidFill>
                <a:sym typeface="Symbol" panose="05050102010706020507" pitchFamily="18" charset="2"/>
              </a:rPr>
              <a:t>rules for 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539061" y="1203158"/>
            <a:ext cx="2899213" cy="622467"/>
          </a:xfrm>
          <a:prstGeom prst="wedgeRoundRectCallout">
            <a:avLst>
              <a:gd name="adj1" fmla="val -72003"/>
              <a:gd name="adj2" fmla="val 56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u="sng" dirty="0" smtClean="0">
                <a:solidFill>
                  <a:schemeClr val="bg1"/>
                </a:solidFill>
              </a:rPr>
              <a:t>red</a:t>
            </a:r>
            <a:r>
              <a:rPr lang="en-US" altLang="zh-CN" sz="2400" dirty="0" smtClean="0">
                <a:solidFill>
                  <a:schemeClr val="bg1"/>
                </a:solidFill>
              </a:rPr>
              <a:t>ucible </a:t>
            </a:r>
            <a:r>
              <a:rPr lang="en-US" altLang="zh-CN" sz="2400" u="sng" dirty="0" smtClean="0">
                <a:solidFill>
                  <a:schemeClr val="bg1"/>
                </a:solidFill>
              </a:rPr>
              <a:t>ex</a:t>
            </a:r>
            <a:r>
              <a:rPr lang="en-US" altLang="zh-CN" sz="2400" dirty="0" smtClean="0">
                <a:solidFill>
                  <a:schemeClr val="bg1"/>
                </a:solidFill>
              </a:rPr>
              <a:t>pression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5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learn </a:t>
            </a:r>
            <a:r>
              <a:rPr lang="en-US" altLang="zh-CN" dirty="0" smtClean="0">
                <a:sym typeface="Symbol" panose="05050102010706020507" pitchFamily="18" charset="2"/>
              </a:rPr>
              <a:t>-calculus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Foundations of functional programming</a:t>
            </a:r>
          </a:p>
          <a:p>
            <a:pPr lvl="1"/>
            <a:r>
              <a:rPr lang="en-US" altLang="zh-CN" dirty="0" smtClean="0"/>
              <a:t>Lisp, ML, Haskell, …</a:t>
            </a:r>
          </a:p>
          <a:p>
            <a:r>
              <a:rPr lang="en-US" altLang="zh-CN" dirty="0" smtClean="0"/>
              <a:t>Often used as a core language to study language theories</a:t>
            </a:r>
          </a:p>
          <a:p>
            <a:pPr lvl="1"/>
            <a:r>
              <a:rPr lang="en-US" altLang="zh-CN" dirty="0" smtClean="0"/>
              <a:t>Type system</a:t>
            </a:r>
          </a:p>
          <a:p>
            <a:pPr lvl="1"/>
            <a:r>
              <a:rPr lang="en-US" altLang="zh-CN" dirty="0" smtClean="0"/>
              <a:t>Scope and binding</a:t>
            </a:r>
          </a:p>
          <a:p>
            <a:pPr lvl="1"/>
            <a:r>
              <a:rPr lang="en-US" altLang="zh-CN" dirty="0" smtClean="0"/>
              <a:t>Higher-order functions</a:t>
            </a:r>
          </a:p>
          <a:p>
            <a:pPr lvl="1"/>
            <a:r>
              <a:rPr lang="en-US" altLang="zh-CN" dirty="0"/>
              <a:t>Denotational semantics</a:t>
            </a:r>
          </a:p>
          <a:p>
            <a:pPr lvl="1"/>
            <a:r>
              <a:rPr lang="en-US" altLang="zh-CN" dirty="0" smtClean="0"/>
              <a:t>Program equivalence</a:t>
            </a:r>
          </a:p>
          <a:p>
            <a:pPr lvl="1"/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87411" y="3668584"/>
            <a:ext cx="3547697" cy="155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 = 0;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for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10;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  {  x++;  }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x = “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abcd</a:t>
            </a:r>
            <a:r>
              <a:rPr lang="en-US" altLang="zh-CN" sz="2000" dirty="0" smtClean="0">
                <a:solidFill>
                  <a:srgbClr val="FF0000"/>
                </a:solidFill>
              </a:rPr>
              <a:t>”; // bug (mistype)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++;  // bug (out of scope)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8705" y="5498122"/>
            <a:ext cx="4306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/>
              <a:t>How to formally define and rule out these bugs?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9265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49" y="365126"/>
            <a:ext cx="8431129" cy="1325563"/>
          </a:xfrm>
        </p:spPr>
        <p:txBody>
          <a:bodyPr/>
          <a:lstStyle/>
          <a:p>
            <a:r>
              <a:rPr lang="en-US" altLang="zh-CN" dirty="0" smtClean="0"/>
              <a:t>Confluence (Church-Rosser Property)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3304835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2+1+1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04324" y="3304836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y. y+1)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(2+1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2+1+1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0689"/>
            <a:ext cx="1074513" cy="11126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8646" y="2293921"/>
            <a:ext cx="6532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Final result (if there is one) is uniquely determined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31713" y="1741341"/>
            <a:ext cx="544533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Expressions can be evaluated in any order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68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Formalizing Confluence Theorem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 </a:t>
            </a:r>
            <a:r>
              <a:rPr lang="en-US" altLang="zh-CN" dirty="0" smtClean="0">
                <a:sym typeface="Symbol" panose="05050102010706020507" pitchFamily="18" charset="2"/>
              </a:rPr>
              <a:t>* M’ :  zero-or-more steps of 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M </a:t>
            </a:r>
            <a:r>
              <a:rPr lang="en-US" altLang="zh-CN" baseline="30000" dirty="0" smtClean="0"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ym typeface="Symbol" panose="05050102010706020507" pitchFamily="18" charset="2"/>
              </a:rPr>
              <a:t>’</a:t>
            </a:r>
            <a:r>
              <a:rPr lang="zh-CN" altLang="en-US" dirty="0" smtClean="0">
                <a:sym typeface="Symbol" panose="05050102010706020507" pitchFamily="18" charset="2"/>
              </a:rPr>
              <a:t>     </a:t>
            </a:r>
            <a:r>
              <a:rPr lang="en-US" altLang="zh-CN" dirty="0" err="1" smtClean="0">
                <a:sym typeface="Symbol" panose="05050102010706020507" pitchFamily="18" charset="2"/>
              </a:rPr>
              <a:t>iff</a:t>
            </a:r>
            <a:r>
              <a:rPr lang="en-US" altLang="zh-CN" dirty="0" smtClean="0">
                <a:sym typeface="Symbol" panose="05050102010706020507" pitchFamily="18" charset="2"/>
              </a:rPr>
              <a:t>  M = M’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M </a:t>
            </a:r>
            <a:r>
              <a:rPr lang="en-US" altLang="zh-CN" baseline="30000" dirty="0">
                <a:sym typeface="Symbol" panose="05050102010706020507" pitchFamily="18" charset="2"/>
              </a:rPr>
              <a:t>k+1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M’</a:t>
            </a:r>
            <a:r>
              <a:rPr lang="en-US" altLang="zh-CN" dirty="0" smtClean="0">
                <a:sym typeface="Symbol" panose="05050102010706020507" pitchFamily="18" charset="2"/>
              </a:rPr>
              <a:t>  </a:t>
            </a:r>
            <a:r>
              <a:rPr lang="en-US" altLang="zh-CN" dirty="0" err="1" smtClean="0">
                <a:sym typeface="Symbol" panose="05050102010706020507" pitchFamily="18" charset="2"/>
              </a:rPr>
              <a:t>iff</a:t>
            </a:r>
            <a:r>
              <a:rPr lang="en-US" altLang="zh-CN" dirty="0" smtClean="0">
                <a:sym typeface="Symbol" panose="05050102010706020507" pitchFamily="18" charset="2"/>
              </a:rPr>
              <a:t>  M’’. M  </a:t>
            </a: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ym typeface="Symbol" panose="05050102010706020507" pitchFamily="18" charset="2"/>
              </a:rPr>
              <a:t>’’  M’’ </a:t>
            </a:r>
            <a:r>
              <a:rPr lang="en-US" altLang="zh-CN" baseline="30000" dirty="0"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M’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M </a:t>
            </a:r>
            <a:r>
              <a:rPr lang="en-US" altLang="zh-CN" dirty="0">
                <a:sym typeface="Symbol" panose="05050102010706020507" pitchFamily="18" charset="2"/>
              </a:rPr>
              <a:t>* M’ </a:t>
            </a:r>
            <a:r>
              <a:rPr lang="en-US" altLang="zh-CN" dirty="0" smtClean="0">
                <a:sym typeface="Symbol" panose="05050102010706020507" pitchFamily="18" charset="2"/>
              </a:rPr>
              <a:t>   </a:t>
            </a:r>
            <a:r>
              <a:rPr lang="en-US" altLang="zh-CN" dirty="0" err="1" smtClean="0">
                <a:sym typeface="Symbol" panose="05050102010706020507" pitchFamily="18" charset="2"/>
              </a:rPr>
              <a:t>iff</a:t>
            </a:r>
            <a:r>
              <a:rPr lang="en-US" altLang="zh-CN" dirty="0" smtClean="0">
                <a:sym typeface="Symbol" panose="05050102010706020507" pitchFamily="18" charset="2"/>
              </a:rPr>
              <a:t>  k. </a:t>
            </a:r>
            <a:r>
              <a:rPr lang="en-US" altLang="zh-CN" dirty="0" err="1" smtClean="0">
                <a:sym typeface="Symbol" panose="05050102010706020507" pitchFamily="18" charset="2"/>
              </a:rPr>
              <a:t>M</a:t>
            </a:r>
            <a:r>
              <a:rPr lang="en-US" altLang="zh-CN" baseline="30000" dirty="0" err="1"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M’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endParaRPr lang="en-US" altLang="zh-CN" dirty="0" smtClean="0">
              <a:sym typeface="Symbol" panose="05050102010706020507" pitchFamily="18" charset="2"/>
            </a:endParaRPr>
          </a:p>
          <a:p>
            <a:r>
              <a:rPr lang="en-US" altLang="zh-CN" dirty="0" smtClean="0">
                <a:sym typeface="Symbol" panose="05050102010706020507" pitchFamily="18" charset="2"/>
              </a:rPr>
              <a:t>Confluence Theorem: </a:t>
            </a: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If </a:t>
            </a:r>
            <a:r>
              <a:rPr lang="en-US" altLang="zh-CN" dirty="0" smtClean="0"/>
              <a:t>M </a:t>
            </a:r>
            <a:r>
              <a:rPr lang="en-US" altLang="zh-CN" dirty="0" smtClean="0">
                <a:sym typeface="Symbol" panose="05050102010706020507" pitchFamily="18" charset="2"/>
              </a:rPr>
              <a:t>* M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and </a:t>
            </a:r>
            <a:r>
              <a:rPr lang="en-US" altLang="zh-CN" dirty="0" smtClean="0"/>
              <a:t>M </a:t>
            </a:r>
            <a:r>
              <a:rPr lang="en-US" altLang="zh-CN" dirty="0" smtClean="0">
                <a:sym typeface="Symbol" panose="05050102010706020507" pitchFamily="18" charset="2"/>
              </a:rPr>
              <a:t>*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then there exists M’ such that </a:t>
            </a:r>
          </a:p>
          <a:p>
            <a:pPr marL="0" indent="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* M’ and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* M’.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5892346" y="3785126"/>
            <a:ext cx="2121025" cy="2200358"/>
            <a:chOff x="6169073" y="4122010"/>
            <a:chExt cx="2121025" cy="2200358"/>
          </a:xfrm>
        </p:grpSpPr>
        <p:cxnSp>
          <p:nvCxnSpPr>
            <p:cNvPr id="11" name="直接箭头连接符 10"/>
            <p:cNvCxnSpPr>
              <a:stCxn id="16" idx="2"/>
              <a:endCxn id="19" idx="0"/>
            </p:cNvCxnSpPr>
            <p:nvPr/>
          </p:nvCxnSpPr>
          <p:spPr>
            <a:xfrm flipH="1">
              <a:off x="6444950" y="4583675"/>
              <a:ext cx="798061" cy="31627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6" idx="2"/>
              <a:endCxn id="21" idx="0"/>
            </p:cNvCxnSpPr>
            <p:nvPr/>
          </p:nvCxnSpPr>
          <p:spPr>
            <a:xfrm>
              <a:off x="7243011" y="4583675"/>
              <a:ext cx="771210" cy="31627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019232" y="4122010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M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69073" y="489995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38344" y="4899952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 smtClean="0">
                  <a:sym typeface="Symbol" panose="05050102010706020507" pitchFamily="18" charset="2"/>
                </a:rPr>
                <a:t>2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19232" y="586070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ym typeface="Symbol" panose="05050102010706020507" pitchFamily="18" charset="2"/>
                </a:rPr>
                <a:t>M’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19" idx="2"/>
              <a:endCxn id="23" idx="0"/>
            </p:cNvCxnSpPr>
            <p:nvPr/>
          </p:nvCxnSpPr>
          <p:spPr>
            <a:xfrm>
              <a:off x="6444950" y="5361618"/>
              <a:ext cx="836534" cy="499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2"/>
              <a:endCxn id="23" idx="0"/>
            </p:cNvCxnSpPr>
            <p:nvPr/>
          </p:nvCxnSpPr>
          <p:spPr>
            <a:xfrm flipH="1">
              <a:off x="7281484" y="5361617"/>
              <a:ext cx="732737" cy="4990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大括号 2"/>
          <p:cNvSpPr/>
          <p:nvPr/>
        </p:nvSpPr>
        <p:spPr>
          <a:xfrm>
            <a:off x="6428890" y="2276441"/>
            <a:ext cx="276726" cy="818121"/>
          </a:xfrm>
          <a:prstGeom prst="rightBrace">
            <a:avLst>
              <a:gd name="adj1" fmla="val 5154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42505" y="2217397"/>
            <a:ext cx="1381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inductive definition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1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Non-terminating reduction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3484" y="2056095"/>
            <a:ext cx="305724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…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3484" y="3933711"/>
            <a:ext cx="378821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ym typeface="Symbol" panose="05050102010706020507" pitchFamily="18" charset="2"/>
              </a:rPr>
              <a:t> y) </a:t>
            </a: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ym typeface="Symbol" panose="05050102010706020507" pitchFamily="18" charset="2"/>
              </a:rPr>
              <a:t> y)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ym typeface="Symbol" panose="05050102010706020507" pitchFamily="18" charset="2"/>
              </a:rPr>
              <a:t> y) </a:t>
            </a: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sym typeface="Symbol" panose="05050102010706020507" pitchFamily="18" charset="2"/>
              </a:rPr>
              <a:t> y) y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…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0834" y="2421502"/>
            <a:ext cx="4314001" cy="1623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</a:t>
            </a:r>
            <a:r>
              <a:rPr lang="en-US" altLang="zh-CN" sz="2800" dirty="0" smtClean="0">
                <a:sym typeface="Symbol" panose="05050102010706020507" pitchFamily="18" charset="2"/>
              </a:rPr>
              <a:t>f (x x)) </a:t>
            </a:r>
            <a:r>
              <a:rPr lang="en-US" altLang="zh-CN" sz="2800" dirty="0">
                <a:sym typeface="Symbol" panose="05050102010706020507" pitchFamily="18" charset="2"/>
              </a:rPr>
              <a:t>(x. </a:t>
            </a:r>
            <a:r>
              <a:rPr lang="en-US" altLang="zh-CN" sz="2800" dirty="0" smtClean="0">
                <a:sym typeface="Symbol" panose="05050102010706020507" pitchFamily="18" charset="2"/>
              </a:rPr>
              <a:t>f (x x))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f </a:t>
            </a:r>
            <a:r>
              <a:rPr lang="en-US" altLang="zh-CN" sz="3600" dirty="0" smtClean="0">
                <a:sym typeface="Symbol" panose="05050102010706020507" pitchFamily="18" charset="2"/>
              </a:rPr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x. </a:t>
            </a:r>
            <a:r>
              <a:rPr lang="en-US" altLang="zh-CN" sz="2800" dirty="0" smtClean="0">
                <a:sym typeface="Symbol" panose="05050102010706020507" pitchFamily="18" charset="2"/>
              </a:rPr>
              <a:t>f (x x)) </a:t>
            </a:r>
            <a:r>
              <a:rPr lang="en-US" altLang="zh-CN" sz="2800" dirty="0">
                <a:sym typeface="Symbol" panose="05050102010706020507" pitchFamily="18" charset="2"/>
              </a:rPr>
              <a:t>(x. </a:t>
            </a:r>
            <a:r>
              <a:rPr lang="en-US" altLang="zh-CN" sz="2800" dirty="0" smtClean="0">
                <a:sym typeface="Symbol" panose="05050102010706020507" pitchFamily="18" charset="2"/>
              </a:rPr>
              <a:t>f (x x))</a:t>
            </a:r>
            <a:r>
              <a:rPr lang="en-US" altLang="zh-CN" sz="3600" dirty="0" smtClean="0">
                <a:sym typeface="Symbol" panose="05050102010706020507" pitchFamily="18" charset="2"/>
              </a:rPr>
              <a:t>)</a:t>
            </a:r>
            <a:r>
              <a:rPr lang="en-US" altLang="zh-CN" sz="2800" dirty="0" smtClean="0">
                <a:sym typeface="Symbol" panose="05050102010706020507" pitchFamily="18" charset="2"/>
              </a:rPr>
              <a:t>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…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81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Term may have both terminating and non-terminating reduction sequences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092" y="2310963"/>
            <a:ext cx="4281365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v. </a:t>
            </a:r>
            <a:r>
              <a:rPr lang="en-US" altLang="zh-CN" sz="2800" dirty="0" smtClean="0">
                <a:sym typeface="Symbol" panose="05050102010706020507" pitchFamily="18" charset="2"/>
              </a:rPr>
              <a:t>v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7092" y="3927407"/>
            <a:ext cx="4717382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sym typeface="Symbol" panose="05050102010706020507" pitchFamily="18" charset="2"/>
              </a:rPr>
              <a:t> (</a:t>
            </a:r>
            <a:r>
              <a:rPr lang="en-US" altLang="zh-CN" sz="2800" dirty="0">
                <a:sym typeface="Symbol" panose="05050102010706020507" pitchFamily="18" charset="2"/>
              </a:rPr>
              <a:t>u. v. v) ((x. x x)(x. x x)) 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sym typeface="Symbol" panose="05050102010706020507" pitchFamily="18" charset="2"/>
              </a:rPr>
              <a:t> …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851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</a:t>
            </a:r>
            <a:r>
              <a:rPr lang="en-US" altLang="zh-CN" sz="4000" dirty="0" smtClean="0"/>
              <a:t>eduction strategies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Normal-order</a:t>
            </a:r>
            <a:r>
              <a:rPr lang="en-US" altLang="zh-CN" dirty="0" smtClean="0"/>
              <a:t> reduction: choose the left-most,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outer-most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redex</a:t>
            </a:r>
            <a:r>
              <a:rPr lang="en-US" altLang="zh-CN" dirty="0" smtClean="0"/>
              <a:t> first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Applicative-order</a:t>
            </a:r>
            <a:r>
              <a:rPr lang="en-US" altLang="zh-CN" dirty="0" smtClean="0"/>
              <a:t> reduction: choose the left-most,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/>
              <a:t>inner-most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redex</a:t>
            </a:r>
            <a:r>
              <a:rPr lang="en-US" altLang="zh-CN" dirty="0" smtClean="0"/>
              <a:t> first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866" y="2752097"/>
            <a:ext cx="3674789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v. </a:t>
            </a:r>
            <a:r>
              <a:rPr lang="en-US" altLang="zh-CN" sz="2400" dirty="0" smtClean="0">
                <a:sym typeface="Symbol" panose="05050102010706020507" pitchFamily="18" charset="2"/>
              </a:rPr>
              <a:t>v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1866" y="4799621"/>
            <a:ext cx="4046685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ym typeface="Symbol" panose="05050102010706020507" pitchFamily="18" charset="2"/>
              </a:rPr>
              <a:t> (</a:t>
            </a:r>
            <a:r>
              <a:rPr lang="en-US" altLang="zh-CN" sz="2400" dirty="0">
                <a:sym typeface="Symbol" panose="05050102010706020507" pitchFamily="18" charset="2"/>
              </a:rPr>
              <a:t>u. v. v) ((x. x x)(x. x x))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ym typeface="Symbol" panose="05050102010706020507" pitchFamily="18" charset="2"/>
              </a:rPr>
              <a:t> …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965175" y="2752097"/>
            <a:ext cx="387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Normal-order reduction will find normal form if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exists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619034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x. x x) ((y. y)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))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</a:t>
            </a:r>
            <a:r>
              <a:rPr lang="en-US" altLang="zh-CN" sz="2400" dirty="0" smtClean="0">
                <a:sym typeface="Symbol" panose="05050102010706020507" pitchFamily="18" charset="2"/>
              </a:rPr>
              <a:t>))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(z. z)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y. y) 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619034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Applicative-order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8657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3787737"/>
            <a:ext cx="2806153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x. p) ((y. y)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3787737"/>
            <a:ext cx="2806153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p</a:t>
            </a:r>
            <a:r>
              <a:rPr lang="en-US" altLang="zh-CN" sz="2400" dirty="0" smtClean="0"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(x. p)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2979981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2979982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Applicative-order</a:t>
            </a:r>
            <a:endParaRPr lang="zh-CN" altLang="en-US" sz="2400" b="1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761853"/>
            <a:ext cx="7338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Applicative-order may </a:t>
            </a:r>
            <a:r>
              <a:rPr lang="en-US" altLang="zh-CN" sz="2400" b="1" i="1" dirty="0" smtClean="0"/>
              <a:t>not</a:t>
            </a:r>
            <a:r>
              <a:rPr lang="en-US" altLang="zh-CN" sz="2400" dirty="0" smtClean="0"/>
              <a:t> be as efficient as normal-order</a:t>
            </a:r>
          </a:p>
          <a:p>
            <a:r>
              <a:rPr lang="en-US" altLang="zh-CN" sz="2400" dirty="0" smtClean="0"/>
              <a:t>when the argument is not used.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1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Reduction strategies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593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Similar to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but subtly </a:t>
            </a:r>
            <a:r>
              <a:rPr lang="en-US" altLang="zh-CN" dirty="0" smtClean="0">
                <a:solidFill>
                  <a:srgbClr val="FF0000"/>
                </a:solidFill>
              </a:rPr>
              <a:t>different from</a:t>
            </a:r>
            <a:r>
              <a:rPr lang="en-US" altLang="zh-CN" dirty="0" smtClean="0"/>
              <a:t>) </a:t>
            </a:r>
            <a:r>
              <a:rPr lang="en-US" altLang="zh-CN" b="1" i="1" dirty="0" smtClean="0"/>
              <a:t>evaluation strategies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in language theories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 smtClean="0"/>
              <a:t>Call-by-name</a:t>
            </a:r>
            <a:r>
              <a:rPr lang="en-US" altLang="zh-CN" dirty="0" smtClean="0"/>
              <a:t> (like normal-order)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 smtClean="0"/>
              <a:t>ALGOL 60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b="1" dirty="0" smtClean="0"/>
              <a:t>Call-by-need</a:t>
            </a:r>
            <a:r>
              <a:rPr lang="en-US" altLang="zh-CN" dirty="0" smtClean="0"/>
              <a:t> (“memorized version” of call-by-name)</a:t>
            </a:r>
            <a:endParaRPr lang="en-US" altLang="zh-CN" dirty="0"/>
          </a:p>
          <a:p>
            <a:pPr lvl="2">
              <a:spcBef>
                <a:spcPts val="1200"/>
              </a:spcBef>
            </a:pPr>
            <a:r>
              <a:rPr lang="en-US" altLang="zh-CN" dirty="0"/>
              <a:t>Haskell, R, …</a:t>
            </a:r>
            <a:endParaRPr lang="en-US" altLang="zh-CN" dirty="0" smtClean="0"/>
          </a:p>
          <a:p>
            <a:pPr lvl="1">
              <a:spcBef>
                <a:spcPts val="1800"/>
              </a:spcBef>
            </a:pPr>
            <a:r>
              <a:rPr lang="en-US" altLang="zh-CN" b="1" dirty="0" smtClean="0"/>
              <a:t>Call-by-value</a:t>
            </a:r>
            <a:r>
              <a:rPr lang="en-US" altLang="zh-CN" dirty="0" smtClean="0"/>
              <a:t> (like applicative-order)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 smtClean="0"/>
              <a:t>C, …</a:t>
            </a:r>
          </a:p>
          <a:p>
            <a:pPr lvl="1">
              <a:spcBef>
                <a:spcPts val="1800"/>
              </a:spcBef>
            </a:pP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063915" y="2416133"/>
            <a:ext cx="2451433" cy="1323475"/>
          </a:xfrm>
          <a:prstGeom prst="wedgeRoundRectCallout">
            <a:avLst>
              <a:gd name="adj1" fmla="val -71302"/>
              <a:gd name="adj2" fmla="val -2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smtClean="0"/>
              <a:t>arguments are not evaluated, but directly substituted into function body</a:t>
            </a:r>
            <a:endParaRPr lang="zh-CN" altLang="en-US" sz="20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3449553" y="4275075"/>
            <a:ext cx="2723146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 smtClean="0"/>
              <a:t>called “lazy evaluation”</a:t>
            </a:r>
            <a:endParaRPr lang="zh-CN" altLang="en-US" sz="2000" b="1" i="1" dirty="0"/>
          </a:p>
        </p:txBody>
      </p:sp>
      <p:sp>
        <p:nvSpPr>
          <p:cNvPr id="6" name="圆角矩形标注 5"/>
          <p:cNvSpPr/>
          <p:nvPr/>
        </p:nvSpPr>
        <p:spPr>
          <a:xfrm>
            <a:off x="3180848" y="5288630"/>
            <a:ext cx="2991851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 smtClean="0"/>
              <a:t>called “eager evaluation”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1698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Only evaluate </a:t>
            </a:r>
            <a:r>
              <a:rPr lang="en-US" altLang="zh-CN" dirty="0" smtClean="0">
                <a:solidFill>
                  <a:srgbClr val="FF0000"/>
                </a:solidFill>
              </a:rPr>
              <a:t>closed terms </a:t>
            </a:r>
            <a:r>
              <a:rPr lang="en-US" altLang="zh-CN" dirty="0" smtClean="0"/>
              <a:t>(i.e. no free variables)</a:t>
            </a:r>
          </a:p>
          <a:p>
            <a:r>
              <a:rPr lang="en-US" altLang="zh-CN" dirty="0" smtClean="0"/>
              <a:t>May not reduce all the way to a normal form</a:t>
            </a:r>
          </a:p>
          <a:p>
            <a:pPr lvl="1"/>
            <a:r>
              <a:rPr lang="en-US" altLang="zh-CN" dirty="0" smtClean="0"/>
              <a:t>Terminate as soon as </a:t>
            </a:r>
            <a:r>
              <a:rPr lang="en-US" altLang="zh-CN" dirty="0" smtClean="0">
                <a:solidFill>
                  <a:srgbClr val="FF0000"/>
                </a:solidFill>
              </a:rPr>
              <a:t>a </a:t>
            </a:r>
            <a:r>
              <a:rPr lang="en-US" altLang="zh-CN" i="1" dirty="0" smtClean="0">
                <a:solidFill>
                  <a:srgbClr val="FF0000"/>
                </a:solidFill>
              </a:rPr>
              <a:t>canonical form</a:t>
            </a:r>
            <a:r>
              <a:rPr lang="en-US" altLang="zh-CN" dirty="0" smtClean="0">
                <a:solidFill>
                  <a:srgbClr val="FF0000"/>
                </a:solidFill>
              </a:rPr>
              <a:t> (i.e. an abstraction) </a:t>
            </a:r>
            <a:r>
              <a:rPr lang="en-US" altLang="zh-CN" dirty="0" smtClean="0"/>
              <a:t>is obtained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89" y="3882826"/>
            <a:ext cx="8350021" cy="2110249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6685071" y="4884821"/>
            <a:ext cx="1946109" cy="1292142"/>
          </a:xfrm>
          <a:prstGeom prst="wedgeRoundRectCallout">
            <a:avLst>
              <a:gd name="adj1" fmla="val -81421"/>
              <a:gd name="adj2" fmla="val -42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Evaluation terminates here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671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 smtClean="0"/>
              <a:t>closed </a:t>
            </a:r>
            <a:r>
              <a:rPr lang="en-US" altLang="zh-CN" dirty="0"/>
              <a:t>normal form must be a canonical form</a:t>
            </a:r>
          </a:p>
          <a:p>
            <a:r>
              <a:rPr lang="en-US" altLang="zh-CN" dirty="0"/>
              <a:t>Not every closed canonical form is a normal form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Recall that normal-order </a:t>
            </a:r>
            <a:r>
              <a:rPr lang="en-US" altLang="zh-CN" dirty="0"/>
              <a:t>reduction will find </a:t>
            </a:r>
            <a:r>
              <a:rPr lang="en-US" altLang="zh-CN" dirty="0" smtClean="0"/>
              <a:t>the normal </a:t>
            </a:r>
            <a:r>
              <a:rPr lang="en-US" altLang="zh-CN" dirty="0"/>
              <a:t>form if </a:t>
            </a:r>
            <a:r>
              <a:rPr lang="en-US" altLang="zh-CN" dirty="0" smtClean="0"/>
              <a:t>it exists</a:t>
            </a:r>
          </a:p>
          <a:p>
            <a:pPr lvl="1"/>
            <a:r>
              <a:rPr lang="en-US" altLang="zh-CN" dirty="0" smtClean="0"/>
              <a:t>If normal-order reduction terminates, the reduction sequence must contain a first canonical form</a:t>
            </a:r>
          </a:p>
          <a:p>
            <a:pPr lvl="1"/>
            <a:r>
              <a:rPr lang="en-US" altLang="zh-CN" dirty="0" smtClean="0"/>
              <a:t>Normal-order evaluation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2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0212" cy="1325563"/>
          </a:xfrm>
        </p:spPr>
        <p:txBody>
          <a:bodyPr/>
          <a:lstStyle/>
          <a:p>
            <a:r>
              <a:rPr lang="en-US" altLang="zh-CN" dirty="0" smtClean="0">
                <a:sym typeface="Symbol" panose="05050102010706020507" pitchFamily="18" charset="2"/>
              </a:rPr>
              <a:t>Overview: 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smtClean="0">
                <a:sym typeface="Symbol" panose="05050102010706020507" pitchFamily="18" charset="2"/>
              </a:rPr>
              <a:t>calculus as</a:t>
            </a:r>
            <a:r>
              <a:rPr lang="en-US" altLang="zh-CN" dirty="0" smtClean="0"/>
              <a:t> a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585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Syntax</a:t>
            </a:r>
          </a:p>
          <a:p>
            <a:pPr lvl="1"/>
            <a:r>
              <a:rPr lang="en-US" altLang="zh-CN" dirty="0" smtClean="0"/>
              <a:t>How to write a program?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Keyword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“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”</a:t>
            </a:r>
            <a:r>
              <a:rPr lang="en-US" altLang="zh-CN" dirty="0" smtClean="0">
                <a:sym typeface="Symbol" panose="05050102010706020507" pitchFamily="18" charset="2"/>
              </a:rPr>
              <a:t> for defining functions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Semantics</a:t>
            </a:r>
          </a:p>
          <a:p>
            <a:pPr lvl="1"/>
            <a:r>
              <a:rPr lang="en-US" altLang="zh-CN" dirty="0" smtClean="0"/>
              <a:t>How to describe the executions of a program?</a:t>
            </a:r>
          </a:p>
          <a:p>
            <a:pPr lvl="1"/>
            <a:r>
              <a:rPr lang="en-US" altLang="zh-CN" dirty="0"/>
              <a:t>Calculation rules called </a:t>
            </a:r>
            <a:r>
              <a:rPr lang="en-US" altLang="zh-CN" dirty="0" smtClean="0">
                <a:solidFill>
                  <a:srgbClr val="FF0000"/>
                </a:solidFill>
              </a:rPr>
              <a:t>reduction</a:t>
            </a:r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 smtClean="0">
                <a:solidFill>
                  <a:prstClr val="black"/>
                </a:solidFill>
              </a:rPr>
              <a:t>Others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Type system (next class)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M</a:t>
            </a:r>
            <a:r>
              <a:rPr lang="en-US" altLang="zh-CN" dirty="0" smtClean="0">
                <a:solidFill>
                  <a:prstClr val="black"/>
                </a:solidFill>
              </a:rPr>
              <a:t>odel theory (</a:t>
            </a:r>
            <a:r>
              <a:rPr lang="en-US" altLang="zh-CN" dirty="0">
                <a:solidFill>
                  <a:prstClr val="black"/>
                </a:solidFill>
              </a:rPr>
              <a:t>not covered)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…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0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699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Normal-order reduction &amp;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2793"/>
            <a:ext cx="7886700" cy="4351338"/>
          </a:xfrm>
        </p:spPr>
        <p:txBody>
          <a:bodyPr/>
          <a:lstStyle/>
          <a:p>
            <a:r>
              <a:rPr lang="en-US" altLang="zh-CN" smtClean="0"/>
              <a:t>Normal-order reduction terminates</a:t>
            </a:r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Normal-order reduction does not terminate</a:t>
            </a:r>
          </a:p>
          <a:p>
            <a:pPr lvl="1"/>
            <a:endParaRPr lang="en-US" altLang="zh-CN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35" y="2066992"/>
            <a:ext cx="4832353" cy="373968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653114" y="2696174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Evaluation terminates here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55" y="4057963"/>
            <a:ext cx="8314489" cy="427392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2830931" y="4734131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Evaluation terminates here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55" y="5470621"/>
            <a:ext cx="4832353" cy="35616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4754336" y="5875488"/>
            <a:ext cx="3974908" cy="487714"/>
          </a:xfrm>
          <a:prstGeom prst="wedgeRoundRectCallout">
            <a:avLst>
              <a:gd name="adj1" fmla="val -36320"/>
              <a:gd name="adj2" fmla="val -775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Evaluation diverges too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6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Normal-order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⇒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593198" y="400026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zh-CN" altLang="en-US" sz="2800" dirty="0" smtClean="0">
                <a:sym typeface="Symbol" panose="05050102010706020507" pitchFamily="18" charset="2"/>
              </a:rPr>
              <a:t></a:t>
            </a:r>
            <a:r>
              <a:rPr lang="en-US" altLang="zh-CN" sz="2800" dirty="0" smtClean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957879" y="1973679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03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Normal-order evaluation 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94433"/>
            <a:ext cx="7956632" cy="46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Recall the reduction strategies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378399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x. x x) ((y. y)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))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</a:t>
            </a:r>
            <a:r>
              <a:rPr lang="en-US" altLang="zh-CN" sz="2400" dirty="0" smtClean="0">
                <a:sym typeface="Symbol" panose="05050102010706020507" pitchFamily="18" charset="2"/>
              </a:rPr>
              <a:t>))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(z. z)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y. y) 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378399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Applicative-order</a:t>
            </a:r>
            <a:endParaRPr lang="zh-CN" altLang="en-US" sz="2400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323128" y="4363900"/>
            <a:ext cx="436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Eager evaluation: </a:t>
            </a:r>
          </a:p>
          <a:p>
            <a:r>
              <a:rPr lang="en-US" altLang="zh-CN" sz="2400" dirty="0"/>
              <a:t>P</a:t>
            </a:r>
            <a:r>
              <a:rPr lang="en-US" altLang="zh-CN" sz="2400" dirty="0" smtClean="0"/>
              <a:t>ostpone </a:t>
            </a:r>
            <a:r>
              <a:rPr lang="en-US" altLang="zh-CN" sz="2400" dirty="0"/>
              <a:t>the substitution until the argument is a canonical </a:t>
            </a:r>
            <a:r>
              <a:rPr lang="en-US" altLang="zh-CN" sz="2400" dirty="0" smtClean="0"/>
              <a:t>form. No need to reduce many copies of the argument separately.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464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Eager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974797" y="413694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anose="05050102010706020507" pitchFamily="18" charset="2"/>
              </a:rPr>
              <a:t>(</a:t>
            </a:r>
            <a:r>
              <a:rPr lang="zh-CN" altLang="en-US" sz="2800" dirty="0" smtClean="0">
                <a:sym typeface="Symbol" panose="05050102010706020507" pitchFamily="18" charset="2"/>
              </a:rPr>
              <a:t></a:t>
            </a:r>
            <a:r>
              <a:rPr lang="en-US" altLang="zh-CN" sz="2800" dirty="0" smtClean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324181" y="2259070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55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Eager evaluation </a:t>
            </a:r>
            <a:br>
              <a:rPr lang="en-US" altLang="zh-CN" sz="4000" dirty="0" smtClean="0"/>
            </a:br>
            <a:r>
              <a:rPr lang="en-US" altLang="zh-CN" sz="4000" dirty="0" smtClean="0"/>
              <a:t>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76" y="495763"/>
            <a:ext cx="3350161" cy="59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points till now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Syntax: notation for defining functions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                    (</a:t>
            </a:r>
            <a:r>
              <a:rPr lang="en-US" altLang="zh-CN" dirty="0">
                <a:sym typeface="Symbol" panose="05050102010706020507" pitchFamily="18" charset="2"/>
              </a:rPr>
              <a:t>Terms)  M, N  ::=  x  |  x. M  |  M </a:t>
            </a:r>
            <a:r>
              <a:rPr lang="en-US" altLang="zh-CN" dirty="0" smtClean="0">
                <a:sym typeface="Symbol" panose="05050102010706020507" pitchFamily="18" charset="2"/>
              </a:rPr>
              <a:t>N</a:t>
            </a:r>
            <a:endParaRPr lang="en-US" altLang="zh-CN" dirty="0" smtClean="0"/>
          </a:p>
          <a:p>
            <a:pPr>
              <a:spcBef>
                <a:spcPts val="1800"/>
              </a:spcBef>
            </a:pPr>
            <a:r>
              <a:rPr lang="en-US" altLang="zh-CN" dirty="0" smtClean="0"/>
              <a:t>Semantics (reduction rules)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             (</a:t>
            </a:r>
            <a:r>
              <a:rPr lang="en-US" altLang="zh-CN" dirty="0">
                <a:sym typeface="Symbol" panose="05050102010706020507" pitchFamily="18" charset="2"/>
              </a:rPr>
              <a:t>x. M) N        M[N/x] </a:t>
            </a:r>
            <a:r>
              <a:rPr lang="en-US" altLang="zh-CN" dirty="0" smtClean="0">
                <a:sym typeface="Symbol" panose="05050102010706020507" pitchFamily="18" charset="2"/>
              </a:rPr>
              <a:t>     ()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Next: 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-calculus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Encoding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data </a:t>
            </a:r>
            <a:r>
              <a:rPr lang="en-US" altLang="zh-CN" dirty="0" smtClean="0">
                <a:sym typeface="Symbol" panose="05050102010706020507" pitchFamily="18" charset="2"/>
              </a:rPr>
              <a:t>and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operators </a:t>
            </a:r>
            <a:r>
              <a:rPr lang="en-US" altLang="zh-CN" dirty="0" smtClean="0">
                <a:sym typeface="Symbol" panose="05050102010706020507" pitchFamily="18" charset="2"/>
              </a:rPr>
              <a:t>in “pure” 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smtClean="0">
                <a:sym typeface="Symbol" panose="05050102010706020507" pitchFamily="18" charset="2"/>
              </a:rPr>
              <a:t>calculus (without adding any additional syntax)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5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5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not  </a:t>
            </a:r>
            <a:r>
              <a:rPr lang="en-US" altLang="zh-CN" dirty="0" smtClean="0">
                <a:sym typeface="Symbol" panose="05050102010706020507" pitchFamily="18" charset="2"/>
              </a:rPr>
              <a:t>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42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not    b. b False True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173577" y="2486109"/>
            <a:ext cx="2827422" cy="3030370"/>
          </a:xfrm>
          <a:prstGeom prst="wedgeRoundRectCallout">
            <a:avLst>
              <a:gd name="adj1" fmla="val -81959"/>
              <a:gd name="adj2" fmla="val -1489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not True 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 True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not False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False </a:t>
            </a:r>
            <a:r>
              <a:rPr lang="en-US" altLang="zh-CN" sz="24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True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586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        (Terms) 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::= 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  | 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 smtClean="0">
                <a:sym typeface="Symbol" panose="05050102010706020507" pitchFamily="18" charset="2"/>
              </a:rPr>
              <a:t>| 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</a:p>
          <a:p>
            <a:pPr lvl="1">
              <a:spcBef>
                <a:spcPts val="1800"/>
              </a:spcBef>
            </a:pP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Lambda abstraction 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err="1" smtClean="0">
                <a:sym typeface="Symbol" panose="05050102010706020507" pitchFamily="18" charset="2"/>
              </a:rPr>
              <a:t>x.M</a:t>
            </a:r>
            <a:r>
              <a:rPr lang="en-US" altLang="zh-CN" dirty="0" smtClean="0">
                <a:sym typeface="Symbol" panose="05050102010706020507" pitchFamily="18" charset="2"/>
              </a:rPr>
              <a:t>): “anonymous” functions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dirty="0" err="1" smtClean="0">
                <a:sym typeface="Symbol" panose="05050102010706020507" pitchFamily="18" charset="2"/>
              </a:rPr>
              <a:t>int</a:t>
            </a:r>
            <a:r>
              <a:rPr lang="en-US" altLang="zh-CN" dirty="0" smtClean="0">
                <a:sym typeface="Symbol" panose="05050102010706020507" pitchFamily="18" charset="2"/>
              </a:rPr>
              <a:t> f (</a:t>
            </a:r>
            <a:r>
              <a:rPr lang="en-US" altLang="zh-CN" dirty="0" err="1" smtClean="0">
                <a:sym typeface="Symbol" panose="05050102010706020507" pitchFamily="18" charset="2"/>
              </a:rPr>
              <a:t>int</a:t>
            </a:r>
            <a:r>
              <a:rPr lang="en-US" altLang="zh-CN" dirty="0" smtClean="0">
                <a:sym typeface="Symbol" panose="05050102010706020507" pitchFamily="18" charset="2"/>
              </a:rPr>
              <a:t> x) {   return x;   }    </a:t>
            </a:r>
            <a:r>
              <a:rPr lang="en-US" altLang="zh-CN" dirty="0" smtClean="0">
                <a:solidFill>
                  <a:prstClr val="black"/>
                </a:solidFill>
                <a:sym typeface="Wingdings" panose="05000000000000000000" pitchFamily="2" charset="2"/>
              </a:rPr>
              <a:t>  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. x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lvl="1">
              <a:spcBef>
                <a:spcPts val="18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Lambda application </a:t>
            </a:r>
            <a:r>
              <a:rPr lang="en-US" altLang="zh-CN" dirty="0" smtClean="0"/>
              <a:t>(M N): 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7961" y="4562745"/>
            <a:ext cx="2816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f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x) {   return x;   }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f(3);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257920" y="4820550"/>
            <a:ext cx="219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Wingdings" panose="05000000000000000000" pitchFamily="2" charset="2"/>
              </a:rPr>
              <a:t>  </a:t>
            </a:r>
            <a:r>
              <a:rPr lang="en-US" altLang="zh-CN" sz="2400" dirty="0" smtClean="0">
                <a:solidFill>
                  <a:prstClr val="black"/>
                </a:solidFill>
                <a:sym typeface="Wingdings" panose="05000000000000000000" pitchFamily="2" charset="2"/>
              </a:rPr>
              <a:t>  (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x. x) 3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223734" y="4820550"/>
            <a:ext cx="60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= </a:t>
            </a:r>
            <a:r>
              <a:rPr lang="en-US" altLang="zh-CN" sz="2400" dirty="0" smtClean="0">
                <a:solidFill>
                  <a:srgbClr val="0000FF"/>
                </a:solidFill>
              </a:rPr>
              <a:t>3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</a:t>
            </a:r>
            <a:r>
              <a:rPr lang="en-US" altLang="zh-CN" dirty="0" smtClean="0">
                <a:sym typeface="Symbol" panose="05050102010706020507" pitchFamily="18" charset="2"/>
              </a:rPr>
              <a:t>True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and  </a:t>
            </a:r>
            <a:r>
              <a:rPr lang="en-US" altLang="zh-CN" dirty="0" smtClean="0">
                <a:sym typeface="Symbol" panose="05050102010706020507" pitchFamily="18" charset="2"/>
              </a:rPr>
              <a:t>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1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</a:t>
            </a:r>
            <a:r>
              <a:rPr lang="en-US" altLang="zh-CN" dirty="0" smtClean="0">
                <a:sym typeface="Symbol" panose="05050102010706020507" pitchFamily="18" charset="2"/>
              </a:rPr>
              <a:t>True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and    b. b’. b b’ False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257800" y="2991435"/>
            <a:ext cx="2490537" cy="3030370"/>
          </a:xfrm>
          <a:prstGeom prst="wedgeRoundRectCallout">
            <a:avLst>
              <a:gd name="adj1" fmla="val -78913"/>
              <a:gd name="adj2" fmla="val -16086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and True b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b False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and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b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False b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</a:t>
            </a:r>
            <a:r>
              <a:rPr lang="en-US" altLang="zh-CN" dirty="0" smtClean="0">
                <a:sym typeface="Symbol" panose="05050102010706020507" pitchFamily="18" charset="2"/>
              </a:rPr>
              <a:t>True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and    b. b’. b </a:t>
            </a:r>
            <a:r>
              <a:rPr lang="en-US" altLang="zh-CN" dirty="0" err="1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’ 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or  </a:t>
            </a:r>
            <a:r>
              <a:rPr lang="en-US" altLang="zh-CN" dirty="0" smtClean="0">
                <a:sym typeface="Symbol" panose="05050102010706020507" pitchFamily="18" charset="2"/>
              </a:rPr>
              <a:t>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2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Programming in </a:t>
            </a:r>
            <a:r>
              <a:rPr lang="en-US" altLang="zh-CN" dirty="0" smtClean="0">
                <a:sym typeface="Symbol" panose="05050102010706020507" pitchFamily="18" charset="2"/>
              </a:rPr>
              <a:t>-c</a:t>
            </a:r>
            <a:r>
              <a:rPr lang="en-US" altLang="zh-CN" dirty="0" smtClean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True  </a:t>
            </a:r>
            <a:r>
              <a:rPr lang="en-US" altLang="zh-CN" dirty="0" smtClean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False    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. y. y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</a:t>
            </a:r>
            <a:r>
              <a:rPr lang="en-US" altLang="zh-CN" dirty="0" smtClean="0">
                <a:sym typeface="Symbol" panose="05050102010706020507" pitchFamily="18" charset="2"/>
              </a:rPr>
              <a:t>True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and    b. b’. b </a:t>
            </a:r>
            <a:r>
              <a:rPr lang="en-US" altLang="zh-CN" dirty="0" err="1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’ 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or  </a:t>
            </a:r>
            <a:r>
              <a:rPr lang="en-US" altLang="zh-CN" dirty="0">
                <a:sym typeface="Symbol" panose="05050102010706020507" pitchFamily="18" charset="2"/>
              </a:rPr>
              <a:t>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b’. b True b’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5132136" y="3299577"/>
            <a:ext cx="2490537" cy="2877386"/>
          </a:xfrm>
          <a:prstGeom prst="wedgeRoundRectCallout">
            <a:avLst>
              <a:gd name="adj1" fmla="val -83744"/>
              <a:gd name="adj2" fmla="val -843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or </a:t>
            </a:r>
            <a:r>
              <a:rPr lang="en-US" altLang="zh-CN" sz="2400" dirty="0">
                <a:solidFill>
                  <a:schemeClr val="tx1"/>
                </a:solidFill>
              </a:rPr>
              <a:t>True b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</a:t>
            </a:r>
            <a:r>
              <a:rPr lang="en-US" altLang="zh-CN" sz="24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b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or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b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False True b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b’. b </a:t>
            </a:r>
            <a:r>
              <a:rPr lang="en-US" altLang="zh-CN" dirty="0" err="1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’ </a:t>
            </a:r>
            <a:r>
              <a:rPr lang="en-US" altLang="zh-CN" dirty="0">
                <a:sym typeface="Symbol" panose="05050102010706020507" pitchFamily="18" charset="2"/>
              </a:rPr>
              <a:t>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or  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b’. b </a:t>
            </a:r>
            <a:r>
              <a:rPr lang="en-US" altLang="zh-CN" dirty="0">
                <a:sym typeface="Symbol" panose="05050102010706020507" pitchFamily="18" charset="2"/>
              </a:rPr>
              <a:t>True </a:t>
            </a:r>
            <a:r>
              <a:rPr lang="en-US" altLang="zh-CN" dirty="0" smtClean="0">
                <a:sym typeface="Symbol" panose="05050102010706020507" pitchFamily="18" charset="2"/>
              </a:rPr>
              <a:t>b’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if b then M else N  </a:t>
            </a:r>
            <a:r>
              <a:rPr lang="en-US" altLang="zh-CN" dirty="0" smtClean="0">
                <a:sym typeface="Symbol" panose="05050102010706020507" pitchFamily="18" charset="2"/>
              </a:rPr>
              <a:t>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2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</a:t>
            </a:r>
            <a:r>
              <a:rPr lang="en-US" altLang="zh-CN" dirty="0" smtClean="0">
                <a:sym typeface="Symbol" panose="05050102010706020507" pitchFamily="18" charset="2"/>
              </a:rPr>
              <a:t>b. b </a:t>
            </a:r>
            <a:r>
              <a:rPr lang="en-US" altLang="zh-CN" dirty="0">
                <a:sym typeface="Symbol" panose="05050102010706020507" pitchFamily="18" charset="2"/>
              </a:rPr>
              <a:t>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b’. b </a:t>
            </a:r>
            <a:r>
              <a:rPr lang="en-US" altLang="zh-CN" dirty="0" err="1" smtClean="0"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’ </a:t>
            </a:r>
            <a:r>
              <a:rPr lang="en-US" altLang="zh-CN" dirty="0">
                <a:sym typeface="Symbol" panose="05050102010706020507" pitchFamily="18" charset="2"/>
              </a:rPr>
              <a:t>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or  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ym typeface="Symbol" panose="05050102010706020507" pitchFamily="18" charset="2"/>
              </a:rPr>
              <a:t>b’. b </a:t>
            </a:r>
            <a:r>
              <a:rPr lang="en-US" altLang="zh-CN" dirty="0">
                <a:sym typeface="Symbol" panose="05050102010706020507" pitchFamily="18" charset="2"/>
              </a:rPr>
              <a:t>True </a:t>
            </a:r>
            <a:r>
              <a:rPr lang="en-US" altLang="zh-CN" dirty="0" smtClean="0">
                <a:sym typeface="Symbol" panose="05050102010706020507" pitchFamily="18" charset="2"/>
              </a:rPr>
              <a:t>b’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if b then M else N    b M N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19809" y="5368429"/>
            <a:ext cx="285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Not </a:t>
            </a:r>
            <a:r>
              <a:rPr lang="en-US" altLang="zh-CN" sz="2400" b="1" i="1" dirty="0">
                <a:solidFill>
                  <a:srgbClr val="FF0000"/>
                </a:solidFill>
              </a:rPr>
              <a:t>unique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encoding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Boolean values and operators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True  </a:t>
            </a:r>
            <a:r>
              <a:rPr lang="en-US" altLang="zh-CN" dirty="0">
                <a:sym typeface="Symbol" panose="05050102010706020507" pitchFamily="18" charset="2"/>
              </a:rPr>
              <a:t>  x. y. x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False    x. y. y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   b. b False True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and    b. b’. b </a:t>
            </a:r>
            <a:r>
              <a:rPr lang="en-US" altLang="zh-CN" dirty="0" err="1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’ False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or    b. b’. b True b’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if b then M else N    b M N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not’  </a:t>
            </a:r>
            <a:r>
              <a:rPr lang="en-US" altLang="zh-CN" dirty="0">
                <a:sym typeface="Symbol" panose="05050102010706020507" pitchFamily="18" charset="2"/>
              </a:rPr>
              <a:t>  </a:t>
            </a:r>
            <a:r>
              <a:rPr lang="en-US" altLang="zh-CN" dirty="0" smtClean="0">
                <a:sym typeface="Symbol" panose="05050102010706020507" pitchFamily="18" charset="2"/>
              </a:rPr>
              <a:t>b. </a:t>
            </a:r>
            <a:r>
              <a:rPr lang="en-US" altLang="zh-CN" dirty="0">
                <a:sym typeface="Symbol" panose="05050102010706020507" pitchFamily="18" charset="2"/>
              </a:rPr>
              <a:t>x. y. b </a:t>
            </a:r>
            <a:r>
              <a:rPr lang="en-US" altLang="zh-CN" dirty="0" smtClean="0">
                <a:sym typeface="Symbol" panose="05050102010706020507" pitchFamily="18" charset="2"/>
              </a:rPr>
              <a:t>y x</a:t>
            </a:r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5329988" y="3146593"/>
            <a:ext cx="2827422" cy="3030370"/>
          </a:xfrm>
          <a:prstGeom prst="wedgeRoundRectCallout">
            <a:avLst>
              <a:gd name="adj1" fmla="val -83661"/>
              <a:gd name="adj2" fmla="val 2838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not’ True 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True y x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y =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not’ False</a:t>
            </a:r>
          </a:p>
          <a:p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False y x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x =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      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(the same as False!)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344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  n. </a:t>
            </a:r>
            <a:r>
              <a:rPr lang="en-US" altLang="zh-CN" dirty="0">
                <a:sym typeface="Symbol" panose="05050102010706020507" pitchFamily="18" charset="2"/>
              </a:rPr>
              <a:t>f. x. </a:t>
            </a:r>
            <a:r>
              <a:rPr lang="en-US" altLang="zh-CN" dirty="0" smtClean="0">
                <a:sym typeface="Symbol" panose="05050102010706020507" pitchFamily="18" charset="2"/>
              </a:rPr>
              <a:t>f (n f x) 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053263" y="3224463"/>
            <a:ext cx="3573379" cy="2646948"/>
          </a:xfrm>
          <a:prstGeom prst="wedgeRoundRectCallout">
            <a:avLst>
              <a:gd name="adj1" fmla="val -61838"/>
              <a:gd name="adj2" fmla="val -185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solidFill>
                  <a:schemeClr val="tx1"/>
                </a:solidFill>
              </a:rPr>
              <a:t>succ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n</a:t>
            </a:r>
            <a:endParaRPr lang="en-US" altLang="zh-CN" sz="2400" u="sng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f. x. f (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f x) </a:t>
            </a:r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f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((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x)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 x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pPr marL="0" lvl="1"/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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f. x.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 (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x)</a:t>
            </a:r>
          </a:p>
          <a:p>
            <a:pPr marL="0" lvl="1"/>
            <a:r>
              <a:rPr lang="en-US" altLang="zh-CN" sz="2400" dirty="0" smtClean="0">
                <a:solidFill>
                  <a:schemeClr val="tx1"/>
                </a:solidFill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n+1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</a:p>
          <a:p>
            <a:pPr marL="0" lvl="1"/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  n. </a:t>
            </a:r>
            <a:r>
              <a:rPr lang="en-US" altLang="zh-CN" dirty="0">
                <a:sym typeface="Symbol" panose="05050102010706020507" pitchFamily="18" charset="2"/>
              </a:rPr>
              <a:t>f. x. </a:t>
            </a:r>
            <a:r>
              <a:rPr lang="en-US" altLang="zh-CN" dirty="0" smtClean="0">
                <a:sym typeface="Symbol" panose="05050102010706020507" pitchFamily="18" charset="2"/>
              </a:rPr>
              <a:t>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’ </a:t>
            </a:r>
            <a:r>
              <a:rPr lang="en-US" altLang="zh-CN" dirty="0">
                <a:sym typeface="Symbol" panose="05050102010706020507" pitchFamily="18" charset="2"/>
              </a:rPr>
              <a:t>  n. f. x. </a:t>
            </a:r>
            <a:r>
              <a:rPr lang="en-US" altLang="zh-CN" dirty="0" smtClean="0">
                <a:sym typeface="Symbol" panose="05050102010706020507" pitchFamily="18" charset="2"/>
              </a:rPr>
              <a:t>n f (f </a:t>
            </a:r>
            <a:r>
              <a:rPr lang="en-US" altLang="zh-CN" dirty="0">
                <a:sym typeface="Symbol" panose="05050102010706020507" pitchFamily="18" charset="2"/>
              </a:rPr>
              <a:t>x)</a:t>
            </a:r>
            <a:endParaRPr lang="zh-CN" alt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5245768" y="4535905"/>
            <a:ext cx="2286001" cy="721895"/>
          </a:xfrm>
          <a:prstGeom prst="wedgeRoundRectCallout">
            <a:avLst>
              <a:gd name="adj1" fmla="val -73522"/>
              <a:gd name="adj2" fmla="val 16541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>
                <a:solidFill>
                  <a:schemeClr val="tx1"/>
                </a:solidFill>
              </a:rPr>
              <a:t>succ</a:t>
            </a:r>
            <a:r>
              <a:rPr lang="en-US" altLang="zh-CN" sz="2400" dirty="0" smtClean="0">
                <a:solidFill>
                  <a:schemeClr val="tx1"/>
                </a:solidFill>
              </a:rPr>
              <a:t>’ </a:t>
            </a:r>
            <a:r>
              <a:rPr lang="en-US" altLang="zh-CN" sz="2400" u="sng" dirty="0" smtClean="0">
                <a:solidFill>
                  <a:schemeClr val="tx1"/>
                </a:solidFill>
              </a:rPr>
              <a:t>n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136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        (</a:t>
            </a:r>
            <a:r>
              <a:rPr lang="en-US" altLang="zh-CN" dirty="0">
                <a:sym typeface="Symbol" panose="05050102010706020507" pitchFamily="18" charset="2"/>
              </a:rPr>
              <a:t>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/>
              <a:t>pure </a:t>
            </a:r>
            <a:r>
              <a:rPr lang="en-US" altLang="zh-CN" dirty="0">
                <a:sym typeface="Symbol" panose="05050102010706020507" pitchFamily="18" charset="2"/>
              </a:rPr>
              <a:t>-</a:t>
            </a:r>
            <a:r>
              <a:rPr lang="en-US" altLang="zh-CN" dirty="0" smtClean="0">
                <a:sym typeface="Symbol" panose="05050102010706020507" pitchFamily="18" charset="2"/>
              </a:rPr>
              <a:t>calculus</a:t>
            </a:r>
          </a:p>
          <a:p>
            <a:pPr>
              <a:spcBef>
                <a:spcPts val="24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Add </a:t>
            </a:r>
            <a:r>
              <a:rPr lang="en-US" altLang="zh-CN" dirty="0">
                <a:sym typeface="Symbol" panose="05050102010706020507" pitchFamily="18" charset="2"/>
              </a:rPr>
              <a:t>extra operations and data </a:t>
            </a:r>
            <a:r>
              <a:rPr lang="en-US" altLang="zh-CN" dirty="0" smtClean="0">
                <a:sym typeface="Symbol" panose="05050102010706020507" pitchFamily="18" charset="2"/>
              </a:rPr>
              <a:t>types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(x+1</a:t>
            </a:r>
            <a:r>
              <a:rPr lang="en-US" altLang="zh-CN" dirty="0" smtClean="0">
                <a:sym typeface="Symbol" panose="05050102010706020507" pitchFamily="18" charset="2"/>
              </a:rPr>
              <a:t>)                    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(x+1)) 3 </a:t>
            </a:r>
            <a:r>
              <a:rPr lang="en-US" altLang="zh-CN" dirty="0" smtClean="0">
                <a:sym typeface="Symbol" panose="05050102010706020507" pitchFamily="18" charset="2"/>
              </a:rPr>
              <a:t> =  3+1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(</a:t>
            </a:r>
            <a:r>
              <a:rPr lang="en-US" altLang="zh-CN" dirty="0">
                <a:sym typeface="Symbol" panose="05050102010706020507" pitchFamily="18" charset="2"/>
              </a:rPr>
              <a:t>z.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>
                <a:sym typeface="Symbol" panose="05050102010706020507" pitchFamily="18" charset="2"/>
              </a:rPr>
              <a:t>)) 5   =  </a:t>
            </a:r>
            <a:r>
              <a:rPr lang="en-US" altLang="zh-CN" dirty="0" smtClean="0">
                <a:sym typeface="Symbol" panose="05050102010706020507" pitchFamily="18" charset="2"/>
              </a:rPr>
              <a:t>x+2*y+5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6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351338"/>
          </a:xfrm>
        </p:spPr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  n. </a:t>
            </a:r>
            <a:r>
              <a:rPr lang="en-US" altLang="zh-CN" dirty="0">
                <a:sym typeface="Symbol" panose="05050102010706020507" pitchFamily="18" charset="2"/>
              </a:rPr>
              <a:t>f. x. </a:t>
            </a:r>
            <a:r>
              <a:rPr lang="en-US" altLang="zh-CN" dirty="0" smtClean="0">
                <a:sym typeface="Symbol" panose="05050102010706020507" pitchFamily="18" charset="2"/>
              </a:rPr>
              <a:t>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iszero</a:t>
            </a:r>
            <a:r>
              <a:rPr lang="en-US" altLang="zh-CN" dirty="0" smtClean="0">
                <a:sym typeface="Symbol" panose="05050102010706020507" pitchFamily="18" charset="2"/>
              </a:rPr>
              <a:t>   </a:t>
            </a:r>
            <a:r>
              <a:rPr lang="en-US" altLang="zh-CN" dirty="0">
                <a:sym typeface="Symbol" panose="05050102010706020507" pitchFamily="18" charset="2"/>
              </a:rPr>
              <a:t>n. </a:t>
            </a:r>
            <a:r>
              <a:rPr lang="en-US" altLang="zh-CN" dirty="0" smtClean="0">
                <a:sym typeface="Symbol" panose="05050102010706020507" pitchFamily="18" charset="2"/>
              </a:rPr>
              <a:t>x. y. </a:t>
            </a:r>
            <a:r>
              <a:rPr lang="en-US" altLang="zh-CN" dirty="0">
                <a:sym typeface="Symbol" panose="05050102010706020507" pitchFamily="18" charset="2"/>
              </a:rPr>
              <a:t>n </a:t>
            </a:r>
            <a:r>
              <a:rPr lang="en-US" altLang="zh-CN" dirty="0" smtClean="0">
                <a:sym typeface="Symbol" panose="05050102010706020507" pitchFamily="18" charset="2"/>
              </a:rPr>
              <a:t>(z. y) x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378115" y="1629484"/>
            <a:ext cx="3380874" cy="4743617"/>
          </a:xfrm>
          <a:prstGeom prst="wedgeRoundRectCallout">
            <a:avLst>
              <a:gd name="adj1" fmla="val -5912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 smtClean="0">
                <a:solidFill>
                  <a:schemeClr val="tx1"/>
                </a:solidFill>
              </a:rPr>
              <a:t>iszero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u="sng" dirty="0" smtClean="0">
                <a:solidFill>
                  <a:schemeClr val="tx1"/>
                </a:solidFill>
              </a:rPr>
              <a:t>0</a:t>
            </a:r>
            <a:endParaRPr lang="en-US" altLang="zh-CN" sz="2000" u="sng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>
                <a:solidFill>
                  <a:schemeClr val="tx1"/>
                </a:solidFill>
              </a:rPr>
              <a:t>0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(z. y) x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f. x.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x. y. (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x. x)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x</a:t>
            </a:r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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x. y.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x = True</a:t>
            </a:r>
          </a:p>
          <a:p>
            <a:pPr marL="0" lvl="1"/>
            <a:endParaRPr lang="en-US" altLang="zh-CN" sz="20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000" dirty="0" err="1" smtClean="0">
                <a:solidFill>
                  <a:schemeClr val="tx1"/>
                </a:solidFill>
              </a:rPr>
              <a:t>iszero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u="sng" dirty="0" smtClean="0">
                <a:solidFill>
                  <a:schemeClr val="tx1"/>
                </a:solidFill>
              </a:rPr>
              <a:t>1</a:t>
            </a:r>
            <a:endParaRPr lang="en-US" altLang="zh-CN" sz="2000" u="sng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 smtClean="0">
                <a:solidFill>
                  <a:schemeClr val="tx1"/>
                </a:solidFill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(z. y) x 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(f. x.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f x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(x.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z. y)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x</a:t>
            </a:r>
          </a:p>
          <a:p>
            <a:pPr marL="0" lvl="1"/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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x. y.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((z. 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y) x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pPr marL="0" lvl="1"/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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x. y. 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y  = False</a:t>
            </a:r>
          </a:p>
          <a:p>
            <a:pPr marL="0" lvl="1"/>
            <a:endParaRPr lang="en-US" altLang="zh-CN" sz="20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iszero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succ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u="sng" dirty="0" smtClean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) * False</a:t>
            </a:r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4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3"/>
            <a:ext cx="7886700" cy="4887997"/>
          </a:xfrm>
        </p:spPr>
        <p:txBody>
          <a:bodyPr/>
          <a:lstStyle/>
          <a:p>
            <a:r>
              <a:rPr lang="en-US" altLang="zh-CN" dirty="0"/>
              <a:t>Church numerals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u="sng" dirty="0" smtClean="0"/>
              <a:t>0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  f. x. x</a:t>
            </a:r>
            <a:endParaRPr lang="en-US" altLang="zh-CN" i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  f. x. f x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smtClean="0">
                <a:sym typeface="Symbol" panose="05050102010706020507" pitchFamily="18" charset="2"/>
              </a:rPr>
              <a:t>f (f x)</a:t>
            </a:r>
          </a:p>
          <a:p>
            <a:pPr lvl="1">
              <a:spcBef>
                <a:spcPts val="1200"/>
              </a:spcBef>
            </a:pPr>
            <a:r>
              <a:rPr lang="en-US" altLang="zh-CN" u="sng" dirty="0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    </a:t>
            </a:r>
            <a:r>
              <a:rPr lang="en-US" altLang="zh-CN" dirty="0">
                <a:sym typeface="Symbol" panose="05050102010706020507" pitchFamily="18" charset="2"/>
              </a:rPr>
              <a:t>f. x. </a:t>
            </a:r>
            <a:r>
              <a:rPr lang="en-US" altLang="zh-CN" dirty="0" err="1" smtClean="0">
                <a:sym typeface="Symbol" panose="05050102010706020507" pitchFamily="18" charset="2"/>
              </a:rPr>
              <a:t>f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succ</a:t>
            </a:r>
            <a:r>
              <a:rPr lang="en-US" altLang="zh-CN" dirty="0" smtClean="0">
                <a:sym typeface="Symbol" panose="05050102010706020507" pitchFamily="18" charset="2"/>
              </a:rPr>
              <a:t>    n. </a:t>
            </a:r>
            <a:r>
              <a:rPr lang="en-US" altLang="zh-CN" dirty="0">
                <a:sym typeface="Symbol" panose="05050102010706020507" pitchFamily="18" charset="2"/>
              </a:rPr>
              <a:t>f. x. </a:t>
            </a:r>
            <a:r>
              <a:rPr lang="en-US" altLang="zh-CN" dirty="0" smtClean="0">
                <a:sym typeface="Symbol" panose="05050102010706020507" pitchFamily="18" charset="2"/>
              </a:rPr>
              <a:t>f (n f x) 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iszero</a:t>
            </a:r>
            <a:r>
              <a:rPr lang="en-US" altLang="zh-CN" dirty="0" smtClean="0">
                <a:sym typeface="Symbol" panose="05050102010706020507" pitchFamily="18" charset="2"/>
              </a:rPr>
              <a:t>   </a:t>
            </a:r>
            <a:r>
              <a:rPr lang="en-US" altLang="zh-CN" dirty="0">
                <a:sym typeface="Symbol" panose="05050102010706020507" pitchFamily="18" charset="2"/>
              </a:rPr>
              <a:t>n. </a:t>
            </a:r>
            <a:r>
              <a:rPr lang="en-US" altLang="zh-CN" dirty="0" smtClean="0">
                <a:sym typeface="Symbol" panose="05050102010706020507" pitchFamily="18" charset="2"/>
              </a:rPr>
              <a:t>x. y. </a:t>
            </a:r>
            <a:r>
              <a:rPr lang="en-US" altLang="zh-CN" dirty="0">
                <a:sym typeface="Symbol" panose="05050102010706020507" pitchFamily="18" charset="2"/>
              </a:rPr>
              <a:t>n </a:t>
            </a:r>
            <a:r>
              <a:rPr lang="en-US" altLang="zh-CN" dirty="0" smtClean="0">
                <a:sym typeface="Symbol" panose="05050102010706020507" pitchFamily="18" charset="2"/>
              </a:rPr>
              <a:t>(z. y) x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add   </a:t>
            </a:r>
            <a:r>
              <a:rPr lang="en-US" altLang="zh-CN" dirty="0">
                <a:sym typeface="Symbol" panose="05050102010706020507" pitchFamily="18" charset="2"/>
              </a:rPr>
              <a:t>n. </a:t>
            </a:r>
            <a:r>
              <a:rPr lang="en-US" altLang="zh-CN" dirty="0" smtClean="0">
                <a:sym typeface="Symbol" panose="05050102010706020507" pitchFamily="18" charset="2"/>
              </a:rPr>
              <a:t>m. f. x. n f (m f x)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 smtClean="0">
                <a:sym typeface="Symbol" panose="05050102010706020507" pitchFamily="18" charset="2"/>
              </a:rPr>
              <a:t>mult</a:t>
            </a:r>
            <a:r>
              <a:rPr lang="en-US" altLang="zh-CN" dirty="0" smtClean="0">
                <a:sym typeface="Symbol" panose="05050102010706020507" pitchFamily="18" charset="2"/>
              </a:rPr>
              <a:t>   n. m. f. n m f 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Pairs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(M, N)  </a:t>
            </a:r>
            <a:r>
              <a:rPr lang="en-US" altLang="zh-CN" dirty="0" smtClean="0">
                <a:sym typeface="Symbol" panose="05050102010706020507" pitchFamily="18" charset="2"/>
              </a:rPr>
              <a:t>  f. f M N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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sym typeface="Symbol" panose="05050102010706020507" pitchFamily="18" charset="2"/>
              </a:rPr>
              <a:t>    p. p (x. y. x)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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</a:t>
            </a:r>
            <a:r>
              <a:rPr lang="en-US" altLang="zh-CN" dirty="0">
                <a:sym typeface="Symbol" panose="05050102010706020507" pitchFamily="18" charset="2"/>
              </a:rPr>
              <a:t>  p. p (x. y. </a:t>
            </a:r>
            <a:r>
              <a:rPr lang="en-US" altLang="zh-CN" dirty="0" smtClean="0">
                <a:sym typeface="Symbol" panose="05050102010706020507" pitchFamily="18" charset="2"/>
              </a:rPr>
              <a:t>y)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5390147" y="2334127"/>
            <a:ext cx="2430380" cy="1452185"/>
          </a:xfrm>
          <a:prstGeom prst="wedgeRoundRectCallout">
            <a:avLst>
              <a:gd name="adj1" fmla="val -6110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dirty="0" smtClean="0">
                <a:solidFill>
                  <a:schemeClr val="tx1"/>
                </a:solidFill>
              </a:rPr>
              <a:t>(M, N)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* M</a:t>
            </a: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 smtClean="0">
                <a:solidFill>
                  <a:prstClr val="black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(M</a:t>
            </a:r>
            <a:r>
              <a:rPr lang="en-US" altLang="zh-CN" sz="2400" dirty="0">
                <a:solidFill>
                  <a:schemeClr val="tx1"/>
                </a:solidFill>
              </a:rPr>
              <a:t>, N)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356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Pairs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(M, N)  </a:t>
            </a:r>
            <a:r>
              <a:rPr lang="en-US" altLang="zh-CN" dirty="0" smtClean="0">
                <a:sym typeface="Symbol" panose="05050102010706020507" pitchFamily="18" charset="2"/>
              </a:rPr>
              <a:t>  f. f M N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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sym typeface="Symbol" panose="05050102010706020507" pitchFamily="18" charset="2"/>
              </a:rPr>
              <a:t>    p. p (x. y. x)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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 </a:t>
            </a:r>
            <a:r>
              <a:rPr lang="en-US" altLang="zh-CN" dirty="0">
                <a:sym typeface="Symbol" panose="05050102010706020507" pitchFamily="18" charset="2"/>
              </a:rPr>
              <a:t>  p. p (x. y. </a:t>
            </a:r>
            <a:r>
              <a:rPr lang="en-US" altLang="zh-CN" dirty="0" smtClean="0">
                <a:sym typeface="Symbol" panose="05050102010706020507" pitchFamily="18" charset="2"/>
              </a:rPr>
              <a:t>y)</a:t>
            </a:r>
          </a:p>
          <a:p>
            <a:pPr>
              <a:spcBef>
                <a:spcPts val="24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Tuples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(M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, …, </a:t>
            </a:r>
            <a:r>
              <a:rPr lang="en-US" altLang="zh-CN" dirty="0" err="1" smtClean="0">
                <a:sym typeface="Symbol" panose="05050102010706020507" pitchFamily="18" charset="2"/>
              </a:rPr>
              <a:t>M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   </a:t>
            </a:r>
            <a:r>
              <a:rPr lang="en-US" altLang="zh-CN" dirty="0">
                <a:sym typeface="Symbol" panose="05050102010706020507" pitchFamily="18" charset="2"/>
              </a:rPr>
              <a:t>f. f </a:t>
            </a:r>
            <a:r>
              <a:rPr lang="en-US" altLang="zh-CN" dirty="0" smtClean="0">
                <a:sym typeface="Symbol" panose="05050102010706020507" pitchFamily="18" charset="2"/>
              </a:rPr>
              <a:t>M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 … </a:t>
            </a:r>
            <a:r>
              <a:rPr lang="en-US" altLang="zh-CN" dirty="0" err="1" smtClean="0">
                <a:sym typeface="Symbol" panose="05050102010706020507" pitchFamily="18" charset="2"/>
              </a:rPr>
              <a:t>M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n</a:t>
            </a:r>
            <a:endParaRPr lang="en-US" altLang="zh-CN" baseline="-25000" dirty="0" smtClean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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    </a:t>
            </a:r>
            <a:r>
              <a:rPr lang="en-US" altLang="zh-CN" dirty="0">
                <a:sym typeface="Symbol" panose="05050102010706020507" pitchFamily="18" charset="2"/>
              </a:rPr>
              <a:t>p. p (</a:t>
            </a:r>
            <a:r>
              <a:rPr lang="en-US" altLang="zh-CN" dirty="0" smtClean="0">
                <a:sym typeface="Symbol" panose="05050102010706020507" pitchFamily="18" charset="2"/>
              </a:rPr>
              <a:t>x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. … </a:t>
            </a:r>
            <a:r>
              <a:rPr lang="en-US" altLang="zh-CN" dirty="0" err="1" smtClean="0">
                <a:sym typeface="Symbol" panose="05050102010706020507" pitchFamily="18" charset="2"/>
              </a:rPr>
              <a:t>x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ym typeface="Symbol" panose="05050102010706020507" pitchFamily="18" charset="2"/>
              </a:rPr>
              <a:t>. x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5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Recursive functions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fact(n)  =    if  (n == 0)  then  1  else  n * fact(n-1)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To find fact, we need to solve an equation!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516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Fixpoint</a:t>
            </a:r>
            <a:r>
              <a:rPr lang="en-US" altLang="zh-CN" dirty="0" smtClean="0"/>
              <a:t> in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 </a:t>
            </a:r>
            <a:r>
              <a:rPr lang="en-US" altLang="zh-CN" dirty="0"/>
              <a:t>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</a:t>
            </a:r>
            <a:r>
              <a:rPr lang="en-US" altLang="zh-CN" dirty="0" smtClean="0"/>
              <a:t>x</a:t>
            </a:r>
          </a:p>
          <a:p>
            <a:endParaRPr lang="en-US" altLang="zh-CN" dirty="0"/>
          </a:p>
          <a:p>
            <a:r>
              <a:rPr lang="en-US" altLang="zh-CN" dirty="0" smtClean="0"/>
              <a:t>Some functions has </a:t>
            </a:r>
            <a:r>
              <a:rPr lang="en-US" altLang="zh-CN" dirty="0" err="1" smtClean="0"/>
              <a:t>fixpoints</a:t>
            </a:r>
            <a:r>
              <a:rPr lang="en-US" altLang="zh-CN" dirty="0" smtClean="0"/>
              <a:t>, while others don’t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f(x) = x * x.  Two </a:t>
            </a:r>
            <a:r>
              <a:rPr lang="en-US" altLang="zh-CN" dirty="0" err="1" smtClean="0"/>
              <a:t>fixpoints</a:t>
            </a:r>
            <a:r>
              <a:rPr lang="en-US" altLang="zh-CN" dirty="0" smtClean="0"/>
              <a:t> 0 and 1.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f(x) = x + 1.  No </a:t>
            </a:r>
            <a:r>
              <a:rPr lang="en-US" altLang="zh-CN" dirty="0" err="1" smtClean="0"/>
              <a:t>fixpoint</a:t>
            </a:r>
            <a:r>
              <a:rPr lang="en-US" altLang="zh-CN" dirty="0" smtClean="0"/>
              <a:t>. 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f(x) = x.  Infinitely many </a:t>
            </a:r>
            <a:r>
              <a:rPr lang="en-US" altLang="zh-CN" dirty="0" err="1" smtClean="0"/>
              <a:t>fixpoints</a:t>
            </a:r>
            <a:r>
              <a:rPr lang="en-US" altLang="zh-CN" dirty="0" smtClean="0"/>
              <a:t>.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 is a </a:t>
            </a:r>
            <a:r>
              <a:rPr lang="en-US" altLang="zh-CN" dirty="0" err="1" smtClean="0"/>
              <a:t>fixpoint</a:t>
            </a:r>
            <a:r>
              <a:rPr lang="en-US" altLang="zh-CN" dirty="0" smtClean="0"/>
              <a:t> of a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 </a:t>
            </a:r>
            <a:r>
              <a:rPr lang="en-US" altLang="zh-CN" dirty="0"/>
              <a:t>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x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fact(n)  =    if  (n == 0)  then  1  else  n * fact(n-1)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fact  =  </a:t>
            </a:r>
            <a:r>
              <a:rPr lang="en-US" altLang="zh-CN" dirty="0" smtClean="0">
                <a:sym typeface="Symbol" panose="05050102010706020507" pitchFamily="18" charset="2"/>
              </a:rPr>
              <a:t>n.  </a:t>
            </a:r>
            <a:r>
              <a:rPr lang="en-US" altLang="zh-CN" dirty="0" smtClean="0"/>
              <a:t>if  </a:t>
            </a:r>
            <a:r>
              <a:rPr lang="en-US" altLang="zh-CN" dirty="0"/>
              <a:t>(n == 0)  then  1  else  n * fact(n-1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fact  =  </a:t>
            </a:r>
            <a:r>
              <a:rPr lang="en-US" altLang="zh-CN" sz="3200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f.  </a:t>
            </a:r>
            <a:r>
              <a:rPr lang="en-US" altLang="zh-CN" dirty="0">
                <a:sym typeface="Symbol" panose="05050102010706020507" pitchFamily="18" charset="2"/>
              </a:rPr>
              <a:t>n.  </a:t>
            </a:r>
            <a:r>
              <a:rPr lang="en-US" altLang="zh-CN" dirty="0"/>
              <a:t>if  (n == 0)  then  1  else  n * </a:t>
            </a:r>
            <a:r>
              <a:rPr lang="en-US" altLang="zh-CN" dirty="0" smtClean="0"/>
              <a:t>f(n-1)</a:t>
            </a:r>
            <a:r>
              <a:rPr lang="en-US" altLang="zh-CN" sz="3200" dirty="0" smtClean="0"/>
              <a:t>)</a:t>
            </a:r>
            <a:r>
              <a:rPr lang="en-US" altLang="zh-CN" dirty="0" smtClean="0"/>
              <a:t> fact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Let  F = 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</a:t>
            </a:r>
            <a:r>
              <a:rPr lang="en-US" altLang="zh-CN" dirty="0" smtClean="0"/>
              <a:t>).</a:t>
            </a:r>
          </a:p>
          <a:p>
            <a:pPr marL="457200" lvl="1" indent="0">
              <a:buNone/>
            </a:pPr>
            <a:r>
              <a:rPr lang="en-US" altLang="zh-CN" dirty="0" smtClean="0"/>
              <a:t>Then   fact = F fact.   So fact is a </a:t>
            </a:r>
            <a:r>
              <a:rPr lang="en-US" altLang="zh-CN" dirty="0" err="1" smtClean="0"/>
              <a:t>fixpoint</a:t>
            </a:r>
            <a:r>
              <a:rPr lang="en-US" altLang="zh-CN" dirty="0" smtClean="0"/>
              <a:t> of F.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6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>
                <a:sym typeface="Symbol" panose="05050102010706020507" pitchFamily="18" charset="2"/>
              </a:rPr>
              <a:t>-</a:t>
            </a:r>
            <a:r>
              <a:rPr lang="en-US" altLang="zh-CN" dirty="0" smtClean="0">
                <a:sym typeface="Symbol" panose="05050102010706020507" pitchFamily="18" charset="2"/>
              </a:rPr>
              <a:t>c</a:t>
            </a:r>
            <a:r>
              <a:rPr lang="en-US" altLang="zh-CN" dirty="0" smtClean="0"/>
              <a:t>alculus, every term has a </a:t>
            </a:r>
            <a:r>
              <a:rPr lang="en-US" altLang="zh-CN" dirty="0" err="1" smtClean="0"/>
              <a:t>fixpoint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1305"/>
            <a:ext cx="7886700" cy="4247148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Fixpoint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combinator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is a higher-order function h satisfying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for all f,    (h f) gives a </a:t>
            </a:r>
            <a:r>
              <a:rPr lang="en-US" altLang="zh-CN" dirty="0" err="1" smtClean="0"/>
              <a:t>fixpoint</a:t>
            </a:r>
            <a:r>
              <a:rPr lang="en-US" altLang="zh-CN" dirty="0" smtClean="0"/>
              <a:t> of f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i.e.   h f = f (h f)</a:t>
            </a:r>
          </a:p>
          <a:p>
            <a:pPr lvl="1">
              <a:spcBef>
                <a:spcPts val="2400"/>
              </a:spcBef>
            </a:pPr>
            <a:r>
              <a:rPr lang="en-US" altLang="zh-CN" dirty="0" smtClean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Let  A  =  </a:t>
            </a:r>
            <a:r>
              <a:rPr lang="en-US" altLang="zh-CN" dirty="0">
                <a:sym typeface="Symbol" panose="05050102010706020507" pitchFamily="18" charset="2"/>
              </a:rPr>
              <a:t>x. y. y (x 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y)  and   = A </a:t>
            </a:r>
            <a:r>
              <a:rPr lang="en-US" altLang="zh-CN" dirty="0" err="1" smtClean="0">
                <a:sym typeface="Symbol" panose="05050102010706020507" pitchFamily="18" charset="2"/>
              </a:rPr>
              <a:t>A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Church’s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b="1" dirty="0"/>
              <a:t>Y</a:t>
            </a:r>
          </a:p>
          <a:p>
            <a:pPr marL="457200" lvl="1" indent="0">
              <a:buNone/>
            </a:pPr>
            <a:r>
              <a:rPr lang="en-US" altLang="zh-CN" dirty="0"/>
              <a:t>    Let  </a:t>
            </a:r>
            <a:r>
              <a:rPr lang="en-US" altLang="zh-CN" b="1" dirty="0"/>
              <a:t>Y</a:t>
            </a:r>
            <a:r>
              <a:rPr lang="en-US" altLang="zh-CN" dirty="0"/>
              <a:t> =  </a:t>
            </a:r>
            <a:r>
              <a:rPr lang="en-US" altLang="zh-CN" dirty="0">
                <a:sym typeface="Symbol" panose="05050102010706020507" pitchFamily="18" charset="2"/>
              </a:rPr>
              <a:t>f. (x. f (x x)) (x. f (x x)) 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4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Turing’s </a:t>
            </a:r>
            <a:r>
              <a:rPr lang="en-US" altLang="zh-CN" dirty="0" err="1" smtClean="0"/>
              <a:t>fixpoint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combinator</a:t>
            </a:r>
            <a:r>
              <a:rPr lang="en-US" altLang="zh-CN" dirty="0">
                <a:sym typeface="Symbol" panose="05050102010706020507" pitchFamily="18" charset="2"/>
              </a:rPr>
              <a:t> 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Let  </a:t>
            </a:r>
            <a:r>
              <a:rPr lang="en-US" altLang="zh-CN" sz="2800" dirty="0"/>
              <a:t>A  =  </a:t>
            </a:r>
            <a:r>
              <a:rPr lang="en-US" altLang="zh-CN" sz="2800" dirty="0">
                <a:sym typeface="Symbol" panose="05050102010706020507" pitchFamily="18" charset="2"/>
              </a:rPr>
              <a:t>x. y. y (x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 and   = A 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A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 smtClean="0">
              <a:sym typeface="Symbol" panose="05050102010706020507" pitchFamily="18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>
                <a:sym typeface="Symbol" panose="05050102010706020507" pitchFamily="18" charset="2"/>
              </a:rPr>
              <a:t>Let’s prove:    for all f,   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f = f </a:t>
            </a:r>
            <a:r>
              <a:rPr lang="en-US" altLang="zh-CN" sz="2800" dirty="0" smtClean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f</a:t>
            </a:r>
            <a:r>
              <a:rPr lang="en-US" altLang="zh-CN" sz="2800" dirty="0" smtClean="0"/>
              <a:t>)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Solving fact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Let  F = 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f(n-1).</a:t>
            </a:r>
          </a:p>
          <a:p>
            <a:pPr marL="0" indent="0">
              <a:buNone/>
            </a:pPr>
            <a:r>
              <a:rPr lang="en-US" altLang="zh-CN" dirty="0" smtClean="0"/>
              <a:t>fact </a:t>
            </a:r>
            <a:r>
              <a:rPr lang="en-US" altLang="zh-CN" dirty="0"/>
              <a:t>is a </a:t>
            </a:r>
            <a:r>
              <a:rPr lang="en-US" altLang="zh-CN" dirty="0" err="1"/>
              <a:t>fixpoint</a:t>
            </a:r>
            <a:r>
              <a:rPr lang="en-US" altLang="zh-CN" dirty="0"/>
              <a:t> of F.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fact = </a:t>
            </a:r>
            <a:r>
              <a:rPr lang="en-US" altLang="zh-CN" dirty="0" smtClean="0">
                <a:sym typeface="Symbol" panose="05050102010706020507" pitchFamily="18" charset="2"/>
              </a:rPr>
              <a:t> F</a:t>
            </a:r>
          </a:p>
          <a:p>
            <a:pPr marL="0" indent="0">
              <a:buNone/>
            </a:pPr>
            <a:r>
              <a:rPr lang="en-US" altLang="zh-CN" dirty="0" smtClean="0"/>
              <a:t>The </a:t>
            </a:r>
            <a:r>
              <a:rPr lang="en-US" altLang="zh-CN" dirty="0"/>
              <a:t>right-hand side is </a:t>
            </a:r>
            <a:r>
              <a:rPr lang="en-US" altLang="zh-CN" dirty="0" smtClean="0"/>
              <a:t>a closed </a:t>
            </a:r>
            <a:r>
              <a:rPr lang="en-US" altLang="zh-CN" dirty="0"/>
              <a:t>lambda term that represents the factorial function.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9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Conventions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2406"/>
          </a:xfrm>
        </p:spPr>
        <p:txBody>
          <a:bodyPr/>
          <a:lstStyle/>
          <a:p>
            <a:r>
              <a:rPr lang="en-US" altLang="zh-CN" dirty="0" smtClean="0"/>
              <a:t>Body of </a:t>
            </a:r>
            <a:r>
              <a:rPr lang="en-US" altLang="zh-CN" dirty="0" smtClean="0">
                <a:sym typeface="Symbol" panose="05050102010706020507" pitchFamily="18" charset="2"/>
              </a:rPr>
              <a:t> </a:t>
            </a:r>
            <a:r>
              <a:rPr lang="en-US" altLang="zh-CN" dirty="0" smtClean="0"/>
              <a:t>extends as far to the right as possible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  </a:t>
            </a:r>
            <a:r>
              <a:rPr lang="en-US" altLang="zh-CN" dirty="0" smtClean="0">
                <a:solidFill>
                  <a:srgbClr val="A00000"/>
                </a:solidFill>
                <a:sym typeface="Symbol" panose="05050102010706020507" pitchFamily="18" charset="2"/>
              </a:rPr>
              <a:t>x. M N </a:t>
            </a:r>
            <a:r>
              <a:rPr lang="en-US" altLang="zh-CN" dirty="0" smtClean="0">
                <a:sym typeface="Symbol" panose="05050102010706020507" pitchFamily="18" charset="2"/>
              </a:rPr>
              <a:t>means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x. (M N)</a:t>
            </a:r>
            <a:r>
              <a:rPr lang="en-US" altLang="zh-CN" dirty="0" smtClean="0">
                <a:sym typeface="Symbol" panose="05050102010706020507" pitchFamily="18" charset="2"/>
              </a:rPr>
              <a:t>,  </a:t>
            </a:r>
            <a:r>
              <a:rPr lang="en-US" altLang="zh-CN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not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(x. M) N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x. f x    = x.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 f x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endParaRPr lang="zh-CN" altLang="en-US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x. f. f x    = x.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 f. f x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endParaRPr lang="zh-CN" altLang="en-US" dirty="0" smtClean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Function applications are left-associative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/>
              <a:t>   </a:t>
            </a:r>
            <a:r>
              <a:rPr lang="en-US" altLang="zh-CN" dirty="0">
                <a:solidFill>
                  <a:srgbClr val="A00000"/>
                </a:solidFill>
              </a:rPr>
              <a:t>M N P </a:t>
            </a:r>
            <a:r>
              <a:rPr lang="en-US" altLang="zh-CN" dirty="0" smtClean="0"/>
              <a:t>means </a:t>
            </a:r>
            <a:r>
              <a:rPr lang="en-US" altLang="zh-CN" dirty="0">
                <a:solidFill>
                  <a:srgbClr val="A00000"/>
                </a:solidFill>
              </a:rPr>
              <a:t>(M N) P</a:t>
            </a:r>
            <a:r>
              <a:rPr lang="en-US" altLang="zh-CN" dirty="0" smtClean="0"/>
              <a:t>,  </a:t>
            </a:r>
            <a:r>
              <a:rPr lang="en-US" altLang="zh-CN" b="1" dirty="0" smtClean="0">
                <a:solidFill>
                  <a:srgbClr val="FF0000"/>
                </a:solidFill>
              </a:rPr>
              <a:t>not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A00000"/>
                </a:solidFill>
              </a:rPr>
              <a:t>M (N P)</a:t>
            </a:r>
            <a:endParaRPr lang="en-US" altLang="zh-CN" dirty="0">
              <a:solidFill>
                <a:srgbClr val="A0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x. y. x - y) 5 3    =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x. y. x - y) 5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 3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f. x. f x) (</a:t>
            </a:r>
            <a:r>
              <a:rPr lang="en-US" altLang="zh-CN" dirty="0">
                <a:sym typeface="Symbol" panose="05050102010706020507" pitchFamily="18" charset="2"/>
              </a:rPr>
              <a:t>x. </a:t>
            </a:r>
            <a:r>
              <a:rPr lang="en-US" altLang="zh-CN" dirty="0" smtClean="0">
                <a:sym typeface="Symbol" panose="05050102010706020507" pitchFamily="18" charset="2"/>
              </a:rPr>
              <a:t>x + 1) 2    =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x. f x) (x. x + 1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 2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22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Comments on computability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Turing’s </a:t>
            </a:r>
            <a:r>
              <a:rPr lang="en-US" altLang="zh-CN" dirty="0">
                <a:solidFill>
                  <a:srgbClr val="FF0000"/>
                </a:solidFill>
              </a:rPr>
              <a:t>Turing machine</a:t>
            </a:r>
            <a:r>
              <a:rPr lang="en-US" altLang="zh-CN" dirty="0"/>
              <a:t>, Church’s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 smtClean="0">
                <a:solidFill>
                  <a:srgbClr val="FF0000"/>
                </a:solidFill>
              </a:rPr>
              <a:t>-calculus </a:t>
            </a:r>
            <a:r>
              <a:rPr lang="en-US" altLang="zh-CN" dirty="0" smtClean="0"/>
              <a:t>and Gödel’s </a:t>
            </a:r>
            <a:r>
              <a:rPr lang="en-US" altLang="zh-CN" dirty="0">
                <a:solidFill>
                  <a:srgbClr val="FF0000"/>
                </a:solidFill>
              </a:rPr>
              <a:t>general recursive functions </a:t>
            </a:r>
            <a:r>
              <a:rPr lang="en-US" altLang="zh-CN" dirty="0"/>
              <a:t>are equivalent to each other in the </a:t>
            </a:r>
            <a:r>
              <a:rPr lang="en-US" altLang="zh-CN" dirty="0" smtClean="0"/>
              <a:t>sense that </a:t>
            </a:r>
            <a:r>
              <a:rPr lang="en-US" altLang="zh-CN" dirty="0"/>
              <a:t>they define the same class of functions (</a:t>
            </a:r>
            <a:r>
              <a:rPr lang="en-US" altLang="zh-CN" dirty="0" err="1"/>
              <a:t>a.k.a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computable functions</a:t>
            </a:r>
            <a:r>
              <a:rPr lang="en-US" altLang="zh-CN" dirty="0"/>
              <a:t>).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This is </a:t>
            </a:r>
            <a:r>
              <a:rPr lang="en-US" altLang="zh-CN" dirty="0"/>
              <a:t>proved by Church, Kleene, Rosser, and Turing.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Booleans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Natural numbers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Pairs</a:t>
            </a:r>
          </a:p>
          <a:p>
            <a:r>
              <a:rPr lang="en-US" altLang="zh-CN" dirty="0" smtClean="0"/>
              <a:t>Lists</a:t>
            </a:r>
          </a:p>
          <a:p>
            <a:r>
              <a:rPr lang="en-US" altLang="zh-CN" dirty="0" smtClean="0"/>
              <a:t>Trees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Recursive functions</a:t>
            </a:r>
          </a:p>
          <a:p>
            <a:r>
              <a:rPr lang="en-US" altLang="zh-CN" dirty="0" smtClean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8426" y="5558589"/>
            <a:ext cx="748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/>
              <a:t>Read supplementary materials on course website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7061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points about </a:t>
            </a:r>
            <a:r>
              <a:rPr lang="en-US" altLang="zh-CN" dirty="0" smtClean="0">
                <a:sym typeface="Symbol" panose="05050102010706020507" pitchFamily="18" charset="2"/>
              </a:rPr>
              <a:t>-</a:t>
            </a:r>
            <a:r>
              <a:rPr lang="en-US" altLang="zh-CN" dirty="0" smtClean="0"/>
              <a:t>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Symbol" panose="05050102010706020507" pitchFamily="18" charset="2"/>
              </a:rPr>
              <a:t>Succinct function expressions</a:t>
            </a:r>
          </a:p>
          <a:p>
            <a:pPr lvl="1"/>
            <a:r>
              <a:rPr lang="zh-CN" altLang="en-US" dirty="0" smtClean="0">
                <a:sym typeface="Symbol" panose="05050102010706020507" pitchFamily="18" charset="2"/>
              </a:rPr>
              <a:t>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Bound variables can be renamed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Reduction via substitution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sym typeface="Symbol" panose="05050102010706020507" pitchFamily="18" charset="2"/>
              </a:rPr>
              <a:t>Can be extended with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Types (next class)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Side-effects (not covered)</a:t>
            </a:r>
          </a:p>
        </p:txBody>
      </p:sp>
    </p:spTree>
    <p:extLst>
      <p:ext uri="{BB962C8B-B14F-4D97-AF65-F5344CB8AC3E}">
        <p14:creationId xmlns:p14="http://schemas.microsoft.com/office/powerpoint/2010/main" val="329472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Higher-order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Functions can be returned as return values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Functions can be passed as arguments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Think about function </a:t>
            </a:r>
            <a:r>
              <a:rPr lang="en-US" altLang="zh-CN" sz="2400" dirty="0"/>
              <a:t>pointers </a:t>
            </a:r>
            <a:r>
              <a:rPr lang="en-US" altLang="zh-CN" sz="2400" dirty="0" smtClean="0"/>
              <a:t>in C/C++.</a:t>
            </a:r>
            <a:endParaRPr lang="zh-CN" altLang="en-US" sz="2400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3282462" y="2414952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68970" y="2324869"/>
            <a:ext cx="1330569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20108" y="4034347"/>
            <a:ext cx="364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f. x. f x) (x. x + 1) 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1" y="3944264"/>
            <a:ext cx="1488830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Higher-order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Given function f, return function 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dirty="0" smtClean="0"/>
                  <a:t> f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f. </a:t>
                </a:r>
                <a:r>
                  <a:rPr lang="en-US" altLang="zh-CN" dirty="0">
                    <a:sym typeface="Symbol" panose="05050102010706020507" pitchFamily="18" charset="2"/>
                  </a:rPr>
                  <a:t>x.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f (f x)</a:t>
                </a:r>
                <a:endParaRPr lang="en-US" altLang="zh-CN" dirty="0" smtClean="0"/>
              </a:p>
              <a:p>
                <a:r>
                  <a:rPr lang="en-US" altLang="zh-CN" dirty="0" smtClean="0"/>
                  <a:t>How does this work? 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(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</a:t>
                </a:r>
                <a:r>
                  <a:rPr lang="en-US" altLang="zh-CN" dirty="0">
                    <a:sym typeface="Symbol" panose="05050102010706020507" pitchFamily="18" charset="2"/>
                  </a:rPr>
                  <a:t>f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.  </a:t>
                </a:r>
                <a:r>
                  <a:rPr lang="en-US" altLang="zh-CN" dirty="0">
                    <a:sym typeface="Symbol" panose="05050102010706020507" pitchFamily="18" charset="2"/>
                  </a:rPr>
                  <a:t>x. f (f x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)) (y. y+1)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  =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(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. </a:t>
                </a:r>
                <a:r>
                  <a:rPr lang="en-US" altLang="zh-CN" dirty="0" smtClean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y. y+1</a:t>
                </a:r>
                <a:r>
                  <a:rPr lang="en-US" altLang="zh-CN" dirty="0" smtClean="0">
                    <a:solidFill>
                      <a:srgbClr val="A00000"/>
                    </a:solidFill>
                    <a:sym typeface="Symbol" panose="05050102010706020507" pitchFamily="18" charset="2"/>
                  </a:rPr>
                  <a:t>)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(</a:t>
                </a:r>
                <a:r>
                  <a:rPr lang="en-US" altLang="zh-CN" dirty="0" smtClean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y. </a:t>
                </a:r>
                <a:r>
                  <a:rPr lang="en-US" altLang="zh-CN" dirty="0" smtClean="0">
                    <a:solidFill>
                      <a:srgbClr val="A00000"/>
                    </a:solidFill>
                    <a:sym typeface="Symbol" panose="05050102010706020507" pitchFamily="18" charset="2"/>
                  </a:rPr>
                  <a:t>y+1)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x))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  =  (</a:t>
                </a:r>
                <a:r>
                  <a:rPr lang="en-US" altLang="zh-CN" dirty="0">
                    <a:sym typeface="Symbol" panose="05050102010706020507" pitchFamily="18" charset="2"/>
                  </a:rPr>
                  <a:t>x. (y. y+1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 (</a:t>
                </a:r>
                <a:r>
                  <a:rPr lang="en-US" altLang="zh-CN" dirty="0" smtClean="0">
                    <a:solidFill>
                      <a:srgbClr val="A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+1))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  =  (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. </a:t>
                </a:r>
                <a:r>
                  <a:rPr lang="en-US" altLang="zh-CN" dirty="0" smtClean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(x+1)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  =  5+1+1 = 7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516923" y="3364524"/>
            <a:ext cx="1184031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5" idx="1"/>
          </p:cNvCxnSpPr>
          <p:nvPr/>
        </p:nvCxnSpPr>
        <p:spPr>
          <a:xfrm rot="16200000" flipH="1" flipV="1">
            <a:off x="2703398" y="2471386"/>
            <a:ext cx="30262" cy="1943582"/>
          </a:xfrm>
          <a:prstGeom prst="curvedConnector4">
            <a:avLst>
              <a:gd name="adj1" fmla="val -755403"/>
              <a:gd name="adj2" fmla="val 99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700954" y="3906105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曲线连接符 14"/>
          <p:cNvCxnSpPr>
            <a:stCxn id="14" idx="1"/>
          </p:cNvCxnSpPr>
          <p:nvPr/>
        </p:nvCxnSpPr>
        <p:spPr>
          <a:xfrm rot="16200000" flipH="1" flipV="1">
            <a:off x="4252979" y="3512476"/>
            <a:ext cx="33744" cy="948046"/>
          </a:xfrm>
          <a:prstGeom prst="curvedConnector4">
            <a:avLst>
              <a:gd name="adj1" fmla="val -677454"/>
              <a:gd name="adj2" fmla="val 98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362074" y="4383881"/>
            <a:ext cx="656492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>
            <a:stCxn id="21" idx="1"/>
          </p:cNvCxnSpPr>
          <p:nvPr/>
        </p:nvCxnSpPr>
        <p:spPr>
          <a:xfrm rot="16200000" flipH="1" flipV="1">
            <a:off x="2896508" y="3951677"/>
            <a:ext cx="65982" cy="1057433"/>
          </a:xfrm>
          <a:prstGeom prst="curvedConnector4">
            <a:avLst>
              <a:gd name="adj1" fmla="val -346458"/>
              <a:gd name="adj2" fmla="val 102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8551</TotalTime>
  <Words>5233</Words>
  <Application>Microsoft Office PowerPoint</Application>
  <PresentationFormat>全屏显示(4:3)</PresentationFormat>
  <Paragraphs>652</Paragraphs>
  <Slides>72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0" baseType="lpstr">
      <vt:lpstr>宋体</vt:lpstr>
      <vt:lpstr>Arial</vt:lpstr>
      <vt:lpstr>Calibri</vt:lpstr>
      <vt:lpstr>Calibri Light</vt:lpstr>
      <vt:lpstr>Cambria Math</vt:lpstr>
      <vt:lpstr>Symbol</vt:lpstr>
      <vt:lpstr>Wingdings</vt:lpstr>
      <vt:lpstr>Office 主题</vt:lpstr>
      <vt:lpstr>Lambda Calculus</vt:lpstr>
      <vt:lpstr>What is -calculus </vt:lpstr>
      <vt:lpstr>Why learn -calculus</vt:lpstr>
      <vt:lpstr>Overview: -calculus as a language</vt:lpstr>
      <vt:lpstr>Syntax</vt:lpstr>
      <vt:lpstr>Syntax</vt:lpstr>
      <vt:lpstr>Conventions</vt:lpstr>
      <vt:lpstr>Higher-order functions</vt:lpstr>
      <vt:lpstr>Higher-order functions</vt:lpstr>
      <vt:lpstr>Curried functions</vt:lpstr>
      <vt:lpstr>Free and bound variables</vt:lpstr>
      <vt:lpstr>Free and bound variables</vt:lpstr>
      <vt:lpstr>Free and bound variables</vt:lpstr>
      <vt:lpstr>Free and bound variables</vt:lpstr>
      <vt:lpstr>Formal definitions about free and bound variables</vt:lpstr>
      <vt:lpstr>Formal definitions about free and bound variables</vt:lpstr>
      <vt:lpstr>Main points till now</vt:lpstr>
      <vt:lpstr>Overview of reduction</vt:lpstr>
      <vt:lpstr>Substitution</vt:lpstr>
      <vt:lpstr>Substitution – avoid name capture</vt:lpstr>
      <vt:lpstr>Substitution – avoid name capture</vt:lpstr>
      <vt:lpstr>Substitution</vt:lpstr>
      <vt:lpstr>Examples of substitution </vt:lpstr>
      <vt:lpstr>Reduction rules</vt:lpstr>
      <vt:lpstr>Examples</vt:lpstr>
      <vt:lpstr>Examples</vt:lpstr>
      <vt:lpstr>Examples</vt:lpstr>
      <vt:lpstr>Examples</vt:lpstr>
      <vt:lpstr>Normal form</vt:lpstr>
      <vt:lpstr>Confluence (Church-Rosser Property)</vt:lpstr>
      <vt:lpstr>Formalizing Confluence Theorem</vt:lpstr>
      <vt:lpstr>Non-terminating reduction</vt:lpstr>
      <vt:lpstr>Term may have both terminating and non-terminating reduction sequences</vt:lpstr>
      <vt:lpstr>Reduction strategies</vt:lpstr>
      <vt:lpstr>Reduction strategies – examples </vt:lpstr>
      <vt:lpstr>Reduction strategies – examples </vt:lpstr>
      <vt:lpstr>Reduction strategies</vt:lpstr>
      <vt:lpstr>Evaluation</vt:lpstr>
      <vt:lpstr>Evaluation</vt:lpstr>
      <vt:lpstr>Normal-order reduction &amp; evaluation</vt:lpstr>
      <vt:lpstr>Normal-order evaluation rules</vt:lpstr>
      <vt:lpstr>Normal-order evaluation – example </vt:lpstr>
      <vt:lpstr>Recall the reduction strategies</vt:lpstr>
      <vt:lpstr>Eager evaluation rules</vt:lpstr>
      <vt:lpstr>Eager evaluation  – example </vt:lpstr>
      <vt:lpstr>Main points till now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Fixpoint in arithmetic</vt:lpstr>
      <vt:lpstr>fact is a fixpoint of a function</vt:lpstr>
      <vt:lpstr>In -calculus, every term has a fixpoint</vt:lpstr>
      <vt:lpstr>Turing’s fixpoint combinator </vt:lpstr>
      <vt:lpstr>Solving fact</vt:lpstr>
      <vt:lpstr>Comments on computability</vt:lpstr>
      <vt:lpstr>Programming in -calculus</vt:lpstr>
      <vt:lpstr>Main points about -calculus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Hongjin Liang</dc:creator>
  <cp:lastModifiedBy>xinyu</cp:lastModifiedBy>
  <cp:revision>2119</cp:revision>
  <dcterms:created xsi:type="dcterms:W3CDTF">2015-12-12T01:36:01Z</dcterms:created>
  <dcterms:modified xsi:type="dcterms:W3CDTF">2018-09-27T14:24:29Z</dcterms:modified>
</cp:coreProperties>
</file>