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911" r:id="rId2"/>
    <p:sldId id="950" r:id="rId3"/>
    <p:sldId id="952" r:id="rId4"/>
    <p:sldId id="953" r:id="rId5"/>
    <p:sldId id="954" r:id="rId6"/>
    <p:sldId id="956" r:id="rId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10062B-59B7-4AE1-BF55-4E05608AFA53}">
          <p14:sldIdLst>
            <p14:sldId id="911"/>
            <p14:sldId id="950"/>
            <p14:sldId id="952"/>
          </p14:sldIdLst>
        </p14:section>
        <p14:section name="无标题节" id="{01A0CC36-9759-4849-82F8-4D61A33858FB}">
          <p14:sldIdLst>
            <p14:sldId id="953"/>
            <p14:sldId id="954"/>
            <p14:sldId id="956"/>
          </p14:sldIdLst>
        </p14:section>
        <p14:section name="无标题节" id="{F440BEB6-5ECA-4AEF-98D4-D22DB58A38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D0D0D0"/>
    <a:srgbClr val="F2F2F2"/>
    <a:srgbClr val="6699FF"/>
    <a:srgbClr val="C4CCE3"/>
    <a:srgbClr val="CCCCFF"/>
    <a:srgbClr val="000000"/>
    <a:srgbClr val="F8F8F8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634" autoAdjust="0"/>
  </p:normalViewPr>
  <p:slideViewPr>
    <p:cSldViewPr>
      <p:cViewPr varScale="1">
        <p:scale>
          <a:sx n="78" d="100"/>
          <a:sy n="78" d="100"/>
        </p:scale>
        <p:origin x="1110" y="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48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1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5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B6FC9F-324D-489F-8830-39AADC4F4DF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9F8D2C-9B8A-4BEA-812E-D9FEFD14174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22E1C6-CAD1-4494-9BF5-4D536AAEE83F}" type="datetime4">
              <a:rPr lang="en-US" altLang="zh-CN" smtClean="0"/>
              <a:t>January 17, 2021</a:t>
            </a:fld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982663" indent="-290513">
              <a:buClr>
                <a:srgbClr val="920BCF"/>
              </a:buClr>
              <a:buFont typeface="Wingdings" panose="05000000000000000000" pitchFamily="2" charset="2"/>
              <a:buChar char="Ø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C1C30-3D89-4850-8A04-7A4EE1F6BA4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C6BA72-01B0-48FD-8F0B-08BB506DF39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January 17, 2021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ADAE1-73DB-42B1-BE6C-A19FB8E229B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4F918-7BD7-454F-9EB1-141FF2677D77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99C8E-C4C7-4620-8AC7-93D29FD54CA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3CB19-B011-4A3A-8590-3CE8D3E47E17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0E6C6A-FF6C-490E-B087-03C00F0721EB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January 17, 2021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0C2CE-81A4-4C04-88E3-83D2D36ECCCA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Candara" panose="020E0502030303020204" pitchFamily="34" charset="0"/>
              </a:defRPr>
            </a:lvl1pPr>
          </a:lstStyle>
          <a:p>
            <a:pPr defTabSz="457200"/>
            <a:fld id="{B7418018-20A8-41E4-9D8B-547ECEED87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Cambria" panose="02040503050406030204" charset="0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F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8027995" y="697638"/>
            <a:ext cx="608883" cy="720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FFFFFF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65113" indent="-265113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Ø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80988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896938" indent="-2032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3pPr>
      <a:lvl4pPr marL="1162050" indent="-17303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1435100" indent="-1524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Ø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/>
              <a:t>PaxosStore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TPaxos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45ACD-9F63-4AC7-AA55-4C4FA528B024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lang="en-US" altLang="zh-CN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E0933-0A89-4276-9828-3483D799B76B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69" y="1544394"/>
            <a:ext cx="6699859" cy="256571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11557" y="4476087"/>
            <a:ext cx="7920881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全面支撑微信</a:t>
            </a:r>
            <a:r>
              <a:rPr lang="zh-CN" altLang="en-US" sz="2400" dirty="0" smtClean="0">
                <a:solidFill>
                  <a:srgbClr val="00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业务：</a:t>
            </a:r>
            <a:endParaRPr lang="en-US" altLang="zh-CN" sz="2400" dirty="0" smtClean="0">
              <a:solidFill>
                <a:srgbClr val="00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用户账户管理、通讯录、即时通信、社交网络、在线支付</a:t>
            </a:r>
            <a:endParaRPr lang="zh-CN" altLang="en-US" sz="2400" dirty="0">
              <a:solidFill>
                <a:srgbClr val="00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6" y="5628215"/>
            <a:ext cx="800323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对于如此重要的系统，它的核心协议一定要是精确无误的！</a:t>
            </a:r>
            <a:endParaRPr lang="zh-CN" altLang="en-US" sz="2400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9006" y="4110105"/>
            <a:ext cx="8003234" cy="615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核心协议是</a:t>
            </a:r>
            <a:r>
              <a:rPr lang="en-US" altLang="zh-CN" sz="2400" dirty="0" smtClean="0">
                <a:solidFill>
                  <a:schemeClr val="tx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Paxos</a:t>
            </a:r>
            <a:r>
              <a:rPr lang="zh-CN" altLang="en-US" sz="2400" dirty="0" smtClean="0">
                <a:solidFill>
                  <a:schemeClr val="tx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的一种变体，我们称之为</a:t>
            </a:r>
            <a:r>
              <a:rPr lang="en-US" altLang="zh-CN" sz="2400" dirty="0" smtClean="0">
                <a:solidFill>
                  <a:schemeClr val="tx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TPaxos</a:t>
            </a:r>
            <a:endParaRPr lang="zh-CN" altLang="en-US" sz="2400" dirty="0">
              <a:solidFill>
                <a:schemeClr val="tx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TPaxos</a:t>
            </a:r>
            <a:r>
              <a:rPr lang="zh-CN" altLang="en-US" dirty="0" smtClean="0"/>
              <a:t>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TPaxos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与经典</a:t>
            </a:r>
            <a:r>
              <a:rPr lang="en-US" altLang="zh-CN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Paxos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存在较多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差异，难以理解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缺少形式化规约，伪代码存在未充分阐明之处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342900" lvl="1" indent="0">
              <a:buNone/>
            </a:pPr>
            <a:endParaRPr lang="en-US" altLang="zh-CN" sz="3000" kern="1200" dirty="0">
              <a:latin typeface="Adobe 仿宋 Std R" panose="02020400000000000000" pitchFamily="18" charset="-122"/>
              <a:ea typeface="Adobe 仿宋 Std R" panose="02020400000000000000" pitchFamily="18" charset="-122"/>
              <a:cs typeface="+mn-cs"/>
            </a:endParaRPr>
          </a:p>
          <a:p>
            <a:pPr marL="342900" lvl="1" indent="0">
              <a:buNone/>
            </a:pPr>
            <a:endParaRPr lang="en-US" altLang="zh-CN" sz="3000" kern="1200" dirty="0">
              <a:latin typeface="Adobe 仿宋 Std R" panose="02020400000000000000" pitchFamily="18" charset="-122"/>
              <a:ea typeface="Adobe 仿宋 Std R" panose="02020400000000000000" pitchFamily="18" charset="-122"/>
              <a:cs typeface="+mn-cs"/>
            </a:endParaRPr>
          </a:p>
          <a:p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缺少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必要的数学论证或形式化验证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1C30-3D89-4850-8A04-7A4EE1F6BA4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14" y="3429000"/>
            <a:ext cx="5112568" cy="1030872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5" y="5198059"/>
            <a:ext cx="5648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贡献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从经典</a:t>
            </a:r>
            <a:r>
              <a:rPr lang="en-US" altLang="zh-CN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Paxos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推导出</a:t>
            </a:r>
            <a:r>
              <a:rPr lang="en-US" altLang="zh-CN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TPaxos</a:t>
            </a:r>
          </a:p>
          <a:p>
            <a:r>
              <a:rPr lang="zh-CN" altLang="en-US" kern="1200" dirty="0" smtClean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开发</a:t>
            </a:r>
            <a:r>
              <a:rPr lang="en-US" altLang="zh-CN" kern="1200" dirty="0" smtClean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TPaxos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的</a:t>
            </a:r>
            <a:r>
              <a:rPr lang="en-US" altLang="zh-CN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TLA+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形式化规约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lvl="1"/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发现</a:t>
            </a:r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了未充分阐明的微妙之处</a:t>
            </a:r>
            <a:endParaRPr lang="en-US" altLang="zh-CN" sz="3000" kern="1200" dirty="0">
              <a:latin typeface="Adobe 仿宋 Std R" panose="02020400000000000000" pitchFamily="18" charset="-122"/>
              <a:ea typeface="Adobe 仿宋 Std R" panose="02020400000000000000" pitchFamily="18" charset="-122"/>
              <a:cs typeface="+mn-cs"/>
            </a:endParaRPr>
          </a:p>
          <a:p>
            <a:pPr lvl="1"/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提出新变体</a:t>
            </a:r>
            <a:r>
              <a:rPr lang="en-US" altLang="zh-CN" sz="3000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TPaxosAP</a:t>
            </a:r>
          </a:p>
          <a:p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验证</a:t>
            </a:r>
            <a:r>
              <a:rPr lang="en-US" altLang="zh-CN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TPaxos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与</a:t>
            </a:r>
            <a:r>
              <a:rPr lang="en-US" altLang="zh-CN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TPaxosAP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的正确性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lvl="1"/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提出新的“投票”机制</a:t>
            </a:r>
            <a:endParaRPr lang="en-US" altLang="zh-CN" sz="3000" kern="1200" dirty="0">
              <a:latin typeface="Adobe 仿宋 Std R" panose="02020400000000000000" pitchFamily="18" charset="-122"/>
              <a:ea typeface="Adobe 仿宋 Std R" panose="02020400000000000000" pitchFamily="18" charset="-122"/>
              <a:cs typeface="+mn-cs"/>
            </a:endParaRPr>
          </a:p>
          <a:p>
            <a:pPr lvl="1"/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建立精化</a:t>
            </a:r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关系</a:t>
            </a:r>
            <a:endParaRPr lang="en-US" altLang="zh-CN" sz="3000" kern="1200" dirty="0">
              <a:latin typeface="Adobe 仿宋 Std R" panose="02020400000000000000" pitchFamily="18" charset="-122"/>
              <a:ea typeface="Adobe 仿宋 Std R" panose="02020400000000000000" pitchFamily="18" charset="-122"/>
              <a:cs typeface="+mn-cs"/>
            </a:endParaRPr>
          </a:p>
          <a:p>
            <a:pPr lvl="1"/>
            <a:r>
              <a:rPr lang="en-US" altLang="zh-CN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TLA+</a:t>
            </a:r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模型检验、</a:t>
            </a:r>
            <a:r>
              <a:rPr lang="en-US" altLang="zh-CN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TLAPS</a:t>
            </a:r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辅助定理证明</a:t>
            </a:r>
            <a:endParaRPr lang="en-US" altLang="zh-CN" sz="3000" kern="1200" dirty="0">
              <a:latin typeface="Adobe 仿宋 Std R" panose="02020400000000000000" pitchFamily="18" charset="-122"/>
              <a:ea typeface="Adobe 仿宋 Std R" panose="02020400000000000000" pitchFamily="18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1C30-3D89-4850-8A04-7A4EE1F6BA4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January 17, 2021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07" y="1340272"/>
            <a:ext cx="3839428" cy="3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协同文本编辑系统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541460" y="5228418"/>
            <a:ext cx="8229600" cy="602542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副本文档可以建模为复制列表数据结构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grpSp>
        <p:nvGrpSpPr>
          <p:cNvPr id="3077" name="组合 47"/>
          <p:cNvGrpSpPr>
            <a:grpSpLocks/>
          </p:cNvGrpSpPr>
          <p:nvPr/>
        </p:nvGrpSpPr>
        <p:grpSpPr bwMode="auto">
          <a:xfrm>
            <a:off x="1907705" y="1633661"/>
            <a:ext cx="4642790" cy="3374145"/>
            <a:chOff x="2066467" y="1182088"/>
            <a:chExt cx="5205352" cy="3464401"/>
          </a:xfrm>
        </p:grpSpPr>
        <p:pic>
          <p:nvPicPr>
            <p:cNvPr id="3079" name="图片 3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467" y="1182088"/>
              <a:ext cx="2159999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图片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547" y="3052920"/>
              <a:ext cx="2448272" cy="1209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图片 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259" y="3035121"/>
              <a:ext cx="1368153" cy="1248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图片 3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2" y="1450761"/>
              <a:ext cx="1799244" cy="1012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文本框 39"/>
            <p:cNvSpPr txBox="1">
              <a:spLocks noChangeArrowheads="1"/>
            </p:cNvSpPr>
            <p:nvPr/>
          </p:nvSpPr>
          <p:spPr bwMode="auto">
            <a:xfrm>
              <a:off x="2362160" y="2510807"/>
              <a:ext cx="1448637" cy="32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Google Docs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4" name="文本框 40"/>
            <p:cNvSpPr txBox="1">
              <a:spLocks noChangeArrowheads="1"/>
            </p:cNvSpPr>
            <p:nvPr/>
          </p:nvSpPr>
          <p:spPr bwMode="auto">
            <a:xfrm>
              <a:off x="5230391" y="2510804"/>
              <a:ext cx="1505254" cy="32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Apache Wave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5" name="文本框 41"/>
            <p:cNvSpPr txBox="1">
              <a:spLocks noChangeArrowheads="1"/>
            </p:cNvSpPr>
            <p:nvPr/>
          </p:nvSpPr>
          <p:spPr bwMode="auto">
            <a:xfrm>
              <a:off x="2448085" y="4323906"/>
              <a:ext cx="1240939" cy="32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Wikipedia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6" name="文本框 43"/>
            <p:cNvSpPr txBox="1">
              <a:spLocks noChangeArrowheads="1"/>
            </p:cNvSpPr>
            <p:nvPr/>
          </p:nvSpPr>
          <p:spPr bwMode="auto">
            <a:xfrm>
              <a:off x="5288137" y="4329421"/>
              <a:ext cx="1406302" cy="284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LaTeX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Editor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1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问题与思路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实现复制列表的</a:t>
            </a:r>
            <a:r>
              <a:rPr lang="en-US" altLang="zh-CN" i="1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Jupiter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协议族：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基于“操作转换”思想，难于理解</a:t>
            </a:r>
            <a:endParaRPr lang="en-US" altLang="zh-CN" sz="3000" kern="1200" dirty="0">
              <a:latin typeface="Adobe 仿宋 Std R" panose="02020400000000000000" pitchFamily="18" charset="-122"/>
              <a:ea typeface="Adobe 仿宋 Std R" panose="02020400000000000000" pitchFamily="18" charset="-122"/>
              <a:cs typeface="+mn-cs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3000" kern="1200" dirty="0" smtClean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存在多种</a:t>
            </a:r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变体，关系隐晦复杂</a:t>
            </a:r>
            <a:endParaRPr lang="en-US" altLang="zh-CN" sz="3000" kern="1200" dirty="0">
              <a:latin typeface="Adobe 仿宋 Std R" panose="02020400000000000000" pitchFamily="18" charset="-122"/>
              <a:ea typeface="Adobe 仿宋 Std R" panose="02020400000000000000" pitchFamily="18" charset="-122"/>
              <a:cs typeface="+mn-cs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3000" kern="1200" dirty="0"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rPr>
              <a:t>缺少形式化规约与验证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3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7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贡献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提出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与实现无关的抽象</a:t>
            </a:r>
            <a:r>
              <a:rPr lang="en-US" altLang="zh-CN" i="1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AbsJupiter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协议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kern="12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 algn="ctr">
              <a:buNone/>
            </a:pPr>
            <a:r>
              <a:rPr lang="zh-CN" altLang="en-US" kern="12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建立</a:t>
            </a:r>
            <a:r>
              <a:rPr lang="en-US" altLang="zh-CN" i="1" kern="1200" dirty="0"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Jupiter</a:t>
            </a: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各类变体之间的精化</a:t>
            </a:r>
            <a:r>
              <a:rPr lang="zh-CN" altLang="en-US" kern="12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关系</a:t>
            </a:r>
            <a:endParaRPr lang="en-US" altLang="zh-CN" kern="12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 algn="ctr">
              <a:buNone/>
            </a:pPr>
            <a:r>
              <a:rPr lang="zh-CN" altLang="en-US" kern="12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给出</a:t>
            </a:r>
            <a:r>
              <a:rPr lang="en-US" altLang="zh-CN" kern="12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TLA+</a:t>
            </a:r>
            <a:r>
              <a:rPr lang="zh-CN" altLang="en-US" kern="12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形式化规约与验证</a:t>
            </a:r>
            <a:endParaRPr lang="en-US" altLang="zh-CN" kern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348880"/>
            <a:ext cx="7587702" cy="250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0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12C16461-B20B-482E-8283-8FF9C725E183}" vid="{7AE69011-B9E5-411F-B75C-7F65A454EBF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njuics</Template>
  <TotalTime>10291</TotalTime>
  <Words>228</Words>
  <Application>Microsoft Office PowerPoint</Application>
  <PresentationFormat>全屏显示(4:3)</PresentationFormat>
  <Paragraphs>51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Adobe 仿宋 Std R</vt:lpstr>
      <vt:lpstr>黑体</vt:lpstr>
      <vt:lpstr>宋体</vt:lpstr>
      <vt:lpstr>Arial</vt:lpstr>
      <vt:lpstr>Calibri</vt:lpstr>
      <vt:lpstr>Cambria</vt:lpstr>
      <vt:lpstr>Candara</vt:lpstr>
      <vt:lpstr>Times New Roman</vt:lpstr>
      <vt:lpstr>Wingdings</vt:lpstr>
      <vt:lpstr>2_Network</vt:lpstr>
      <vt:lpstr>PaxosStore中的TPaxos协议</vt:lpstr>
      <vt:lpstr>TPaxos的不足</vt:lpstr>
      <vt:lpstr>贡献</vt:lpstr>
      <vt:lpstr>协同文本编辑系统</vt:lpstr>
      <vt:lpstr>问题与思路</vt:lpstr>
      <vt:lpstr>贡献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星辰</dc:creator>
  <cp:lastModifiedBy>wei hengxin</cp:lastModifiedBy>
  <cp:revision>1034</cp:revision>
  <cp:lastPrinted>2014-03-24T00:35:00Z</cp:lastPrinted>
  <dcterms:created xsi:type="dcterms:W3CDTF">2019-05-06T06:59:36Z</dcterms:created>
  <dcterms:modified xsi:type="dcterms:W3CDTF">2021-01-17T14:28:59Z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