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68" r:id="rId4"/>
    <p:sldId id="274" r:id="rId5"/>
    <p:sldId id="273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74208-9EE4-41A8-806A-607C46669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866DE6-2E81-42F6-A086-A9F72A34F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397FE-0B97-4821-83CB-2150759A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033-4CDB-41EC-9194-5D76E837DF7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AEF60-5CDC-4ACC-98E4-3FCB661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814C4-1F44-44A3-BF77-7235BEFD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0FA-2051-4161-A621-4169E15F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84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CBBDE-FC29-45E1-AD33-422F5CBC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FE338E-E789-4C1E-91CA-63E56DD87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4185AD-8FE8-42CB-A0FE-65B88F61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033-4CDB-41EC-9194-5D76E837DF7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1F7A73-7FC5-4683-81F7-495F2EA8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07775-4EDF-48C2-AE0A-94EACDA5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0FA-2051-4161-A621-4169E15F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19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EEE6EC-9D5B-4426-9789-80B8D3BCF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6AA409-0E38-45EA-BD39-39137FC3E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5384E-D07C-4E8F-A3A9-E8FE5EB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033-4CDB-41EC-9194-5D76E837DF7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1409B4-F3DB-4F44-AEC9-10DC4C98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F6326-77FD-44CF-A8B8-53CC631E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0FA-2051-4161-A621-4169E15F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28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59E03-D293-4960-A9B0-A2D5A0D9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7A45B-B3D4-4350-B877-4FBB2EB46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0EFDE-FFE8-4CCF-A8EB-8529E3E7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033-4CDB-41EC-9194-5D76E837DF7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AA9B0-05DD-487D-A84D-CB6F4638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BA0F1-365A-48BC-845F-292DEE2D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0FA-2051-4161-A621-4169E15F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28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CB7E1-1EF2-4009-B0F8-FC89F8AE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5D092-EF5D-4639-8955-28E610FE1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8700F-4FBE-43BA-A3F3-CBB9FD00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033-4CDB-41EC-9194-5D76E837DF7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60684-E928-4373-A866-BDCF70DC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0B2B9C-2974-412E-AC8E-5FFC6053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0FA-2051-4161-A621-4169E15F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5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581D9-34A6-4448-8308-76A3AB55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CFE0EB-FA86-4D47-9C5D-0F9EC3373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8BF980-D716-47ED-B073-F0185D35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B1B43-8AA3-471F-A26C-B017F5FD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033-4CDB-41EC-9194-5D76E837DF7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35CE72-39BC-48FD-B24A-51395D24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B0E186-DF45-4D62-A0D6-117DB428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0FA-2051-4161-A621-4169E15F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26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F4FAA-8CA9-4DE6-B189-B6BB7D2C6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C3EEFF-D6D2-401D-BA8C-31C25037A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2F133D-45EE-45EE-A9CA-677F2A7B9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F0E276-1F35-4ED7-998F-673A68FA9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CEB46F-3CFD-44C3-964A-DFF112241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04F31A-FC00-4139-B77A-BB240666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033-4CDB-41EC-9194-5D76E837DF7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BD1190-839C-41EF-B58D-66C581C7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9CD20F-1170-4F8B-BADC-B9E5E02B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0FA-2051-4161-A621-4169E15F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5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DDAEB-26E8-489D-8FC5-0412D67A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B25132-AF6B-441E-9D0A-9B3AC1EC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033-4CDB-41EC-9194-5D76E837DF7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DA47D1-644D-4A2C-920A-EB6F2522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47B417-5AA6-416F-BE58-786A4FE3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0FA-2051-4161-A621-4169E15F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8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F705FD-9504-4B48-BCF9-C697D14A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033-4CDB-41EC-9194-5D76E837DF7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FBEF26-F28D-4AFE-A569-5B6AED84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B426F4-A1FA-4F50-9B40-4FD4CB57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0FA-2051-4161-A621-4169E15F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0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EAC42-A593-4D91-81AA-EEC1C22C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113E0-5484-4224-939D-3FC85FE2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528E51-62CA-4253-8F4B-B9CF74B66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1F5A9F-47DA-436D-970F-57DC5B28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033-4CDB-41EC-9194-5D76E837DF7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178239-6E90-4615-A1BD-E4F03061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E12900-7F15-44CD-907E-C3B36F05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0FA-2051-4161-A621-4169E15F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92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7AC04-524E-49CB-8452-C90922B74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B16800-584F-4D26-8671-73588C6F8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16B133-48E2-43A8-9DAA-9D2333486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8BD6A8-5842-4C7A-99C1-2F858C8A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033-4CDB-41EC-9194-5D76E837DF7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8E23F-1637-4265-A7EA-7533B82A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72F482-8290-4CFA-8FA5-CE76435F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0FA-2051-4161-A621-4169E15F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36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E29CBD-164E-496A-BA93-7FD21B56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A01CC3-EDD5-45FB-83B0-B6396E485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7CD93-4E9D-4000-A121-1CC98AD93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EC033-4CDB-41EC-9194-5D76E837DF7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68485-9D60-4EA3-B6BD-2B213B44B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2B1E0-A489-4C19-B10E-F09C7F911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020FA-2051-4161-A621-4169E15F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47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3403EF5D-D9F2-4009-BC89-4B0E93D42C33}"/>
              </a:ext>
            </a:extLst>
          </p:cNvPr>
          <p:cNvGrpSpPr/>
          <p:nvPr/>
        </p:nvGrpSpPr>
        <p:grpSpPr>
          <a:xfrm>
            <a:off x="5252850" y="519715"/>
            <a:ext cx="1586489" cy="866071"/>
            <a:chOff x="5195453" y="484090"/>
            <a:chExt cx="1686299" cy="112501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F72EC86-A98E-4173-A9A2-DE488B584057}"/>
                </a:ext>
              </a:extLst>
            </p:cNvPr>
            <p:cNvSpPr/>
            <p:nvPr/>
          </p:nvSpPr>
          <p:spPr>
            <a:xfrm>
              <a:off x="5201392" y="484090"/>
              <a:ext cx="1674421" cy="1125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354161C-637F-45E8-823F-5EE9A7C82E74}"/>
                </a:ext>
              </a:extLst>
            </p:cNvPr>
            <p:cNvSpPr txBox="1"/>
            <p:nvPr/>
          </p:nvSpPr>
          <p:spPr>
            <a:xfrm>
              <a:off x="5201392" y="484090"/>
              <a:ext cx="167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Client</a:t>
              </a:r>
              <a:endParaRPr lang="zh-CN" altLang="en-US" dirty="0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8B13B58-B838-4FF1-ABFE-8A50F975A78E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837178"/>
              <a:ext cx="16744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78D2114-700B-48FA-9FC9-47F1CD425909}"/>
                </a:ext>
              </a:extLst>
            </p:cNvPr>
            <p:cNvSpPr txBox="1"/>
            <p:nvPr/>
          </p:nvSpPr>
          <p:spPr>
            <a:xfrm>
              <a:off x="5195453" y="867101"/>
              <a:ext cx="1686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err="1"/>
                <a:t>cvc</a:t>
              </a:r>
              <a:endParaRPr lang="en-US" altLang="zh-CN" dirty="0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6F2747B5-2B3B-491E-8436-37CCDC8E83B9}"/>
              </a:ext>
            </a:extLst>
          </p:cNvPr>
          <p:cNvSpPr/>
          <p:nvPr/>
        </p:nvSpPr>
        <p:spPr>
          <a:xfrm>
            <a:off x="365702" y="2273047"/>
            <a:ext cx="4066055" cy="3924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FA5AFC-BC0A-453A-AE01-69199D96689B}"/>
              </a:ext>
            </a:extLst>
          </p:cNvPr>
          <p:cNvSpPr txBox="1"/>
          <p:nvPr/>
        </p:nvSpPr>
        <p:spPr>
          <a:xfrm>
            <a:off x="365700" y="2287386"/>
            <a:ext cx="189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DC</a:t>
            </a:r>
            <a:r>
              <a:rPr lang="zh-CN" altLang="en-US" dirty="0"/>
              <a:t>数据中心</a:t>
            </a:r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7E2E1D5-DE62-4ACB-9770-64D87A574C9A}"/>
              </a:ext>
            </a:extLst>
          </p:cNvPr>
          <p:cNvCxnSpPr>
            <a:cxnSpLocks/>
          </p:cNvCxnSpPr>
          <p:nvPr/>
        </p:nvCxnSpPr>
        <p:spPr>
          <a:xfrm flipV="1">
            <a:off x="6122148" y="621755"/>
            <a:ext cx="1988614" cy="41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82EFDBED-4F0F-4D60-955A-6E3AFE37020A}"/>
              </a:ext>
            </a:extLst>
          </p:cNvPr>
          <p:cNvSpPr/>
          <p:nvPr/>
        </p:nvSpPr>
        <p:spPr>
          <a:xfrm>
            <a:off x="8212821" y="310527"/>
            <a:ext cx="2927759" cy="4585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Cvc</a:t>
            </a:r>
            <a:r>
              <a:rPr lang="zh-CN" altLang="en-US" sz="1400" dirty="0"/>
              <a:t>：客户端时钟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8AB1190-084C-474B-B002-A60B17510AC1}"/>
              </a:ext>
            </a:extLst>
          </p:cNvPr>
          <p:cNvSpPr/>
          <p:nvPr/>
        </p:nvSpPr>
        <p:spPr>
          <a:xfrm>
            <a:off x="554950" y="4959967"/>
            <a:ext cx="1292374" cy="1061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BCB08E6-B7C4-46C2-AB7B-EA491168F72C}"/>
              </a:ext>
            </a:extLst>
          </p:cNvPr>
          <p:cNvSpPr txBox="1"/>
          <p:nvPr/>
        </p:nvSpPr>
        <p:spPr>
          <a:xfrm>
            <a:off x="363926" y="4956348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Partition </a:t>
            </a:r>
            <a:r>
              <a:rPr lang="en-US" altLang="zh-CN" i="1" dirty="0" err="1"/>
              <a:t>i</a:t>
            </a:r>
            <a:endParaRPr lang="zh-CN" altLang="en-US" i="1" dirty="0"/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3633C6D3-F48E-4B6A-8767-0FB497ECDF11}"/>
              </a:ext>
            </a:extLst>
          </p:cNvPr>
          <p:cNvCxnSpPr>
            <a:cxnSpLocks/>
          </p:cNvCxnSpPr>
          <p:nvPr/>
        </p:nvCxnSpPr>
        <p:spPr>
          <a:xfrm>
            <a:off x="549010" y="5300505"/>
            <a:ext cx="1298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ADC278D9-867A-45EB-9B66-CA3D98E2AACB}"/>
              </a:ext>
            </a:extLst>
          </p:cNvPr>
          <p:cNvSpPr txBox="1"/>
          <p:nvPr/>
        </p:nvSpPr>
        <p:spPr>
          <a:xfrm>
            <a:off x="598391" y="5325680"/>
            <a:ext cx="1199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0A144F3D-DC89-470C-8C14-14FCF84AE28A}"/>
              </a:ext>
            </a:extLst>
          </p:cNvPr>
          <p:cNvSpPr/>
          <p:nvPr/>
        </p:nvSpPr>
        <p:spPr>
          <a:xfrm>
            <a:off x="2690075" y="4981233"/>
            <a:ext cx="1292374" cy="1061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BD65522-00CB-4CAF-91C8-6EF7A2C55ACE}"/>
              </a:ext>
            </a:extLst>
          </p:cNvPr>
          <p:cNvSpPr txBox="1"/>
          <p:nvPr/>
        </p:nvSpPr>
        <p:spPr>
          <a:xfrm>
            <a:off x="2499051" y="4977614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Partition </a:t>
            </a:r>
            <a:r>
              <a:rPr lang="en-US" altLang="zh-CN" i="1" dirty="0"/>
              <a:t>j</a:t>
            </a:r>
            <a:endParaRPr lang="zh-CN" altLang="en-US" i="1" dirty="0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6C96F068-60D1-4075-8DF7-82413DDB6405}"/>
              </a:ext>
            </a:extLst>
          </p:cNvPr>
          <p:cNvCxnSpPr>
            <a:cxnSpLocks/>
          </p:cNvCxnSpPr>
          <p:nvPr/>
        </p:nvCxnSpPr>
        <p:spPr>
          <a:xfrm>
            <a:off x="2684135" y="5321771"/>
            <a:ext cx="1298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693EA471-47CB-41B3-8750-ABE51681B8D4}"/>
              </a:ext>
            </a:extLst>
          </p:cNvPr>
          <p:cNvSpPr txBox="1"/>
          <p:nvPr/>
        </p:nvSpPr>
        <p:spPr>
          <a:xfrm>
            <a:off x="2733516" y="5346946"/>
            <a:ext cx="1199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D9D9C88D-4E49-45D3-81BF-85776A1B6FA1}"/>
              </a:ext>
            </a:extLst>
          </p:cNvPr>
          <p:cNvSpPr/>
          <p:nvPr/>
        </p:nvSpPr>
        <p:spPr>
          <a:xfrm>
            <a:off x="1648157" y="2930607"/>
            <a:ext cx="1292374" cy="1061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9C88156-3CF4-4893-A8CE-8E4B6D4C595A}"/>
              </a:ext>
            </a:extLst>
          </p:cNvPr>
          <p:cNvSpPr txBox="1"/>
          <p:nvPr/>
        </p:nvSpPr>
        <p:spPr>
          <a:xfrm>
            <a:off x="1457133" y="2926988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Partition </a:t>
            </a:r>
            <a:r>
              <a:rPr lang="en-US" altLang="zh-CN" i="1" dirty="0"/>
              <a:t>m</a:t>
            </a:r>
            <a:endParaRPr lang="zh-CN" altLang="en-US" i="1" dirty="0"/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114D669A-1423-4F32-85AD-026B7D9B85BE}"/>
              </a:ext>
            </a:extLst>
          </p:cNvPr>
          <p:cNvCxnSpPr>
            <a:cxnSpLocks/>
          </p:cNvCxnSpPr>
          <p:nvPr/>
        </p:nvCxnSpPr>
        <p:spPr>
          <a:xfrm>
            <a:off x="1642217" y="3271145"/>
            <a:ext cx="1298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1ACC900-F7E8-488D-931C-BAE48D6B6343}"/>
              </a:ext>
            </a:extLst>
          </p:cNvPr>
          <p:cNvSpPr txBox="1"/>
          <p:nvPr/>
        </p:nvSpPr>
        <p:spPr>
          <a:xfrm>
            <a:off x="1691598" y="3296320"/>
            <a:ext cx="1199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D6BEC33A-04FA-4AF2-8C4B-ED9B03F4DF0B}"/>
              </a:ext>
            </a:extLst>
          </p:cNvPr>
          <p:cNvSpPr/>
          <p:nvPr/>
        </p:nvSpPr>
        <p:spPr>
          <a:xfrm>
            <a:off x="7982591" y="2287386"/>
            <a:ext cx="4066055" cy="3924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166914FD-C631-42D3-A83F-2FC048BCBE71}"/>
              </a:ext>
            </a:extLst>
          </p:cNvPr>
          <p:cNvSpPr txBox="1"/>
          <p:nvPr/>
        </p:nvSpPr>
        <p:spPr>
          <a:xfrm>
            <a:off x="7982589" y="2301725"/>
            <a:ext cx="189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DC</a:t>
            </a:r>
            <a:r>
              <a:rPr lang="zh-CN" altLang="en-US" dirty="0"/>
              <a:t>数据中心</a:t>
            </a:r>
            <a:r>
              <a:rPr lang="en-US" altLang="zh-CN" dirty="0"/>
              <a:t>d’</a:t>
            </a:r>
            <a:endParaRPr lang="zh-CN" altLang="en-US" dirty="0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C19486D2-DAB5-4DF2-999A-6E620A970708}"/>
              </a:ext>
            </a:extLst>
          </p:cNvPr>
          <p:cNvSpPr/>
          <p:nvPr/>
        </p:nvSpPr>
        <p:spPr>
          <a:xfrm>
            <a:off x="8171839" y="4974306"/>
            <a:ext cx="1292374" cy="1061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989D926D-59CF-44BF-B906-670C3067E2D5}"/>
              </a:ext>
            </a:extLst>
          </p:cNvPr>
          <p:cNvSpPr txBox="1"/>
          <p:nvPr/>
        </p:nvSpPr>
        <p:spPr>
          <a:xfrm>
            <a:off x="7980815" y="4970687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Partition </a:t>
            </a:r>
            <a:r>
              <a:rPr lang="en-US" altLang="zh-CN" i="1" dirty="0"/>
              <a:t>I’</a:t>
            </a:r>
            <a:endParaRPr lang="zh-CN" altLang="en-US" i="1" dirty="0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C796847-C4A2-41D5-98D3-44F1125B9C8A}"/>
              </a:ext>
            </a:extLst>
          </p:cNvPr>
          <p:cNvCxnSpPr>
            <a:cxnSpLocks/>
          </p:cNvCxnSpPr>
          <p:nvPr/>
        </p:nvCxnSpPr>
        <p:spPr>
          <a:xfrm>
            <a:off x="8165899" y="5314844"/>
            <a:ext cx="1298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C85192E-71B8-4B0A-8954-313CC18F076E}"/>
              </a:ext>
            </a:extLst>
          </p:cNvPr>
          <p:cNvSpPr txBox="1"/>
          <p:nvPr/>
        </p:nvSpPr>
        <p:spPr>
          <a:xfrm>
            <a:off x="8215280" y="5340019"/>
            <a:ext cx="1199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ACA117FE-9B35-468B-955B-331B6CE8EC4B}"/>
              </a:ext>
            </a:extLst>
          </p:cNvPr>
          <p:cNvSpPr/>
          <p:nvPr/>
        </p:nvSpPr>
        <p:spPr>
          <a:xfrm>
            <a:off x="10306964" y="4995572"/>
            <a:ext cx="1292374" cy="1061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06F5A3A4-F3FA-4F61-AA79-30E31825968B}"/>
              </a:ext>
            </a:extLst>
          </p:cNvPr>
          <p:cNvSpPr txBox="1"/>
          <p:nvPr/>
        </p:nvSpPr>
        <p:spPr>
          <a:xfrm>
            <a:off x="10115940" y="4991953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Partition </a:t>
            </a:r>
            <a:r>
              <a:rPr lang="en-US" altLang="zh-CN" i="1" dirty="0"/>
              <a:t>j’</a:t>
            </a:r>
            <a:endParaRPr lang="zh-CN" altLang="en-US" i="1" dirty="0"/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1F1F33F5-8FA6-4D76-AE6A-2728263AC9D7}"/>
              </a:ext>
            </a:extLst>
          </p:cNvPr>
          <p:cNvCxnSpPr>
            <a:cxnSpLocks/>
          </p:cNvCxnSpPr>
          <p:nvPr/>
        </p:nvCxnSpPr>
        <p:spPr>
          <a:xfrm>
            <a:off x="10301024" y="5336110"/>
            <a:ext cx="1298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5C3156D-433D-43D3-BA2B-375A0471D3C7}"/>
              </a:ext>
            </a:extLst>
          </p:cNvPr>
          <p:cNvSpPr txBox="1"/>
          <p:nvPr/>
        </p:nvSpPr>
        <p:spPr>
          <a:xfrm>
            <a:off x="10350405" y="5361285"/>
            <a:ext cx="1199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58D249FD-0ABB-4BA6-9D8F-C45EC105E0CA}"/>
              </a:ext>
            </a:extLst>
          </p:cNvPr>
          <p:cNvSpPr/>
          <p:nvPr/>
        </p:nvSpPr>
        <p:spPr>
          <a:xfrm>
            <a:off x="9265046" y="2944946"/>
            <a:ext cx="1292374" cy="1061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B93373A-6D7A-474C-91B6-472B045C01E6}"/>
              </a:ext>
            </a:extLst>
          </p:cNvPr>
          <p:cNvSpPr txBox="1"/>
          <p:nvPr/>
        </p:nvSpPr>
        <p:spPr>
          <a:xfrm>
            <a:off x="9074022" y="2941327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Partition </a:t>
            </a:r>
            <a:r>
              <a:rPr lang="en-US" altLang="zh-CN" i="1" dirty="0"/>
              <a:t>m’</a:t>
            </a:r>
            <a:endParaRPr lang="zh-CN" altLang="en-US" i="1" dirty="0"/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743255F5-3330-455D-88DB-3EC656B14948}"/>
              </a:ext>
            </a:extLst>
          </p:cNvPr>
          <p:cNvCxnSpPr>
            <a:cxnSpLocks/>
          </p:cNvCxnSpPr>
          <p:nvPr/>
        </p:nvCxnSpPr>
        <p:spPr>
          <a:xfrm>
            <a:off x="9259106" y="3285484"/>
            <a:ext cx="1298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C3F0A990-CF03-4F44-A17F-D4AD22AAAA82}"/>
              </a:ext>
            </a:extLst>
          </p:cNvPr>
          <p:cNvSpPr txBox="1"/>
          <p:nvPr/>
        </p:nvSpPr>
        <p:spPr>
          <a:xfrm>
            <a:off x="9308487" y="3310659"/>
            <a:ext cx="1199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C3DB3979-5717-4B32-A519-47F84DF7DA61}"/>
              </a:ext>
            </a:extLst>
          </p:cNvPr>
          <p:cNvSpPr/>
          <p:nvPr/>
        </p:nvSpPr>
        <p:spPr>
          <a:xfrm>
            <a:off x="5252020" y="2472052"/>
            <a:ext cx="2106835" cy="18860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BDE0E154-EF19-486E-9A5A-9D6F4698F195}"/>
              </a:ext>
            </a:extLst>
          </p:cNvPr>
          <p:cNvSpPr txBox="1"/>
          <p:nvPr/>
        </p:nvSpPr>
        <p:spPr>
          <a:xfrm>
            <a:off x="5284937" y="2486390"/>
            <a:ext cx="204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Transaction </a:t>
            </a:r>
            <a:r>
              <a:rPr lang="en-US" altLang="zh-CN" i="1" dirty="0"/>
              <a:t>T</a:t>
            </a:r>
            <a:endParaRPr lang="zh-CN" altLang="en-US" i="1" dirty="0"/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8ACAB56C-BE9D-4BDA-94BC-BA9B6019BCC5}"/>
              </a:ext>
            </a:extLst>
          </p:cNvPr>
          <p:cNvCxnSpPr>
            <a:cxnSpLocks/>
          </p:cNvCxnSpPr>
          <p:nvPr/>
        </p:nvCxnSpPr>
        <p:spPr>
          <a:xfrm flipV="1">
            <a:off x="5284937" y="2855722"/>
            <a:ext cx="2041003" cy="14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7CA85D8-AF6B-4CCF-82DA-ED80D0421C2C}"/>
                  </a:ext>
                </a:extLst>
              </p:cNvPr>
              <p:cNvSpPr txBox="1"/>
              <p:nvPr/>
            </p:nvSpPr>
            <p:spPr>
              <a:xfrm>
                <a:off x="5284937" y="2855723"/>
                <a:ext cx="20410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𝑠𝑣𝑐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ct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7CA85D8-AF6B-4CCF-82DA-ED80D0421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937" y="2855723"/>
                <a:ext cx="2041003" cy="1200329"/>
              </a:xfrm>
              <a:prstGeom prst="rect">
                <a:avLst/>
              </a:prstGeom>
              <a:blipFill>
                <a:blip r:embed="rId2"/>
                <a:stretch>
                  <a:fillRect b="-4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4066FBFD-9C37-4FDC-A3CA-FF0A1E8DCD7A}"/>
                  </a:ext>
                </a:extLst>
              </p:cNvPr>
              <p:cNvSpPr/>
              <p:nvPr/>
            </p:nvSpPr>
            <p:spPr>
              <a:xfrm>
                <a:off x="7610142" y="1474649"/>
                <a:ext cx="2927759" cy="45855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/>
                  <a:t>：事务</a:t>
                </a:r>
                <a:r>
                  <a:rPr lang="en-US" altLang="zh-CN" sz="1400" dirty="0"/>
                  <a:t>T</a:t>
                </a:r>
                <a:r>
                  <a:rPr lang="zh-CN" altLang="en-US" sz="1400" dirty="0"/>
                  <a:t>的协调器</a:t>
                </a:r>
              </a:p>
            </p:txBody>
          </p:sp>
        </mc:Choice>
        <mc:Fallback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4066FBFD-9C37-4FDC-A3CA-FF0A1E8DCD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142" y="1474649"/>
                <a:ext cx="2927759" cy="458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212FF292-6EA1-4988-A9B0-AB0C3B93F363}"/>
                  </a:ext>
                </a:extLst>
              </p:cNvPr>
              <p:cNvSpPr/>
              <p:nvPr/>
            </p:nvSpPr>
            <p:spPr>
              <a:xfrm>
                <a:off x="7861269" y="2499962"/>
                <a:ext cx="2927759" cy="45855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𝑠𝑣𝑐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/>
                  <a:t>：事务</a:t>
                </a:r>
                <a:r>
                  <a:rPr lang="en-US" altLang="zh-CN" sz="1400" dirty="0"/>
                  <a:t>T</a:t>
                </a:r>
                <a:r>
                  <a:rPr lang="zh-CN" altLang="en-US" sz="1400" dirty="0"/>
                  <a:t>的快照向量</a:t>
                </a:r>
              </a:p>
            </p:txBody>
          </p:sp>
        </mc:Choice>
        <mc:Fallback xmlns=""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212FF292-6EA1-4988-A9B0-AB0C3B93F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269" y="2499962"/>
                <a:ext cx="2927759" cy="458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A1BDA327-D1B6-49F4-BCAA-B3E11BD1D1B6}"/>
                  </a:ext>
                </a:extLst>
              </p:cNvPr>
              <p:cNvSpPr/>
              <p:nvPr/>
            </p:nvSpPr>
            <p:spPr>
              <a:xfrm>
                <a:off x="7861269" y="3448430"/>
                <a:ext cx="2927759" cy="45855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ct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/>
                  <a:t>：事务</a:t>
                </a:r>
                <a:r>
                  <a:rPr lang="en-US" altLang="zh-CN" sz="1400" dirty="0"/>
                  <a:t>T</a:t>
                </a:r>
                <a:r>
                  <a:rPr lang="zh-CN" altLang="en-US" sz="1400" dirty="0"/>
                  <a:t>的提交向量时钟</a:t>
                </a:r>
              </a:p>
            </p:txBody>
          </p:sp>
        </mc:Choice>
        <mc:Fallback xmlns=""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A1BDA327-D1B6-49F4-BCAA-B3E11BD1D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269" y="3448430"/>
                <a:ext cx="2927759" cy="458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25AB335C-21DC-4802-9DB8-DDCEADD9CDCB}"/>
                  </a:ext>
                </a:extLst>
              </p:cNvPr>
              <p:cNvSpPr/>
              <p:nvPr/>
            </p:nvSpPr>
            <p:spPr>
              <a:xfrm>
                <a:off x="7861269" y="4628375"/>
                <a:ext cx="2927759" cy="45855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𝑤𝑠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zh-CN" altLang="en-US" sz="1400" dirty="0"/>
                  <a:t>：事务</a:t>
                </a:r>
                <a:r>
                  <a:rPr lang="en-US" altLang="zh-CN" sz="1400" dirty="0"/>
                  <a:t>T</a:t>
                </a:r>
                <a:r>
                  <a:rPr lang="zh-CN" altLang="en-US" sz="1400"/>
                  <a:t>的写入集</a:t>
                </a:r>
                <a:endParaRPr lang="zh-CN" altLang="en-US" sz="1400" dirty="0"/>
              </a:p>
            </p:txBody>
          </p:sp>
        </mc:Choice>
        <mc:Fallback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25AB335C-21DC-4802-9DB8-DDCEADD9CD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269" y="4628375"/>
                <a:ext cx="2927759" cy="458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FDC2F5FC-3E4F-4FB2-91E1-B555EA470C03}"/>
              </a:ext>
            </a:extLst>
          </p:cNvPr>
          <p:cNvCxnSpPr>
            <a:cxnSpLocks/>
            <a:endCxn id="119" idx="1"/>
          </p:cNvCxnSpPr>
          <p:nvPr/>
        </p:nvCxnSpPr>
        <p:spPr>
          <a:xfrm flipV="1">
            <a:off x="6540759" y="1703925"/>
            <a:ext cx="1069383" cy="131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8DFE0ABC-C8B9-4C4E-955A-3A0977B07BA9}"/>
              </a:ext>
            </a:extLst>
          </p:cNvPr>
          <p:cNvCxnSpPr>
            <a:cxnSpLocks/>
            <a:endCxn id="120" idx="1"/>
          </p:cNvCxnSpPr>
          <p:nvPr/>
        </p:nvCxnSpPr>
        <p:spPr>
          <a:xfrm flipV="1">
            <a:off x="6615404" y="2729238"/>
            <a:ext cx="1245865" cy="693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13541F59-D8C7-45F9-A6F8-FDEC4EA7FC87}"/>
              </a:ext>
            </a:extLst>
          </p:cNvPr>
          <p:cNvCxnSpPr>
            <a:cxnSpLocks/>
          </p:cNvCxnSpPr>
          <p:nvPr/>
        </p:nvCxnSpPr>
        <p:spPr>
          <a:xfrm>
            <a:off x="6540759" y="3651759"/>
            <a:ext cx="1250809" cy="13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ED1139E6-4DC3-4BD6-BC19-9E47266F8B59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6791258" y="4006878"/>
            <a:ext cx="1070011" cy="85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16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5" grpId="0" animBg="1"/>
      <p:bldP spid="96" grpId="0"/>
      <p:bldP spid="97" grpId="0" animBg="1"/>
      <p:bldP spid="98" grpId="0"/>
      <p:bldP spid="105" grpId="0"/>
      <p:bldP spid="106" grpId="0" animBg="1"/>
      <p:bldP spid="107" grpId="0"/>
      <p:bldP spid="110" grpId="0"/>
      <p:bldP spid="111" grpId="0" animBg="1"/>
      <p:bldP spid="112" grpId="0"/>
      <p:bldP spid="114" grpId="0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6F2747B5-2B3B-491E-8436-37CCDC8E83B9}"/>
              </a:ext>
            </a:extLst>
          </p:cNvPr>
          <p:cNvSpPr/>
          <p:nvPr/>
        </p:nvSpPr>
        <p:spPr>
          <a:xfrm>
            <a:off x="2931706" y="1466907"/>
            <a:ext cx="5776066" cy="4598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FA5AFC-BC0A-453A-AE01-69199D96689B}"/>
              </a:ext>
            </a:extLst>
          </p:cNvPr>
          <p:cNvSpPr txBox="1"/>
          <p:nvPr/>
        </p:nvSpPr>
        <p:spPr>
          <a:xfrm>
            <a:off x="2887072" y="1448922"/>
            <a:ext cx="195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DC </a:t>
            </a:r>
            <a:r>
              <a:rPr lang="en-US" altLang="zh-CN" b="1" i="1" dirty="0"/>
              <a:t>d</a:t>
            </a:r>
            <a:r>
              <a:rPr lang="en-US" altLang="zh-CN" dirty="0"/>
              <a:t>(data </a:t>
            </a:r>
            <a:r>
              <a:rPr lang="en-US" altLang="zh-CN" dirty="0" err="1"/>
              <a:t>centre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E4A74CB-DDE0-4C0C-9BFB-8D07B050982A}"/>
              </a:ext>
            </a:extLst>
          </p:cNvPr>
          <p:cNvSpPr/>
          <p:nvPr/>
        </p:nvSpPr>
        <p:spPr>
          <a:xfrm>
            <a:off x="4517857" y="1896194"/>
            <a:ext cx="2134529" cy="28064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07AE8AA-BC6B-431F-B56A-6B94FEFB1EC0}"/>
              </a:ext>
            </a:extLst>
          </p:cNvPr>
          <p:cNvSpPr txBox="1"/>
          <p:nvPr/>
        </p:nvSpPr>
        <p:spPr>
          <a:xfrm>
            <a:off x="4675131" y="1921496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Partition </a:t>
            </a:r>
            <a:r>
              <a:rPr lang="en-US" altLang="zh-CN" i="1" dirty="0"/>
              <a:t>m</a:t>
            </a:r>
            <a:endParaRPr lang="zh-CN" altLang="en-US" i="1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E4A417A-B46A-42E9-AE7E-06D531411D35}"/>
              </a:ext>
            </a:extLst>
          </p:cNvPr>
          <p:cNvCxnSpPr>
            <a:cxnSpLocks/>
          </p:cNvCxnSpPr>
          <p:nvPr/>
        </p:nvCxnSpPr>
        <p:spPr>
          <a:xfrm>
            <a:off x="4511918" y="2249284"/>
            <a:ext cx="2140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39DBADD-8C75-4F6A-B73B-DB884B289C0B}"/>
              </a:ext>
            </a:extLst>
          </p:cNvPr>
          <p:cNvCxnSpPr>
            <a:cxnSpLocks/>
          </p:cNvCxnSpPr>
          <p:nvPr/>
        </p:nvCxnSpPr>
        <p:spPr>
          <a:xfrm>
            <a:off x="4561911" y="4422919"/>
            <a:ext cx="21164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604C547-7BB1-45F5-949F-BF12104A967B}"/>
              </a:ext>
            </a:extLst>
          </p:cNvPr>
          <p:cNvSpPr/>
          <p:nvPr/>
        </p:nvSpPr>
        <p:spPr>
          <a:xfrm>
            <a:off x="3219544" y="4983717"/>
            <a:ext cx="1292374" cy="1061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2292AF5-896B-423D-9282-21800D9A9C5B}"/>
              </a:ext>
            </a:extLst>
          </p:cNvPr>
          <p:cNvSpPr txBox="1"/>
          <p:nvPr/>
        </p:nvSpPr>
        <p:spPr>
          <a:xfrm>
            <a:off x="3028520" y="4980098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Partition </a:t>
            </a:r>
            <a:r>
              <a:rPr lang="en-US" altLang="zh-CN" i="1" dirty="0" err="1"/>
              <a:t>i</a:t>
            </a:r>
            <a:endParaRPr lang="zh-CN" altLang="en-US" i="1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C85AEDF-5B04-45DB-8F6B-506AADED537E}"/>
              </a:ext>
            </a:extLst>
          </p:cNvPr>
          <p:cNvCxnSpPr>
            <a:cxnSpLocks/>
          </p:cNvCxnSpPr>
          <p:nvPr/>
        </p:nvCxnSpPr>
        <p:spPr>
          <a:xfrm>
            <a:off x="3213604" y="5324255"/>
            <a:ext cx="1298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1AF11FF4-0D37-41A2-B850-C91F8F997222}"/>
                  </a:ext>
                </a:extLst>
              </p:cNvPr>
              <p:cNvSpPr/>
              <p:nvPr/>
            </p:nvSpPr>
            <p:spPr>
              <a:xfrm>
                <a:off x="6644270" y="118657"/>
                <a:ext cx="2927759" cy="45855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sz="1400" dirty="0"/>
                  <a:t>:</a:t>
                </a:r>
                <a:r>
                  <a:rPr lang="zh-CN" altLang="en-US" sz="1400" dirty="0"/>
                  <a:t>数据中心</a:t>
                </a:r>
                <a:r>
                  <a:rPr lang="en-US" altLang="zh-CN" sz="1400" i="1" dirty="0"/>
                  <a:t>d </a:t>
                </a:r>
                <a:r>
                  <a:rPr lang="zh-CN" altLang="en-US" sz="1400" dirty="0"/>
                  <a:t>的分区</a:t>
                </a:r>
                <a:r>
                  <a:rPr lang="en-US" altLang="zh-CN" sz="1400" i="1" dirty="0"/>
                  <a:t>m</a:t>
                </a:r>
                <a:endParaRPr lang="zh-CN" altLang="en-US" sz="1400" i="1" dirty="0"/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1AF11FF4-0D37-41A2-B850-C91F8F997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270" y="118657"/>
                <a:ext cx="2927759" cy="458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FE2FD09-25EF-4A25-AA01-1BD005448D99}"/>
                  </a:ext>
                </a:extLst>
              </p:cNvPr>
              <p:cNvSpPr/>
              <p:nvPr/>
            </p:nvSpPr>
            <p:spPr>
              <a:xfrm>
                <a:off x="7699132" y="1221106"/>
                <a:ext cx="2927759" cy="45855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𝐶𝑙𝑜𝑐𝑘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sz="1400" dirty="0"/>
                  <a:t>:</a:t>
                </a:r>
                <a:r>
                  <a:rPr lang="zh-CN" altLang="en-US" sz="1400" dirty="0"/>
                  <a:t>分区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zh-CN" altLang="en-US" sz="1400" dirty="0"/>
                  <a:t>的物理时钟</a:t>
                </a: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FE2FD09-25EF-4A25-AA01-1BD005448D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132" y="1221106"/>
                <a:ext cx="2927759" cy="458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B2D4CE5-4A40-4212-84D9-02E2DE8CF38A}"/>
                  </a:ext>
                </a:extLst>
              </p:cNvPr>
              <p:cNvSpPr/>
              <p:nvPr/>
            </p:nvSpPr>
            <p:spPr>
              <a:xfrm>
                <a:off x="7719868" y="2958295"/>
                <a:ext cx="3835080" cy="45855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𝐺𝑆𝑆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/>
                  <a:t>:</a:t>
                </a:r>
                <a:r>
                  <a:rPr lang="zh-CN" altLang="en-US" sz="1400" dirty="0"/>
                  <a:t>分区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zh-CN" altLang="en-US" sz="1400" dirty="0"/>
                  <a:t>的全局稳定快照（时钟向量）</a:t>
                </a:r>
              </a:p>
            </p:txBody>
          </p:sp>
        </mc:Choice>
        <mc:Fallback xmlns="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B2D4CE5-4A40-4212-84D9-02E2DE8CF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868" y="2958295"/>
                <a:ext cx="3835080" cy="458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C5BF7C6-1E51-4686-8A66-0A736B0A8510}"/>
                  </a:ext>
                </a:extLst>
              </p:cNvPr>
              <p:cNvSpPr txBox="1"/>
              <p:nvPr/>
            </p:nvSpPr>
            <p:spPr>
              <a:xfrm>
                <a:off x="4561911" y="2258279"/>
                <a:ext cx="200084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𝐶𝑙𝑜𝑐𝑘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𝑝𝑣𝑐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𝐺𝑆𝑆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𝑝𝑟𝑒𝑝𝑇𝑥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𝑐𝑜𝑚𝑚𝑖𝑡𝑡𝑒𝑑𝑇𝑥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𝑃𝑀𝐶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C5BF7C6-1E51-4686-8A66-0A736B0A8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911" y="2258279"/>
                <a:ext cx="2000849" cy="2031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26224FB8-E963-4129-B28A-BAB82F17133E}"/>
              </a:ext>
            </a:extLst>
          </p:cNvPr>
          <p:cNvSpPr txBox="1"/>
          <p:nvPr/>
        </p:nvSpPr>
        <p:spPr>
          <a:xfrm>
            <a:off x="3262985" y="5349430"/>
            <a:ext cx="1199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09927E21-43B0-4B10-82B5-A7BB5456D579}"/>
              </a:ext>
            </a:extLst>
          </p:cNvPr>
          <p:cNvSpPr/>
          <p:nvPr/>
        </p:nvSpPr>
        <p:spPr>
          <a:xfrm>
            <a:off x="6684311" y="4915282"/>
            <a:ext cx="1292374" cy="1061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245D7250-E1E0-4F6E-B745-BABBB519DEC2}"/>
              </a:ext>
            </a:extLst>
          </p:cNvPr>
          <p:cNvCxnSpPr>
            <a:cxnSpLocks/>
          </p:cNvCxnSpPr>
          <p:nvPr/>
        </p:nvCxnSpPr>
        <p:spPr>
          <a:xfrm>
            <a:off x="6678371" y="5255820"/>
            <a:ext cx="1298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1ACE826A-7926-4646-A9BB-9DD2196584D4}"/>
              </a:ext>
            </a:extLst>
          </p:cNvPr>
          <p:cNvSpPr txBox="1"/>
          <p:nvPr/>
        </p:nvSpPr>
        <p:spPr>
          <a:xfrm>
            <a:off x="6727752" y="5280995"/>
            <a:ext cx="1199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4AD5A0D-E7D4-4352-A227-8B4E6BC6DDAF}"/>
              </a:ext>
            </a:extLst>
          </p:cNvPr>
          <p:cNvSpPr txBox="1"/>
          <p:nvPr/>
        </p:nvSpPr>
        <p:spPr>
          <a:xfrm>
            <a:off x="6406117" y="4908235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Partition </a:t>
            </a:r>
            <a:r>
              <a:rPr lang="en-US" altLang="zh-CN" i="1" dirty="0"/>
              <a:t>j</a:t>
            </a:r>
            <a:endParaRPr lang="zh-CN" altLang="en-US" i="1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F772C5A-BD51-40AC-9218-5CD0A4173D8F}"/>
              </a:ext>
            </a:extLst>
          </p:cNvPr>
          <p:cNvCxnSpPr>
            <a:endCxn id="79" idx="1"/>
          </p:cNvCxnSpPr>
          <p:nvPr/>
        </p:nvCxnSpPr>
        <p:spPr>
          <a:xfrm flipV="1">
            <a:off x="5338322" y="347933"/>
            <a:ext cx="1305948" cy="1540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ABDFD1D1-5B54-4AA3-9A58-12D1C4340E9B}"/>
                  </a:ext>
                </a:extLst>
              </p:cNvPr>
              <p:cNvSpPr/>
              <p:nvPr/>
            </p:nvSpPr>
            <p:spPr>
              <a:xfrm>
                <a:off x="269078" y="3654896"/>
                <a:ext cx="3384522" cy="54122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𝑐𝑜𝑚𝑚𝑖𝑡𝑡𝑒𝑑𝑇𝑥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sz="1400" dirty="0"/>
                  <a:t>:</a:t>
                </a:r>
                <a:r>
                  <a:rPr lang="zh-CN" altLang="en-US" sz="1400" dirty="0"/>
                  <a:t>分区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上已</m:t>
                    </m:r>
                  </m:oMath>
                </a14:m>
                <a:r>
                  <a:rPr lang="zh-CN" altLang="en-US" sz="1400" dirty="0"/>
                  <a:t>提交的事务</a:t>
                </a:r>
                <a:r>
                  <a:rPr lang="en-US" altLang="zh-CN" sz="1400" i="1" dirty="0"/>
                  <a:t>T</a:t>
                </a:r>
                <a:endParaRPr lang="zh-CN" altLang="en-US" sz="1400" i="1" dirty="0"/>
              </a:p>
            </p:txBody>
          </p:sp>
        </mc:Choice>
        <mc:Fallback xmlns="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ABDFD1D1-5B54-4AA3-9A58-12D1C4340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8" y="3654896"/>
                <a:ext cx="3384522" cy="5412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922BF17-6BA4-4FC6-AA15-891A0BF66A91}"/>
                  </a:ext>
                </a:extLst>
              </p:cNvPr>
              <p:cNvSpPr/>
              <p:nvPr/>
            </p:nvSpPr>
            <p:spPr>
              <a:xfrm>
                <a:off x="285845" y="2711810"/>
                <a:ext cx="2927759" cy="45855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𝑝𝑟𝑒𝑝𝑇𝑥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sz="1400" dirty="0"/>
                  <a:t>:</a:t>
                </a:r>
                <a:r>
                  <a:rPr lang="zh-CN" altLang="en-US" sz="1400" dirty="0"/>
                  <a:t>分区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zh-CN" altLang="en-US" sz="1400" dirty="0"/>
                  <a:t>上就绪的事务</a:t>
                </a:r>
                <a:r>
                  <a:rPr lang="en-US" altLang="zh-CN" sz="1400" i="1" dirty="0"/>
                  <a:t>T</a:t>
                </a:r>
                <a:endParaRPr lang="zh-CN" altLang="en-US" sz="1400" i="1" dirty="0"/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922BF17-6BA4-4FC6-AA15-891A0BF66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45" y="2711810"/>
                <a:ext cx="2927759" cy="458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AAD6721D-BFA6-4118-9C06-24C6B95A2962}"/>
                  </a:ext>
                </a:extLst>
              </p:cNvPr>
              <p:cNvSpPr/>
              <p:nvPr/>
            </p:nvSpPr>
            <p:spPr>
              <a:xfrm>
                <a:off x="7719868" y="3696590"/>
                <a:ext cx="2927759" cy="45855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𝑜𝑔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sz="1400" dirty="0"/>
                  <a:t>:</a:t>
                </a:r>
                <a:r>
                  <a:rPr lang="zh-CN" altLang="en-US" sz="1400" dirty="0"/>
                  <a:t>分区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zh-CN" altLang="en-US" sz="1400" dirty="0"/>
                  <a:t>的更新日志</a:t>
                </a:r>
              </a:p>
            </p:txBody>
          </p:sp>
        </mc:Choice>
        <mc:Fallback xmlns="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AAD6721D-BFA6-4118-9C06-24C6B95A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868" y="3696590"/>
                <a:ext cx="2927759" cy="458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FF8D2332-1423-4BED-9F05-D76C4AC87D6B}"/>
                  </a:ext>
                </a:extLst>
              </p:cNvPr>
              <p:cNvSpPr/>
              <p:nvPr/>
            </p:nvSpPr>
            <p:spPr>
              <a:xfrm>
                <a:off x="8080538" y="4540778"/>
                <a:ext cx="3835080" cy="45855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𝑃𝑀𝐶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sz="1400" dirty="0"/>
                  <a:t>:</a:t>
                </a:r>
                <a:r>
                  <a:rPr lang="zh-CN" altLang="en-US" sz="1400" dirty="0"/>
                  <a:t>分区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zh-CN" altLang="en-US" sz="1400" dirty="0"/>
                  <a:t>的接受的向量时钟构成的矩阵</a:t>
                </a:r>
              </a:p>
            </p:txBody>
          </p:sp>
        </mc:Choice>
        <mc:Fallback xmlns=""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FF8D2332-1423-4BED-9F05-D76C4AC87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538" y="4540778"/>
                <a:ext cx="3835080" cy="4585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F048C3D7-B0A8-40A3-9DDE-2BDC17C7F8E0}"/>
                  </a:ext>
                </a:extLst>
              </p:cNvPr>
              <p:cNvSpPr/>
              <p:nvPr/>
            </p:nvSpPr>
            <p:spPr>
              <a:xfrm>
                <a:off x="7719868" y="2068597"/>
                <a:ext cx="2927759" cy="45855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𝑝𝑣𝑐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sz="1400" dirty="0"/>
                  <a:t>:</a:t>
                </a:r>
                <a:r>
                  <a:rPr lang="zh-CN" altLang="en-US" sz="1400" dirty="0"/>
                  <a:t>分区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zh-CN" altLang="en-US" sz="1400" dirty="0"/>
                  <a:t>的向量时钟</a:t>
                </a:r>
              </a:p>
            </p:txBody>
          </p:sp>
        </mc:Choice>
        <mc:Fallback xmlns=""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F048C3D7-B0A8-40A3-9DDE-2BDC17C7F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868" y="2068597"/>
                <a:ext cx="2927759" cy="458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EA676CE-4EE5-4F90-81FB-F22552B7C233}"/>
              </a:ext>
            </a:extLst>
          </p:cNvPr>
          <p:cNvCxnSpPr/>
          <p:nvPr/>
        </p:nvCxnSpPr>
        <p:spPr>
          <a:xfrm flipV="1">
            <a:off x="6186196" y="1466907"/>
            <a:ext cx="1446245" cy="949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F9C01DED-1286-4827-B253-4D958242F80D}"/>
              </a:ext>
            </a:extLst>
          </p:cNvPr>
          <p:cNvCxnSpPr>
            <a:cxnSpLocks/>
          </p:cNvCxnSpPr>
          <p:nvPr/>
        </p:nvCxnSpPr>
        <p:spPr>
          <a:xfrm flipV="1">
            <a:off x="5918290" y="2313029"/>
            <a:ext cx="1711952" cy="45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C276A6C8-D479-4680-81F8-AF1B817A5D62}"/>
              </a:ext>
            </a:extLst>
          </p:cNvPr>
          <p:cNvCxnSpPr>
            <a:cxnSpLocks/>
          </p:cNvCxnSpPr>
          <p:nvPr/>
        </p:nvCxnSpPr>
        <p:spPr>
          <a:xfrm>
            <a:off x="6070690" y="2920433"/>
            <a:ext cx="1559552" cy="29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3149A947-5C54-4A0C-ACFA-54DE023A9187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5886036" y="3892584"/>
            <a:ext cx="1833832" cy="3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D6482F7-F2CA-407A-A426-852B8F63FD53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5991296" y="4193644"/>
            <a:ext cx="2089242" cy="57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05165F6-90A1-40EC-B359-33193B13FA51}"/>
              </a:ext>
            </a:extLst>
          </p:cNvPr>
          <p:cNvCxnSpPr>
            <a:cxnSpLocks/>
          </p:cNvCxnSpPr>
          <p:nvPr/>
        </p:nvCxnSpPr>
        <p:spPr>
          <a:xfrm flipH="1" flipV="1">
            <a:off x="3396343" y="2920433"/>
            <a:ext cx="1637235" cy="35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C5E5557-69B8-4E30-820F-62088282C65E}"/>
              </a:ext>
            </a:extLst>
          </p:cNvPr>
          <p:cNvCxnSpPr/>
          <p:nvPr/>
        </p:nvCxnSpPr>
        <p:spPr>
          <a:xfrm flipH="1">
            <a:off x="3738952" y="3635246"/>
            <a:ext cx="904037" cy="22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5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1" animBg="1"/>
      <p:bldP spid="81" grpId="0" animBg="1"/>
      <p:bldP spid="83" grpId="0" animBg="1"/>
      <p:bldP spid="88" grpId="0" animBg="1"/>
      <p:bldP spid="89" grpId="0" animBg="1"/>
      <p:bldP spid="90" grpId="0" animBg="1"/>
      <p:bldP spid="91" grpId="0" animBg="1"/>
      <p:bldP spid="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1935C8E-63C8-4B0B-8423-D7BC84041569}"/>
                  </a:ext>
                </a:extLst>
              </p:cNvPr>
              <p:cNvSpPr txBox="1"/>
              <p:nvPr/>
            </p:nvSpPr>
            <p:spPr>
              <a:xfrm>
                <a:off x="739483" y="1184845"/>
                <a:ext cx="398477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n-NO" altLang="zh-CN" dirty="0"/>
                  <a:t>1: </a:t>
                </a:r>
                <a:r>
                  <a:rPr lang="en-US" altLang="zh-CN" dirty="0"/>
                  <a:t>function START_TRANSACTION(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𝑐𝑣𝑐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nn-NO" altLang="zh-CN" dirty="0"/>
                  <a:t>2:    for k = 1. . . D, k </a:t>
                </a:r>
                <a:r>
                  <a:rPr lang="en-US" altLang="zh-CN" dirty="0"/>
                  <a:t>≠</a:t>
                </a:r>
                <a:r>
                  <a:rPr lang="nn-NO" altLang="zh-CN" dirty="0"/>
                  <a:t> d do</a:t>
                </a:r>
              </a:p>
              <a:p>
                <a:r>
                  <a:rPr lang="en-US" altLang="zh-CN" dirty="0"/>
                  <a:t>3:        wait until </a:t>
                </a:r>
                <a:r>
                  <a:rPr lang="en-US" altLang="zh-CN" dirty="0" err="1"/>
                  <a:t>cvc</a:t>
                </a:r>
                <a:r>
                  <a:rPr lang="en-US" altLang="zh-CN" dirty="0"/>
                  <a:t>[k] ≤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𝐺𝑆𝑆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dirty="0"/>
                  <a:t>[k]</a:t>
                </a:r>
              </a:p>
              <a:p>
                <a:r>
                  <a:rPr lang="en-US" altLang="zh-CN" dirty="0"/>
                  <a:t>4: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𝑠𝑣𝑐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←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𝐺𝑆𝑆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5: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𝑠𝑣𝑐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/>
                  <a:t>[d] ← MAX(</a:t>
                </a:r>
                <a:r>
                  <a:rPr lang="en-US" altLang="zh-CN" dirty="0" err="1"/>
                  <a:t>cvc</a:t>
                </a:r>
                <a:r>
                  <a:rPr lang="en-US" altLang="zh-CN" dirty="0"/>
                  <a:t>[d],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𝐺𝑆𝑆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6:    return T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1935C8E-63C8-4B0B-8423-D7BC84041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83" y="1184845"/>
                <a:ext cx="3984770" cy="1754326"/>
              </a:xfrm>
              <a:prstGeom prst="rect">
                <a:avLst/>
              </a:prstGeom>
              <a:blipFill>
                <a:blip r:embed="rId2"/>
                <a:stretch>
                  <a:fillRect l="-1223" t="-1736" r="-1223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AAA9609-0960-429C-9FC9-26D1A203DDAA}"/>
              </a:ext>
            </a:extLst>
          </p:cNvPr>
          <p:cNvSpPr txBox="1"/>
          <p:nvPr/>
        </p:nvSpPr>
        <p:spPr>
          <a:xfrm>
            <a:off x="739483" y="625642"/>
            <a:ext cx="455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START_TRANSACTION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AC818C-E03A-47BF-B49D-47250BBE96D3}"/>
              </a:ext>
            </a:extLst>
          </p:cNvPr>
          <p:cNvSpPr txBox="1"/>
          <p:nvPr/>
        </p:nvSpPr>
        <p:spPr>
          <a:xfrm>
            <a:off x="6548284" y="625642"/>
            <a:ext cx="4336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、开始事务，在</a:t>
            </a:r>
            <a:r>
              <a:rPr lang="en-US" altLang="zh-CN" dirty="0"/>
              <a:t>DC</a:t>
            </a:r>
            <a:r>
              <a:rPr lang="zh-CN" altLang="en-US" dirty="0"/>
              <a:t>数据中心</a:t>
            </a:r>
            <a:r>
              <a:rPr lang="en-US" altLang="zh-CN" dirty="0"/>
              <a:t>d</a:t>
            </a:r>
            <a:r>
              <a:rPr lang="zh-CN" altLang="en-US" dirty="0"/>
              <a:t>的</a:t>
            </a:r>
            <a:r>
              <a:rPr lang="en-US" altLang="zh-CN" dirty="0"/>
              <a:t>m</a:t>
            </a:r>
            <a:r>
              <a:rPr lang="zh-CN" altLang="en-US" dirty="0"/>
              <a:t>分区，传入客户端时间</a:t>
            </a:r>
            <a:r>
              <a:rPr lang="en-US" altLang="zh-CN" dirty="0" err="1"/>
              <a:t>cvc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7309ACF-BBEF-4AC3-AFE9-FA5853810441}"/>
              </a:ext>
            </a:extLst>
          </p:cNvPr>
          <p:cNvCxnSpPr>
            <a:endCxn id="5" idx="1"/>
          </p:cNvCxnSpPr>
          <p:nvPr/>
        </p:nvCxnSpPr>
        <p:spPr>
          <a:xfrm flipV="1">
            <a:off x="4591665" y="948808"/>
            <a:ext cx="1956619" cy="44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7D9AE1A5-66A5-4CBF-9DB5-49A332EAAE30}"/>
              </a:ext>
            </a:extLst>
          </p:cNvPr>
          <p:cNvSpPr txBox="1"/>
          <p:nvPr/>
        </p:nvSpPr>
        <p:spPr>
          <a:xfrm>
            <a:off x="6617110" y="1637527"/>
            <a:ext cx="4336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2~3</a:t>
            </a:r>
            <a:r>
              <a:rPr lang="zh-CN" altLang="en-US" dirty="0"/>
              <a:t>、不满足，则等待全局稳定快照的时钟收敛完成。确保新事务的时间戳一定不小于客户端传入时间。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602C0D6-9E13-46D4-8C69-EF7762079320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591665" y="1987413"/>
            <a:ext cx="2025445" cy="11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65C3918-FE3B-440D-A05B-CDC435AD099B}"/>
              </a:ext>
            </a:extLst>
          </p:cNvPr>
          <p:cNvSpPr txBox="1"/>
          <p:nvPr/>
        </p:nvSpPr>
        <p:spPr>
          <a:xfrm>
            <a:off x="6223820" y="3586126"/>
            <a:ext cx="4336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4~5</a:t>
            </a:r>
            <a:r>
              <a:rPr lang="zh-CN" altLang="en-US" dirty="0"/>
              <a:t>、新事务的时间向量采用全局稳定的快照时间向量。在</a:t>
            </a:r>
            <a:r>
              <a:rPr lang="en-US" altLang="zh-CN" dirty="0"/>
              <a:t>d</a:t>
            </a:r>
            <a:r>
              <a:rPr lang="zh-CN" altLang="en-US" dirty="0"/>
              <a:t>数据中心上的时间需要比较客户端传入，取其中最大值。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EA5C918-05E9-4DE0-AA10-74262E0F0F8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4100052" y="2504802"/>
            <a:ext cx="2123768" cy="1542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408974B-431D-4D9B-B3E3-47A66AA59AA9}"/>
              </a:ext>
            </a:extLst>
          </p:cNvPr>
          <p:cNvSpPr txBox="1"/>
          <p:nvPr/>
        </p:nvSpPr>
        <p:spPr>
          <a:xfrm>
            <a:off x="3927987" y="5156411"/>
            <a:ext cx="433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、新事务</a:t>
            </a:r>
            <a:r>
              <a:rPr lang="en-US" altLang="zh-CN" dirty="0"/>
              <a:t>T</a:t>
            </a:r>
            <a:r>
              <a:rPr lang="zh-CN" altLang="en-US" dirty="0"/>
              <a:t>的句柄返回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F9DBB85-AC44-4367-BCED-C350D2ED8504}"/>
              </a:ext>
            </a:extLst>
          </p:cNvPr>
          <p:cNvCxnSpPr>
            <a:cxnSpLocks/>
          </p:cNvCxnSpPr>
          <p:nvPr/>
        </p:nvCxnSpPr>
        <p:spPr>
          <a:xfrm>
            <a:off x="1808988" y="2939171"/>
            <a:ext cx="2050026" cy="235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37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3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9" grpId="0"/>
      <p:bldP spid="44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1935C8E-63C8-4B0B-8423-D7BC84041569}"/>
                  </a:ext>
                </a:extLst>
              </p:cNvPr>
              <p:cNvSpPr txBox="1"/>
              <p:nvPr/>
            </p:nvSpPr>
            <p:spPr>
              <a:xfrm>
                <a:off x="739483" y="1184844"/>
                <a:ext cx="6313500" cy="2096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1: function UPDATE_OBJECTS(</a:t>
                </a:r>
                <a:r>
                  <a:rPr lang="en-US" altLang="zh-CN" i="1" dirty="0"/>
                  <a:t>T, Updates</a:t>
                </a:r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2:     for </a:t>
                </a:r>
                <a:r>
                  <a:rPr lang="en-US" altLang="zh-CN" dirty="0" err="1"/>
                  <a:t>all〈</a:t>
                </a:r>
                <a:r>
                  <a:rPr lang="en-US" altLang="zh-CN" i="1" dirty="0" err="1"/>
                  <a:t>Key,Operation</a:t>
                </a:r>
                <a:r>
                  <a:rPr lang="en-US" altLang="zh-CN" dirty="0"/>
                  <a:t>〉∈</a:t>
                </a:r>
                <a:r>
                  <a:rPr lang="en-US" altLang="zh-CN" i="1" dirty="0"/>
                  <a:t>Updates</a:t>
                </a:r>
                <a:r>
                  <a:rPr lang="en-US" altLang="zh-CN" dirty="0"/>
                  <a:t> do</a:t>
                </a:r>
              </a:p>
              <a:p>
                <a:r>
                  <a:rPr lang="en-US" altLang="zh-CN" dirty="0"/>
                  <a:t>3: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bSup>
                  </m:oMath>
                </a14:m>
                <a:r>
                  <a:rPr lang="en-US" altLang="zh-CN" dirty="0"/>
                  <a:t> ← </a:t>
                </a:r>
                <a:r>
                  <a:rPr lang="en-US" altLang="zh-CN" b="1" i="1" dirty="0"/>
                  <a:t>partition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Key</a:t>
                </a:r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4:        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UpdatedPartitions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/>
                  <a:t> then</a:t>
                </a:r>
              </a:p>
              <a:p>
                <a:r>
                  <a:rPr lang="en-US" altLang="zh-CN" dirty="0"/>
                  <a:t>5: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UpdatedPartitions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/>
                  <a:t> 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UpdatedPartitions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/>
                  <a:t> ∪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bSup>
                  </m:oMath>
                </a14:m>
                <a:r>
                  <a:rPr lang="en-US" altLang="zh-CN" dirty="0"/>
                  <a:t>}</a:t>
                </a:r>
              </a:p>
              <a:p>
                <a:r>
                  <a:rPr lang="en-US" altLang="zh-CN" dirty="0"/>
                  <a:t>6: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zh-CN" dirty="0"/>
                  <a:t>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zh-CN" dirty="0"/>
                  <a:t>∪ {〈</a:t>
                </a:r>
                <a:r>
                  <a:rPr lang="en-US" altLang="zh-CN" i="1" dirty="0" err="1"/>
                  <a:t>Key,Operation</a:t>
                </a:r>
                <a:r>
                  <a:rPr lang="en-US" altLang="zh-CN" dirty="0"/>
                  <a:t>〉}</a:t>
                </a:r>
              </a:p>
              <a:p>
                <a:r>
                  <a:rPr lang="en-US" altLang="zh-CN" dirty="0"/>
                  <a:t>7:     return ok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1935C8E-63C8-4B0B-8423-D7BC84041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83" y="1184844"/>
                <a:ext cx="6313500" cy="2096211"/>
              </a:xfrm>
              <a:prstGeom prst="rect">
                <a:avLst/>
              </a:prstGeom>
              <a:blipFill>
                <a:blip r:embed="rId2"/>
                <a:stretch>
                  <a:fillRect l="-772" t="-1453"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AAA9609-0960-429C-9FC9-26D1A203DDAA}"/>
              </a:ext>
            </a:extLst>
          </p:cNvPr>
          <p:cNvSpPr txBox="1"/>
          <p:nvPr/>
        </p:nvSpPr>
        <p:spPr>
          <a:xfrm>
            <a:off x="739483" y="625642"/>
            <a:ext cx="455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UPDATE_OBJECTS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AC818C-E03A-47BF-B49D-47250BBE96D3}"/>
              </a:ext>
            </a:extLst>
          </p:cNvPr>
          <p:cNvSpPr txBox="1"/>
          <p:nvPr/>
        </p:nvSpPr>
        <p:spPr>
          <a:xfrm>
            <a:off x="6971071" y="605859"/>
            <a:ext cx="4336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、更新操作。传入事务句柄和一系列的更新操作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7309ACF-BBEF-4AC3-AFE9-FA5853810441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014452" y="929025"/>
            <a:ext cx="1956619" cy="44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D9AE1A5-66A5-4CBF-9DB5-49A332EAAE30}"/>
                  </a:ext>
                </a:extLst>
              </p:cNvPr>
              <p:cNvSpPr txBox="1"/>
              <p:nvPr/>
            </p:nvSpPr>
            <p:spPr>
              <a:xfrm>
                <a:off x="7728154" y="5143922"/>
                <a:ext cx="4336026" cy="667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4~5</a:t>
                </a:r>
                <a:r>
                  <a:rPr lang="zh-CN" altLang="en-US" dirty="0"/>
                  <a:t>、如果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bSup>
                  </m:oMath>
                </a14:m>
                <a:r>
                  <a:rPr lang="zh-CN" altLang="en-US" dirty="0"/>
                  <a:t>不在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UpdatedPartitions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dirty="0"/>
                  <a:t>中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，则并入。</a:t>
                </a: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D9AE1A5-66A5-4CBF-9DB5-49A332EAA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154" y="5143922"/>
                <a:ext cx="4336026" cy="667042"/>
              </a:xfrm>
              <a:prstGeom prst="rect">
                <a:avLst/>
              </a:prstGeom>
              <a:blipFill>
                <a:blip r:embed="rId3"/>
                <a:stretch>
                  <a:fillRect l="-1266" t="-1835" r="-6329" b="-13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602C0D6-9E13-46D4-8C69-EF7762079320}"/>
              </a:ext>
            </a:extLst>
          </p:cNvPr>
          <p:cNvCxnSpPr>
            <a:cxnSpLocks/>
          </p:cNvCxnSpPr>
          <p:nvPr/>
        </p:nvCxnSpPr>
        <p:spPr>
          <a:xfrm>
            <a:off x="6971071" y="2831690"/>
            <a:ext cx="789037" cy="221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65C3918-FE3B-440D-A05B-CDC435AD099B}"/>
                  </a:ext>
                </a:extLst>
              </p:cNvPr>
              <p:cNvSpPr txBox="1"/>
              <p:nvPr/>
            </p:nvSpPr>
            <p:spPr>
              <a:xfrm>
                <a:off x="2185868" y="5626298"/>
                <a:ext cx="4572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6~7</a:t>
                </a:r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事务</a:t>
                </a:r>
                <a:r>
                  <a:rPr lang="en-US" altLang="zh-CN" i="1" dirty="0"/>
                  <a:t>T</a:t>
                </a:r>
                <a:r>
                  <a:rPr lang="zh-CN" altLang="en-US" i="1" dirty="0"/>
                  <a:t>的写入集并入新的操作。</a:t>
                </a:r>
                <a:endParaRPr lang="en-US" altLang="zh-CN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起到缓存作用，具体的写入等到</a:t>
                </a:r>
                <a:r>
                  <a:rPr lang="en-US" altLang="zh-CN" dirty="0"/>
                  <a:t>commit</a:t>
                </a:r>
                <a:endParaRPr lang="zh-CN" altLang="en-US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65C3918-FE3B-440D-A05B-CDC435AD0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868" y="5626298"/>
                <a:ext cx="4572000" cy="923330"/>
              </a:xfrm>
              <a:prstGeom prst="rect">
                <a:avLst/>
              </a:prstGeom>
              <a:blipFill>
                <a:blip r:embed="rId4"/>
                <a:stretch>
                  <a:fillRect l="-1200" t="-3974" r="-133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EA5C918-05E9-4DE0-AA10-74262E0F0F80}"/>
              </a:ext>
            </a:extLst>
          </p:cNvPr>
          <p:cNvCxnSpPr>
            <a:cxnSpLocks/>
          </p:cNvCxnSpPr>
          <p:nvPr/>
        </p:nvCxnSpPr>
        <p:spPr>
          <a:xfrm>
            <a:off x="2553928" y="3104981"/>
            <a:ext cx="1420762" cy="23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E334E3F-7F73-4D93-BCB2-1D395CE1F88F}"/>
                  </a:ext>
                </a:extLst>
              </p:cNvPr>
              <p:cNvSpPr txBox="1"/>
              <p:nvPr/>
            </p:nvSpPr>
            <p:spPr>
              <a:xfrm>
                <a:off x="7728154" y="1921939"/>
                <a:ext cx="4336026" cy="667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2~3</a:t>
                </a:r>
                <a:r>
                  <a:rPr lang="zh-CN" altLang="en-US" dirty="0"/>
                  <a:t>、遍历更新操作集合，先找到</a:t>
                </a:r>
                <a:r>
                  <a:rPr lang="en-US" altLang="zh-CN" dirty="0"/>
                  <a:t>Key</a:t>
                </a:r>
                <a:r>
                  <a:rPr lang="zh-CN" altLang="en-US" dirty="0"/>
                  <a:t>对应分区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E334E3F-7F73-4D93-BCB2-1D395CE1F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154" y="1921939"/>
                <a:ext cx="4336026" cy="667042"/>
              </a:xfrm>
              <a:prstGeom prst="rect">
                <a:avLst/>
              </a:prstGeom>
              <a:blipFill>
                <a:blip r:embed="rId5"/>
                <a:stretch>
                  <a:fillRect l="-1266" t="-4545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B231EC8-8DC0-4A00-BD8E-245F873F3F48}"/>
              </a:ext>
            </a:extLst>
          </p:cNvPr>
          <p:cNvCxnSpPr>
            <a:cxnSpLocks/>
          </p:cNvCxnSpPr>
          <p:nvPr/>
        </p:nvCxnSpPr>
        <p:spPr>
          <a:xfrm>
            <a:off x="5037960" y="2092189"/>
            <a:ext cx="2405577" cy="28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96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"/>
                            </p:stCondLst>
                            <p:childTnLst>
                              <p:par>
                                <p:cTn id="31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3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"/>
                            </p:stCondLst>
                            <p:childTnLst>
                              <p:par>
                                <p:cTn id="4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"/>
                            </p:stCondLst>
                            <p:childTnLst>
                              <p:par>
                                <p:cTn id="6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9" grpId="0"/>
      <p:bldP spid="44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1935C8E-63C8-4B0B-8423-D7BC84041569}"/>
                  </a:ext>
                </a:extLst>
              </p:cNvPr>
              <p:cNvSpPr txBox="1"/>
              <p:nvPr/>
            </p:nvSpPr>
            <p:spPr>
              <a:xfrm>
                <a:off x="739482" y="1184845"/>
                <a:ext cx="6988673" cy="2349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1: function READ_OBJECTS(</a:t>
                </a:r>
                <a:r>
                  <a:rPr lang="en-US" altLang="zh-CN" i="1" dirty="0"/>
                  <a:t>T, Keys</a:t>
                </a:r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2:     for all </a:t>
                </a:r>
                <a:r>
                  <a:rPr lang="en-US" altLang="zh-CN" i="1" dirty="0"/>
                  <a:t>Key</a:t>
                </a:r>
                <a:r>
                  <a:rPr lang="en-US" altLang="zh-CN" dirty="0"/>
                  <a:t> ∈ </a:t>
                </a:r>
                <a:r>
                  <a:rPr lang="en-US" altLang="zh-CN" i="1" dirty="0"/>
                  <a:t>Keys</a:t>
                </a:r>
                <a:r>
                  <a:rPr lang="en-US" altLang="zh-CN" dirty="0"/>
                  <a:t> do</a:t>
                </a:r>
              </a:p>
              <a:p>
                <a:r>
                  <a:rPr lang="en-US" altLang="zh-CN" dirty="0"/>
                  <a:t>3: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bSup>
                  </m:oMath>
                </a14:m>
                <a:r>
                  <a:rPr lang="en-US" altLang="zh-CN" dirty="0"/>
                  <a:t> ← </a:t>
                </a:r>
                <a:r>
                  <a:rPr lang="en-US" altLang="zh-CN" b="1" dirty="0"/>
                  <a:t>partition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Key</a:t>
                </a:r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4:          </a:t>
                </a:r>
                <a:r>
                  <a:rPr lang="en-US" altLang="zh-CN" i="1" dirty="0"/>
                  <a:t>Val</a:t>
                </a:r>
                <a:r>
                  <a:rPr lang="en-US" altLang="zh-CN" dirty="0"/>
                  <a:t> ← send </a:t>
                </a:r>
                <a:r>
                  <a:rPr lang="en-US" altLang="zh-CN" b="1" dirty="0"/>
                  <a:t>READ_KEY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𝑠𝑣𝑐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en-US" altLang="zh-CN" i="1" dirty="0"/>
                  <a:t>Key</a:t>
                </a:r>
                <a:r>
                  <a:rPr lang="en-US" altLang="zh-CN" dirty="0"/>
                  <a:t>)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5:          for </a:t>
                </a:r>
                <a:r>
                  <a:rPr lang="en-US" altLang="zh-CN" dirty="0" err="1"/>
                  <a:t>all〈</a:t>
                </a:r>
                <a:r>
                  <a:rPr lang="en-US" altLang="zh-CN" i="1" dirty="0" err="1"/>
                  <a:t>Key,Operation</a:t>
                </a:r>
                <a:r>
                  <a:rPr lang="en-US" altLang="zh-CN" dirty="0"/>
                  <a:t>〉∈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do</a:t>
                </a:r>
              </a:p>
              <a:p>
                <a:r>
                  <a:rPr lang="en-US" altLang="zh-CN" dirty="0"/>
                  <a:t>6:              </a:t>
                </a:r>
                <a:r>
                  <a:rPr lang="en-US" altLang="zh-CN" i="1" dirty="0"/>
                  <a:t>Val</a:t>
                </a:r>
                <a:r>
                  <a:rPr lang="en-US" altLang="zh-CN" dirty="0"/>
                  <a:t> ← </a:t>
                </a:r>
                <a:r>
                  <a:rPr lang="en-US" altLang="zh-CN" b="1" dirty="0"/>
                  <a:t>APPLY_OPERATION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Val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Operation</a:t>
                </a:r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7:          </a:t>
                </a:r>
                <a:r>
                  <a:rPr lang="en-US" altLang="zh-CN" i="1" dirty="0"/>
                  <a:t>Values</a:t>
                </a:r>
                <a:r>
                  <a:rPr lang="en-US" altLang="zh-CN" dirty="0"/>
                  <a:t> ← </a:t>
                </a:r>
                <a:r>
                  <a:rPr lang="en-US" altLang="zh-CN" i="1" dirty="0"/>
                  <a:t>Values</a:t>
                </a:r>
                <a:r>
                  <a:rPr lang="en-US" altLang="zh-CN" dirty="0"/>
                  <a:t> ∪ {</a:t>
                </a:r>
                <a:r>
                  <a:rPr lang="en-US" altLang="zh-CN" i="1" dirty="0"/>
                  <a:t>Val</a:t>
                </a:r>
                <a:r>
                  <a:rPr lang="en-US" altLang="zh-CN" dirty="0"/>
                  <a:t>}</a:t>
                </a:r>
              </a:p>
              <a:p>
                <a:r>
                  <a:rPr lang="en-US" altLang="zh-CN" dirty="0"/>
                  <a:t>8:     return </a:t>
                </a:r>
                <a:r>
                  <a:rPr lang="en-US" altLang="zh-CN" i="1" dirty="0"/>
                  <a:t>Values</a:t>
                </a:r>
                <a:endParaRPr lang="zh-CN" altLang="en-US" i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1935C8E-63C8-4B0B-8423-D7BC84041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82" y="1184845"/>
                <a:ext cx="6988673" cy="2349746"/>
              </a:xfrm>
              <a:prstGeom prst="rect">
                <a:avLst/>
              </a:prstGeom>
              <a:blipFill>
                <a:blip r:embed="rId2"/>
                <a:stretch>
                  <a:fillRect l="-697" t="-1295" b="-3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AAA9609-0960-429C-9FC9-26D1A203DDAA}"/>
              </a:ext>
            </a:extLst>
          </p:cNvPr>
          <p:cNvSpPr txBox="1"/>
          <p:nvPr/>
        </p:nvSpPr>
        <p:spPr>
          <a:xfrm>
            <a:off x="739483" y="625642"/>
            <a:ext cx="455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READ_OBJECTS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AC818C-E03A-47BF-B49D-47250BBE96D3}"/>
              </a:ext>
            </a:extLst>
          </p:cNvPr>
          <p:cNvSpPr txBox="1"/>
          <p:nvPr/>
        </p:nvSpPr>
        <p:spPr>
          <a:xfrm>
            <a:off x="6971071" y="605859"/>
            <a:ext cx="4336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、读操作。传入事务句柄和待查询的键集合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7309ACF-BBEF-4AC3-AFE9-FA5853810441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333108" y="929025"/>
            <a:ext cx="2637963" cy="50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7D9AE1A5-66A5-4CBF-9DB5-49A332EAAE30}"/>
              </a:ext>
            </a:extLst>
          </p:cNvPr>
          <p:cNvSpPr txBox="1"/>
          <p:nvPr/>
        </p:nvSpPr>
        <p:spPr>
          <a:xfrm>
            <a:off x="7728154" y="5143922"/>
            <a:ext cx="4336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5~6</a:t>
            </a:r>
            <a:r>
              <a:rPr lang="zh-CN" altLang="en-US" dirty="0"/>
              <a:t>、写入集合之中也有可能有更新操作，故需要对从分区中的</a:t>
            </a:r>
            <a:r>
              <a:rPr lang="en-US" altLang="zh-CN" dirty="0"/>
              <a:t>Val</a:t>
            </a:r>
            <a:r>
              <a:rPr lang="zh-CN" altLang="en-US" dirty="0"/>
              <a:t>做进一步更新操作，确保最新。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602C0D6-9E13-46D4-8C69-EF7762079320}"/>
              </a:ext>
            </a:extLst>
          </p:cNvPr>
          <p:cNvCxnSpPr>
            <a:cxnSpLocks/>
          </p:cNvCxnSpPr>
          <p:nvPr/>
        </p:nvCxnSpPr>
        <p:spPr>
          <a:xfrm>
            <a:off x="6352674" y="2879816"/>
            <a:ext cx="1407434" cy="216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65C3918-FE3B-440D-A05B-CDC435AD099B}"/>
              </a:ext>
            </a:extLst>
          </p:cNvPr>
          <p:cNvSpPr txBox="1"/>
          <p:nvPr/>
        </p:nvSpPr>
        <p:spPr>
          <a:xfrm>
            <a:off x="2286000" y="5573318"/>
            <a:ext cx="4336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7~8</a:t>
            </a:r>
            <a:r>
              <a:rPr lang="zh-CN" altLang="en-US" dirty="0"/>
              <a:t>、将更新好的值，并入最终结果集合；返回最终结果集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EA5C918-05E9-4DE0-AA10-74262E0F0F80}"/>
              </a:ext>
            </a:extLst>
          </p:cNvPr>
          <p:cNvCxnSpPr>
            <a:cxnSpLocks/>
          </p:cNvCxnSpPr>
          <p:nvPr/>
        </p:nvCxnSpPr>
        <p:spPr>
          <a:xfrm>
            <a:off x="2846506" y="3429000"/>
            <a:ext cx="1387312" cy="1989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E334E3F-7F73-4D93-BCB2-1D395CE1F88F}"/>
                  </a:ext>
                </a:extLst>
              </p:cNvPr>
              <p:cNvSpPr txBox="1"/>
              <p:nvPr/>
            </p:nvSpPr>
            <p:spPr>
              <a:xfrm>
                <a:off x="7728154" y="2032330"/>
                <a:ext cx="4336026" cy="96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2~4</a:t>
                </a:r>
                <a:r>
                  <a:rPr lang="zh-CN" altLang="en-US" dirty="0"/>
                  <a:t>、遍历待查询的键集合，先找到</a:t>
                </a:r>
                <a:r>
                  <a:rPr lang="en-US" altLang="zh-CN" dirty="0"/>
                  <a:t>Key</a:t>
                </a:r>
                <a:r>
                  <a:rPr lang="zh-CN" altLang="en-US" dirty="0"/>
                  <a:t>对应分区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找到之后，把读取</a:t>
                </a:r>
                <a:r>
                  <a:rPr lang="en-US" altLang="zh-CN" dirty="0"/>
                  <a:t>key</a:t>
                </a:r>
                <a:r>
                  <a:rPr lang="zh-CN" altLang="en-US" dirty="0"/>
                  <a:t>对应的值的任务，发送给对应分区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bSup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E334E3F-7F73-4D93-BCB2-1D395CE1F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154" y="2032330"/>
                <a:ext cx="4336026" cy="964751"/>
              </a:xfrm>
              <a:prstGeom prst="rect">
                <a:avLst/>
              </a:prstGeom>
              <a:blipFill>
                <a:blip r:embed="rId3"/>
                <a:stretch>
                  <a:fillRect l="-1266" t="-3145" b="-8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B231EC8-8DC0-4A00-BD8E-245F873F3F48}"/>
              </a:ext>
            </a:extLst>
          </p:cNvPr>
          <p:cNvCxnSpPr>
            <a:cxnSpLocks/>
          </p:cNvCxnSpPr>
          <p:nvPr/>
        </p:nvCxnSpPr>
        <p:spPr>
          <a:xfrm>
            <a:off x="3978442" y="1840117"/>
            <a:ext cx="3497179" cy="38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7D29BCD0-3D16-6D88-7589-30A07F165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30" y="3190315"/>
            <a:ext cx="4310055" cy="96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3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3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3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9" grpId="0"/>
      <p:bldP spid="44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1935C8E-63C8-4B0B-8423-D7BC84041569}"/>
                  </a:ext>
                </a:extLst>
              </p:cNvPr>
              <p:cNvSpPr txBox="1"/>
              <p:nvPr/>
            </p:nvSpPr>
            <p:spPr>
              <a:xfrm>
                <a:off x="739483" y="1184845"/>
                <a:ext cx="5244222" cy="3519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1: function COMMIT(</a:t>
                </a:r>
                <a:r>
                  <a:rPr lang="en-US" altLang="zh-CN" i="1" dirty="0"/>
                  <a:t>T</a:t>
                </a:r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2: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UpdatedPartitions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/>
                  <a:t> = ∅ then</a:t>
                </a:r>
              </a:p>
              <a:p>
                <a:r>
                  <a:rPr lang="en-US" altLang="zh-CN" dirty="0"/>
                  <a:t>3:        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𝑠𝑣𝑐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4:     for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bSup>
                  </m:oMath>
                </a14:m>
                <a:r>
                  <a:rPr lang="en-US" altLang="zh-CN" dirty="0"/>
                  <a:t> 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UpdatedPartitions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/>
                  <a:t> do</a:t>
                </a:r>
              </a:p>
              <a:p>
                <a:r>
                  <a:rPr lang="en-US" altLang="zh-CN" dirty="0"/>
                  <a:t>5:         send </a:t>
                </a:r>
                <a:r>
                  <a:rPr lang="en-US" altLang="zh-CN" b="1" dirty="0"/>
                  <a:t>PREPARE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T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𝑠𝑣𝑐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/>
                  <a:t>)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6:         wait until receiving (</a:t>
                </a:r>
                <a:r>
                  <a:rPr lang="en-US" altLang="zh-CN" i="1" dirty="0"/>
                  <a:t>T</a:t>
                </a:r>
                <a:r>
                  <a:rPr lang="en-US" altLang="zh-CN" dirty="0"/>
                  <a:t>, </a:t>
                </a:r>
                <a:r>
                  <a:rPr lang="en-US" altLang="zh-CN" i="1" dirty="0" err="1"/>
                  <a:t>PrepTime</a:t>
                </a:r>
                <a:r>
                  <a:rPr lang="en-US" altLang="zh-CN" dirty="0"/>
                  <a:t>)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7:     </a:t>
                </a:r>
                <a:r>
                  <a:rPr lang="en-US" altLang="zh-CN" dirty="0" err="1"/>
                  <a:t>CommitTime</a:t>
                </a:r>
                <a:r>
                  <a:rPr lang="en-US" altLang="zh-CN" dirty="0"/>
                  <a:t> ←MAX(all prepare times)</a:t>
                </a:r>
              </a:p>
              <a:p>
                <a:r>
                  <a:rPr lang="en-US" altLang="zh-CN" dirty="0"/>
                  <a:t>8: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ct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/>
                  <a:t> 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𝑠𝑣𝑐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9: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ct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/>
                  <a:t> [d] ← </a:t>
                </a:r>
                <a:r>
                  <a:rPr lang="en-US" altLang="zh-CN" dirty="0" err="1"/>
                  <a:t>CommitTime</a:t>
                </a:r>
                <a:endParaRPr lang="en-US" altLang="zh-CN" dirty="0"/>
              </a:p>
              <a:p>
                <a:r>
                  <a:rPr lang="en-US" altLang="zh-CN" dirty="0"/>
                  <a:t>10:   for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bSup>
                  </m:oMath>
                </a14:m>
                <a:r>
                  <a:rPr lang="en-US" altLang="zh-CN" dirty="0"/>
                  <a:t> 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UpdatedPartitions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/>
                  <a:t> do</a:t>
                </a:r>
              </a:p>
              <a:p>
                <a:r>
                  <a:rPr lang="en-US" altLang="zh-CN" dirty="0"/>
                  <a:t>11:       send </a:t>
                </a:r>
                <a:r>
                  <a:rPr lang="en-US" altLang="zh-CN" b="1" dirty="0"/>
                  <a:t>COMMIT</a:t>
                </a:r>
                <a:r>
                  <a:rPr lang="en-US" altLang="zh-CN" dirty="0"/>
                  <a:t>(T,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ct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/>
                  <a:t>)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12:  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ct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zh-CN" altLang="en-US" i="1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1935C8E-63C8-4B0B-8423-D7BC84041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83" y="1184845"/>
                <a:ext cx="5244222" cy="3519874"/>
              </a:xfrm>
              <a:prstGeom prst="rect">
                <a:avLst/>
              </a:prstGeom>
              <a:blipFill>
                <a:blip r:embed="rId2"/>
                <a:stretch>
                  <a:fillRect l="-929" t="-865" b="-1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AAA9609-0960-429C-9FC9-26D1A203DDAA}"/>
              </a:ext>
            </a:extLst>
          </p:cNvPr>
          <p:cNvSpPr txBox="1"/>
          <p:nvPr/>
        </p:nvSpPr>
        <p:spPr>
          <a:xfrm>
            <a:off x="739483" y="625642"/>
            <a:ext cx="455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COMMIT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AC818C-E03A-47BF-B49D-47250BBE96D3}"/>
              </a:ext>
            </a:extLst>
          </p:cNvPr>
          <p:cNvSpPr txBox="1"/>
          <p:nvPr/>
        </p:nvSpPr>
        <p:spPr>
          <a:xfrm>
            <a:off x="6971071" y="605859"/>
            <a:ext cx="4336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2~3</a:t>
            </a:r>
            <a:r>
              <a:rPr lang="zh-CN" altLang="en-US" dirty="0"/>
              <a:t>、如果事务</a:t>
            </a:r>
            <a:r>
              <a:rPr lang="en-US" altLang="zh-CN" i="1" dirty="0"/>
              <a:t>T</a:t>
            </a:r>
            <a:r>
              <a:rPr lang="zh-CN" altLang="en-US" dirty="0"/>
              <a:t>的待更新分区为空，则直接返回原先的快照时钟向量。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7309ACF-BBEF-4AC3-AFE9-FA5853810441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728519" y="929025"/>
            <a:ext cx="2242552" cy="66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D9AE1A5-66A5-4CBF-9DB5-49A332EAAE30}"/>
                  </a:ext>
                </a:extLst>
              </p:cNvPr>
              <p:cNvSpPr txBox="1"/>
              <p:nvPr/>
            </p:nvSpPr>
            <p:spPr>
              <a:xfrm>
                <a:off x="7855974" y="3740391"/>
                <a:ext cx="43360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7~9</a:t>
                </a:r>
                <a:r>
                  <a:rPr lang="zh-CN" altLang="en-US" dirty="0"/>
                  <a:t>、更新提交向量时间，其中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数据中心的提交时间采用</a:t>
                </a:r>
                <a:r>
                  <a:rPr lang="en-US" altLang="zh-CN" i="1" dirty="0" err="1"/>
                  <a:t>PrepTime</a:t>
                </a:r>
                <a:r>
                  <a:rPr lang="en-US" altLang="zh-CN" i="1" dirty="0"/>
                  <a:t> </a:t>
                </a:r>
                <a:r>
                  <a:rPr lang="zh-CN" altLang="en-US" i="1" dirty="0"/>
                  <a:t>中的最大值</a:t>
                </a:r>
                <a:r>
                  <a:rPr lang="zh-CN" altLang="en-US" dirty="0"/>
                  <a:t>，其他沿用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𝑠𝑣𝑐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dirty="0"/>
                  <a:t>快照时间</a:t>
                </a: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D9AE1A5-66A5-4CBF-9DB5-49A332EAA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974" y="3740391"/>
                <a:ext cx="4336026" cy="923330"/>
              </a:xfrm>
              <a:prstGeom prst="rect">
                <a:avLst/>
              </a:prstGeom>
              <a:blipFill>
                <a:blip r:embed="rId3"/>
                <a:stretch>
                  <a:fillRect l="-1266" t="-3974" r="-2110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602C0D6-9E13-46D4-8C69-EF7762079320}"/>
              </a:ext>
            </a:extLst>
          </p:cNvPr>
          <p:cNvCxnSpPr>
            <a:cxnSpLocks/>
          </p:cNvCxnSpPr>
          <p:nvPr/>
        </p:nvCxnSpPr>
        <p:spPr>
          <a:xfrm>
            <a:off x="4876800" y="3429000"/>
            <a:ext cx="2851354" cy="773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65C3918-FE3B-440D-A05B-CDC435AD099B}"/>
                  </a:ext>
                </a:extLst>
              </p:cNvPr>
              <p:cNvSpPr txBox="1"/>
              <p:nvPr/>
            </p:nvSpPr>
            <p:spPr>
              <a:xfrm>
                <a:off x="2869947" y="5501367"/>
                <a:ext cx="43360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10~11</a:t>
                </a:r>
                <a:r>
                  <a:rPr lang="zh-CN" altLang="en-US" dirty="0"/>
                  <a:t>、遍历待更新分区，对每个分区提交事务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。事务提交时间为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ct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65C3918-FE3B-440D-A05B-CDC435AD0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947" y="5501367"/>
                <a:ext cx="4336026" cy="646331"/>
              </a:xfrm>
              <a:prstGeom prst="rect">
                <a:avLst/>
              </a:prstGeom>
              <a:blipFill>
                <a:blip r:embed="rId4"/>
                <a:stretch>
                  <a:fillRect l="-1266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EA5C918-05E9-4DE0-AA10-74262E0F0F80}"/>
              </a:ext>
            </a:extLst>
          </p:cNvPr>
          <p:cNvCxnSpPr>
            <a:cxnSpLocks/>
          </p:cNvCxnSpPr>
          <p:nvPr/>
        </p:nvCxnSpPr>
        <p:spPr>
          <a:xfrm>
            <a:off x="4357816" y="4326119"/>
            <a:ext cx="921654" cy="100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E334E3F-7F73-4D93-BCB2-1D395CE1F88F}"/>
                  </a:ext>
                </a:extLst>
              </p:cNvPr>
              <p:cNvSpPr txBox="1"/>
              <p:nvPr/>
            </p:nvSpPr>
            <p:spPr>
              <a:xfrm>
                <a:off x="7690605" y="2047787"/>
                <a:ext cx="43360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4~6</a:t>
                </a:r>
                <a:r>
                  <a:rPr lang="zh-CN" altLang="en-US" dirty="0"/>
                  <a:t>、遍历待更新分区，并且调用</a:t>
                </a:r>
                <a:r>
                  <a:rPr lang="en-US" altLang="zh-CN" b="1" dirty="0"/>
                  <a:t>PREPARE</a:t>
                </a:r>
                <a:r>
                  <a:rPr lang="zh-CN" altLang="en-US" dirty="0"/>
                  <a:t>函数，主要操作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写入</m:t>
                    </m:r>
                  </m:oMath>
                </a14:m>
                <a:r>
                  <a:rPr lang="zh-CN" altLang="en-US" dirty="0"/>
                  <a:t>操作日志，返回</a:t>
                </a:r>
                <a:r>
                  <a:rPr lang="en-US" altLang="zh-CN" i="1" dirty="0" err="1"/>
                  <a:t>PrepTime</a:t>
                </a:r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E334E3F-7F73-4D93-BCB2-1D395CE1F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605" y="2047787"/>
                <a:ext cx="4336026" cy="923330"/>
              </a:xfrm>
              <a:prstGeom prst="rect">
                <a:avLst/>
              </a:prstGeom>
              <a:blipFill>
                <a:blip r:embed="rId5"/>
                <a:stretch>
                  <a:fillRect l="-1266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B231EC8-8DC0-4A00-BD8E-245F873F3F48}"/>
              </a:ext>
            </a:extLst>
          </p:cNvPr>
          <p:cNvCxnSpPr>
            <a:cxnSpLocks/>
          </p:cNvCxnSpPr>
          <p:nvPr/>
        </p:nvCxnSpPr>
        <p:spPr>
          <a:xfrm>
            <a:off x="5037960" y="2092189"/>
            <a:ext cx="2690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DFB51826-312D-548E-28F0-500D48D2FD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844" y="424489"/>
            <a:ext cx="4515302" cy="119370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958CA27-17A9-0FC8-D28B-61B043DCE9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70" y="5584340"/>
            <a:ext cx="4887895" cy="91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3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3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3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3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3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3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3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2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2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2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9" grpId="0"/>
      <p:bldP spid="44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1935C8E-63C8-4B0B-8423-D7BC84041569}"/>
                  </a:ext>
                </a:extLst>
              </p:cNvPr>
              <p:cNvSpPr txBox="1"/>
              <p:nvPr/>
            </p:nvSpPr>
            <p:spPr>
              <a:xfrm>
                <a:off x="450919" y="1082709"/>
                <a:ext cx="6520151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1: function PROPAGATE_TXS( )  		</a:t>
                </a:r>
              </a:p>
              <a:p>
                <a:r>
                  <a:rPr lang="en-US" altLang="zh-CN" dirty="0"/>
                  <a:t>2:    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𝑝𝑟𝑒𝑝𝑇𝑥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dirty="0"/>
                  <a:t> ≠ ∅ then</a:t>
                </a:r>
              </a:p>
              <a:p>
                <a:r>
                  <a:rPr lang="en-US" altLang="zh-CN" dirty="0"/>
                  <a:t>3: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𝑝𝑣𝑐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dirty="0"/>
                  <a:t>[d] ←MIN(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𝑝𝑟𝑒𝑝𝑇𝑥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dirty="0"/>
                  <a:t>) −1</a:t>
                </a:r>
              </a:p>
              <a:p>
                <a:r>
                  <a:rPr lang="en-US" altLang="zh-CN" dirty="0"/>
                  <a:t>4:     else</a:t>
                </a:r>
              </a:p>
              <a:p>
                <a:r>
                  <a:rPr lang="en-US" altLang="zh-CN" dirty="0"/>
                  <a:t>5: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𝑝𝑣𝑐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dirty="0"/>
                  <a:t>[d] ←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𝐶𝑙𝑜𝑐𝑘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6:    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𝑐𝑜𝑚𝑚𝑖𝑡𝑡𝑒𝑑𝑇𝑥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dirty="0"/>
                  <a:t> = ∅ then</a:t>
                </a:r>
              </a:p>
              <a:p>
                <a:r>
                  <a:rPr lang="nn-NO" altLang="zh-CN" dirty="0"/>
                  <a:t>7:         for k = 1. . . D, k </a:t>
                </a:r>
                <a:r>
                  <a:rPr lang="en-US" altLang="zh-CN" dirty="0"/>
                  <a:t>≠</a:t>
                </a:r>
                <a:r>
                  <a:rPr lang="nn-NO" altLang="zh-CN" dirty="0"/>
                  <a:t> d do</a:t>
                </a:r>
              </a:p>
              <a:p>
                <a:r>
                  <a:rPr lang="en-US" altLang="zh-CN" dirty="0"/>
                  <a:t>8:             send </a:t>
                </a:r>
                <a:r>
                  <a:rPr lang="en-US" altLang="zh-CN" b="1" dirty="0"/>
                  <a:t>HEARTBEAT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𝑝𝑣𝑐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dirty="0"/>
                  <a:t>[d] ,d)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9:         return</a:t>
                </a:r>
              </a:p>
              <a:p>
                <a:r>
                  <a:rPr lang="en-US" altLang="zh-CN" dirty="0"/>
                  <a:t>10:    for </a:t>
                </a:r>
                <a:r>
                  <a:rPr lang="en-US" altLang="zh-CN" dirty="0" err="1"/>
                  <a:t>all〈T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ct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/>
                  <a:t> ∈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𝑐𝑜𝑚𝑚𝑖𝑡𝑡𝑒𝑑𝑇𝑥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dirty="0"/>
                  <a:t> 〉|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ct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/>
                  <a:t> 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𝑝𝑣𝑐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dirty="0"/>
                  <a:t>[d] do</a:t>
                </a:r>
              </a:p>
              <a:p>
                <a:r>
                  <a:rPr lang="nn-NO" altLang="zh-CN" dirty="0"/>
                  <a:t>11:        for k = 1. . . D, k </a:t>
                </a:r>
                <a:r>
                  <a:rPr lang="en-US" altLang="zh-CN" dirty="0"/>
                  <a:t>≠</a:t>
                </a:r>
                <a:r>
                  <a:rPr lang="nn-NO" altLang="zh-CN" dirty="0"/>
                  <a:t> d do</a:t>
                </a:r>
              </a:p>
              <a:p>
                <a:r>
                  <a:rPr lang="en-US" altLang="zh-CN" dirty="0"/>
                  <a:t>12:            send </a:t>
                </a:r>
                <a:r>
                  <a:rPr lang="en-US" altLang="zh-CN" b="1" dirty="0"/>
                  <a:t>REPLICATE_TX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ct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𝑠𝑣𝑐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/>
                  <a:t>, d)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13: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𝑐𝑜𝑚𝑚𝑖𝑡𝑡𝑒𝑑𝑇𝑥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dirty="0"/>
                  <a:t> ←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𝑐𝑜𝑚𝑚𝑖𝑡𝑡𝑒𝑑𝑇𝑥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dirty="0"/>
                  <a:t>\{T,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ct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/>
                  <a:t> }</a:t>
                </a:r>
                <a:endParaRPr lang="zh-CN" altLang="en-US" i="1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1935C8E-63C8-4B0B-8423-D7BC84041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19" y="1082709"/>
                <a:ext cx="6520151" cy="3693319"/>
              </a:xfrm>
              <a:prstGeom prst="rect">
                <a:avLst/>
              </a:prstGeom>
              <a:blipFill>
                <a:blip r:embed="rId2"/>
                <a:stretch>
                  <a:fillRect l="-841" t="-992"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AAA9609-0960-429C-9FC9-26D1A203DDAA}"/>
              </a:ext>
            </a:extLst>
          </p:cNvPr>
          <p:cNvSpPr txBox="1"/>
          <p:nvPr/>
        </p:nvSpPr>
        <p:spPr>
          <a:xfrm>
            <a:off x="739483" y="625642"/>
            <a:ext cx="455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PROPAGATE_TXS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AC818C-E03A-47BF-B49D-47250BBE96D3}"/>
              </a:ext>
            </a:extLst>
          </p:cNvPr>
          <p:cNvSpPr txBox="1"/>
          <p:nvPr/>
        </p:nvSpPr>
        <p:spPr>
          <a:xfrm>
            <a:off x="7331555" y="706177"/>
            <a:ext cx="433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DC</a:t>
            </a:r>
            <a:r>
              <a:rPr lang="zh-CN" altLang="en-US" dirty="0"/>
              <a:t>间增殖过程，定期运行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D9AE1A5-66A5-4CBF-9DB5-49A332EAAE30}"/>
              </a:ext>
            </a:extLst>
          </p:cNvPr>
          <p:cNvSpPr txBox="1"/>
          <p:nvPr/>
        </p:nvSpPr>
        <p:spPr>
          <a:xfrm>
            <a:off x="7662543" y="2995720"/>
            <a:ext cx="4336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6~9</a:t>
            </a:r>
            <a:r>
              <a:rPr lang="zh-CN" altLang="en-US" dirty="0"/>
              <a:t>、如果没有要提交的事务，则发送心跳。起同步不同</a:t>
            </a:r>
            <a:r>
              <a:rPr lang="en-US" altLang="zh-CN" dirty="0"/>
              <a:t>DC</a:t>
            </a:r>
            <a:r>
              <a:rPr lang="zh-CN" altLang="en-US" dirty="0"/>
              <a:t>的时间作用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65C3918-FE3B-440D-A05B-CDC435AD099B}"/>
              </a:ext>
            </a:extLst>
          </p:cNvPr>
          <p:cNvSpPr txBox="1"/>
          <p:nvPr/>
        </p:nvSpPr>
        <p:spPr>
          <a:xfrm>
            <a:off x="1252951" y="5437823"/>
            <a:ext cx="4336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10~13</a:t>
            </a:r>
            <a:r>
              <a:rPr lang="zh-CN" altLang="en-US" dirty="0"/>
              <a:t>、对已经提交事务进行同步，同步完之后移除。日志并入写入集，各个</a:t>
            </a:r>
            <a:r>
              <a:rPr lang="en-US" altLang="zh-CN" dirty="0"/>
              <a:t>DC</a:t>
            </a:r>
            <a:r>
              <a:rPr lang="zh-CN" altLang="en-US" dirty="0"/>
              <a:t>的时钟更新为最新。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E334E3F-7F73-4D93-BCB2-1D395CE1F88F}"/>
                  </a:ext>
                </a:extLst>
              </p:cNvPr>
              <p:cNvSpPr txBox="1"/>
              <p:nvPr/>
            </p:nvSpPr>
            <p:spPr>
              <a:xfrm>
                <a:off x="7592205" y="1587094"/>
                <a:ext cx="43360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2~5</a:t>
                </a:r>
                <a:r>
                  <a:rPr lang="zh-CN" altLang="en-US" dirty="0"/>
                  <a:t>、更新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zh-CN" altLang="en-US" dirty="0"/>
                  <a:t>本地向量时钟，如果就绪的事务不为空，则取其最小值</a:t>
                </a:r>
                <a:r>
                  <a:rPr lang="en-US" altLang="zh-CN" dirty="0"/>
                  <a:t>-1</a:t>
                </a:r>
                <a:r>
                  <a:rPr lang="zh-CN" altLang="en-US" dirty="0"/>
                  <a:t>；否则取物理时钟</a:t>
                </a: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E334E3F-7F73-4D93-BCB2-1D395CE1F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205" y="1587094"/>
                <a:ext cx="4336026" cy="923330"/>
              </a:xfrm>
              <a:prstGeom prst="rect">
                <a:avLst/>
              </a:prstGeom>
              <a:blipFill>
                <a:blip r:embed="rId3"/>
                <a:stretch>
                  <a:fillRect l="-1124" t="-3289" r="-843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626B2000-03C8-CD1D-31EA-F6A58B26F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543" y="3689314"/>
            <a:ext cx="4336026" cy="59127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5A74114-65AA-0BBB-3E87-D8CF2F63A8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341" y="5437823"/>
            <a:ext cx="4015938" cy="70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8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3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3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3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3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3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3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3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9" grpId="0"/>
      <p:bldP spid="44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1935C8E-63C8-4B0B-8423-D7BC84041569}"/>
                  </a:ext>
                </a:extLst>
              </p:cNvPr>
              <p:cNvSpPr txBox="1"/>
              <p:nvPr/>
            </p:nvSpPr>
            <p:spPr>
              <a:xfrm>
                <a:off x="450919" y="1082709"/>
                <a:ext cx="6520151" cy="944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1: function BCAST_PVC()  </a:t>
                </a:r>
              </a:p>
              <a:p>
                <a:r>
                  <a:rPr lang="en-US" altLang="zh-CN" dirty="0"/>
                  <a:t>2:     for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= 1 ...N,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≠ m do </a:t>
                </a:r>
              </a:p>
              <a:p>
                <a:r>
                  <a:rPr lang="en-US" altLang="zh-CN" dirty="0"/>
                  <a:t>3:         send UPDATE_GSS(m,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𝑝𝑣𝑐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dirty="0"/>
                  <a:t>)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bSup>
                  </m:oMath>
                </a14:m>
                <a:endParaRPr lang="zh-CN" altLang="en-US" i="1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1935C8E-63C8-4B0B-8423-D7BC84041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19" y="1082709"/>
                <a:ext cx="6520151" cy="944041"/>
              </a:xfrm>
              <a:prstGeom prst="rect">
                <a:avLst/>
              </a:prstGeom>
              <a:blipFill>
                <a:blip r:embed="rId2"/>
                <a:stretch>
                  <a:fillRect l="-841" t="-3896"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AAA9609-0960-429C-9FC9-26D1A203DDAA}"/>
              </a:ext>
            </a:extLst>
          </p:cNvPr>
          <p:cNvSpPr txBox="1"/>
          <p:nvPr/>
        </p:nvSpPr>
        <p:spPr>
          <a:xfrm>
            <a:off x="633976" y="2325758"/>
            <a:ext cx="455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UPDATE_GSS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AC818C-E03A-47BF-B49D-47250BBE96D3}"/>
              </a:ext>
            </a:extLst>
          </p:cNvPr>
          <p:cNvSpPr txBox="1"/>
          <p:nvPr/>
        </p:nvSpPr>
        <p:spPr>
          <a:xfrm>
            <a:off x="7331555" y="713377"/>
            <a:ext cx="433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、分区间的同步收敛过程，定期运行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E334E3F-7F73-4D93-BCB2-1D395CE1F88F}"/>
                  </a:ext>
                </a:extLst>
              </p:cNvPr>
              <p:cNvSpPr txBox="1"/>
              <p:nvPr/>
            </p:nvSpPr>
            <p:spPr>
              <a:xfrm>
                <a:off x="7331555" y="1587094"/>
                <a:ext cx="43360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2~3</a:t>
                </a:r>
                <a:r>
                  <a:rPr lang="zh-CN" altLang="en-US" dirty="0"/>
                  <a:t>、针对除了分区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自己外，都调用</a:t>
                </a:r>
                <a:r>
                  <a:rPr lang="en-US" altLang="zh-CN" dirty="0"/>
                  <a:t>UPDATE_GSS</a:t>
                </a:r>
                <a:r>
                  <a:rPr lang="zh-CN" altLang="en-US" dirty="0"/>
                  <a:t>。不同分区相互交换信息，以更新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𝑃𝑀𝐶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并且获得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𝐺𝑆𝑆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E334E3F-7F73-4D93-BCB2-1D395CE1F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555" y="1587094"/>
                <a:ext cx="4336026" cy="923330"/>
              </a:xfrm>
              <a:prstGeom prst="rect">
                <a:avLst/>
              </a:prstGeom>
              <a:blipFill>
                <a:blip r:embed="rId3"/>
                <a:stretch>
                  <a:fillRect l="-1266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247A79F-EAFA-8EB1-8389-5006124E57C8}"/>
                  </a:ext>
                </a:extLst>
              </p:cNvPr>
              <p:cNvSpPr txBox="1"/>
              <p:nvPr/>
            </p:nvSpPr>
            <p:spPr>
              <a:xfrm>
                <a:off x="450919" y="2798601"/>
                <a:ext cx="652015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1: function UPDATE_GSS(</a:t>
                </a:r>
                <a:r>
                  <a:rPr lang="en-US" altLang="zh-CN" i="1" dirty="0"/>
                  <a:t>i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𝑝𝑣𝑐</m:t>
                    </m:r>
                  </m:oMath>
                </a14:m>
                <a:r>
                  <a:rPr lang="en-US" altLang="zh-CN" dirty="0"/>
                  <a:t>) </a:t>
                </a:r>
              </a:p>
              <a:p>
                <a:r>
                  <a:rPr lang="en-US" altLang="zh-CN" dirty="0"/>
                  <a:t>2: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𝑃𝑀𝐶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←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𝑝𝑣𝑐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3:     for k = 1 . . . D, k ≠ d do </a:t>
                </a:r>
              </a:p>
              <a:p>
                <a:r>
                  <a:rPr lang="en-US" altLang="zh-CN" dirty="0"/>
                  <a:t>4: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𝐺𝑆𝑆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←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𝑃𝑀𝐶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zh-CN" dirty="0"/>
                          <m:t>[</m:t>
                        </m:r>
                        <m:r>
                          <m:rPr>
                            <m:nor/>
                          </m:rPr>
                          <a:rPr lang="en-US" altLang="zh-CN" dirty="0" err="1"/>
                          <m:t>i</m:t>
                        </m:r>
                        <m:r>
                          <m:rPr>
                            <m:nor/>
                          </m:rPr>
                          <a:rPr lang="en-US" altLang="zh-CN" dirty="0"/>
                          <m:t>][</m:t>
                        </m:r>
                        <m:r>
                          <m:rPr>
                            <m:nor/>
                          </m:rPr>
                          <a:rPr lang="en-US" altLang="zh-CN" dirty="0"/>
                          <m:t>k</m:t>
                        </m:r>
                        <m:r>
                          <m:rPr>
                            <m:nor/>
                          </m:rPr>
                          <a:rPr lang="en-US" altLang="zh-CN" dirty="0"/>
                          <m:t>]</m:t>
                        </m:r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247A79F-EAFA-8EB1-8389-5006124E5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19" y="2798601"/>
                <a:ext cx="6520151" cy="1200329"/>
              </a:xfrm>
              <a:prstGeom prst="rect">
                <a:avLst/>
              </a:prstGeom>
              <a:blipFill>
                <a:blip r:embed="rId4"/>
                <a:stretch>
                  <a:fillRect l="-841" t="-2538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897B6491-112A-6839-BDF0-5D316AF98C74}"/>
              </a:ext>
            </a:extLst>
          </p:cNvPr>
          <p:cNvSpPr txBox="1"/>
          <p:nvPr/>
        </p:nvSpPr>
        <p:spPr>
          <a:xfrm>
            <a:off x="891883" y="778042"/>
            <a:ext cx="455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BCAST_PVC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A6F2227-ADB0-678F-D418-8B23C868627E}"/>
                  </a:ext>
                </a:extLst>
              </p:cNvPr>
              <p:cNvSpPr txBox="1"/>
              <p:nvPr/>
            </p:nvSpPr>
            <p:spPr>
              <a:xfrm>
                <a:off x="7331555" y="3075600"/>
                <a:ext cx="43360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UPDATE_GSS 2~4</a:t>
                </a:r>
                <a:r>
                  <a:rPr lang="zh-CN" altLang="en-US" dirty="0"/>
                  <a:t>、将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𝑃𝑀𝐶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矩阵</m:t>
                    </m:r>
                  </m:oMath>
                </a14:m>
                <a:r>
                  <a:rPr lang="zh-CN" altLang="en-US" dirty="0"/>
                  <a:t>的对应向量变为最新的时钟向量，全局稳定的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𝐺𝑆𝑆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zh-CN" altLang="en-US" dirty="0"/>
                  <a:t>取其中的对应的最小值。</a:t>
                </a: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A6F2227-ADB0-678F-D418-8B23C8686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555" y="3075600"/>
                <a:ext cx="4336026" cy="923330"/>
              </a:xfrm>
              <a:prstGeom prst="rect">
                <a:avLst/>
              </a:prstGeom>
              <a:blipFill>
                <a:blip r:embed="rId5"/>
                <a:stretch>
                  <a:fillRect l="-1266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33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3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3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3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3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3090</TotalTime>
  <Words>1213</Words>
  <Application>Microsoft Office PowerPoint</Application>
  <PresentationFormat>宽屏</PresentationFormat>
  <Paragraphs>139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zhaofm</dc:creator>
  <cp:lastModifiedBy>fengming</cp:lastModifiedBy>
  <cp:revision>72</cp:revision>
  <dcterms:created xsi:type="dcterms:W3CDTF">2022-05-01T04:25:48Z</dcterms:created>
  <dcterms:modified xsi:type="dcterms:W3CDTF">2022-05-05T12:03:08Z</dcterms:modified>
</cp:coreProperties>
</file>